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1"/>
  </p:sldMasterIdLst>
  <p:notesMasterIdLst>
    <p:notesMasterId r:id="rId10"/>
  </p:notesMasterIdLst>
  <p:sldIdLst>
    <p:sldId id="258" r:id="rId2"/>
    <p:sldId id="261" r:id="rId3"/>
    <p:sldId id="259" r:id="rId4"/>
    <p:sldId id="260" r:id="rId5"/>
    <p:sldId id="266" r:id="rId6"/>
    <p:sldId id="262" r:id="rId7"/>
    <p:sldId id="263" r:id="rId8"/>
    <p:sldId id="264" r:id="rId9"/>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FF0000"/>
    <a:srgbClr val="FFCC00"/>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34587" autoAdjust="0"/>
    <p:restoredTop sz="99656" autoAdjust="0"/>
  </p:normalViewPr>
  <p:slideViewPr>
    <p:cSldViewPr>
      <p:cViewPr>
        <p:scale>
          <a:sx n="70" d="100"/>
          <a:sy n="70" d="100"/>
        </p:scale>
        <p:origin x="-642" y="-726"/>
      </p:cViewPr>
      <p:guideLst>
        <p:guide orient="horz" pos="2160"/>
        <p:guide pos="2880"/>
      </p:guideLst>
    </p:cSldViewPr>
  </p:slideViewPr>
  <p:outlineViewPr>
    <p:cViewPr>
      <p:scale>
        <a:sx n="33" d="100"/>
        <a:sy n="33" d="100"/>
      </p:scale>
      <p:origin x="0" y="6480"/>
    </p:cViewPr>
  </p:outlin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ja-JP"/>
          </a:p>
        </p:txBody>
      </p:sp>
      <p:sp>
        <p:nvSpPr>
          <p:cNvPr id="256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ja-JP"/>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56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ja-JP"/>
          </a:p>
        </p:txBody>
      </p:sp>
      <p:sp>
        <p:nvSpPr>
          <p:cNvPr id="256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E7DB175-ECF9-418C-9522-8BAE2DBBB5E3}" type="slidenum">
              <a:rPr lang="en-US" altLang="ja-JP"/>
              <a:pPr>
                <a:defRPr/>
              </a:pPr>
              <a:t>‹#›</a:t>
            </a:fld>
            <a:endParaRPr lang="en-US" altLang="ja-JP"/>
          </a:p>
        </p:txBody>
      </p:sp>
    </p:spTree>
    <p:extLst>
      <p:ext uri="{BB962C8B-B14F-4D97-AF65-F5344CB8AC3E}">
        <p14:creationId xmlns:p14="http://schemas.microsoft.com/office/powerpoint/2010/main" val="4089457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rot="5400000" flipH="1">
            <a:off x="4535487" y="1844676"/>
            <a:ext cx="73025" cy="9144000"/>
          </a:xfrm>
          <a:prstGeom prst="rect">
            <a:avLst/>
          </a:prstGeom>
          <a:solidFill>
            <a:srgbClr val="00CC00"/>
          </a:solidFill>
          <a:ln w="9525" algn="ctr">
            <a:noFill/>
            <a:miter lim="800000"/>
            <a:headEnd/>
            <a:tailEnd/>
          </a:ln>
          <a:effectLst/>
        </p:spPr>
        <p:txBody>
          <a:bodyPr wrap="none" anchor="ctr"/>
          <a:lstStyle/>
          <a:p>
            <a:pPr>
              <a:defRPr/>
            </a:pPr>
            <a:endParaRPr lang="en-US"/>
          </a:p>
        </p:txBody>
      </p:sp>
      <p:sp>
        <p:nvSpPr>
          <p:cNvPr id="5" name="Rectangle 3"/>
          <p:cNvSpPr>
            <a:spLocks noChangeArrowheads="1"/>
          </p:cNvSpPr>
          <p:nvPr/>
        </p:nvSpPr>
        <p:spPr bwMode="auto">
          <a:xfrm>
            <a:off x="0" y="-26988"/>
            <a:ext cx="9156700" cy="863601"/>
          </a:xfrm>
          <a:prstGeom prst="rect">
            <a:avLst/>
          </a:prstGeom>
          <a:solidFill>
            <a:srgbClr val="00CC00"/>
          </a:solidFill>
          <a:ln w="9525">
            <a:noFill/>
            <a:miter lim="800000"/>
            <a:headEnd/>
            <a:tailEnd/>
          </a:ln>
          <a:effectLst/>
        </p:spPr>
        <p:txBody>
          <a:bodyPr wrap="none" anchor="ctr"/>
          <a:lstStyle/>
          <a:p>
            <a:pPr>
              <a:defRPr/>
            </a:pPr>
            <a:endParaRPr lang="en-US"/>
          </a:p>
        </p:txBody>
      </p:sp>
      <p:pic>
        <p:nvPicPr>
          <p:cNvPr id="6" name="Picture 7" descr="J-MAAB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838" y="106363"/>
            <a:ext cx="2735262"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ja-JP" altLang="en-US"/>
              <a:t>マスタ サブタイトルの書式設定</a:t>
            </a:r>
          </a:p>
        </p:txBody>
      </p:sp>
      <p:sp>
        <p:nvSpPr>
          <p:cNvPr id="8197" name="Rectangle 5"/>
          <p:cNvSpPr>
            <a:spLocks noGrp="1" noChangeArrowheads="1"/>
          </p:cNvSpPr>
          <p:nvPr>
            <p:ph type="ctrTitle"/>
          </p:nvPr>
        </p:nvSpPr>
        <p:spPr>
          <a:xfrm>
            <a:off x="685800" y="2130425"/>
            <a:ext cx="7772400" cy="1470025"/>
          </a:xfrm>
        </p:spPr>
        <p:txBody>
          <a:bodyPr/>
          <a:lstStyle>
            <a:lvl1pPr algn="ctr">
              <a:defRPr kumimoji="0" sz="4400"/>
            </a:lvl1pPr>
          </a:lstStyle>
          <a:p>
            <a:r>
              <a:rPr lang="ja-JP" altLang="en-US"/>
              <a:t>マスタ タイトルの書式設定</a:t>
            </a:r>
          </a:p>
        </p:txBody>
      </p:sp>
      <p:sp>
        <p:nvSpPr>
          <p:cNvPr id="7" name="Rectangle 11"/>
          <p:cNvSpPr>
            <a:spLocks noGrp="1" noChangeArrowheads="1"/>
          </p:cNvSpPr>
          <p:nvPr>
            <p:ph type="dt" sz="quarter" idx="10"/>
          </p:nvPr>
        </p:nvSpPr>
        <p:spPr bwMode="auto">
          <a:xfrm>
            <a:off x="457200" y="6524625"/>
            <a:ext cx="2133600" cy="1968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mj-lt"/>
              </a:defRPr>
            </a:lvl1pPr>
          </a:lstStyle>
          <a:p>
            <a:pPr>
              <a:defRPr/>
            </a:pPr>
            <a:endParaRPr lang="en-US" altLang="ja-JP"/>
          </a:p>
        </p:txBody>
      </p:sp>
    </p:spTree>
    <p:extLst>
      <p:ext uri="{BB962C8B-B14F-4D97-AF65-F5344CB8AC3E}">
        <p14:creationId xmlns:p14="http://schemas.microsoft.com/office/powerpoint/2010/main" val="383422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613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7975" y="130175"/>
            <a:ext cx="2162175" cy="6251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8275" y="130175"/>
            <a:ext cx="6337300" cy="6251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091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タイトル、テキスト、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168275" y="130175"/>
            <a:ext cx="6275388" cy="419100"/>
          </a:xfrm>
        </p:spPr>
        <p:txBody>
          <a:bodyPr/>
          <a:lstStyle/>
          <a:p>
            <a:r>
              <a:rPr lang="ja-JP" altLang="en-US"/>
              <a:t>マスター タイトルの書式設定</a:t>
            </a:r>
          </a:p>
        </p:txBody>
      </p:sp>
      <p:sp>
        <p:nvSpPr>
          <p:cNvPr id="3" name="テキスト プレースホルダー 2"/>
          <p:cNvSpPr>
            <a:spLocks noGrp="1"/>
          </p:cNvSpPr>
          <p:nvPr>
            <p:ph type="body" sz="half" idx="1"/>
          </p:nvPr>
        </p:nvSpPr>
        <p:spPr>
          <a:xfrm>
            <a:off x="590550" y="1052513"/>
            <a:ext cx="4038600" cy="53292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グラフ プレースホルダー 3"/>
          <p:cNvSpPr>
            <a:spLocks noGrp="1"/>
          </p:cNvSpPr>
          <p:nvPr>
            <p:ph type="chart" sz="half" idx="2"/>
          </p:nvPr>
        </p:nvSpPr>
        <p:spPr>
          <a:xfrm>
            <a:off x="4781550" y="1052513"/>
            <a:ext cx="4038600" cy="5329237"/>
          </a:xfrm>
        </p:spPr>
        <p:txBody>
          <a:bodyPr/>
          <a:lstStyle/>
          <a:p>
            <a:endParaRPr lang="ja-JP" altLang="en-US"/>
          </a:p>
        </p:txBody>
      </p:sp>
    </p:spTree>
    <p:extLst>
      <p:ext uri="{BB962C8B-B14F-4D97-AF65-F5344CB8AC3E}">
        <p14:creationId xmlns:p14="http://schemas.microsoft.com/office/powerpoint/2010/main" val="4232172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245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3304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0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81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0379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1423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7078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750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4439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88026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590550" y="1052513"/>
            <a:ext cx="82296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r>
              <a:rPr lang="en-US" altLang="ja-JP"/>
              <a:t>abc</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171" name="Rectangle 3"/>
          <p:cNvSpPr>
            <a:spLocks noChangeArrowheads="1"/>
          </p:cNvSpPr>
          <p:nvPr/>
        </p:nvSpPr>
        <p:spPr bwMode="auto">
          <a:xfrm>
            <a:off x="273050" y="549275"/>
            <a:ext cx="144463" cy="6308725"/>
          </a:xfrm>
          <a:prstGeom prst="rect">
            <a:avLst/>
          </a:prstGeom>
          <a:gradFill rotWithShape="1">
            <a:gsLst>
              <a:gs pos="0">
                <a:srgbClr val="CCFFCC"/>
              </a:gs>
              <a:gs pos="100000">
                <a:srgbClr val="00CC00"/>
              </a:gs>
            </a:gsLst>
            <a:lin ang="5400000" scaled="1"/>
          </a:gradFill>
          <a:ln w="9525" algn="ctr">
            <a:noFill/>
            <a:miter lim="800000"/>
            <a:headEnd/>
            <a:tailEnd/>
          </a:ln>
          <a:effectLst/>
        </p:spPr>
        <p:txBody>
          <a:bodyPr wrap="none" anchor="ctr"/>
          <a:lstStyle/>
          <a:p>
            <a:pPr>
              <a:defRPr/>
            </a:pPr>
            <a:endParaRPr lang="en-US"/>
          </a:p>
        </p:txBody>
      </p:sp>
      <p:sp>
        <p:nvSpPr>
          <p:cNvPr id="7172" name="Rectangle 4"/>
          <p:cNvSpPr>
            <a:spLocks noChangeArrowheads="1"/>
          </p:cNvSpPr>
          <p:nvPr/>
        </p:nvSpPr>
        <p:spPr bwMode="auto">
          <a:xfrm>
            <a:off x="0" y="0"/>
            <a:ext cx="9144000" cy="792163"/>
          </a:xfrm>
          <a:prstGeom prst="rect">
            <a:avLst/>
          </a:prstGeom>
          <a:gradFill rotWithShape="0">
            <a:gsLst>
              <a:gs pos="0">
                <a:schemeClr val="bg1"/>
              </a:gs>
              <a:gs pos="100000">
                <a:srgbClr val="00CC00"/>
              </a:gs>
            </a:gsLst>
            <a:lin ang="2700000" scaled="1"/>
          </a:gradFill>
          <a:ln w="9525">
            <a:noFill/>
            <a:miter lim="800000"/>
            <a:headEnd/>
            <a:tailEnd/>
          </a:ln>
          <a:effectLst/>
        </p:spPr>
        <p:txBody>
          <a:bodyPr wrap="none" anchor="ctr"/>
          <a:lstStyle/>
          <a:p>
            <a:pPr algn="ctr">
              <a:defRPr/>
            </a:pPr>
            <a:endParaRPr lang="en-US"/>
          </a:p>
        </p:txBody>
      </p:sp>
      <p:pic>
        <p:nvPicPr>
          <p:cNvPr id="1029" name="Picture 5" descr="J-MAAB_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19838" y="73025"/>
            <a:ext cx="2735262"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6"/>
          <p:cNvSpPr txBox="1">
            <a:spLocks noChangeArrowheads="1"/>
          </p:cNvSpPr>
          <p:nvPr/>
        </p:nvSpPr>
        <p:spPr bwMode="auto">
          <a:xfrm>
            <a:off x="3524250" y="6453188"/>
            <a:ext cx="2271713" cy="274637"/>
          </a:xfrm>
          <a:prstGeom prst="rect">
            <a:avLst/>
          </a:prstGeom>
          <a:noFill/>
          <a:ln w="9525">
            <a:noFill/>
            <a:miter lim="800000"/>
            <a:headEnd/>
            <a:tailEnd/>
          </a:ln>
          <a:effectLst/>
        </p:spPr>
        <p:txBody>
          <a:bodyPr wrap="none">
            <a:spAutoFit/>
          </a:bodyPr>
          <a:lstStyle/>
          <a:p>
            <a:pPr>
              <a:defRPr/>
            </a:pPr>
            <a:r>
              <a:rPr lang="en-US" altLang="ja-JP" sz="1200"/>
              <a:t>All Rights Reserved by JMAAB</a:t>
            </a:r>
          </a:p>
        </p:txBody>
      </p:sp>
      <p:sp>
        <p:nvSpPr>
          <p:cNvPr id="1031" name="Rectangle 7"/>
          <p:cNvSpPr>
            <a:spLocks noGrp="1" noChangeArrowheads="1"/>
          </p:cNvSpPr>
          <p:nvPr>
            <p:ph type="title"/>
          </p:nvPr>
        </p:nvSpPr>
        <p:spPr bwMode="auto">
          <a:xfrm>
            <a:off x="168275" y="130175"/>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7176" name="Text Box 8"/>
          <p:cNvSpPr txBox="1">
            <a:spLocks noChangeArrowheads="1"/>
          </p:cNvSpPr>
          <p:nvPr/>
        </p:nvSpPr>
        <p:spPr bwMode="auto">
          <a:xfrm>
            <a:off x="6629400" y="6491288"/>
            <a:ext cx="1981200" cy="366712"/>
          </a:xfrm>
          <a:prstGeom prst="rect">
            <a:avLst/>
          </a:prstGeom>
          <a:noFill/>
          <a:ln w="9525">
            <a:noFill/>
            <a:miter lim="800000"/>
            <a:headEnd/>
            <a:tailEnd/>
          </a:ln>
          <a:effectLst/>
        </p:spPr>
        <p:txBody>
          <a:bodyPr>
            <a:spAutoFit/>
          </a:bodyPr>
          <a:lstStyle/>
          <a:p>
            <a:pPr>
              <a:spcBef>
                <a:spcPct val="50000"/>
              </a:spcBef>
              <a:defRPr/>
            </a:pPr>
            <a:endParaRPr lang="en-US"/>
          </a:p>
        </p:txBody>
      </p:sp>
    </p:spTree>
  </p:cSld>
  <p:clrMap bg1="lt1" tx1="dk1" bg2="lt2" tx2="dk2" accent1="accent1" accent2="accent2" accent3="accent3" accent4="accent4" accent5="accent5" accent6="accent6" hlink="hlink" folHlink="folHlink"/>
  <p:sldLayoutIdLst>
    <p:sldLayoutId id="2147483685"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jp.mathworks.com/help/hdlcoder/model-protection.html?s_tid=srchtitle" TargetMode="External"/><Relationship Id="rId2" Type="http://schemas.openxmlformats.org/officeDocument/2006/relationships/hyperlink" Target="file:///C:/Program%20Files/MATLAB/R2019b/help/rtw/ref/create-protected-model.html" TargetMode="External"/><Relationship Id="rId1" Type="http://schemas.openxmlformats.org/officeDocument/2006/relationships/slideLayout" Target="../slideLayouts/slideLayout2.xml"/><Relationship Id="rId4" Type="http://schemas.openxmlformats.org/officeDocument/2006/relationships/hyperlink" Target="https://jp.mathworks.com/help/rtw/ug/create-a-protected-model-using-the-model-block-context-menu.htm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jp.mathworks.com/help/rtw/ug/create-a-protected-model-using-the-model-block-context-menu.html"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jp.mathworks.com/help/hdlcoder/ug/create-protected-models-to-conceal-contents-and-generate-hdl-code.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jp.mathworks.com/help/rtw/ug/protected-model-included-files.html" TargetMode="External"/><Relationship Id="rId2" Type="http://schemas.openxmlformats.org/officeDocument/2006/relationships/hyperlink" Target="https://jp.mathworks.com/help/rtw/ref/simulink.modelreference.protect.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685800" y="2111375"/>
            <a:ext cx="7772400" cy="1470025"/>
          </a:xfrm>
        </p:spPr>
        <p:txBody>
          <a:bodyPr/>
          <a:lstStyle/>
          <a:p>
            <a:pPr fontAlgn="t"/>
            <a:r>
              <a:rPr lang="en-US" altLang="ja-JP" sz="4000"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IP</a:t>
            </a:r>
            <a:r>
              <a:rPr lang="ja-JP" altLang="en-US" sz="4000" dirty="0" smtClean="0">
                <a:solidFill>
                  <a:srgbClr val="00B050"/>
                </a:solidFill>
                <a:latin typeface="Meiryo UI" panose="020B0604030504040204" pitchFamily="50" charset="-128"/>
                <a:ea typeface="Meiryo UI" panose="020B0604030504040204" pitchFamily="50" charset="-128"/>
                <a:cs typeface="Meiryo UI" panose="020B0604030504040204" pitchFamily="50" charset="-128"/>
              </a:rPr>
              <a:t>保護</a:t>
            </a:r>
            <a:endParaRPr lang="ja-JP" altLang="en-US" sz="4000"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075" name="Rectangle 5"/>
          <p:cNvSpPr>
            <a:spLocks noGrp="1" noChangeArrowheads="1"/>
          </p:cNvSpPr>
          <p:nvPr>
            <p:ph type="subTitle" idx="1"/>
          </p:nvPr>
        </p:nvSpPr>
        <p:spPr>
          <a:xfrm>
            <a:off x="1080000" y="4291200"/>
            <a:ext cx="6984000" cy="1728600"/>
          </a:xfrm>
        </p:spPr>
        <p:txBody>
          <a:bodyPr/>
          <a:lstStyle/>
          <a:p>
            <a:pPr algn="l" eaLnBrk="1" hangingPunct="1"/>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日時</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2019</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年</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11</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月</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27</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日</a:t>
            </a:r>
            <a:endParaRPr lang="en-US" altLang="ja-JP" sz="2800" dirty="0" smtClean="0">
              <a:latin typeface="Meiryo UI" panose="020B0604030504040204" pitchFamily="50" charset="-128"/>
              <a:ea typeface="Meiryo UI" panose="020B0604030504040204" pitchFamily="50" charset="-128"/>
              <a:cs typeface="Meiryo UI" panose="020B0604030504040204" pitchFamily="50" charset="-128"/>
            </a:endParaRPr>
          </a:p>
          <a:p>
            <a:pPr algn="l" eaLnBrk="1" hangingPunct="1"/>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提案者</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：アイシン・エィ・ダブリュ株式会社　</a:t>
            </a:r>
            <a:endParaRPr lang="en-US" altLang="ja-JP" sz="2800" dirty="0" smtClean="0">
              <a:latin typeface="Meiryo UI" panose="020B0604030504040204" pitchFamily="50" charset="-128"/>
              <a:ea typeface="Meiryo UI" panose="020B0604030504040204" pitchFamily="50" charset="-128"/>
              <a:cs typeface="Meiryo UI" panose="020B0604030504040204" pitchFamily="50" charset="-128"/>
            </a:endParaRPr>
          </a:p>
          <a:p>
            <a:pPr algn="l" eaLnBrk="1" hangingPunct="1"/>
            <a:r>
              <a:rPr lang="en-US" altLang="ja-JP" sz="2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久保　孝行</a:t>
            </a: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ヘルプから</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web(</a:t>
            </a:r>
            <a:r>
              <a:rPr lang="en-US" altLang="ja-JP" dirty="0" err="1"/>
              <a:t>fullfile</a:t>
            </a:r>
            <a:r>
              <a:rPr lang="en-US" altLang="ja-JP" dirty="0"/>
              <a:t>(</a:t>
            </a:r>
            <a:r>
              <a:rPr lang="en-US" altLang="ja-JP" dirty="0" err="1"/>
              <a:t>docroot</a:t>
            </a:r>
            <a:r>
              <a:rPr lang="en-US" altLang="ja-JP" dirty="0"/>
              <a:t>, '</a:t>
            </a:r>
            <a:r>
              <a:rPr lang="en-US" altLang="ja-JP" dirty="0" err="1"/>
              <a:t>rtw</a:t>
            </a:r>
            <a:r>
              <a:rPr lang="en-US" altLang="ja-JP" dirty="0"/>
              <a:t>/ref/create-protected-model.html'))</a:t>
            </a:r>
          </a:p>
          <a:p>
            <a:pPr marL="0" indent="0">
              <a:buNone/>
            </a:pPr>
            <a:endParaRPr lang="en-US" altLang="ja-JP" dirty="0" smtClean="0"/>
          </a:p>
          <a:p>
            <a:pPr marL="0" indent="0">
              <a:buNone/>
            </a:pPr>
            <a:r>
              <a:rPr lang="en-US" altLang="ja-JP" dirty="0" smtClean="0">
                <a:hlinkClick r:id="rId2" action="ppaction://hlinkfile"/>
              </a:rPr>
              <a:t>file</a:t>
            </a:r>
            <a:r>
              <a:rPr lang="en-US" altLang="ja-JP" dirty="0">
                <a:hlinkClick r:id="rId2" action="ppaction://hlinkfile"/>
              </a:rPr>
              <a:t>:///C:/</a:t>
            </a:r>
            <a:r>
              <a:rPr lang="en-US" altLang="ja-JP" dirty="0" err="1" smtClean="0">
                <a:hlinkClick r:id="rId2" action="ppaction://hlinkfile"/>
              </a:rPr>
              <a:t>Program%20Files</a:t>
            </a:r>
            <a:r>
              <a:rPr lang="en-US" altLang="ja-JP" dirty="0" smtClean="0">
                <a:hlinkClick r:id="rId2" action="ppaction://hlinkfile"/>
              </a:rPr>
              <a:t>/MATLAB/</a:t>
            </a:r>
            <a:r>
              <a:rPr lang="en-US" altLang="ja-JP" dirty="0" err="1" smtClean="0">
                <a:hlinkClick r:id="rId2" action="ppaction://hlinkfile"/>
              </a:rPr>
              <a:t>R2019b</a:t>
            </a:r>
            <a:r>
              <a:rPr lang="en-US" altLang="ja-JP" dirty="0" smtClean="0">
                <a:hlinkClick r:id="rId2" action="ppaction://hlinkfile"/>
              </a:rPr>
              <a:t>/help/</a:t>
            </a:r>
            <a:r>
              <a:rPr lang="en-US" altLang="ja-JP" dirty="0" err="1" smtClean="0">
                <a:hlinkClick r:id="rId2" action="ppaction://hlinkfile"/>
              </a:rPr>
              <a:t>rtw</a:t>
            </a:r>
            <a:r>
              <a:rPr lang="en-US" altLang="ja-JP" dirty="0" smtClean="0">
                <a:hlinkClick r:id="rId2" action="ppaction://hlinkfile"/>
              </a:rPr>
              <a:t>/ref/create-protected-</a:t>
            </a:r>
            <a:r>
              <a:rPr lang="en-US" altLang="ja-JP" dirty="0" err="1" smtClean="0">
                <a:hlinkClick r:id="rId2" action="ppaction://hlinkfile"/>
              </a:rPr>
              <a:t>model.html</a:t>
            </a:r>
            <a:endParaRPr lang="en-US" altLang="ja-JP" dirty="0" smtClean="0"/>
          </a:p>
          <a:p>
            <a:pPr marL="0" indent="0">
              <a:buNone/>
            </a:pPr>
            <a:endParaRPr kumimoji="1" lang="en-US" altLang="ja-JP" dirty="0"/>
          </a:p>
          <a:p>
            <a:pPr marL="0" indent="0">
              <a:buNone/>
            </a:pPr>
            <a:endParaRPr kumimoji="1" lang="en-US" altLang="ja-JP" dirty="0" smtClean="0"/>
          </a:p>
          <a:p>
            <a:pPr marL="0" indent="0">
              <a:buNone/>
            </a:pPr>
            <a:r>
              <a:rPr lang="en-US" altLang="ja-JP" dirty="0">
                <a:hlinkClick r:id="rId3"/>
              </a:rPr>
              <a:t>https://</a:t>
            </a:r>
            <a:r>
              <a:rPr lang="en-US" altLang="ja-JP" dirty="0" err="1" smtClean="0">
                <a:hlinkClick r:id="rId3"/>
              </a:rPr>
              <a:t>jp.mathworks.com</a:t>
            </a:r>
            <a:r>
              <a:rPr lang="en-US" altLang="ja-JP" dirty="0" smtClean="0">
                <a:hlinkClick r:id="rId3"/>
              </a:rPr>
              <a:t>/help/</a:t>
            </a:r>
            <a:r>
              <a:rPr lang="en-US" altLang="ja-JP" dirty="0" err="1" smtClean="0">
                <a:hlinkClick r:id="rId3"/>
              </a:rPr>
              <a:t>hdlcoder</a:t>
            </a:r>
            <a:r>
              <a:rPr lang="en-US" altLang="ja-JP" dirty="0" smtClean="0">
                <a:hlinkClick r:id="rId3"/>
              </a:rPr>
              <a:t>/</a:t>
            </a:r>
            <a:r>
              <a:rPr lang="en-US" altLang="ja-JP" dirty="0" err="1" smtClean="0">
                <a:hlinkClick r:id="rId3"/>
              </a:rPr>
              <a:t>model-protection.html?s_tid</a:t>
            </a:r>
            <a:r>
              <a:rPr lang="en-US" altLang="ja-JP" dirty="0" smtClean="0">
                <a:hlinkClick r:id="rId3"/>
              </a:rPr>
              <a:t>=</a:t>
            </a:r>
            <a:r>
              <a:rPr lang="en-US" altLang="ja-JP" dirty="0" err="1" smtClean="0">
                <a:hlinkClick r:id="rId3"/>
              </a:rPr>
              <a:t>srchtitle</a:t>
            </a:r>
            <a:endParaRPr lang="en-US" altLang="ja-JP" dirty="0" smtClean="0"/>
          </a:p>
          <a:p>
            <a:pPr marL="0" indent="0">
              <a:buNone/>
            </a:pPr>
            <a:endParaRPr kumimoji="1" lang="en-US" altLang="ja-JP" dirty="0"/>
          </a:p>
          <a:p>
            <a:pPr marL="0" indent="0">
              <a:buNone/>
            </a:pPr>
            <a:r>
              <a:rPr lang="en-US" altLang="ja-JP" dirty="0">
                <a:hlinkClick r:id="rId4"/>
              </a:rPr>
              <a:t>https://</a:t>
            </a:r>
            <a:r>
              <a:rPr lang="en-US" altLang="ja-JP" dirty="0" err="1" smtClean="0">
                <a:hlinkClick r:id="rId4"/>
              </a:rPr>
              <a:t>jp.mathworks.com</a:t>
            </a:r>
            <a:r>
              <a:rPr lang="en-US" altLang="ja-JP" dirty="0" smtClean="0">
                <a:hlinkClick r:id="rId4"/>
              </a:rPr>
              <a:t>/help/</a:t>
            </a:r>
            <a:r>
              <a:rPr lang="en-US" altLang="ja-JP" dirty="0" err="1" smtClean="0">
                <a:hlinkClick r:id="rId4"/>
              </a:rPr>
              <a:t>rtw</a:t>
            </a:r>
            <a:r>
              <a:rPr lang="en-US" altLang="ja-JP" dirty="0" smtClean="0">
                <a:hlinkClick r:id="rId4"/>
              </a:rPr>
              <a:t>/</a:t>
            </a:r>
            <a:r>
              <a:rPr lang="en-US" altLang="ja-JP" dirty="0" err="1" smtClean="0">
                <a:hlinkClick r:id="rId4"/>
              </a:rPr>
              <a:t>ug</a:t>
            </a:r>
            <a:r>
              <a:rPr lang="en-US" altLang="ja-JP" dirty="0" smtClean="0">
                <a:hlinkClick r:id="rId4"/>
              </a:rPr>
              <a:t>/create-a-protected-model-using-the-model-block-context-menu.html</a:t>
            </a:r>
            <a:endParaRPr lang="en-US" altLang="ja-JP" dirty="0" smtClean="0"/>
          </a:p>
          <a:p>
            <a:pPr marL="0" indent="0">
              <a:buNone/>
            </a:pPr>
            <a:endParaRPr kumimoji="1" lang="ja-JP" altLang="en-US" dirty="0"/>
          </a:p>
        </p:txBody>
      </p:sp>
    </p:spTree>
    <p:extLst>
      <p:ext uri="{BB962C8B-B14F-4D97-AF65-F5344CB8AC3E}">
        <p14:creationId xmlns:p14="http://schemas.microsoft.com/office/powerpoint/2010/main" val="3866608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IP</a:t>
            </a:r>
            <a:r>
              <a:rPr kumimoji="1" lang="ja-JP" altLang="en-US" dirty="0" smtClean="0"/>
              <a:t>保護</a:t>
            </a:r>
            <a:endParaRPr kumimoji="1" lang="ja-JP" altLang="en-US" dirty="0"/>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762000" y="1357403"/>
            <a:ext cx="5562600" cy="5217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テキスト ボックス 4"/>
          <p:cNvSpPr txBox="1"/>
          <p:nvPr/>
        </p:nvSpPr>
        <p:spPr>
          <a:xfrm>
            <a:off x="609600" y="988071"/>
            <a:ext cx="7744428" cy="369332"/>
          </a:xfrm>
          <a:prstGeom prst="rect">
            <a:avLst/>
          </a:prstGeom>
          <a:noFill/>
        </p:spPr>
        <p:txBody>
          <a:bodyPr wrap="none" rtlCol="0">
            <a:spAutoFit/>
          </a:bodyPr>
          <a:lstStyle/>
          <a:p>
            <a:r>
              <a:rPr kumimoji="1" lang="ja-JP" altLang="en-US" dirty="0" smtClean="0"/>
              <a:t>保存の中から保護されたモデルを選択すれば</a:t>
            </a:r>
            <a:r>
              <a:rPr kumimoji="1" lang="en-US" altLang="ja-JP" dirty="0" smtClean="0"/>
              <a:t>IP</a:t>
            </a:r>
            <a:r>
              <a:rPr kumimoji="1" lang="ja-JP" altLang="en-US" dirty="0" smtClean="0"/>
              <a:t>保護されたモデルになります。</a:t>
            </a:r>
            <a:endParaRPr kumimoji="1" lang="ja-JP" altLang="en-US" dirty="0"/>
          </a:p>
        </p:txBody>
      </p:sp>
    </p:spTree>
    <p:extLst>
      <p:ext uri="{BB962C8B-B14F-4D97-AF65-F5344CB8AC3E}">
        <p14:creationId xmlns:p14="http://schemas.microsoft.com/office/powerpoint/2010/main" val="1991992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a:t>
            </a:r>
            <a:r>
              <a:rPr kumimoji="1" lang="ja-JP" altLang="en-US" dirty="0" err="1" smtClean="0"/>
              <a:t>つの</a:t>
            </a:r>
            <a:r>
              <a:rPr kumimoji="1" lang="ja-JP" altLang="en-US" dirty="0" smtClean="0"/>
              <a:t>モードがある</a:t>
            </a:r>
            <a:endParaRPr kumimoji="1" lang="ja-JP"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19200"/>
            <a:ext cx="4752975" cy="381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8508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テキスト プレースホルダー 2"/>
          <p:cNvSpPr>
            <a:spLocks noGrp="1"/>
          </p:cNvSpPr>
          <p:nvPr>
            <p:ph type="body" idx="1"/>
          </p:nvPr>
        </p:nvSpPr>
        <p:spPr/>
        <p:txBody>
          <a:bodyPr/>
          <a:lstStyle/>
          <a:p>
            <a:r>
              <a:rPr lang="en-US" altLang="ja-JP" dirty="0">
                <a:hlinkClick r:id="rId2"/>
              </a:rPr>
              <a:t>https://</a:t>
            </a:r>
            <a:r>
              <a:rPr lang="en-US" altLang="ja-JP" dirty="0" err="1">
                <a:hlinkClick r:id="rId2"/>
              </a:rPr>
              <a:t>jp.mathworks.com</a:t>
            </a:r>
            <a:r>
              <a:rPr lang="en-US" altLang="ja-JP" dirty="0">
                <a:hlinkClick r:id="rId2"/>
              </a:rPr>
              <a:t>/help/</a:t>
            </a:r>
            <a:r>
              <a:rPr lang="en-US" altLang="ja-JP" dirty="0" err="1">
                <a:hlinkClick r:id="rId2"/>
              </a:rPr>
              <a:t>rtw</a:t>
            </a:r>
            <a:r>
              <a:rPr lang="en-US" altLang="ja-JP" dirty="0">
                <a:hlinkClick r:id="rId2"/>
              </a:rPr>
              <a:t>/</a:t>
            </a:r>
            <a:r>
              <a:rPr lang="en-US" altLang="ja-JP" dirty="0" err="1">
                <a:hlinkClick r:id="rId2"/>
              </a:rPr>
              <a:t>ug</a:t>
            </a:r>
            <a:r>
              <a:rPr lang="en-US" altLang="ja-JP" dirty="0">
                <a:hlinkClick r:id="rId2"/>
              </a:rPr>
              <a:t>/create-a-protected-model-using-the-model-block-context-menu.html</a:t>
            </a:r>
            <a:endParaRPr kumimoji="1" lang="ja-JP" altLang="en-US" dirty="0"/>
          </a:p>
        </p:txBody>
      </p:sp>
    </p:spTree>
    <p:extLst>
      <p:ext uri="{BB962C8B-B14F-4D97-AF65-F5344CB8AC3E}">
        <p14:creationId xmlns:p14="http://schemas.microsoft.com/office/powerpoint/2010/main" val="2652354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t>コンテンツを隠すためのモデルの</a:t>
            </a:r>
            <a:r>
              <a:rPr lang="ja-JP" altLang="en-US" b="1" dirty="0" smtClean="0"/>
              <a:t>保護</a:t>
            </a:r>
            <a:endParaRPr kumimoji="1" lang="ja-JP" altLang="en-US" dirty="0"/>
          </a:p>
        </p:txBody>
      </p:sp>
      <p:sp>
        <p:nvSpPr>
          <p:cNvPr id="3" name="コンテンツ プレースホルダー 2"/>
          <p:cNvSpPr>
            <a:spLocks noGrp="1"/>
          </p:cNvSpPr>
          <p:nvPr>
            <p:ph idx="1"/>
          </p:nvPr>
        </p:nvSpPr>
        <p:spPr>
          <a:xfrm>
            <a:off x="590550" y="1052513"/>
            <a:ext cx="8401050" cy="5329237"/>
          </a:xfrm>
        </p:spPr>
        <p:txBody>
          <a:bodyPr/>
          <a:lstStyle/>
          <a:p>
            <a:pPr marL="0" indent="0">
              <a:buNone/>
            </a:pPr>
            <a:r>
              <a:rPr lang="ja-JP" altLang="en-US" sz="2000" dirty="0"/>
              <a:t>サードパーティに知的所有権を開示せずにモデルを共有する場合は、モデルを保護してください。保護モデルの作成時に、元のモデルの実装の詳細をモデル参照にコンパイルすることで隠します。保護モデルには、指定するオプション機能をサポートするための派生ファイルが含まれます。</a:t>
            </a:r>
          </a:p>
          <a:p>
            <a:pPr marL="0" indent="0">
              <a:buNone/>
            </a:pPr>
            <a:r>
              <a:rPr lang="ja-JP" altLang="en-US" sz="2000" dirty="0"/>
              <a:t>モデルを保護すると、保護モデルのユーザーに以下を許可できます。</a:t>
            </a:r>
          </a:p>
          <a:p>
            <a:r>
              <a:rPr lang="ja-JP" altLang="en-US" sz="2000" dirty="0"/>
              <a:t>モデルの内容およびブロック パラメーターを含む、モデルの読み取り専用 </a:t>
            </a:r>
            <a:r>
              <a:rPr lang="en-US" altLang="ja-JP" sz="2000" dirty="0"/>
              <a:t>Web </a:t>
            </a:r>
            <a:r>
              <a:rPr lang="ja-JP" altLang="en-US" sz="2000" dirty="0"/>
              <a:t>ビューを開く。</a:t>
            </a:r>
          </a:p>
          <a:p>
            <a:r>
              <a:rPr lang="ja-JP" altLang="en-US" sz="2000" dirty="0"/>
              <a:t>モデルのシミュレーションをアクセラレータ </a:t>
            </a:r>
            <a:r>
              <a:rPr lang="en-US" altLang="ja-JP" sz="2000" dirty="0"/>
              <a:t>(</a:t>
            </a:r>
            <a:r>
              <a:rPr lang="ja-JP" altLang="en-US" sz="2000" dirty="0"/>
              <a:t>既定</a:t>
            </a:r>
            <a:r>
              <a:rPr lang="en-US" altLang="ja-JP" sz="2000" dirty="0"/>
              <a:t>)</a:t>
            </a:r>
            <a:r>
              <a:rPr lang="ja-JP" altLang="en-US" sz="2000" dirty="0" err="1"/>
              <a:t>、</a:t>
            </a:r>
            <a:r>
              <a:rPr lang="ja-JP" altLang="en-US" sz="2000" dirty="0"/>
              <a:t>ラピッド アクセラレータおよびノーマル モードで実行する。</a:t>
            </a:r>
          </a:p>
          <a:p>
            <a:r>
              <a:rPr lang="ja-JP" altLang="en-US" sz="2000" dirty="0"/>
              <a:t>保護モデルを含むモデルのコードを生成する。</a:t>
            </a:r>
          </a:p>
          <a:p>
            <a:r>
              <a:rPr lang="ja-JP" altLang="en-US" sz="2000" dirty="0"/>
              <a:t>保護モデルを含むモデルの </a:t>
            </a:r>
            <a:r>
              <a:rPr lang="en-US" altLang="ja-JP" sz="2000" dirty="0" err="1"/>
              <a:t>HDL</a:t>
            </a:r>
            <a:r>
              <a:rPr lang="en-US" altLang="ja-JP" sz="2000" dirty="0"/>
              <a:t> </a:t>
            </a:r>
            <a:r>
              <a:rPr lang="ja-JP" altLang="en-US" sz="2000" dirty="0"/>
              <a:t>コードを生成する。</a:t>
            </a:r>
            <a:r>
              <a:rPr lang="en-US" altLang="ja-JP" sz="2000" dirty="0" err="1"/>
              <a:t>HDL</a:t>
            </a:r>
            <a:r>
              <a:rPr lang="en-US" altLang="ja-JP" sz="2000" dirty="0"/>
              <a:t> </a:t>
            </a:r>
            <a:r>
              <a:rPr lang="ja-JP" altLang="en-US" sz="2000" dirty="0"/>
              <a:t>コード生成サポートを使用した保護モデル作成の詳細については、</a:t>
            </a:r>
            <a:r>
              <a:rPr lang="ja-JP" altLang="en-US" sz="2000" dirty="0">
                <a:hlinkClick r:id="rId2"/>
              </a:rPr>
              <a:t>保護モデルを作成し内容を隠して </a:t>
            </a:r>
            <a:r>
              <a:rPr lang="en-US" altLang="ja-JP" sz="2000" dirty="0" err="1">
                <a:hlinkClick r:id="rId2"/>
              </a:rPr>
              <a:t>HDL</a:t>
            </a:r>
            <a:r>
              <a:rPr lang="en-US" altLang="ja-JP" sz="2000" dirty="0">
                <a:hlinkClick r:id="rId2"/>
              </a:rPr>
              <a:t> </a:t>
            </a:r>
            <a:r>
              <a:rPr lang="ja-JP" altLang="en-US" sz="2000" dirty="0">
                <a:hlinkClick r:id="rId2"/>
              </a:rPr>
              <a:t>コードを生成する</a:t>
            </a:r>
            <a:r>
              <a:rPr lang="ja-JP" altLang="en-US" sz="2000" dirty="0"/>
              <a:t> </a:t>
            </a:r>
            <a:r>
              <a:rPr lang="en-US" altLang="ja-JP" sz="2000" dirty="0"/>
              <a:t>(</a:t>
            </a:r>
            <a:r>
              <a:rPr lang="en-US" altLang="ja-JP" sz="2000" dirty="0" err="1"/>
              <a:t>HDL</a:t>
            </a:r>
            <a:r>
              <a:rPr lang="en-US" altLang="ja-JP" sz="2000" dirty="0"/>
              <a:t> Coder)</a:t>
            </a:r>
            <a:r>
              <a:rPr lang="ja-JP" altLang="en-US" sz="2000" dirty="0"/>
              <a:t>を参照してください。</a:t>
            </a:r>
          </a:p>
          <a:p>
            <a:r>
              <a:rPr lang="en-US" altLang="ja-JP" sz="2000" dirty="0"/>
              <a:t>Embedded Coder</a:t>
            </a:r>
            <a:r>
              <a:rPr lang="en-US" altLang="ja-JP" sz="2000" baseline="30000" dirty="0"/>
              <a:t>®</a:t>
            </a:r>
            <a:r>
              <a:rPr lang="ja-JP" altLang="en-US" sz="2000" dirty="0"/>
              <a:t> があり、モデルの </a:t>
            </a:r>
            <a:r>
              <a:rPr lang="en-US" altLang="ja-JP" sz="2000" dirty="0" err="1"/>
              <a:t>ERT</a:t>
            </a:r>
            <a:r>
              <a:rPr lang="en-US" altLang="ja-JP" sz="2000" dirty="0"/>
              <a:t> </a:t>
            </a:r>
            <a:r>
              <a:rPr lang="ja-JP" altLang="en-US" sz="2000" dirty="0"/>
              <a:t>ベースのシステム ターゲット ファイルを指定する場合、スタンドアロン インターフェイスを介して保護モデルのコードを生成する。</a:t>
            </a:r>
          </a:p>
          <a:p>
            <a:pPr marL="0" indent="0">
              <a:buNone/>
            </a:pPr>
            <a:endParaRPr kumimoji="1" lang="ja-JP" altLang="en-US" sz="2000" dirty="0"/>
          </a:p>
        </p:txBody>
      </p:sp>
    </p:spTree>
    <p:extLst>
      <p:ext uri="{BB962C8B-B14F-4D97-AF65-F5344CB8AC3E}">
        <p14:creationId xmlns:p14="http://schemas.microsoft.com/office/powerpoint/2010/main" val="274584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pPr marL="0" indent="0">
              <a:buNone/>
            </a:pPr>
            <a:r>
              <a:rPr lang="ja-JP" altLang="en-US" sz="2000" dirty="0"/>
              <a:t>任意で各オプションをパスワード保護できます。これらのいずれかのオプションのパスワード保護を選択する場合、ソフトウェアでは </a:t>
            </a:r>
            <a:r>
              <a:rPr lang="en-US" altLang="ja-JP" sz="2000" dirty="0"/>
              <a:t>AES-256 </a:t>
            </a:r>
            <a:r>
              <a:rPr lang="ja-JP" altLang="en-US" sz="2000" dirty="0"/>
              <a:t>暗号化を使用してサポート ファイルが保護されます。</a:t>
            </a:r>
          </a:p>
          <a:p>
            <a:r>
              <a:rPr lang="ja-JP" altLang="en-US" sz="2000" dirty="0"/>
              <a:t>保護モデルを作成するときは、次の点に留意してください。</a:t>
            </a:r>
          </a:p>
          <a:p>
            <a:r>
              <a:rPr lang="ja-JP" altLang="en-US" sz="2000" dirty="0"/>
              <a:t>既定の設定では、</a:t>
            </a:r>
            <a:r>
              <a:rPr lang="en-US" altLang="ja-JP" sz="2000" dirty="0"/>
              <a:t>Simulink</a:t>
            </a:r>
            <a:r>
              <a:rPr lang="en-US" altLang="ja-JP" sz="2000" baseline="30000" dirty="0"/>
              <a:t>®</a:t>
            </a:r>
            <a:r>
              <a:rPr lang="ja-JP" altLang="en-US" sz="2000" dirty="0"/>
              <a:t> は、モデルの保護バージョンを作成し、現在の作業フォルダーに保存します。保護モデルの名前は元のモデルと同じで、</a:t>
            </a:r>
            <a:r>
              <a:rPr lang="en-US" altLang="ja-JP" sz="2000" dirty="0"/>
              <a:t>.</a:t>
            </a:r>
            <a:r>
              <a:rPr lang="en-US" altLang="ja-JP" sz="2000" dirty="0" err="1"/>
              <a:t>slxp</a:t>
            </a:r>
            <a:r>
              <a:rPr lang="en-US" altLang="ja-JP" sz="2000" dirty="0"/>
              <a:t> </a:t>
            </a:r>
            <a:r>
              <a:rPr lang="ja-JP" altLang="en-US" sz="2000" dirty="0" err="1"/>
              <a:t>の拡</a:t>
            </a:r>
            <a:r>
              <a:rPr lang="ja-JP" altLang="en-US" sz="2000" dirty="0"/>
              <a:t>張子が付きます。</a:t>
            </a:r>
          </a:p>
          <a:p>
            <a:r>
              <a:rPr lang="ja-JP" altLang="en-US" sz="2000" dirty="0"/>
              <a:t>拡張子が </a:t>
            </a:r>
            <a:r>
              <a:rPr lang="en-US" altLang="ja-JP" sz="2000" dirty="0"/>
              <a:t>.</a:t>
            </a:r>
            <a:r>
              <a:rPr lang="en-US" altLang="ja-JP" sz="2000" dirty="0" err="1"/>
              <a:t>slx</a:t>
            </a:r>
            <a:r>
              <a:rPr lang="en-US" altLang="ja-JP" sz="2000" dirty="0"/>
              <a:t> </a:t>
            </a:r>
            <a:r>
              <a:rPr lang="ja-JP" altLang="en-US" sz="2000" dirty="0"/>
              <a:t>の元のモデル ファイルは変更されません。</a:t>
            </a:r>
            <a:r>
              <a:rPr lang="en-US" altLang="ja-JP" sz="2000" dirty="0"/>
              <a:t>Model </a:t>
            </a:r>
            <a:r>
              <a:rPr lang="ja-JP" altLang="en-US" sz="2000" dirty="0"/>
              <a:t>ブロックを介してモデルを保護する場合、</a:t>
            </a:r>
            <a:r>
              <a:rPr lang="en-US" altLang="ja-JP" sz="2000" dirty="0"/>
              <a:t>Model </a:t>
            </a:r>
            <a:r>
              <a:rPr lang="ja-JP" altLang="en-US" sz="2000" dirty="0"/>
              <a:t>ブロックは変更されません。</a:t>
            </a:r>
          </a:p>
          <a:p>
            <a:r>
              <a:rPr lang="ja-JP" altLang="en-US" sz="2000" dirty="0"/>
              <a:t>保護モデル ファイルには、モデルそれ自体の他に、保護モデルの作成時に選択するオプションによっては、サポート ファイルも含まれています。</a:t>
            </a:r>
          </a:p>
          <a:p>
            <a:pPr marL="0" indent="0">
              <a:buNone/>
            </a:pPr>
            <a:endParaRPr kumimoji="1" lang="ja-JP" altLang="en-US" sz="2000" dirty="0"/>
          </a:p>
        </p:txBody>
      </p:sp>
    </p:spTree>
    <p:extLst>
      <p:ext uri="{BB962C8B-B14F-4D97-AF65-F5344CB8AC3E}">
        <p14:creationId xmlns:p14="http://schemas.microsoft.com/office/powerpoint/2010/main" val="3332200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pPr marL="0" indent="0">
              <a:buNone/>
            </a:pPr>
            <a:r>
              <a:rPr lang="ja-JP" altLang="en-US" sz="2000" dirty="0"/>
              <a:t>次のいずれかのオプションを使用して保護モデルを作成します。</a:t>
            </a:r>
          </a:p>
          <a:p>
            <a:r>
              <a:rPr lang="en-US" altLang="ja-JP" sz="2000" dirty="0"/>
              <a:t>Model </a:t>
            </a:r>
            <a:r>
              <a:rPr lang="ja-JP" altLang="en-US" sz="2000" dirty="0"/>
              <a:t>ブロックのコンテキスト メニュー。</a:t>
            </a:r>
          </a:p>
          <a:p>
            <a:r>
              <a:rPr lang="ja-JP" altLang="en-US" sz="2000" dirty="0"/>
              <a:t>関数 </a:t>
            </a:r>
            <a:r>
              <a:rPr lang="en-US" altLang="ja-JP" sz="2000" dirty="0" err="1">
                <a:hlinkClick r:id="rId2"/>
              </a:rPr>
              <a:t>Simulink.ModelReference.protect</a:t>
            </a:r>
            <a:r>
              <a:rPr lang="ja-JP" altLang="en-US" sz="2000" dirty="0" err="1"/>
              <a:t>。</a:t>
            </a:r>
            <a:endParaRPr lang="ja-JP" altLang="en-US" sz="2000" dirty="0"/>
          </a:p>
          <a:p>
            <a:r>
              <a:rPr lang="en-US" altLang="ja-JP" sz="2000" dirty="0"/>
              <a:t>Simulink </a:t>
            </a:r>
            <a:r>
              <a:rPr lang="ja-JP" altLang="en-US" sz="2000" dirty="0"/>
              <a:t>エディターのメニュー バー。現在のモデルから保護モデルを作成するには、</a:t>
            </a:r>
            <a:r>
              <a:rPr lang="en-US" altLang="ja-JP" sz="2000" b="1" dirty="0"/>
              <a:t>[</a:t>
            </a:r>
            <a:r>
              <a:rPr lang="ja-JP" altLang="en-US" sz="2000" b="1" dirty="0"/>
              <a:t>ファイル</a:t>
            </a:r>
            <a:r>
              <a:rPr lang="en-US" altLang="ja-JP" sz="2000" b="1" dirty="0"/>
              <a:t>]</a:t>
            </a:r>
            <a:r>
              <a:rPr lang="ja-JP" altLang="en-US" sz="2000" dirty="0"/>
              <a:t> 、 </a:t>
            </a:r>
            <a:r>
              <a:rPr lang="en-US" altLang="ja-JP" sz="2000" b="1" dirty="0"/>
              <a:t>[</a:t>
            </a:r>
            <a:r>
              <a:rPr lang="ja-JP" altLang="en-US" sz="2000" b="1" dirty="0"/>
              <a:t>モデルのエクスポート先</a:t>
            </a:r>
            <a:r>
              <a:rPr lang="en-US" altLang="ja-JP" sz="2000" b="1" dirty="0"/>
              <a:t>]</a:t>
            </a:r>
            <a:r>
              <a:rPr lang="ja-JP" altLang="en-US" sz="2000" dirty="0"/>
              <a:t> 、 </a:t>
            </a:r>
            <a:r>
              <a:rPr lang="en-US" altLang="ja-JP" sz="2000" b="1" dirty="0"/>
              <a:t>[</a:t>
            </a:r>
            <a:r>
              <a:rPr lang="ja-JP" altLang="en-US" sz="2000" b="1" dirty="0"/>
              <a:t>保護されたモデル</a:t>
            </a:r>
            <a:r>
              <a:rPr lang="en-US" altLang="ja-JP" sz="2000" b="1" dirty="0"/>
              <a:t>]</a:t>
            </a:r>
            <a:r>
              <a:rPr lang="ja-JP" altLang="en-US" sz="2000" dirty="0"/>
              <a:t> を選択します。</a:t>
            </a:r>
          </a:p>
          <a:p>
            <a:pPr marL="0" indent="0">
              <a:buNone/>
            </a:pPr>
            <a:r>
              <a:rPr lang="ja-JP" altLang="en-US" sz="2000" dirty="0"/>
              <a:t>保護モデルにベース ワークスペース定義またはデータ ディクショナリなどのサポート ファイルが必要である場合、共有する際にそれらのファイルをモデルに含めます。詳細については、</a:t>
            </a:r>
            <a:r>
              <a:rPr lang="ja-JP" altLang="en-US" sz="2000" u="sng" dirty="0">
                <a:hlinkClick r:id="rId3"/>
              </a:rPr>
              <a:t>保護モデルのパッケージ化と共有</a:t>
            </a:r>
            <a:r>
              <a:rPr lang="ja-JP" altLang="en-US" sz="2000" dirty="0"/>
              <a:t>を参照してください。</a:t>
            </a:r>
          </a:p>
          <a:p>
            <a:pPr marL="0" indent="0">
              <a:buNone/>
            </a:pPr>
            <a:r>
              <a:rPr lang="ja-JP" altLang="en-US" sz="2000" dirty="0"/>
              <a:t>この例では、</a:t>
            </a:r>
            <a:r>
              <a:rPr lang="en-US" altLang="ja-JP" sz="2000" dirty="0"/>
              <a:t>Model </a:t>
            </a:r>
            <a:r>
              <a:rPr lang="ja-JP" altLang="en-US" sz="2000" dirty="0"/>
              <a:t>ブロックのコンテキスト メニューを使用して、読み取り専用表示、シミュレーションまたはコード生成用に保護モデルを作成する方法を示します。</a:t>
            </a:r>
          </a:p>
          <a:p>
            <a:pPr marL="0" indent="0">
              <a:buNone/>
            </a:pPr>
            <a:endParaRPr kumimoji="1" lang="ja-JP" altLang="en-US" sz="2000" dirty="0"/>
          </a:p>
        </p:txBody>
      </p:sp>
    </p:spTree>
    <p:extLst>
      <p:ext uri="{BB962C8B-B14F-4D97-AF65-F5344CB8AC3E}">
        <p14:creationId xmlns:p14="http://schemas.microsoft.com/office/powerpoint/2010/main" val="2953347792"/>
      </p:ext>
    </p:extLst>
  </p:cSld>
  <p:clrMapOvr>
    <a:masterClrMapping/>
  </p:clrMapOvr>
</p:sld>
</file>

<file path=ppt/theme/theme1.xml><?xml version="1.0" encoding="utf-8"?>
<a:theme xmlns:a="http://schemas.openxmlformats.org/drawingml/2006/main" name="1_標準デザイン">
  <a:themeElements>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標準デザイン">
      <a:majorFont>
        <a:latin typeface="ＭＳ Ｐゴシック"/>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86940A44CCD7145AA2E8857B7BDAD5B" ma:contentTypeVersion="4" ma:contentTypeDescription="Create a new document." ma:contentTypeScope="" ma:versionID="ecb01b196e093cf099c7984f0949d129">
  <xsd:schema xmlns:xsd="http://www.w3.org/2001/XMLSchema" xmlns:xs="http://www.w3.org/2001/XMLSchema" xmlns:p="http://schemas.microsoft.com/office/2006/metadata/properties" xmlns:ns2="4f9469a5-59df-4688-ab0c-43c66142dc4b" xmlns:ns3="38d97a9f-996f-4e00-b9c5-e3c3d5b00014" targetNamespace="http://schemas.microsoft.com/office/2006/metadata/properties" ma:root="true" ma:fieldsID="0226a01dba749418d2a4754a22205bc4" ns2:_="" ns3:_="">
    <xsd:import namespace="4f9469a5-59df-4688-ab0c-43c66142dc4b"/>
    <xsd:import namespace="38d97a9f-996f-4e00-b9c5-e3c3d5b0001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9469a5-59df-4688-ab0c-43c66142dc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8d97a9f-996f-4e00-b9c5-e3c3d5b0001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8910FFC-687A-4CC9-B9D0-5C1D4863799A}"/>
</file>

<file path=customXml/itemProps2.xml><?xml version="1.0" encoding="utf-8"?>
<ds:datastoreItem xmlns:ds="http://schemas.openxmlformats.org/officeDocument/2006/customXml" ds:itemID="{9516320B-975B-479D-9486-17F8755C6695}"/>
</file>

<file path=customXml/itemProps3.xml><?xml version="1.0" encoding="utf-8"?>
<ds:datastoreItem xmlns:ds="http://schemas.openxmlformats.org/officeDocument/2006/customXml" ds:itemID="{3038AA49-281D-4222-8328-8DDA3E19D63A}"/>
</file>

<file path=docProps/app.xml><?xml version="1.0" encoding="utf-8"?>
<Properties xmlns="http://schemas.openxmlformats.org/officeDocument/2006/extended-properties" xmlns:vt="http://schemas.openxmlformats.org/officeDocument/2006/docPropsVTypes">
  <Template>JMAAB</Template>
  <TotalTime>0</TotalTime>
  <Words>300</Words>
  <Application>Microsoft Office PowerPoint</Application>
  <PresentationFormat>画面に合わせる (4:3)</PresentationFormat>
  <Paragraphs>36</Paragraphs>
  <Slides>8</Slides>
  <Notes>0</Notes>
  <HiddenSlides>0</HiddenSlides>
  <MMClips>0</MMClips>
  <ScaleCrop>false</ScaleCrop>
  <HeadingPairs>
    <vt:vector size="4" baseType="variant">
      <vt:variant>
        <vt:lpstr>テーマ</vt:lpstr>
      </vt:variant>
      <vt:variant>
        <vt:i4>1</vt:i4>
      </vt:variant>
      <vt:variant>
        <vt:lpstr>スライド タイトル</vt:lpstr>
      </vt:variant>
      <vt:variant>
        <vt:i4>8</vt:i4>
      </vt:variant>
    </vt:vector>
  </HeadingPairs>
  <TitlesOfParts>
    <vt:vector size="9" baseType="lpstr">
      <vt:lpstr>1_標準デザイン</vt:lpstr>
      <vt:lpstr>IP保護</vt:lpstr>
      <vt:lpstr>ヘルプから</vt:lpstr>
      <vt:lpstr>IP保護</vt:lpstr>
      <vt:lpstr>3つのモードがある</vt:lpstr>
      <vt:lpstr>PowerPoint プレゼンテーション</vt:lpstr>
      <vt:lpstr>コンテンツを隠すためのモデルの保護</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2014-11-07T02:25:43Z</dcterms:created>
  <dcterms:modified xsi:type="dcterms:W3CDTF">2020-01-22T09:02:48Z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0x010100986940A44CCD7145AA2E8857B7BDAD5B</vt:lpwstr>
  </property>
</Properties>
</file>