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4"/>
  </p:notesMasterIdLst>
  <p:sldIdLst>
    <p:sldId id="258" r:id="rId5"/>
    <p:sldId id="383" r:id="rId6"/>
    <p:sldId id="368" r:id="rId7"/>
    <p:sldId id="369" r:id="rId8"/>
    <p:sldId id="370" r:id="rId9"/>
    <p:sldId id="371" r:id="rId10"/>
    <p:sldId id="372" r:id="rId11"/>
    <p:sldId id="373" r:id="rId12"/>
    <p:sldId id="374" r:id="rId13"/>
    <p:sldId id="375" r:id="rId14"/>
    <p:sldId id="384" r:id="rId15"/>
    <p:sldId id="376" r:id="rId16"/>
    <p:sldId id="377" r:id="rId17"/>
    <p:sldId id="378" r:id="rId18"/>
    <p:sldId id="379" r:id="rId19"/>
    <p:sldId id="380" r:id="rId20"/>
    <p:sldId id="381" r:id="rId21"/>
    <p:sldId id="382" r:id="rId22"/>
    <p:sldId id="385" r:id="rId2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9885" autoAdjust="0"/>
  </p:normalViewPr>
  <p:slideViewPr>
    <p:cSldViewPr>
      <p:cViewPr varScale="1">
        <p:scale>
          <a:sx n="116" d="100"/>
          <a:sy n="116" d="100"/>
        </p:scale>
        <p:origin x="-1482" y="-102"/>
      </p:cViewPr>
      <p:guideLst>
        <p:guide orient="horz" pos="2160"/>
        <p:guide pos="2880"/>
      </p:guideLst>
    </p:cSldViewPr>
  </p:slideViewPr>
  <p:outlineViewPr>
    <p:cViewPr>
      <p:scale>
        <a:sx n="33" d="100"/>
        <a:sy n="33" d="100"/>
      </p:scale>
      <p:origin x="0" y="1071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ocalhost:31515/static/help/simulink/slref/signaleditor.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644775"/>
            <a:ext cx="7772400" cy="1470025"/>
          </a:xfrm>
        </p:spPr>
        <p:txBody>
          <a:bodyPr/>
          <a:lstStyle/>
          <a:p>
            <a:pPr fontAlgn="t"/>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チーム　１月</a:t>
            </a:r>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SignalEditor</a:t>
            </a:r>
            <a:endParaRPr lang="ja-JP" altLang="en-US" sz="4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23</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戸塚　政裕</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4"/>
          <p:cNvSpPr txBox="1">
            <a:spLocks noChangeArrowheads="1"/>
          </p:cNvSpPr>
          <p:nvPr/>
        </p:nvSpPr>
        <p:spPr bwMode="auto">
          <a:xfrm>
            <a:off x="838200" y="1143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fontAlgn="t"/>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kern="0" dirty="0" smtClean="0">
                <a:solidFill>
                  <a:srgbClr val="00B050"/>
                </a:solidFill>
              </a:rPr>
              <a:t>Simulink function check20WS</a:t>
            </a:r>
            <a:endParaRPr lang="ja-JP" altLang="en-US" sz="4000" kern="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charset="0"/>
                <a:ea typeface="ＭＳ Ｐゴシック" pitchFamily="50" charset="-128"/>
              </a:rPr>
              <a:t>2.3.</a:t>
            </a:r>
            <a:r>
              <a:rPr lang="ja-JP" altLang="en-US" dirty="0">
                <a:latin typeface="Arial" charset="0"/>
                <a:ea typeface="ＭＳ Ｐゴシック" pitchFamily="50" charset="-128"/>
              </a:rPr>
              <a:t>信号エディターの信号特性</a:t>
            </a:r>
            <a:r>
              <a:rPr lang="en-US" altLang="ja-JP" dirty="0" smtClean="0">
                <a:latin typeface="Arial" charset="0"/>
                <a:ea typeface="ＭＳ Ｐゴシック" pitchFamily="50" charset="-128"/>
              </a:rPr>
              <a:t>(3)</a:t>
            </a:r>
            <a:endParaRPr kumimoji="1" lang="ja-JP"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44" y="1447800"/>
            <a:ext cx="4523756"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631" y="3429000"/>
            <a:ext cx="4770787"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953000" y="2409825"/>
            <a:ext cx="1447800" cy="663146"/>
          </a:xfrm>
          <a:prstGeom prst="wedgeRoundRectCallout">
            <a:avLst>
              <a:gd name="adj1" fmla="val -79895"/>
              <a:gd name="adj2" fmla="val 896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Int8</a:t>
            </a:r>
            <a:r>
              <a:rPr lang="ja-JP" altLang="en-US" dirty="0" smtClean="0"/>
              <a:t>型</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1048369" y="4086225"/>
            <a:ext cx="1829658" cy="1371600"/>
          </a:xfrm>
          <a:prstGeom prst="wedgeRoundRectCallout">
            <a:avLst>
              <a:gd name="adj1" fmla="val 31682"/>
              <a:gd name="adj2" fmla="val -7007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小数点以下を含む数を入力</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r>
              <a:rPr lang="en-US" altLang="ja-JP" dirty="0" smtClean="0"/>
              <a:t>0.1</a:t>
            </a:r>
          </a:p>
          <a:p>
            <a:r>
              <a:rPr lang="en-US" altLang="ja-JP" dirty="0" smtClean="0"/>
              <a:t>10.8</a:t>
            </a:r>
          </a:p>
        </p:txBody>
      </p:sp>
      <p:sp>
        <p:nvSpPr>
          <p:cNvPr id="9" name="角丸四角形吹き出し 8"/>
          <p:cNvSpPr/>
          <p:nvPr/>
        </p:nvSpPr>
        <p:spPr bwMode="auto">
          <a:xfrm>
            <a:off x="2438400" y="5257800"/>
            <a:ext cx="1727113" cy="1219200"/>
          </a:xfrm>
          <a:prstGeom prst="wedgeRoundRectCallout">
            <a:avLst>
              <a:gd name="adj1" fmla="val 131205"/>
              <a:gd name="adj2" fmla="val -752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適用ボタン押下で四捨五入</a:t>
            </a:r>
            <a:endParaRPr lang="en-US" altLang="ja-JP" dirty="0" smtClean="0"/>
          </a:p>
          <a:p>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0.1</a:t>
            </a:r>
            <a:r>
              <a:rPr lang="ja-JP" altLang="en-US" dirty="0"/>
              <a:t> </a:t>
            </a:r>
            <a:r>
              <a:rPr lang="ja-JP" altLang="en-US" dirty="0" smtClean="0"/>
              <a:t>  →  </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0</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r>
              <a:rPr lang="en-US" altLang="ja-JP" dirty="0" smtClean="0"/>
              <a:t>10.8 </a:t>
            </a:r>
            <a:r>
              <a:rPr lang="ja-JP" altLang="en-US" dirty="0" smtClean="0"/>
              <a:t>→ </a:t>
            </a:r>
            <a:r>
              <a:rPr lang="en-US" altLang="ja-JP" dirty="0" smtClean="0"/>
              <a:t>11</a:t>
            </a:r>
            <a:endParaRPr lang="en-US" altLang="ja-JP" dirty="0" smtClean="0"/>
          </a:p>
        </p:txBody>
      </p:sp>
      <p:sp>
        <p:nvSpPr>
          <p:cNvPr id="10" name="コンテンツ プレースホルダー 2"/>
          <p:cNvSpPr>
            <a:spLocks noGrp="1"/>
          </p:cNvSpPr>
          <p:nvPr>
            <p:ph idx="1"/>
          </p:nvPr>
        </p:nvSpPr>
        <p:spPr>
          <a:xfrm>
            <a:off x="457200" y="792956"/>
            <a:ext cx="4800599" cy="395287"/>
          </a:xfrm>
        </p:spPr>
        <p:txBody>
          <a:bodyPr/>
          <a:lstStyle/>
          <a:p>
            <a:r>
              <a:rPr kumimoji="1" lang="ja-JP" altLang="en-US" dirty="0" smtClean="0"/>
              <a:t>整数型での小数点の扱い</a:t>
            </a:r>
            <a:endParaRPr kumimoji="1" lang="en-US" altLang="ja-JP" dirty="0" smtClean="0"/>
          </a:p>
        </p:txBody>
      </p:sp>
    </p:spTree>
    <p:extLst>
      <p:ext uri="{BB962C8B-B14F-4D97-AF65-F5344CB8AC3E}">
        <p14:creationId xmlns:p14="http://schemas.microsoft.com/office/powerpoint/2010/main" val="3933164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a:t>
            </a:r>
            <a:r>
              <a:rPr lang="en-US" altLang="ja-JP" dirty="0"/>
              <a:t>mat</a:t>
            </a:r>
            <a:r>
              <a:rPr lang="ja-JP" altLang="en-US" dirty="0"/>
              <a:t>データと</a:t>
            </a:r>
            <a:r>
              <a:rPr lang="en-US" altLang="ja-JP" dirty="0" err="1"/>
              <a:t>SignalEditor</a:t>
            </a:r>
            <a:r>
              <a:rPr lang="ja-JP" altLang="en-US" dirty="0"/>
              <a:t>ブロックの</a:t>
            </a:r>
            <a:r>
              <a:rPr lang="ja-JP" altLang="en-US" dirty="0" smtClean="0"/>
              <a:t>関連</a:t>
            </a:r>
            <a:r>
              <a:rPr lang="ja-JP" altLang="en-US" dirty="0" smtClean="0">
                <a:latin typeface="Arial" charset="0"/>
                <a:ea typeface="ＭＳ Ｐゴシック" pitchFamily="50" charset="-128"/>
              </a:rPr>
              <a:t>付け</a:t>
            </a:r>
            <a:endParaRPr kumimoji="1" lang="ja-JP"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5670"/>
            <a:ext cx="1495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199"/>
            <a:ext cx="2590800" cy="357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5857554" y="2403389"/>
            <a:ext cx="372312" cy="23336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右矢印 6"/>
          <p:cNvSpPr/>
          <p:nvPr/>
        </p:nvSpPr>
        <p:spPr bwMode="auto">
          <a:xfrm>
            <a:off x="2438400" y="1872370"/>
            <a:ext cx="914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990600" y="2819400"/>
            <a:ext cx="2057400" cy="457200"/>
          </a:xfrm>
          <a:prstGeom prst="wedgeRoundRectCallout">
            <a:avLst>
              <a:gd name="adj1" fmla="val 37396"/>
              <a:gd name="adj2" fmla="val -20107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ブロックパラメータ</a:t>
            </a:r>
            <a:endParaRPr lang="en-US" altLang="ja-JP" dirty="0" smtClean="0"/>
          </a:p>
        </p:txBody>
      </p:sp>
      <p:sp>
        <p:nvSpPr>
          <p:cNvPr id="9" name="角丸四角形吹き出し 8"/>
          <p:cNvSpPr/>
          <p:nvPr/>
        </p:nvSpPr>
        <p:spPr bwMode="auto">
          <a:xfrm>
            <a:off x="6553200" y="3429000"/>
            <a:ext cx="2133600" cy="685800"/>
          </a:xfrm>
          <a:prstGeom prst="wedgeRoundRectCallout">
            <a:avLst>
              <a:gd name="adj1" fmla="val -62604"/>
              <a:gd name="adj2" fmla="val -17465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このボタンを押下し</a:t>
            </a:r>
            <a:endParaRPr lang="en-US" altLang="ja-JP" dirty="0" smtClean="0"/>
          </a:p>
          <a:p>
            <a:r>
              <a:rPr lang="en-US" altLang="ja-JP" dirty="0" smtClean="0"/>
              <a:t>mat</a:t>
            </a:r>
            <a:r>
              <a:rPr lang="ja-JP" altLang="en-US" dirty="0" smtClean="0"/>
              <a:t>ファイルを選択</a:t>
            </a:r>
            <a:endParaRPr lang="en-US" altLang="ja-JP" dirty="0" smtClean="0"/>
          </a:p>
        </p:txBody>
      </p:sp>
    </p:spTree>
    <p:extLst>
      <p:ext uri="{BB962C8B-B14F-4D97-AF65-F5344CB8AC3E}">
        <p14:creationId xmlns:p14="http://schemas.microsoft.com/office/powerpoint/2010/main" val="101078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r>
              <a:rPr lang="en-US" altLang="ja-JP" dirty="0" smtClean="0">
                <a:latin typeface="Arial" charset="0"/>
                <a:ea typeface="ＭＳ Ｐゴシック" pitchFamily="50" charset="-128"/>
              </a:rPr>
              <a:t>3.2. </a:t>
            </a:r>
            <a:r>
              <a:rPr lang="ja-JP" altLang="en-US" dirty="0">
                <a:latin typeface="Arial" charset="0"/>
                <a:ea typeface="ＭＳ Ｐゴシック" pitchFamily="50" charset="-128"/>
              </a:rPr>
              <a:t>インポートとの</a:t>
            </a:r>
            <a:r>
              <a:rPr lang="ja-JP" altLang="en-US" dirty="0" smtClean="0">
                <a:latin typeface="Arial" charset="0"/>
                <a:ea typeface="ＭＳ Ｐゴシック" pitchFamily="50" charset="-128"/>
              </a:rPr>
              <a:t>関連付け</a:t>
            </a:r>
            <a:r>
              <a:rPr lang="en-US" altLang="ja-JP" dirty="0" smtClean="0">
                <a:latin typeface="Arial" charset="0"/>
                <a:ea typeface="ＭＳ Ｐゴシック" pitchFamily="50" charset="-128"/>
              </a:rPr>
              <a:t>(1)</a:t>
            </a:r>
            <a:endParaRPr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46" y="1447800"/>
            <a:ext cx="24669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609600" y="1143000"/>
            <a:ext cx="1676494" cy="38100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検証用モデル</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72771"/>
            <a:ext cx="3581400" cy="5256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533400" y="3429000"/>
            <a:ext cx="2590800" cy="1371600"/>
          </a:xfrm>
          <a:prstGeom prst="wedgeRoundRectCallout">
            <a:avLst>
              <a:gd name="adj1" fmla="val 89295"/>
              <a:gd name="adj2" fmla="val -80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どの入力ポートでもよいので、ブロックパラメータを開き、</a:t>
            </a:r>
            <a:endParaRPr lang="en-US" altLang="ja-JP" dirty="0" smtClean="0"/>
          </a:p>
          <a:p>
            <a:r>
              <a:rPr lang="en-US" altLang="ja-JP" dirty="0" smtClean="0"/>
              <a:t>’</a:t>
            </a:r>
            <a:r>
              <a:rPr lang="ja-JP" altLang="en-US" dirty="0" smtClean="0"/>
              <a:t>入力の接続</a:t>
            </a:r>
            <a:r>
              <a:rPr lang="en-US" altLang="ja-JP" dirty="0" smtClean="0"/>
              <a:t>’</a:t>
            </a:r>
            <a:r>
              <a:rPr lang="ja-JP" altLang="en-US" dirty="0" smtClean="0"/>
              <a:t>を押下</a:t>
            </a:r>
            <a:endParaRPr lang="en-US" altLang="ja-JP" dirty="0" smtClean="0"/>
          </a:p>
        </p:txBody>
      </p:sp>
      <p:sp>
        <p:nvSpPr>
          <p:cNvPr id="8" name="角丸四角形 7"/>
          <p:cNvSpPr/>
          <p:nvPr/>
        </p:nvSpPr>
        <p:spPr bwMode="auto">
          <a:xfrm>
            <a:off x="4114800" y="3962400"/>
            <a:ext cx="838200" cy="2829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72615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3.2. </a:t>
            </a:r>
            <a:r>
              <a:rPr lang="ja-JP" altLang="en-US" dirty="0">
                <a:latin typeface="Arial" charset="0"/>
                <a:ea typeface="ＭＳ Ｐゴシック" pitchFamily="50" charset="-128"/>
              </a:rPr>
              <a:t>インポートとの関連付け</a:t>
            </a:r>
            <a:r>
              <a:rPr lang="en-US" altLang="ja-JP" dirty="0" smtClean="0">
                <a:latin typeface="Arial" charset="0"/>
                <a:ea typeface="ＭＳ Ｐゴシック" pitchFamily="50" charset="-128"/>
              </a:rPr>
              <a:t>(2)</a:t>
            </a:r>
            <a:endParaRPr kumimoji="1" lang="ja-JP"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143000"/>
            <a:ext cx="521997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1219200" y="1295400"/>
            <a:ext cx="381000"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533400" y="3429000"/>
            <a:ext cx="2590800" cy="1371600"/>
          </a:xfrm>
          <a:prstGeom prst="wedgeRoundRectCallout">
            <a:avLst>
              <a:gd name="adj1" fmla="val -17323"/>
              <a:gd name="adj2" fmla="val -17070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‘Mat</a:t>
            </a:r>
            <a:r>
              <a:rPr lang="ja-JP" altLang="en-US" dirty="0" smtClean="0"/>
              <a:t>ファイルから</a:t>
            </a:r>
            <a:r>
              <a:rPr lang="en-US" altLang="ja-JP" dirty="0" smtClean="0"/>
              <a:t>’</a:t>
            </a:r>
          </a:p>
          <a:p>
            <a:r>
              <a:rPr lang="ja-JP" altLang="en-US" dirty="0" err="1" smtClean="0"/>
              <a:t>を押</a:t>
            </a:r>
            <a:r>
              <a:rPr lang="ja-JP" altLang="en-US" dirty="0" smtClean="0"/>
              <a:t>下し、信号エディターで作成した</a:t>
            </a:r>
            <a:r>
              <a:rPr lang="en-US" altLang="ja-JP" dirty="0" smtClean="0"/>
              <a:t>mat</a:t>
            </a:r>
            <a:r>
              <a:rPr lang="ja-JP" altLang="en-US" dirty="0" smtClean="0"/>
              <a:t>を読み込み</a:t>
            </a:r>
            <a:endParaRPr lang="en-US" altLang="ja-JP" dirty="0" smtClean="0"/>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785" y="3352270"/>
            <a:ext cx="5645000" cy="3296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bwMode="auto">
          <a:xfrm>
            <a:off x="3314834" y="4083049"/>
            <a:ext cx="5524365" cy="91730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角丸四角形吹き出し 8"/>
          <p:cNvSpPr/>
          <p:nvPr/>
        </p:nvSpPr>
        <p:spPr bwMode="auto">
          <a:xfrm>
            <a:off x="381000" y="5410200"/>
            <a:ext cx="2590800" cy="609600"/>
          </a:xfrm>
          <a:prstGeom prst="wedgeRoundRectCallout">
            <a:avLst>
              <a:gd name="adj1" fmla="val 62824"/>
              <a:gd name="adj2" fmla="val -1248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シナリオ・信号が読み込まれる</a:t>
            </a:r>
            <a:endParaRPr lang="en-US" altLang="ja-JP" dirty="0" smtClean="0"/>
          </a:p>
        </p:txBody>
      </p:sp>
    </p:spTree>
    <p:extLst>
      <p:ext uri="{BB962C8B-B14F-4D97-AF65-F5344CB8AC3E}">
        <p14:creationId xmlns:p14="http://schemas.microsoft.com/office/powerpoint/2010/main" val="689795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3.2. </a:t>
            </a:r>
            <a:r>
              <a:rPr lang="ja-JP" altLang="en-US" dirty="0">
                <a:latin typeface="Arial" charset="0"/>
                <a:ea typeface="ＭＳ Ｐゴシック" pitchFamily="50" charset="-128"/>
              </a:rPr>
              <a:t>インポートとの関連付け</a:t>
            </a:r>
            <a:r>
              <a:rPr lang="en-US" altLang="ja-JP" dirty="0" smtClean="0">
                <a:latin typeface="Arial" charset="0"/>
                <a:ea typeface="ＭＳ Ｐゴシック" pitchFamily="50" charset="-128"/>
              </a:rPr>
              <a:t>(3)</a:t>
            </a:r>
            <a:endParaRPr kumimoji="1" lang="ja-JP" altLang="en-US" dirty="0"/>
          </a:p>
        </p:txBody>
      </p:sp>
      <p:pic>
        <p:nvPicPr>
          <p:cNvPr id="4"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838201"/>
            <a:ext cx="4191000" cy="244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1371600" y="990601"/>
            <a:ext cx="1143000" cy="304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838200" y="2971800"/>
            <a:ext cx="2590800" cy="1371600"/>
          </a:xfrm>
          <a:prstGeom prst="wedgeRoundRectCallout">
            <a:avLst>
              <a:gd name="adj1" fmla="val -17323"/>
              <a:gd name="adj2" fmla="val -17070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信号とモデルの紐づけ条件を設定後、</a:t>
            </a:r>
            <a:r>
              <a:rPr lang="en-US" altLang="ja-JP" dirty="0" smtClean="0"/>
              <a:t>’</a:t>
            </a:r>
            <a:r>
              <a:rPr lang="ja-JP" altLang="en-US" dirty="0" smtClean="0"/>
              <a:t>モデルにマッピング</a:t>
            </a:r>
            <a:r>
              <a:rPr lang="en-US" altLang="ja-JP" dirty="0" smtClean="0"/>
              <a:t>’</a:t>
            </a:r>
            <a:r>
              <a:rPr lang="ja-JP" altLang="en-US" dirty="0" smtClean="0"/>
              <a:t>を押下</a:t>
            </a:r>
            <a:endParaRPr lang="en-US" altLang="ja-JP" dirty="0" smtClean="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971800"/>
            <a:ext cx="5749411" cy="3357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bwMode="auto">
          <a:xfrm>
            <a:off x="4419600" y="4267200"/>
            <a:ext cx="4419600" cy="3810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角丸四角形吹き出し 8"/>
          <p:cNvSpPr/>
          <p:nvPr/>
        </p:nvSpPr>
        <p:spPr bwMode="auto">
          <a:xfrm>
            <a:off x="1143000" y="4957346"/>
            <a:ext cx="2590800" cy="685800"/>
          </a:xfrm>
          <a:prstGeom prst="wedgeRoundRectCallout">
            <a:avLst>
              <a:gd name="adj1" fmla="val 76427"/>
              <a:gd name="adj2" fmla="val -8876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a:t>モデルと</a:t>
            </a:r>
            <a:r>
              <a:rPr lang="ja-JP" altLang="en-US" dirty="0" smtClean="0"/>
              <a:t>の紐づけ結果が表示される</a:t>
            </a:r>
            <a:endParaRPr lang="en-US" altLang="ja-JP" dirty="0" smtClean="0"/>
          </a:p>
        </p:txBody>
      </p:sp>
    </p:spTree>
    <p:extLst>
      <p:ext uri="{BB962C8B-B14F-4D97-AF65-F5344CB8AC3E}">
        <p14:creationId xmlns:p14="http://schemas.microsoft.com/office/powerpoint/2010/main" val="66709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3.2. </a:t>
            </a:r>
            <a:r>
              <a:rPr lang="ja-JP" altLang="en-US" dirty="0">
                <a:latin typeface="Arial" charset="0"/>
                <a:ea typeface="ＭＳ Ｐゴシック" pitchFamily="50" charset="-128"/>
              </a:rPr>
              <a:t>インポートとの関連付け</a:t>
            </a:r>
            <a:r>
              <a:rPr lang="en-US" altLang="ja-JP" dirty="0" smtClean="0">
                <a:latin typeface="Arial" charset="0"/>
                <a:ea typeface="ＭＳ Ｐゴシック" pitchFamily="50" charset="-128"/>
              </a:rPr>
              <a:t>(4)</a:t>
            </a:r>
            <a:endParaRPr kumimoji="1" lang="ja-JP"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754548"/>
            <a:ext cx="6191250" cy="3044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2743200" y="3202348"/>
            <a:ext cx="4743450" cy="609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1143000" y="4957346"/>
            <a:ext cx="2590800" cy="685800"/>
          </a:xfrm>
          <a:prstGeom prst="wedgeRoundRectCallout">
            <a:avLst>
              <a:gd name="adj1" fmla="val 72015"/>
              <a:gd name="adj2" fmla="val -20543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紐づけに失敗した場合</a:t>
            </a:r>
            <a:endParaRPr lang="en-US" altLang="ja-JP" dirty="0" smtClean="0"/>
          </a:p>
        </p:txBody>
      </p:sp>
    </p:spTree>
    <p:extLst>
      <p:ext uri="{BB962C8B-B14F-4D97-AF65-F5344CB8AC3E}">
        <p14:creationId xmlns:p14="http://schemas.microsoft.com/office/powerpoint/2010/main" val="311444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3.2. </a:t>
            </a:r>
            <a:r>
              <a:rPr lang="ja-JP" altLang="en-US" dirty="0">
                <a:latin typeface="Arial" charset="0"/>
                <a:ea typeface="ＭＳ Ｐゴシック" pitchFamily="50" charset="-128"/>
              </a:rPr>
              <a:t>インポートとの関連付け</a:t>
            </a:r>
            <a:r>
              <a:rPr lang="en-US" altLang="ja-JP" dirty="0" smtClean="0">
                <a:latin typeface="Arial" charset="0"/>
                <a:ea typeface="ＭＳ Ｐゴシック" pitchFamily="50" charset="-128"/>
              </a:rPr>
              <a:t>(5)</a:t>
            </a:r>
            <a:endParaRPr kumimoji="1" lang="ja-JP"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38200"/>
            <a:ext cx="4436976"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416011" y="1371600"/>
            <a:ext cx="914400" cy="1905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 5"/>
          <p:cNvSpPr/>
          <p:nvPr/>
        </p:nvSpPr>
        <p:spPr bwMode="auto">
          <a:xfrm>
            <a:off x="2675689" y="942974"/>
            <a:ext cx="372312" cy="46672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609600" y="3291948"/>
            <a:ext cx="2590800" cy="685800"/>
          </a:xfrm>
          <a:prstGeom prst="wedgeRoundRectCallout">
            <a:avLst>
              <a:gd name="adj1" fmla="val -41956"/>
              <a:gd name="adj2" fmla="val -2915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シミュレーションに使用したいシナリオを選択</a:t>
            </a:r>
            <a:endParaRPr lang="en-US" altLang="ja-JP" dirty="0" smtClean="0"/>
          </a:p>
        </p:txBody>
      </p:sp>
      <p:sp>
        <p:nvSpPr>
          <p:cNvPr id="8" name="角丸四角形吹き出し 7"/>
          <p:cNvSpPr/>
          <p:nvPr/>
        </p:nvSpPr>
        <p:spPr bwMode="auto">
          <a:xfrm>
            <a:off x="2590800" y="2438399"/>
            <a:ext cx="2590800" cy="685800"/>
          </a:xfrm>
          <a:prstGeom prst="wedgeRoundRectCallout">
            <a:avLst>
              <a:gd name="adj1" fmla="val -38280"/>
              <a:gd name="adj2" fmla="val -1998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a:t>
            </a:r>
            <a:r>
              <a:rPr lang="ja-JP" altLang="en-US" dirty="0" smtClean="0"/>
              <a:t>シミュレーション用に選択</a:t>
            </a:r>
            <a:r>
              <a:rPr lang="en-US" altLang="ja-JP" dirty="0" smtClean="0"/>
              <a:t>’</a:t>
            </a:r>
            <a:r>
              <a:rPr lang="ja-JP" altLang="en-US" dirty="0" smtClean="0"/>
              <a:t>を押下</a:t>
            </a:r>
            <a:endParaRPr lang="en-US" altLang="ja-JP" dirty="0" smtClean="0"/>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599" y="3406249"/>
            <a:ext cx="5267325" cy="307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角丸四角形 9"/>
          <p:cNvSpPr/>
          <p:nvPr/>
        </p:nvSpPr>
        <p:spPr bwMode="auto">
          <a:xfrm>
            <a:off x="4521864" y="4038600"/>
            <a:ext cx="186156" cy="15716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533400" y="4038600"/>
            <a:ext cx="2590800" cy="2664620"/>
          </a:xfrm>
          <a:prstGeom prst="wedgeRoundRectCallout">
            <a:avLst>
              <a:gd name="adj1" fmla="val 102043"/>
              <a:gd name="adj2" fmla="val -468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選択されたシナリオのマークが</a:t>
            </a:r>
            <a:r>
              <a:rPr lang="ja-JP" altLang="en-US" dirty="0" smtClean="0"/>
              <a:t>変わる</a:t>
            </a:r>
            <a:endParaRPr lang="en-US" altLang="ja-JP" dirty="0" smtClean="0"/>
          </a:p>
          <a:p>
            <a:endParaRPr lang="en-US" altLang="ja-JP" dirty="0"/>
          </a:p>
          <a:p>
            <a:r>
              <a:rPr lang="en-US" altLang="ja-JP" dirty="0" smtClean="0"/>
              <a:t>             </a:t>
            </a:r>
            <a:r>
              <a:rPr lang="ja-JP" altLang="en-US" dirty="0" smtClean="0"/>
              <a:t>→</a:t>
            </a:r>
            <a:endParaRPr lang="en-US" altLang="ja-JP" dirty="0" smtClean="0"/>
          </a:p>
          <a:p>
            <a:endParaRPr lang="en-US" altLang="ja-JP" dirty="0"/>
          </a:p>
          <a:p>
            <a:r>
              <a:rPr lang="ja-JP" altLang="en-US" dirty="0" smtClean="0"/>
              <a:t>この状態でシミュレーション実行すると、</a:t>
            </a:r>
            <a:r>
              <a:rPr lang="en-US" altLang="ja-JP" dirty="0" err="1" smtClean="0"/>
              <a:t>inport</a:t>
            </a:r>
            <a:r>
              <a:rPr lang="ja-JP" altLang="en-US" dirty="0" smtClean="0"/>
              <a:t>に</a:t>
            </a:r>
            <a:r>
              <a:rPr lang="en-US" altLang="ja-JP" dirty="0" smtClean="0"/>
              <a:t>mat</a:t>
            </a:r>
            <a:r>
              <a:rPr lang="ja-JP" altLang="en-US" dirty="0" smtClean="0"/>
              <a:t>データの内容が流し込まれる。</a:t>
            </a:r>
            <a:endParaRPr lang="en-US" altLang="ja-JP"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09" y="4818176"/>
            <a:ext cx="546014" cy="51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709" y="4818176"/>
            <a:ext cx="530182" cy="574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761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r>
              <a:rPr lang="en-US" altLang="ja-JP" dirty="0">
                <a:latin typeface="Arial" charset="0"/>
                <a:ea typeface="ＭＳ Ｐゴシック" pitchFamily="50" charset="-128"/>
              </a:rPr>
              <a:t>4.1.</a:t>
            </a:r>
            <a:r>
              <a:rPr lang="ja-JP" altLang="en-US" dirty="0">
                <a:latin typeface="Arial" charset="0"/>
                <a:ea typeface="ＭＳ Ｐゴシック" pitchFamily="50" charset="-128"/>
              </a:rPr>
              <a:t>内挿・外挿設定</a:t>
            </a:r>
            <a:endParaRPr lang="ja-JP"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838200"/>
            <a:ext cx="1905000" cy="3005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bwMode="auto">
          <a:xfrm>
            <a:off x="457200" y="2326481"/>
            <a:ext cx="533400" cy="11668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853440"/>
            <a:ext cx="4714875" cy="281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095750"/>
            <a:ext cx="2814054"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865" y="4003160"/>
            <a:ext cx="2814054"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bwMode="auto">
          <a:xfrm>
            <a:off x="2438399" y="3843501"/>
            <a:ext cx="3200401" cy="65229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データを内挿する　</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ON</a:t>
            </a: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→設定テーブル間を線形補完</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角丸四角形 8"/>
          <p:cNvSpPr/>
          <p:nvPr/>
        </p:nvSpPr>
        <p:spPr bwMode="auto">
          <a:xfrm>
            <a:off x="6248400" y="3682760"/>
            <a:ext cx="2822073" cy="95407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データを内挿する　</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OFF</a:t>
            </a: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→テーブル設定タイミング</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a:t>　</a:t>
            </a:r>
            <a:r>
              <a:rPr lang="ja-JP" altLang="en-US" dirty="0" smtClean="0"/>
              <a:t>　のみで値変化</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角丸四角形 9"/>
          <p:cNvSpPr/>
          <p:nvPr/>
        </p:nvSpPr>
        <p:spPr bwMode="auto">
          <a:xfrm>
            <a:off x="4724399" y="1752600"/>
            <a:ext cx="3190875" cy="9144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5" name="直線矢印コネクタ 4"/>
          <p:cNvCxnSpPr/>
          <p:nvPr/>
        </p:nvCxnSpPr>
        <p:spPr bwMode="auto">
          <a:xfrm flipH="1">
            <a:off x="3693027" y="2384821"/>
            <a:ext cx="1031372" cy="142517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3" name="角丸四角形 12"/>
          <p:cNvSpPr/>
          <p:nvPr/>
        </p:nvSpPr>
        <p:spPr bwMode="auto">
          <a:xfrm>
            <a:off x="4500563" y="2921481"/>
            <a:ext cx="1819274" cy="50751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直線矢印コネクタ 13"/>
          <p:cNvCxnSpPr/>
          <p:nvPr/>
        </p:nvCxnSpPr>
        <p:spPr bwMode="auto">
          <a:xfrm>
            <a:off x="5425440" y="3429000"/>
            <a:ext cx="822960" cy="41450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31" y="3682760"/>
            <a:ext cx="2081069" cy="287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 16"/>
          <p:cNvSpPr/>
          <p:nvPr/>
        </p:nvSpPr>
        <p:spPr bwMode="auto">
          <a:xfrm>
            <a:off x="441151" y="5775879"/>
            <a:ext cx="533400" cy="11668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446684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charset="0"/>
                <a:ea typeface="ＭＳ Ｐゴシック" pitchFamily="50" charset="-128"/>
              </a:rPr>
              <a:t>4.2. </a:t>
            </a:r>
            <a:r>
              <a:rPr lang="ja-JP" altLang="en-US" dirty="0">
                <a:latin typeface="Arial" charset="0"/>
                <a:ea typeface="ＭＳ Ｐゴシック" pitchFamily="50" charset="-128"/>
              </a:rPr>
              <a:t>整数型の</a:t>
            </a:r>
            <a:r>
              <a:rPr lang="ja-JP" altLang="en-US" dirty="0" smtClean="0">
                <a:latin typeface="Arial" charset="0"/>
                <a:ea typeface="ＭＳ Ｐゴシック" pitchFamily="50" charset="-128"/>
              </a:rPr>
              <a:t>丸め方</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6741"/>
            <a:ext cx="7848600" cy="4382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1790700" y="762000"/>
            <a:ext cx="2590800" cy="990600"/>
          </a:xfrm>
          <a:prstGeom prst="wedgeRoundRectCallout">
            <a:avLst>
              <a:gd name="adj1" fmla="val -60149"/>
              <a:gd name="adj2" fmla="val 5685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０秒</a:t>
            </a:r>
            <a:r>
              <a:rPr lang="en-US" altLang="ja-JP" dirty="0" smtClean="0"/>
              <a:t>:</a:t>
            </a:r>
            <a:r>
              <a:rPr lang="en-US" altLang="ja-JP" dirty="0" smtClean="0"/>
              <a:t>-10</a:t>
            </a:r>
            <a:r>
              <a:rPr lang="ja-JP" altLang="en-US" dirty="0" smtClean="0"/>
              <a:t>　　</a:t>
            </a:r>
            <a:r>
              <a:rPr lang="en-US" altLang="ja-JP" dirty="0" smtClean="0"/>
              <a:t>10</a:t>
            </a:r>
            <a:r>
              <a:rPr lang="ja-JP" altLang="en-US" dirty="0" smtClean="0"/>
              <a:t>秒</a:t>
            </a:r>
            <a:r>
              <a:rPr lang="en-US" altLang="ja-JP" dirty="0" smtClean="0"/>
              <a:t>:10</a:t>
            </a:r>
          </a:p>
          <a:p>
            <a:r>
              <a:rPr lang="ja-JP" altLang="en-US" dirty="0" smtClean="0"/>
              <a:t>の同一設定のデータを、</a:t>
            </a:r>
            <a:r>
              <a:rPr lang="en-US" altLang="ja-JP" dirty="0" smtClean="0"/>
              <a:t>double</a:t>
            </a:r>
            <a:r>
              <a:rPr lang="ja-JP" altLang="en-US" dirty="0" smtClean="0"/>
              <a:t>と</a:t>
            </a:r>
            <a:r>
              <a:rPr lang="en-US" altLang="ja-JP" dirty="0" smtClean="0"/>
              <a:t>int8</a:t>
            </a:r>
            <a:r>
              <a:rPr lang="ja-JP" altLang="en-US" dirty="0" smtClean="0"/>
              <a:t>で出力</a:t>
            </a:r>
            <a:endParaRPr lang="en-US" altLang="ja-JP" dirty="0" smtClean="0"/>
          </a:p>
        </p:txBody>
      </p:sp>
      <p:sp>
        <p:nvSpPr>
          <p:cNvPr id="8" name="角丸四角形 7"/>
          <p:cNvSpPr/>
          <p:nvPr/>
        </p:nvSpPr>
        <p:spPr bwMode="auto">
          <a:xfrm>
            <a:off x="1143001" y="5029200"/>
            <a:ext cx="2362200" cy="304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角丸四角形吹き出し 8"/>
          <p:cNvSpPr/>
          <p:nvPr/>
        </p:nvSpPr>
        <p:spPr bwMode="auto">
          <a:xfrm>
            <a:off x="3657600" y="5181600"/>
            <a:ext cx="5334000" cy="1295400"/>
          </a:xfrm>
          <a:prstGeom prst="wedgeRoundRectCallout">
            <a:avLst>
              <a:gd name="adj1" fmla="val -52772"/>
              <a:gd name="adj2" fmla="val -3814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err="1" smtClean="0"/>
              <a:t>DataTypeConversion</a:t>
            </a:r>
            <a:r>
              <a:rPr lang="ja-JP" altLang="en-US" dirty="0" smtClean="0"/>
              <a:t>で</a:t>
            </a:r>
            <a:r>
              <a:rPr lang="en-US" altLang="ja-JP" dirty="0" smtClean="0"/>
              <a:t>double</a:t>
            </a:r>
            <a:r>
              <a:rPr lang="ja-JP" altLang="en-US" dirty="0" smtClean="0"/>
              <a:t>→</a:t>
            </a:r>
            <a:r>
              <a:rPr lang="en-US" altLang="ja-JP" dirty="0" smtClean="0"/>
              <a:t>int8</a:t>
            </a:r>
            <a:r>
              <a:rPr lang="ja-JP" altLang="en-US" dirty="0" smtClean="0"/>
              <a:t>変換</a:t>
            </a:r>
            <a:endParaRPr lang="en-US" altLang="ja-JP" dirty="0" smtClean="0"/>
          </a:p>
          <a:p>
            <a:r>
              <a:rPr lang="ja-JP" altLang="en-US" dirty="0" smtClean="0"/>
              <a:t>丸めモード</a:t>
            </a:r>
            <a:endParaRPr lang="en-US" altLang="ja-JP" dirty="0" smtClean="0"/>
          </a:p>
          <a:p>
            <a:r>
              <a:rPr lang="ja-JP" altLang="en-US" dirty="0" smtClean="0"/>
              <a:t>‘</a:t>
            </a:r>
            <a:r>
              <a:rPr lang="ja-JP" altLang="en-US" dirty="0" smtClean="0">
                <a:solidFill>
                  <a:srgbClr val="FF0000"/>
                </a:solidFill>
              </a:rPr>
              <a:t>最も近い整数方向</a:t>
            </a:r>
            <a:r>
              <a:rPr lang="ja-JP" altLang="en-US" dirty="0" smtClean="0"/>
              <a:t>’</a:t>
            </a:r>
            <a:endParaRPr lang="en-US" altLang="ja-JP" dirty="0" smtClean="0"/>
          </a:p>
          <a:p>
            <a:r>
              <a:rPr lang="ja-JP" altLang="en-US" dirty="0"/>
              <a:t>設定</a:t>
            </a:r>
            <a:r>
              <a:rPr lang="ja-JP" altLang="en-US" dirty="0" smtClean="0"/>
              <a:t>時、</a:t>
            </a:r>
            <a:r>
              <a:rPr lang="en-US" altLang="ja-JP" dirty="0" err="1" smtClean="0"/>
              <a:t>SignalEditor</a:t>
            </a:r>
            <a:r>
              <a:rPr lang="ja-JP" altLang="en-US" dirty="0" smtClean="0"/>
              <a:t>の</a:t>
            </a:r>
            <a:r>
              <a:rPr lang="en-US" altLang="ja-JP" dirty="0" smtClean="0"/>
              <a:t>int8</a:t>
            </a:r>
            <a:r>
              <a:rPr lang="ja-JP" altLang="en-US" dirty="0" smtClean="0"/>
              <a:t>出力と出力結果が一致</a:t>
            </a:r>
            <a:endParaRPr lang="en-US" altLang="ja-JP" dirty="0" smtClean="0"/>
          </a:p>
        </p:txBody>
      </p:sp>
      <p:cxnSp>
        <p:nvCxnSpPr>
          <p:cNvPr id="10" name="直線矢印コネクタ 9"/>
          <p:cNvCxnSpPr/>
          <p:nvPr/>
        </p:nvCxnSpPr>
        <p:spPr bwMode="auto">
          <a:xfrm flipH="1">
            <a:off x="1676400" y="2286000"/>
            <a:ext cx="457200" cy="6096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5525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Arial" charset="0"/>
                <a:ea typeface="ＭＳ Ｐゴシック" pitchFamily="50" charset="-128"/>
              </a:rPr>
              <a:t>５．</a:t>
            </a:r>
            <a:r>
              <a:rPr lang="ja-JP" altLang="en-US" dirty="0" smtClean="0">
                <a:latin typeface="Arial" charset="0"/>
                <a:ea typeface="ＭＳ Ｐゴシック" pitchFamily="50" charset="-128"/>
              </a:rPr>
              <a:t>不明点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a:t>
            </a:r>
            <a:r>
              <a:rPr kumimoji="1" lang="en-US" altLang="ja-JP" dirty="0" smtClean="0"/>
              <a:t>CSV</a:t>
            </a:r>
            <a:r>
              <a:rPr kumimoji="1" lang="ja-JP" altLang="en-US" dirty="0" smtClean="0"/>
              <a:t>や</a:t>
            </a:r>
            <a:r>
              <a:rPr kumimoji="1" lang="en-US" altLang="ja-JP" dirty="0" smtClean="0"/>
              <a:t>EXCEL</a:t>
            </a:r>
            <a:r>
              <a:rPr kumimoji="1" lang="ja-JP" altLang="en-US" dirty="0" smtClean="0"/>
              <a:t>ファイルの効率の良い取り込み方はないか？</a:t>
            </a:r>
            <a:endParaRPr kumimoji="1" lang="en-US" altLang="ja-JP" dirty="0" smtClean="0"/>
          </a:p>
          <a:p>
            <a:pPr marL="0" indent="0">
              <a:buNone/>
            </a:pPr>
            <a:r>
              <a:rPr kumimoji="1" lang="ja-JP" altLang="en-US" dirty="0"/>
              <a:t>　</a:t>
            </a:r>
            <a:r>
              <a:rPr kumimoji="1" lang="ja-JP" altLang="en-US" dirty="0" smtClean="0"/>
              <a:t>現状、</a:t>
            </a:r>
            <a:endParaRPr kumimoji="1" lang="en-US" altLang="ja-JP" dirty="0" smtClean="0"/>
          </a:p>
          <a:p>
            <a:pPr marL="0" indent="0">
              <a:buNone/>
            </a:pPr>
            <a:r>
              <a:rPr kumimoji="1" lang="ja-JP" altLang="en-US" dirty="0"/>
              <a:t>　</a:t>
            </a:r>
            <a:r>
              <a:rPr kumimoji="1" lang="ja-JP" altLang="en-US" dirty="0" smtClean="0"/>
              <a:t>・</a:t>
            </a:r>
            <a:r>
              <a:rPr kumimoji="1" lang="en-US" altLang="ja-JP" dirty="0" err="1" smtClean="0"/>
              <a:t>SignalBuilder</a:t>
            </a:r>
            <a:r>
              <a:rPr kumimoji="1" lang="ja-JP" altLang="en-US" dirty="0" smtClean="0"/>
              <a:t>で取り込み後、</a:t>
            </a:r>
            <a:r>
              <a:rPr kumimoji="1" lang="en-US" altLang="ja-JP" dirty="0" err="1" smtClean="0"/>
              <a:t>SignalEditor</a:t>
            </a:r>
            <a:r>
              <a:rPr kumimoji="1" lang="ja-JP" altLang="en-US" dirty="0" smtClean="0"/>
              <a:t>に変換する</a:t>
            </a:r>
            <a:endParaRPr kumimoji="1" lang="en-US" altLang="ja-JP" dirty="0" smtClean="0"/>
          </a:p>
          <a:p>
            <a:pPr marL="0" indent="0">
              <a:buNone/>
            </a:pPr>
            <a:r>
              <a:rPr kumimoji="1" lang="ja-JP" altLang="en-US" dirty="0" smtClean="0"/>
              <a:t>　・</a:t>
            </a:r>
            <a:r>
              <a:rPr kumimoji="1" lang="en-US" altLang="ja-JP" dirty="0" smtClean="0"/>
              <a:t>mat</a:t>
            </a:r>
            <a:r>
              <a:rPr kumimoji="1" lang="ja-JP" altLang="en-US" dirty="0" smtClean="0"/>
              <a:t>をスクリプトで作成する</a:t>
            </a:r>
            <a:endParaRPr kumimoji="1" lang="en-US" altLang="ja-JP" dirty="0" smtClean="0"/>
          </a:p>
          <a:p>
            <a:pPr marL="0" indent="0">
              <a:buNone/>
            </a:pPr>
            <a:r>
              <a:rPr kumimoji="1" lang="ja-JP" altLang="en-US" dirty="0"/>
              <a:t>　</a:t>
            </a:r>
            <a:r>
              <a:rPr kumimoji="1" lang="ja-JP" altLang="en-US" dirty="0" smtClean="0"/>
              <a:t>等の手段しかない？</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8293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r>
              <a:rPr lang="ja-JP" altLang="en-US" dirty="0" smtClean="0"/>
              <a:t>について</a:t>
            </a:r>
            <a:endParaRPr kumimoji="1" lang="ja-JP" altLang="en-US" dirty="0"/>
          </a:p>
        </p:txBody>
      </p:sp>
      <p:sp>
        <p:nvSpPr>
          <p:cNvPr id="3" name="コンテンツ プレースホルダー 2"/>
          <p:cNvSpPr>
            <a:spLocks noGrp="1"/>
          </p:cNvSpPr>
          <p:nvPr>
            <p:ph idx="1"/>
          </p:nvPr>
        </p:nvSpPr>
        <p:spPr>
          <a:xfrm>
            <a:off x="590550" y="762000"/>
            <a:ext cx="8229600" cy="5715000"/>
          </a:xfrm>
        </p:spPr>
        <p:txBody>
          <a:bodyPr/>
          <a:lstStyle/>
          <a:p>
            <a:pPr marL="457200" indent="-457200">
              <a:buAutoNum type="arabicPeriod"/>
            </a:pPr>
            <a:r>
              <a:rPr lang="en-US" altLang="ja-JP" dirty="0" err="1" smtClean="0"/>
              <a:t>SignalEditor</a:t>
            </a:r>
            <a:r>
              <a:rPr lang="ja-JP" altLang="en-US" dirty="0"/>
              <a:t>　使用</a:t>
            </a:r>
            <a:r>
              <a:rPr lang="ja-JP" altLang="en-US" dirty="0" smtClean="0"/>
              <a:t>フロー</a:t>
            </a:r>
            <a:endParaRPr lang="en-US" altLang="ja-JP" dirty="0" smtClean="0"/>
          </a:p>
          <a:p>
            <a:pPr marL="457200" indent="-457200">
              <a:buAutoNum type="arabicPeriod"/>
            </a:pPr>
            <a:r>
              <a:rPr lang="ja-JP" altLang="en-US" dirty="0" smtClean="0"/>
              <a:t>信号エディター</a:t>
            </a:r>
            <a:endParaRPr lang="en-US" altLang="ja-JP" dirty="0" smtClean="0"/>
          </a:p>
          <a:p>
            <a:pPr marL="0" indent="0">
              <a:buNone/>
            </a:pPr>
            <a:r>
              <a:rPr lang="ja-JP" altLang="en-US" dirty="0"/>
              <a:t>　</a:t>
            </a:r>
            <a:r>
              <a:rPr lang="en-US" altLang="ja-JP" dirty="0" smtClean="0"/>
              <a:t>2.1.</a:t>
            </a:r>
            <a:r>
              <a:rPr lang="ja-JP" altLang="en-US" dirty="0">
                <a:latin typeface="Arial" charset="0"/>
                <a:ea typeface="ＭＳ Ｐゴシック" pitchFamily="50" charset="-128"/>
              </a:rPr>
              <a:t>信号エディターの</a:t>
            </a:r>
            <a:r>
              <a:rPr lang="ja-JP" altLang="en-US" dirty="0" smtClean="0">
                <a:latin typeface="Arial" charset="0"/>
                <a:ea typeface="ＭＳ Ｐゴシック" pitchFamily="50" charset="-128"/>
              </a:rPr>
              <a:t>呼び出し方</a:t>
            </a:r>
            <a:endParaRPr lang="en-US" altLang="ja-JP" dirty="0" smtClean="0">
              <a:latin typeface="Arial" charset="0"/>
              <a:ea typeface="ＭＳ Ｐゴシック" pitchFamily="50" charset="-128"/>
            </a:endParaRPr>
          </a:p>
          <a:p>
            <a:pPr marL="0" indent="0">
              <a:buNone/>
            </a:pPr>
            <a:r>
              <a:rPr lang="ja-JP" altLang="en-US" dirty="0" smtClean="0">
                <a:latin typeface="Arial" charset="0"/>
                <a:ea typeface="ＭＳ Ｐゴシック" pitchFamily="50" charset="-128"/>
              </a:rPr>
              <a:t>　</a:t>
            </a:r>
            <a:r>
              <a:rPr lang="en-US" altLang="ja-JP" dirty="0" smtClean="0">
                <a:latin typeface="Arial" charset="0"/>
                <a:ea typeface="ＭＳ Ｐゴシック" pitchFamily="50" charset="-128"/>
              </a:rPr>
              <a:t>2.2.</a:t>
            </a:r>
            <a:r>
              <a:rPr lang="ja-JP" altLang="en-US" dirty="0">
                <a:latin typeface="Arial" charset="0"/>
                <a:ea typeface="ＭＳ Ｐゴシック" pitchFamily="50" charset="-128"/>
              </a:rPr>
              <a:t>信号</a:t>
            </a:r>
            <a:r>
              <a:rPr lang="ja-JP" altLang="en-US" dirty="0" smtClean="0">
                <a:latin typeface="Arial" charset="0"/>
                <a:ea typeface="ＭＳ Ｐゴシック" pitchFamily="50" charset="-128"/>
              </a:rPr>
              <a:t>エディター操作方法</a:t>
            </a:r>
            <a:endParaRPr lang="en-US" altLang="ja-JP" dirty="0" smtClean="0">
              <a:latin typeface="Arial" charset="0"/>
              <a:ea typeface="ＭＳ Ｐゴシック" pitchFamily="50" charset="-128"/>
            </a:endParaRPr>
          </a:p>
          <a:p>
            <a:pPr marL="0" indent="0">
              <a:buNone/>
            </a:pPr>
            <a:r>
              <a:rPr lang="ja-JP" altLang="en-US" dirty="0">
                <a:latin typeface="Arial" charset="0"/>
                <a:ea typeface="ＭＳ Ｐゴシック" pitchFamily="50" charset="-128"/>
              </a:rPr>
              <a:t>　</a:t>
            </a:r>
            <a:r>
              <a:rPr lang="en-US" altLang="ja-JP" dirty="0" smtClean="0">
                <a:latin typeface="Arial" charset="0"/>
                <a:ea typeface="ＭＳ Ｐゴシック" pitchFamily="50" charset="-128"/>
              </a:rPr>
              <a:t>2.3.</a:t>
            </a:r>
            <a:r>
              <a:rPr lang="ja-JP" altLang="en-US" dirty="0">
                <a:latin typeface="Arial" charset="0"/>
                <a:ea typeface="ＭＳ Ｐゴシック" pitchFamily="50" charset="-128"/>
              </a:rPr>
              <a:t>信号</a:t>
            </a:r>
            <a:r>
              <a:rPr lang="ja-JP" altLang="en-US" dirty="0" smtClean="0">
                <a:latin typeface="Arial" charset="0"/>
                <a:ea typeface="ＭＳ Ｐゴシック" pitchFamily="50" charset="-128"/>
              </a:rPr>
              <a:t>エディターの信号特性</a:t>
            </a:r>
            <a:endParaRPr lang="en-US" altLang="ja-JP" dirty="0" smtClean="0">
              <a:latin typeface="Arial" charset="0"/>
              <a:ea typeface="ＭＳ Ｐゴシック" pitchFamily="50" charset="-128"/>
            </a:endParaRPr>
          </a:p>
          <a:p>
            <a:pPr marL="0" indent="0">
              <a:buNone/>
            </a:pPr>
            <a:r>
              <a:rPr lang="ja-JP" altLang="en-US" dirty="0">
                <a:latin typeface="Arial" charset="0"/>
                <a:ea typeface="ＭＳ Ｐゴシック" pitchFamily="50" charset="-128"/>
              </a:rPr>
              <a:t>　</a:t>
            </a:r>
            <a:r>
              <a:rPr lang="ja-JP" altLang="en-US" dirty="0" smtClean="0">
                <a:latin typeface="Arial" charset="0"/>
                <a:ea typeface="ＭＳ Ｐゴシック" pitchFamily="50" charset="-128"/>
              </a:rPr>
              <a:t>　　（表示分解能・型上下限・整数型での小数点以下の扱い）</a:t>
            </a:r>
            <a:endParaRPr lang="en-US" altLang="ja-JP" dirty="0" smtClean="0">
              <a:latin typeface="Arial" charset="0"/>
              <a:ea typeface="ＭＳ Ｐゴシック" pitchFamily="50" charset="-128"/>
            </a:endParaRPr>
          </a:p>
          <a:p>
            <a:pPr marL="0" indent="0">
              <a:buNone/>
            </a:pPr>
            <a:r>
              <a:rPr lang="en-US" altLang="ja-JP" dirty="0" smtClean="0">
                <a:latin typeface="Arial" charset="0"/>
                <a:ea typeface="ＭＳ Ｐゴシック" pitchFamily="50" charset="-128"/>
              </a:rPr>
              <a:t>3. mat</a:t>
            </a:r>
            <a:r>
              <a:rPr lang="ja-JP" altLang="en-US" dirty="0" smtClean="0">
                <a:latin typeface="Arial" charset="0"/>
                <a:ea typeface="ＭＳ Ｐゴシック" pitchFamily="50" charset="-128"/>
              </a:rPr>
              <a:t>データの関連付け</a:t>
            </a:r>
            <a:endParaRPr lang="en-US" altLang="ja-JP" dirty="0" smtClean="0">
              <a:latin typeface="Arial" charset="0"/>
              <a:ea typeface="ＭＳ Ｐゴシック" pitchFamily="50" charset="-128"/>
            </a:endParaRPr>
          </a:p>
          <a:p>
            <a:pPr marL="0" indent="0">
              <a:buNone/>
            </a:pPr>
            <a:r>
              <a:rPr lang="ja-JP" altLang="en-US" dirty="0" smtClean="0">
                <a:latin typeface="Arial" charset="0"/>
                <a:ea typeface="ＭＳ Ｐゴシック" pitchFamily="50" charset="-128"/>
              </a:rPr>
              <a:t>　</a:t>
            </a:r>
            <a:r>
              <a:rPr lang="en-US" altLang="ja-JP" dirty="0" smtClean="0">
                <a:latin typeface="Arial" charset="0"/>
                <a:ea typeface="ＭＳ Ｐゴシック" pitchFamily="50" charset="-128"/>
              </a:rPr>
              <a:t>3.1. </a:t>
            </a:r>
            <a:r>
              <a:rPr kumimoji="1" lang="en-US" altLang="ja-JP" dirty="0"/>
              <a:t>mat</a:t>
            </a:r>
            <a:r>
              <a:rPr kumimoji="1" lang="ja-JP" altLang="en-US" dirty="0"/>
              <a:t>データと</a:t>
            </a:r>
            <a:r>
              <a:rPr kumimoji="1" lang="en-US" altLang="ja-JP" dirty="0" err="1"/>
              <a:t>SignalEditor</a:t>
            </a:r>
            <a:r>
              <a:rPr kumimoji="1" lang="ja-JP" altLang="en-US" dirty="0"/>
              <a:t>ブロックの関連</a:t>
            </a:r>
            <a:r>
              <a:rPr lang="ja-JP" altLang="en-US" dirty="0">
                <a:latin typeface="Arial" charset="0"/>
                <a:ea typeface="ＭＳ Ｐゴシック" pitchFamily="50" charset="-128"/>
              </a:rPr>
              <a:t>付け</a:t>
            </a:r>
            <a:endParaRPr lang="en-US" altLang="ja-JP" dirty="0" smtClean="0">
              <a:latin typeface="Arial" charset="0"/>
              <a:ea typeface="ＭＳ Ｐゴシック" pitchFamily="50" charset="-128"/>
            </a:endParaRPr>
          </a:p>
          <a:p>
            <a:pPr marL="0" indent="0">
              <a:buNone/>
            </a:pPr>
            <a:r>
              <a:rPr lang="ja-JP" altLang="en-US" dirty="0" smtClean="0">
                <a:latin typeface="Arial" charset="0"/>
                <a:ea typeface="ＭＳ Ｐゴシック" pitchFamily="50" charset="-128"/>
              </a:rPr>
              <a:t>　</a:t>
            </a:r>
            <a:r>
              <a:rPr lang="en-US" altLang="ja-JP" dirty="0" smtClean="0">
                <a:latin typeface="Arial" charset="0"/>
                <a:ea typeface="ＭＳ Ｐゴシック" pitchFamily="50" charset="-128"/>
              </a:rPr>
              <a:t>3.2. </a:t>
            </a:r>
            <a:r>
              <a:rPr lang="en-US" altLang="ja-JP" dirty="0">
                <a:latin typeface="Arial" charset="0"/>
                <a:ea typeface="ＭＳ Ｐゴシック" pitchFamily="50" charset="-128"/>
              </a:rPr>
              <a:t>mat</a:t>
            </a:r>
            <a:r>
              <a:rPr lang="ja-JP" altLang="en-US" dirty="0">
                <a:latin typeface="Arial" charset="0"/>
                <a:ea typeface="ＭＳ Ｐゴシック" pitchFamily="50" charset="-128"/>
              </a:rPr>
              <a:t>データとインポートとの</a:t>
            </a:r>
            <a:r>
              <a:rPr lang="ja-JP" altLang="en-US" dirty="0" smtClean="0">
                <a:latin typeface="Arial" charset="0"/>
                <a:ea typeface="ＭＳ Ｐゴシック" pitchFamily="50" charset="-128"/>
              </a:rPr>
              <a:t>関連付け</a:t>
            </a:r>
            <a:endParaRPr lang="en-US" altLang="ja-JP" dirty="0" smtClean="0">
              <a:latin typeface="Arial" charset="0"/>
              <a:ea typeface="ＭＳ Ｐゴシック" pitchFamily="50" charset="-128"/>
            </a:endParaRPr>
          </a:p>
          <a:p>
            <a:pPr marL="0" indent="0">
              <a:buNone/>
            </a:pPr>
            <a:r>
              <a:rPr kumimoji="1" lang="en-US" altLang="ja-JP" dirty="0" smtClean="0">
                <a:latin typeface="Arial" charset="0"/>
                <a:ea typeface="ＭＳ Ｐゴシック" pitchFamily="50" charset="-128"/>
              </a:rPr>
              <a:t>4.</a:t>
            </a:r>
            <a:r>
              <a:rPr kumimoji="1" lang="ja-JP" altLang="en-US" dirty="0" smtClean="0">
                <a:latin typeface="Arial" charset="0"/>
                <a:ea typeface="ＭＳ Ｐゴシック" pitchFamily="50" charset="-128"/>
              </a:rPr>
              <a:t>出力信号の挙動</a:t>
            </a:r>
            <a:endParaRPr kumimoji="1" lang="en-US" altLang="ja-JP" dirty="0" smtClean="0">
              <a:latin typeface="Arial" charset="0"/>
              <a:ea typeface="ＭＳ Ｐゴシック" pitchFamily="50" charset="-128"/>
            </a:endParaRPr>
          </a:p>
          <a:p>
            <a:pPr marL="0" indent="0">
              <a:buNone/>
            </a:pPr>
            <a:r>
              <a:rPr kumimoji="1" lang="ja-JP" altLang="en-US" dirty="0">
                <a:latin typeface="Arial" charset="0"/>
                <a:ea typeface="ＭＳ Ｐゴシック" pitchFamily="50" charset="-128"/>
              </a:rPr>
              <a:t>　</a:t>
            </a:r>
            <a:r>
              <a:rPr kumimoji="1" lang="en-US" altLang="ja-JP" dirty="0" smtClean="0">
                <a:latin typeface="Arial" charset="0"/>
                <a:ea typeface="ＭＳ Ｐゴシック" pitchFamily="50" charset="-128"/>
              </a:rPr>
              <a:t>4.1.</a:t>
            </a:r>
            <a:r>
              <a:rPr kumimoji="1" lang="ja-JP" altLang="en-US" dirty="0">
                <a:latin typeface="Arial" charset="0"/>
                <a:ea typeface="ＭＳ Ｐゴシック" pitchFamily="50" charset="-128"/>
              </a:rPr>
              <a:t>内</a:t>
            </a:r>
            <a:r>
              <a:rPr kumimoji="1" lang="ja-JP" altLang="en-US" dirty="0" smtClean="0">
                <a:latin typeface="Arial" charset="0"/>
                <a:ea typeface="ＭＳ Ｐゴシック" pitchFamily="50" charset="-128"/>
              </a:rPr>
              <a:t>挿・外挿設定</a:t>
            </a:r>
            <a:endParaRPr kumimoji="1" lang="en-US" altLang="ja-JP" dirty="0" smtClean="0">
              <a:latin typeface="Arial" charset="0"/>
              <a:ea typeface="ＭＳ Ｐゴシック" pitchFamily="50" charset="-128"/>
            </a:endParaRPr>
          </a:p>
          <a:p>
            <a:pPr marL="0" indent="0">
              <a:buNone/>
            </a:pPr>
            <a:r>
              <a:rPr kumimoji="1" lang="ja-JP" altLang="en-US" dirty="0">
                <a:latin typeface="Arial" charset="0"/>
                <a:ea typeface="ＭＳ Ｐゴシック" pitchFamily="50" charset="-128"/>
              </a:rPr>
              <a:t>　</a:t>
            </a:r>
            <a:r>
              <a:rPr kumimoji="1" lang="en-US" altLang="ja-JP" dirty="0" smtClean="0">
                <a:latin typeface="Arial" charset="0"/>
                <a:ea typeface="ＭＳ Ｐゴシック" pitchFamily="50" charset="-128"/>
              </a:rPr>
              <a:t>4.2. </a:t>
            </a:r>
            <a:r>
              <a:rPr kumimoji="1" lang="ja-JP" altLang="en-US" dirty="0" smtClean="0">
                <a:latin typeface="Arial" charset="0"/>
                <a:ea typeface="ＭＳ Ｐゴシック" pitchFamily="50" charset="-128"/>
              </a:rPr>
              <a:t>整数型の丸め方</a:t>
            </a:r>
            <a:endParaRPr kumimoji="1" lang="en-US" altLang="ja-JP" dirty="0" smtClean="0">
              <a:latin typeface="Arial" charset="0"/>
              <a:ea typeface="ＭＳ Ｐゴシック" pitchFamily="50" charset="-128"/>
            </a:endParaRPr>
          </a:p>
          <a:p>
            <a:pPr marL="0" indent="0">
              <a:buNone/>
            </a:pPr>
            <a:r>
              <a:rPr kumimoji="1" lang="ja-JP" altLang="en-US" dirty="0">
                <a:latin typeface="Arial" charset="0"/>
                <a:ea typeface="ＭＳ Ｐゴシック" pitchFamily="50" charset="-128"/>
              </a:rPr>
              <a:t>５</a:t>
            </a:r>
            <a:r>
              <a:rPr kumimoji="1" lang="ja-JP" altLang="en-US" dirty="0" smtClean="0">
                <a:latin typeface="Arial" charset="0"/>
                <a:ea typeface="ＭＳ Ｐゴシック" pitchFamily="50" charset="-128"/>
              </a:rPr>
              <a:t>．不明点</a:t>
            </a:r>
            <a:endParaRPr kumimoji="1" lang="ja-JP" altLang="en-US" dirty="0"/>
          </a:p>
        </p:txBody>
      </p:sp>
    </p:spTree>
    <p:extLst>
      <p:ext uri="{BB962C8B-B14F-4D97-AF65-F5344CB8AC3E}">
        <p14:creationId xmlns:p14="http://schemas.microsoft.com/office/powerpoint/2010/main" val="235386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 </a:t>
            </a:r>
            <a:r>
              <a:rPr lang="en-US" altLang="ja-JP" dirty="0" err="1" smtClean="0"/>
              <a:t>SignalEditor</a:t>
            </a:r>
            <a:r>
              <a:rPr lang="ja-JP" altLang="en-US" dirty="0" smtClean="0"/>
              <a:t>　使用フロー</a:t>
            </a:r>
            <a:endParaRPr kumimoji="1" lang="ja-JP"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975" y="2457455"/>
            <a:ext cx="138507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bwMode="auto">
          <a:xfrm>
            <a:off x="457106" y="2076454"/>
            <a:ext cx="1676494" cy="38100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信号エディター</a:t>
            </a:r>
          </a:p>
        </p:txBody>
      </p:sp>
      <p:sp>
        <p:nvSpPr>
          <p:cNvPr id="5" name="右矢印 4"/>
          <p:cNvSpPr/>
          <p:nvPr/>
        </p:nvSpPr>
        <p:spPr bwMode="auto">
          <a:xfrm>
            <a:off x="2057401" y="2714629"/>
            <a:ext cx="914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1" y="2457455"/>
            <a:ext cx="860822" cy="94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bwMode="auto">
          <a:xfrm>
            <a:off x="2647763" y="2076454"/>
            <a:ext cx="1508898" cy="38100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Mat</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ファイル</a:t>
            </a:r>
          </a:p>
        </p:txBody>
      </p:sp>
      <p:sp>
        <p:nvSpPr>
          <p:cNvPr id="9" name="右矢印 8"/>
          <p:cNvSpPr/>
          <p:nvPr/>
        </p:nvSpPr>
        <p:spPr bwMode="auto">
          <a:xfrm>
            <a:off x="4419600" y="2738443"/>
            <a:ext cx="914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 9"/>
          <p:cNvSpPr/>
          <p:nvPr/>
        </p:nvSpPr>
        <p:spPr bwMode="auto">
          <a:xfrm>
            <a:off x="5486400" y="1714501"/>
            <a:ext cx="2895600" cy="6667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ルートレベルの</a:t>
            </a:r>
            <a:r>
              <a:rPr lang="en-US" altLang="ja-JP" dirty="0" err="1" smtClean="0"/>
              <a:t>inport</a:t>
            </a:r>
            <a:r>
              <a:rPr lang="ja-JP" altLang="en-US" dirty="0" smtClean="0"/>
              <a:t>との</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関連付け</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2543179"/>
            <a:ext cx="911827" cy="133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638429"/>
            <a:ext cx="7334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右矢印 12"/>
          <p:cNvSpPr/>
          <p:nvPr/>
        </p:nvSpPr>
        <p:spPr bwMode="auto">
          <a:xfrm rot="2328179">
            <a:off x="4175135" y="3763948"/>
            <a:ext cx="914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 13"/>
          <p:cNvSpPr/>
          <p:nvPr/>
        </p:nvSpPr>
        <p:spPr bwMode="auto">
          <a:xfrm>
            <a:off x="5514975" y="4389408"/>
            <a:ext cx="2895600" cy="6667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err="1" smtClean="0"/>
              <a:t>SignalEditor</a:t>
            </a:r>
            <a:r>
              <a:rPr lang="ja-JP" altLang="en-US" dirty="0" smtClean="0"/>
              <a:t>ブロックでの</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読み込み</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9652" y="5219701"/>
            <a:ext cx="1495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吹き出し 16"/>
          <p:cNvSpPr/>
          <p:nvPr/>
        </p:nvSpPr>
        <p:spPr bwMode="auto">
          <a:xfrm>
            <a:off x="761999" y="4036985"/>
            <a:ext cx="1885763" cy="685800"/>
          </a:xfrm>
          <a:prstGeom prst="wedgeRoundRectCallout">
            <a:avLst>
              <a:gd name="adj1" fmla="val -18177"/>
              <a:gd name="adj2" fmla="val -13888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流し込みたい</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波形を作成</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13546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2.1. </a:t>
            </a:r>
            <a:r>
              <a:rPr lang="ja-JP" altLang="en-US" dirty="0" smtClean="0">
                <a:latin typeface="Arial" charset="0"/>
                <a:ea typeface="ＭＳ Ｐゴシック" pitchFamily="50" charset="-128"/>
              </a:rPr>
              <a:t>信号</a:t>
            </a:r>
            <a:r>
              <a:rPr lang="ja-JP" altLang="en-US" dirty="0">
                <a:latin typeface="Arial" charset="0"/>
                <a:ea typeface="ＭＳ Ｐゴシック" pitchFamily="50" charset="-128"/>
              </a:rPr>
              <a:t>エディター</a:t>
            </a:r>
            <a:r>
              <a:rPr lang="ja-JP" altLang="en-US" dirty="0" smtClean="0">
                <a:latin typeface="Arial" charset="0"/>
                <a:ea typeface="ＭＳ Ｐゴシック" pitchFamily="50" charset="-128"/>
              </a:rPr>
              <a:t>の呼び出し方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以下</a:t>
            </a:r>
            <a:r>
              <a:rPr kumimoji="1" lang="en-US" altLang="ja-JP" dirty="0" smtClean="0"/>
              <a:t>2</a:t>
            </a:r>
            <a:r>
              <a:rPr kumimoji="1" lang="ja-JP" altLang="en-US" dirty="0" smtClean="0"/>
              <a:t>種類</a:t>
            </a:r>
            <a:endParaRPr kumimoji="1" lang="en-US" altLang="ja-JP" dirty="0" smtClean="0"/>
          </a:p>
          <a:p>
            <a:pPr marL="0" indent="0">
              <a:buNone/>
            </a:pPr>
            <a:r>
              <a:rPr kumimoji="1" lang="en-US" altLang="ja-JP" dirty="0" smtClean="0"/>
              <a:t>(1)</a:t>
            </a:r>
            <a:r>
              <a:rPr kumimoji="1" lang="ja-JP" altLang="en-US" dirty="0" smtClean="0"/>
              <a:t>関数</a:t>
            </a:r>
            <a:r>
              <a:rPr kumimoji="1" lang="en-US" altLang="ja-JP" dirty="0" smtClean="0"/>
              <a:t>’</a:t>
            </a:r>
            <a:r>
              <a:rPr lang="en-US" altLang="ja-JP" dirty="0">
                <a:hlinkClick r:id="rId2"/>
              </a:rPr>
              <a:t> </a:t>
            </a:r>
            <a:r>
              <a:rPr lang="en-US" altLang="ja-JP" dirty="0" err="1">
                <a:hlinkClick r:id="rId2"/>
              </a:rPr>
              <a:t>signalEditor</a:t>
            </a:r>
            <a:r>
              <a:rPr kumimoji="1" lang="en-US" altLang="ja-JP" dirty="0" smtClean="0"/>
              <a:t>’</a:t>
            </a:r>
            <a:r>
              <a:rPr kumimoji="1" lang="ja-JP" altLang="en-US" dirty="0" smtClean="0"/>
              <a:t>実行</a:t>
            </a:r>
            <a:endParaRPr kumimoji="1" lang="en-US" altLang="ja-JP" dirty="0"/>
          </a:p>
          <a:p>
            <a:pPr marL="0" indent="0">
              <a:buNone/>
            </a:pPr>
            <a:endParaRPr kumimoji="1" lang="en-US" altLang="ja-JP" dirty="0" smtClean="0"/>
          </a:p>
          <a:p>
            <a:pPr marL="0" indent="0">
              <a:buNone/>
            </a:pPr>
            <a:r>
              <a:rPr kumimoji="1" lang="en-US" altLang="ja-JP" dirty="0" smtClean="0"/>
              <a:t>(2)</a:t>
            </a:r>
            <a:r>
              <a:rPr kumimoji="1" lang="en-US" altLang="ja-JP" dirty="0" err="1" smtClean="0"/>
              <a:t>SignalEditor</a:t>
            </a:r>
            <a:r>
              <a:rPr kumimoji="1" lang="ja-JP" altLang="en-US" dirty="0" smtClean="0"/>
              <a:t>ブロックパラメータ経由の呼び出し</a:t>
            </a:r>
            <a:endParaRPr kumimoji="1" lang="en-US" altLang="ja-JP" dirty="0" smtClean="0"/>
          </a:p>
          <a:p>
            <a:pPr marL="0" indent="0">
              <a:buNone/>
            </a:pPr>
            <a:endParaRPr kumimoji="1" lang="en-US" altLang="ja-JP" dirty="0" smtClean="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71875"/>
            <a:ext cx="1495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93957"/>
            <a:ext cx="2590800" cy="357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bwMode="auto">
          <a:xfrm>
            <a:off x="3048000" y="3838575"/>
            <a:ext cx="914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角丸四角形 4"/>
          <p:cNvSpPr/>
          <p:nvPr/>
        </p:nvSpPr>
        <p:spPr bwMode="auto">
          <a:xfrm>
            <a:off x="6276975" y="4114800"/>
            <a:ext cx="609600" cy="56591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7315200" y="4876800"/>
            <a:ext cx="1524000" cy="685800"/>
          </a:xfrm>
          <a:prstGeom prst="wedgeRoundRectCallout">
            <a:avLst>
              <a:gd name="adj1" fmla="val -79427"/>
              <a:gd name="adj2" fmla="val -7916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このボタンを</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押下</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011467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Arial" charset="0"/>
                <a:ea typeface="ＭＳ Ｐゴシック" pitchFamily="50" charset="-128"/>
              </a:rPr>
              <a:t>2.2. </a:t>
            </a:r>
            <a:r>
              <a:rPr lang="ja-JP" altLang="en-US" dirty="0" smtClean="0">
                <a:latin typeface="Arial" charset="0"/>
                <a:ea typeface="ＭＳ Ｐゴシック" pitchFamily="50" charset="-128"/>
              </a:rPr>
              <a:t>信号エディター操作方法 </a:t>
            </a:r>
            <a:r>
              <a:rPr lang="en-US" altLang="ja-JP" dirty="0" smtClean="0">
                <a:latin typeface="Arial" charset="0"/>
                <a:ea typeface="ＭＳ Ｐゴシック" pitchFamily="50" charset="-128"/>
              </a:rPr>
              <a:t>(1)</a:t>
            </a:r>
            <a:endParaRPr kumimoji="1" lang="ja-JP"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6" y="1524000"/>
            <a:ext cx="5362575" cy="3540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1571626" y="5410200"/>
            <a:ext cx="3048000" cy="990600"/>
          </a:xfrm>
          <a:prstGeom prst="wedgeRoundRectCallout">
            <a:avLst>
              <a:gd name="adj1" fmla="val -23773"/>
              <a:gd name="adj2" fmla="val -12606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シナリオ（信号のセット）、</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信号の</a:t>
            </a:r>
            <a:r>
              <a:rPr lang="ja-JP" altLang="en-US" dirty="0"/>
              <a:t>ツリー</a:t>
            </a:r>
            <a:r>
              <a:rPr lang="ja-JP" altLang="en-US" dirty="0" smtClean="0"/>
              <a:t>表示</a:t>
            </a:r>
            <a:endParaRPr lang="en-US" altLang="ja-JP" dirty="0" smtClean="0"/>
          </a:p>
          <a:p>
            <a:r>
              <a:rPr lang="ja-JP" altLang="en-US" dirty="0" smtClean="0"/>
              <a:t>ウィンドウ</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5248275" y="5676900"/>
            <a:ext cx="3133725" cy="685800"/>
          </a:xfrm>
          <a:prstGeom prst="wedgeRoundRectCallout">
            <a:avLst>
              <a:gd name="adj1" fmla="val -48743"/>
              <a:gd name="adj2" fmla="val -21805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編集対象の信号の</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内容を表示するウィンドウ</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コンテンツ プレースホルダー 2"/>
          <p:cNvSpPr>
            <a:spLocks noGrp="1"/>
          </p:cNvSpPr>
          <p:nvPr>
            <p:ph idx="1"/>
          </p:nvPr>
        </p:nvSpPr>
        <p:spPr>
          <a:xfrm>
            <a:off x="533400" y="976313"/>
            <a:ext cx="2457450" cy="395287"/>
          </a:xfrm>
        </p:spPr>
        <p:txBody>
          <a:bodyPr/>
          <a:lstStyle/>
          <a:p>
            <a:r>
              <a:rPr kumimoji="1" lang="ja-JP" altLang="en-US" dirty="0"/>
              <a:t>初期画面</a:t>
            </a:r>
            <a:endParaRPr kumimoji="1" lang="en-US" altLang="ja-JP" dirty="0" smtClean="0"/>
          </a:p>
        </p:txBody>
      </p:sp>
    </p:spTree>
    <p:extLst>
      <p:ext uri="{BB962C8B-B14F-4D97-AF65-F5344CB8AC3E}">
        <p14:creationId xmlns:p14="http://schemas.microsoft.com/office/powerpoint/2010/main" val="572228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charset="0"/>
                <a:ea typeface="ＭＳ Ｐゴシック" pitchFamily="50" charset="-128"/>
              </a:rPr>
              <a:t>2.2. </a:t>
            </a:r>
            <a:r>
              <a:rPr lang="ja-JP" altLang="en-US" dirty="0">
                <a:latin typeface="Arial" charset="0"/>
                <a:ea typeface="ＭＳ Ｐゴシック" pitchFamily="50" charset="-128"/>
              </a:rPr>
              <a:t>信号エディター操作方法 </a:t>
            </a:r>
            <a:r>
              <a:rPr lang="en-US" altLang="ja-JP" dirty="0" smtClean="0">
                <a:latin typeface="Arial" charset="0"/>
                <a:ea typeface="ＭＳ Ｐゴシック" pitchFamily="50" charset="-128"/>
              </a:rPr>
              <a:t>(2)</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181850" cy="419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304798" y="4574563"/>
            <a:ext cx="3667125" cy="1828800"/>
          </a:xfrm>
          <a:prstGeom prst="wedgeRoundRectCallout">
            <a:avLst>
              <a:gd name="adj1" fmla="val -3522"/>
              <a:gd name="adj2" fmla="val -12658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各シナリオは独立しており、</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信号数や出力の型が違っていても良い。</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（複数の</a:t>
            </a:r>
            <a:r>
              <a:rPr kumimoji="1" lang="en-US" altLang="ja-JP" sz="1800" b="0" i="0" u="none" strike="noStrike" cap="none" normalizeH="0" baseline="0" dirty="0" err="1" smtClean="0">
                <a:ln>
                  <a:noFill/>
                </a:ln>
                <a:solidFill>
                  <a:schemeClr val="tx1"/>
                </a:solidFill>
                <a:effectLst/>
                <a:latin typeface="Arial" charset="0"/>
                <a:ea typeface="ＭＳ Ｐゴシック" pitchFamily="50" charset="-128"/>
              </a:rPr>
              <a:t>signalEditor</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ブロックのデータを一つの</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mat</a:t>
            </a:r>
            <a:r>
              <a:rPr lang="ja-JP" altLang="en-US" dirty="0" smtClean="0"/>
              <a:t>で管理するための機能？</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3657600" y="1447800"/>
            <a:ext cx="3667125" cy="609600"/>
          </a:xfrm>
          <a:prstGeom prst="wedgeRoundRectCallout">
            <a:avLst>
              <a:gd name="adj1" fmla="val -84042"/>
              <a:gd name="adj2" fmla="val 989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ここにチェックを入れた信号のみが右側のウィンドウに表示される</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角丸四角形 6"/>
          <p:cNvSpPr/>
          <p:nvPr/>
        </p:nvSpPr>
        <p:spPr bwMode="auto">
          <a:xfrm>
            <a:off x="2057400" y="2340357"/>
            <a:ext cx="381000" cy="28295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47814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charset="0"/>
                <a:ea typeface="ＭＳ Ｐゴシック" pitchFamily="50" charset="-128"/>
              </a:rPr>
              <a:t>2.2. </a:t>
            </a:r>
            <a:r>
              <a:rPr lang="ja-JP" altLang="en-US" dirty="0">
                <a:latin typeface="Arial" charset="0"/>
                <a:ea typeface="ＭＳ Ｐゴシック" pitchFamily="50" charset="-128"/>
              </a:rPr>
              <a:t>信号エディター操作方法 </a:t>
            </a:r>
            <a:r>
              <a:rPr lang="en-US" altLang="ja-JP" dirty="0" smtClean="0">
                <a:latin typeface="Arial" charset="0"/>
                <a:ea typeface="ＭＳ Ｐゴシック" pitchFamily="50" charset="-128"/>
              </a:rPr>
              <a:t>(3)</a:t>
            </a:r>
            <a:endParaRPr kumimoji="1" lang="ja-JP"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22145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6400800" y="2238375"/>
            <a:ext cx="2590800" cy="609600"/>
          </a:xfrm>
          <a:prstGeom prst="wedgeRoundRectCallout">
            <a:avLst>
              <a:gd name="adj1" fmla="val -76299"/>
              <a:gd name="adj2" fmla="val -338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選択対象の信号に青枠</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3805881" y="5747951"/>
            <a:ext cx="2590800" cy="663146"/>
          </a:xfrm>
          <a:prstGeom prst="wedgeRoundRectCallout">
            <a:avLst>
              <a:gd name="adj1" fmla="val -50766"/>
              <a:gd name="adj2" fmla="val -2323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選択信号に対し、時間・数値設定可能</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6277232" y="4800600"/>
            <a:ext cx="1447800" cy="663146"/>
          </a:xfrm>
          <a:prstGeom prst="wedgeRoundRectCallout">
            <a:avLst>
              <a:gd name="adj1" fmla="val 62950"/>
              <a:gd name="adj2" fmla="val -15172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選択信号の型</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設定可能</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304800" y="5457773"/>
            <a:ext cx="2286000" cy="1052383"/>
          </a:xfrm>
          <a:prstGeom prst="wedgeRoundRectCallout">
            <a:avLst>
              <a:gd name="adj1" fmla="val 52615"/>
              <a:gd name="adj2" fmla="val -1715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型・数値ともに</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適用</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ボタンを押下しないと反映されない</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34660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r>
              <a:rPr lang="en-US" altLang="ja-JP" dirty="0">
                <a:latin typeface="Arial" charset="0"/>
                <a:ea typeface="ＭＳ Ｐゴシック" pitchFamily="50" charset="-128"/>
              </a:rPr>
              <a:t>2.3.</a:t>
            </a:r>
            <a:r>
              <a:rPr lang="ja-JP" altLang="en-US" dirty="0">
                <a:latin typeface="Arial" charset="0"/>
                <a:ea typeface="ＭＳ Ｐゴシック" pitchFamily="50" charset="-128"/>
              </a:rPr>
              <a:t>信号エディターの信号</a:t>
            </a:r>
            <a:r>
              <a:rPr lang="ja-JP" altLang="en-US" dirty="0" smtClean="0">
                <a:latin typeface="Arial" charset="0"/>
                <a:ea typeface="ＭＳ Ｐゴシック" pitchFamily="50" charset="-128"/>
              </a:rPr>
              <a:t>特性</a:t>
            </a:r>
            <a:r>
              <a:rPr lang="en-US" altLang="ja-JP" dirty="0" smtClean="0">
                <a:latin typeface="Arial" charset="0"/>
                <a:ea typeface="ＭＳ Ｐゴシック" pitchFamily="50" charset="-128"/>
              </a:rPr>
              <a:t>(1)</a:t>
            </a:r>
            <a:endParaRPr lang="en-US" altLang="ja-JP"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2145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吹き出し 5"/>
          <p:cNvSpPr/>
          <p:nvPr/>
        </p:nvSpPr>
        <p:spPr bwMode="auto">
          <a:xfrm>
            <a:off x="6277232" y="5257800"/>
            <a:ext cx="1447800" cy="663146"/>
          </a:xfrm>
          <a:prstGeom prst="wedgeRoundRectCallout">
            <a:avLst>
              <a:gd name="adj1" fmla="val 70318"/>
              <a:gd name="adj2" fmla="val -14138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Int8</a:t>
            </a:r>
            <a:r>
              <a:rPr lang="ja-JP" altLang="en-US" dirty="0" smtClean="0"/>
              <a:t>型</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2133599" y="3804851"/>
            <a:ext cx="2895601" cy="995750"/>
          </a:xfrm>
          <a:prstGeom prst="wedgeRoundRectCallout">
            <a:avLst>
              <a:gd name="adj1" fmla="val 46705"/>
              <a:gd name="adj2" fmla="val -124958"/>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変数の型以上の分解能で波形が表示されるため要注意</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8" name="コンテンツ プレースホルダー 2"/>
          <p:cNvSpPr>
            <a:spLocks noGrp="1"/>
          </p:cNvSpPr>
          <p:nvPr>
            <p:ph idx="1"/>
          </p:nvPr>
        </p:nvSpPr>
        <p:spPr>
          <a:xfrm>
            <a:off x="533400" y="976313"/>
            <a:ext cx="3810000" cy="395287"/>
          </a:xfrm>
        </p:spPr>
        <p:txBody>
          <a:bodyPr/>
          <a:lstStyle/>
          <a:p>
            <a:r>
              <a:rPr kumimoji="1" lang="ja-JP" altLang="en-US" dirty="0" smtClean="0"/>
              <a:t>グラフ表示の分解能</a:t>
            </a:r>
            <a:endParaRPr kumimoji="1" lang="en-US" altLang="ja-JP" dirty="0" smtClean="0"/>
          </a:p>
        </p:txBody>
      </p:sp>
    </p:spTree>
    <p:extLst>
      <p:ext uri="{BB962C8B-B14F-4D97-AF65-F5344CB8AC3E}">
        <p14:creationId xmlns:p14="http://schemas.microsoft.com/office/powerpoint/2010/main" val="3168458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charset="0"/>
                <a:ea typeface="ＭＳ Ｐゴシック" pitchFamily="50" charset="-128"/>
              </a:rPr>
              <a:t>2.3.</a:t>
            </a:r>
            <a:r>
              <a:rPr lang="ja-JP" altLang="en-US" dirty="0">
                <a:latin typeface="Arial" charset="0"/>
                <a:ea typeface="ＭＳ Ｐゴシック" pitchFamily="50" charset="-128"/>
              </a:rPr>
              <a:t>信号エディターの信号特性</a:t>
            </a:r>
            <a:r>
              <a:rPr lang="en-US" altLang="ja-JP" dirty="0" smtClean="0">
                <a:latin typeface="Arial" charset="0"/>
                <a:ea typeface="ＭＳ Ｐゴシック" pitchFamily="50" charset="-128"/>
              </a:rPr>
              <a:t>(2)</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219200"/>
            <a:ext cx="407601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864" y="3200400"/>
            <a:ext cx="5264849"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545570" y="2057400"/>
            <a:ext cx="1447800" cy="663146"/>
          </a:xfrm>
          <a:prstGeom prst="wedgeRoundRectCallout">
            <a:avLst>
              <a:gd name="adj1" fmla="val -79895"/>
              <a:gd name="adj2" fmla="val 896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Int8</a:t>
            </a:r>
            <a:r>
              <a:rPr lang="ja-JP" altLang="en-US" dirty="0" smtClean="0"/>
              <a:t>型</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1065942" y="3750276"/>
            <a:ext cx="1829658" cy="1202724"/>
          </a:xfrm>
          <a:prstGeom prst="wedgeRoundRectCallout">
            <a:avLst>
              <a:gd name="adj1" fmla="val 27630"/>
              <a:gd name="adj2" fmla="val -7662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Int8</a:t>
            </a:r>
            <a:r>
              <a:rPr lang="ja-JP" altLang="en-US" dirty="0" smtClean="0"/>
              <a:t>型の範囲外の数を入力</a:t>
            </a:r>
            <a:endParaRPr lang="en-US" altLang="ja-JP" dirty="0" smtClean="0"/>
          </a:p>
          <a:p>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-200</a:t>
            </a:r>
          </a:p>
          <a:p>
            <a:r>
              <a:rPr lang="en-US" altLang="ja-JP" dirty="0" smtClean="0"/>
              <a:t>200</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角丸四角形吹き出し 8"/>
          <p:cNvSpPr/>
          <p:nvPr/>
        </p:nvSpPr>
        <p:spPr bwMode="auto">
          <a:xfrm>
            <a:off x="621914" y="5410200"/>
            <a:ext cx="2717713" cy="1219200"/>
          </a:xfrm>
          <a:prstGeom prst="wedgeRoundRectCallout">
            <a:avLst>
              <a:gd name="adj1" fmla="val 109264"/>
              <a:gd name="adj2" fmla="val -1330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適用ボタン押下で自動で上下限ガード</a:t>
            </a:r>
            <a:endParaRPr lang="en-US" altLang="ja-JP" dirty="0" smtClean="0"/>
          </a:p>
          <a:p>
            <a:r>
              <a:rPr lang="en-US" altLang="ja-JP" dirty="0" smtClean="0"/>
              <a:t>-200 </a:t>
            </a:r>
            <a:r>
              <a:rPr lang="ja-JP" altLang="en-US" dirty="0" smtClean="0"/>
              <a:t>→ </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-128</a:t>
            </a:r>
          </a:p>
          <a:p>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 200 </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127</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コンテンツ プレースホルダー 2"/>
          <p:cNvSpPr>
            <a:spLocks noGrp="1"/>
          </p:cNvSpPr>
          <p:nvPr>
            <p:ph idx="1"/>
          </p:nvPr>
        </p:nvSpPr>
        <p:spPr>
          <a:xfrm>
            <a:off x="457201" y="792956"/>
            <a:ext cx="3810000" cy="395287"/>
          </a:xfrm>
        </p:spPr>
        <p:txBody>
          <a:bodyPr/>
          <a:lstStyle/>
          <a:p>
            <a:r>
              <a:rPr kumimoji="1" lang="ja-JP" altLang="en-US" dirty="0" smtClean="0"/>
              <a:t>上下限ガード</a:t>
            </a:r>
            <a:endParaRPr kumimoji="1" lang="en-US" altLang="ja-JP" dirty="0" smtClean="0"/>
          </a:p>
        </p:txBody>
      </p:sp>
    </p:spTree>
    <p:extLst>
      <p:ext uri="{BB962C8B-B14F-4D97-AF65-F5344CB8AC3E}">
        <p14:creationId xmlns:p14="http://schemas.microsoft.com/office/powerpoint/2010/main" val="3200875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5DA664C2-CCE2-4B10-8669-5D34F1BEE413}">
  <ds:schemaRefs>
    <ds:schemaRef ds:uri="http://schemas.microsoft.com/office/2006/documentManagement/types"/>
    <ds:schemaRef ds:uri="http://purl.org/dc/elements/1.1/"/>
    <ds:schemaRef ds:uri="4f9469a5-59df-4688-ab0c-43c66142dc4b"/>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B1A88C0-F87A-42FC-865A-1A2ABB038676}"/>
</file>

<file path=docProps/app.xml><?xml version="1.0" encoding="utf-8"?>
<Properties xmlns="http://schemas.openxmlformats.org/officeDocument/2006/extended-properties" xmlns:vt="http://schemas.openxmlformats.org/officeDocument/2006/docPropsVTypes">
  <Template>JMAAB</Template>
  <TotalTime>0</TotalTime>
  <Words>551</Words>
  <Application>Microsoft Office PowerPoint</Application>
  <PresentationFormat>画面に合わせる (4:3)</PresentationFormat>
  <Paragraphs>118</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1_標準デザイン</vt:lpstr>
      <vt:lpstr>Aチーム　１月 SignalEditor</vt:lpstr>
      <vt:lpstr>SignalEditorについて</vt:lpstr>
      <vt:lpstr>1. SignalEditor　使用フロー</vt:lpstr>
      <vt:lpstr>2.1. 信号エディターの呼び出し方</vt:lpstr>
      <vt:lpstr>2.2. 信号エディター操作方法 (1)</vt:lpstr>
      <vt:lpstr>2.2. 信号エディター操作方法 (2)</vt:lpstr>
      <vt:lpstr>2.2. 信号エディター操作方法 (3)</vt:lpstr>
      <vt:lpstr>2.3.信号エディターの信号特性(1)</vt:lpstr>
      <vt:lpstr>2.3.信号エディターの信号特性(2)</vt:lpstr>
      <vt:lpstr>2.3.信号エディターの信号特性(3)</vt:lpstr>
      <vt:lpstr>3.1. matデータとSignalEditorブロックの関連付け</vt:lpstr>
      <vt:lpstr>3.2. インポートとの関連付け(1)</vt:lpstr>
      <vt:lpstr>3.2. インポートとの関連付け(2)</vt:lpstr>
      <vt:lpstr>3.2. インポートとの関連付け(3)</vt:lpstr>
      <vt:lpstr>3.2. インポートとの関連付け(4)</vt:lpstr>
      <vt:lpstr>3.2. インポートとの関連付け(5)</vt:lpstr>
      <vt:lpstr>4.1.内挿・外挿設定</vt:lpstr>
      <vt:lpstr>4.2. 整数型の丸め方</vt:lpstr>
      <vt:lpstr>５．不明点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2020-01-20T05:58:42Z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