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262" r:id="rId7"/>
    <p:sldId id="275" r:id="rId8"/>
    <p:sldId id="276" r:id="rId9"/>
    <p:sldId id="259" r:id="rId10"/>
    <p:sldId id="260" r:id="rId11"/>
    <p:sldId id="261" r:id="rId12"/>
    <p:sldId id="265" r:id="rId13"/>
    <p:sldId id="266" r:id="rId14"/>
    <p:sldId id="267" r:id="rId15"/>
    <p:sldId id="268" r:id="rId16"/>
    <p:sldId id="269" r:id="rId17"/>
    <p:sldId id="285" r:id="rId18"/>
    <p:sldId id="287" r:id="rId19"/>
    <p:sldId id="270" r:id="rId20"/>
    <p:sldId id="271" r:id="rId21"/>
    <p:sldId id="279" r:id="rId22"/>
    <p:sldId id="283" r:id="rId23"/>
    <p:sldId id="281" r:id="rId24"/>
    <p:sldId id="282" r:id="rId25"/>
    <p:sldId id="284" r:id="rId26"/>
    <p:sldId id="263" r:id="rId27"/>
    <p:sldId id="272" r:id="rId28"/>
    <p:sldId id="280" r:id="rId29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A6D1-A183-474D-9AC7-E69BB9ACFD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F41C-88A2-456A-AED6-862B71443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032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機能確認</a:t>
            </a:r>
            <a:r>
              <a:rPr kumimoji="1" lang="en-US" altLang="ja-JP" dirty="0" smtClean="0"/>
              <a:t>20WS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kumimoji="1" lang="ja-JP" altLang="en-US" dirty="0"/>
              <a:t>株式</a:t>
            </a:r>
            <a:r>
              <a:rPr kumimoji="1" lang="ja-JP" altLang="en-US" dirty="0" smtClean="0"/>
              <a:t>会社 両毛システムズ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Signal Editor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9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メリット・デメリット</a:t>
            </a:r>
            <a:endParaRPr lang="ja-JP" altLang="en-US" sz="2800" b="1" u="sng" kern="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96" y="995353"/>
            <a:ext cx="8229600" cy="5010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1800" dirty="0"/>
              <a:t>時間</a:t>
            </a:r>
            <a:r>
              <a:rPr lang="ja-JP" altLang="en-US" sz="1800" dirty="0" smtClean="0"/>
              <a:t>とデータをテーブル形式で入力することができる</a:t>
            </a:r>
            <a:endParaRPr lang="en-US" altLang="ja-JP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1800" dirty="0" smtClean="0"/>
              <a:t>Signal Builder</a:t>
            </a:r>
            <a:r>
              <a:rPr lang="ja-JP" altLang="en-US" sz="1800" dirty="0" smtClean="0"/>
              <a:t>から</a:t>
            </a:r>
            <a:r>
              <a:rPr lang="en-US" altLang="ja-JP" sz="1800" dirty="0" smtClean="0"/>
              <a:t>Signal Editor</a:t>
            </a:r>
            <a:r>
              <a:rPr lang="ja-JP" altLang="en-US" sz="1800" dirty="0" smtClean="0"/>
              <a:t>へ移植することができる</a:t>
            </a:r>
            <a:endParaRPr kumimoji="1" lang="en-US" altLang="ja-JP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1800" dirty="0"/>
              <a:t>検証</a:t>
            </a:r>
            <a:r>
              <a:rPr lang="ja-JP" altLang="en-US" sz="1800" dirty="0" smtClean="0"/>
              <a:t>したい環境</a:t>
            </a:r>
            <a:r>
              <a:rPr lang="en-US" altLang="ja-JP" sz="1800" dirty="0" smtClean="0"/>
              <a:t>(mat</a:t>
            </a:r>
            <a:r>
              <a:rPr lang="ja-JP" altLang="en-US" sz="1800" dirty="0" smtClean="0"/>
              <a:t>ファイル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をすぐに変更できる</a:t>
            </a:r>
            <a:endParaRPr lang="en-US" altLang="ja-JP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sz="1800" dirty="0" smtClean="0"/>
              <a:t>Mat</a:t>
            </a:r>
            <a:r>
              <a:rPr kumimoji="1" lang="ja-JP" altLang="en-US" sz="1800" dirty="0" smtClean="0"/>
              <a:t>ファイルでシナリオを保存することができる</a:t>
            </a:r>
            <a:endParaRPr kumimoji="1" lang="en-US" altLang="ja-JP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1800" dirty="0"/>
              <a:t>多</a:t>
            </a:r>
            <a:r>
              <a:rPr lang="ja-JP" altLang="en-US" sz="1800" dirty="0" smtClean="0"/>
              <a:t>くのシナリオを短時間で作成することができる</a:t>
            </a:r>
            <a:endParaRPr kumimoji="1" lang="en-US" altLang="ja-JP" sz="18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1800" dirty="0" smtClean="0"/>
              <a:t>Signal Builder</a:t>
            </a:r>
            <a:r>
              <a:rPr lang="ja-JP" altLang="en-US" sz="1800" dirty="0" smtClean="0"/>
              <a:t>から変換したシナリオが完全に一致しない場合がある</a:t>
            </a:r>
            <a:endParaRPr lang="en-US" altLang="ja-JP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1800" dirty="0" smtClean="0"/>
              <a:t>シナリオ用の</a:t>
            </a:r>
            <a:r>
              <a:rPr lang="en-US" altLang="ja-JP" sz="1800" dirty="0" smtClean="0"/>
              <a:t>mat</a:t>
            </a:r>
            <a:r>
              <a:rPr lang="ja-JP" altLang="en-US" sz="1800" dirty="0" smtClean="0"/>
              <a:t>ファイルを作成、設定しないと実行できない</a:t>
            </a:r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33203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38254"/>
            <a:ext cx="8229600" cy="544349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注意点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サポートしていない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sz="1600" dirty="0" smtClean="0"/>
              <a:t>関数呼び出し</a:t>
            </a:r>
            <a:endParaRPr kumimoji="1" lang="en-US" altLang="ja-JP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sz="1600" dirty="0" smtClean="0"/>
              <a:t>バス配列</a:t>
            </a:r>
            <a:endParaRPr kumimoji="1" lang="en-US" altLang="ja-JP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sz="1600" dirty="0" smtClean="0"/>
              <a:t>ラピッドアクセラレータ</a:t>
            </a:r>
            <a:r>
              <a:rPr kumimoji="1" lang="ja-JP" altLang="en-US" sz="1600" dirty="0"/>
              <a:t>モード</a:t>
            </a:r>
            <a:r>
              <a:rPr kumimoji="1" lang="ja-JP" altLang="en-US" sz="1600" dirty="0" smtClean="0"/>
              <a:t>を</a:t>
            </a:r>
            <a:r>
              <a:rPr kumimoji="1" lang="ja-JP" altLang="en-US" sz="1600" dirty="0"/>
              <a:t>使用中</a:t>
            </a:r>
            <a:r>
              <a:rPr kumimoji="1" lang="ja-JP" altLang="en-US" sz="1600" dirty="0" smtClean="0"/>
              <a:t>のバス</a:t>
            </a:r>
            <a:endParaRPr kumimoji="1" lang="en-US" altLang="ja-JP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en-US" altLang="ja-JP" sz="1600" dirty="0" smtClean="0"/>
              <a:t>Timetable</a:t>
            </a:r>
            <a:r>
              <a:rPr kumimoji="1" lang="ja-JP" altLang="en-US" sz="1600" dirty="0" smtClean="0"/>
              <a:t>オブジェクト</a:t>
            </a:r>
            <a:endParaRPr kumimoji="1" lang="en-US" altLang="ja-JP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sz="1600" dirty="0" smtClean="0"/>
              <a:t>グラウンド信号</a:t>
            </a:r>
            <a:endParaRPr kumimoji="1" lang="en-US" altLang="ja-JP" sz="16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できないこと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en-US" altLang="ja-JP" sz="1600" dirty="0"/>
              <a:t>Signal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Builder</a:t>
            </a:r>
            <a:r>
              <a:rPr kumimoji="1" lang="ja-JP" altLang="en-US" sz="1600" dirty="0"/>
              <a:t>から変換したシナリオの結果が完全に一致しない場合が</a:t>
            </a:r>
            <a:r>
              <a:rPr kumimoji="1" lang="ja-JP" altLang="en-US" sz="1600" dirty="0" smtClean="0"/>
              <a:t>ある</a:t>
            </a:r>
            <a:endParaRPr kumimoji="1" lang="en-US" altLang="ja-JP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sz="1600" dirty="0"/>
              <a:t>シナリオ用の</a:t>
            </a:r>
            <a:r>
              <a:rPr kumimoji="1" lang="en-US" altLang="ja-JP" sz="1600" dirty="0"/>
              <a:t>mat</a:t>
            </a:r>
            <a:r>
              <a:rPr kumimoji="1" lang="ja-JP" altLang="en-US" sz="1600" dirty="0"/>
              <a:t>ファイルを用意しないと実行できない</a:t>
            </a:r>
          </a:p>
          <a:p>
            <a:pPr marL="457200" indent="-457200">
              <a:buFont typeface="+mj-lt"/>
              <a:buAutoNum type="arabicPeriod"/>
            </a:pPr>
            <a:endParaRPr kumimoji="1" lang="ja-JP" altLang="en-US" sz="20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注意点・バグ・エラーの発生ケース</a:t>
            </a:r>
            <a:endParaRPr lang="ja-JP" alt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25767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71600"/>
            <a:ext cx="8229600" cy="5010150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2800" b="1" u="sng" kern="0" dirty="0" smtClean="0"/>
              <a:t>SLDV</a:t>
            </a:r>
            <a:r>
              <a:rPr lang="ja-JP" altLang="en-US" sz="2800" b="1" u="sng" kern="0" dirty="0" smtClean="0"/>
              <a:t>の実行可否</a:t>
            </a:r>
            <a:endParaRPr lang="ja-JP" alt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18710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2800" b="1" u="sng" kern="0" dirty="0" err="1" smtClean="0"/>
              <a:t>SimulinkCheck</a:t>
            </a:r>
            <a:r>
              <a:rPr lang="ja-JP" altLang="en-US" sz="2800" b="1" u="sng" kern="0" dirty="0" smtClean="0"/>
              <a:t>の実行可否</a:t>
            </a:r>
            <a:endParaRPr lang="en-US" altLang="ja-JP" sz="2800" b="1" u="sng" kern="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72" y="932316"/>
            <a:ext cx="4100644" cy="201384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372" y="3169210"/>
            <a:ext cx="6189820" cy="3346831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249340" y="1627090"/>
            <a:ext cx="3503060" cy="1430593"/>
            <a:chOff x="1086544" y="3655836"/>
            <a:chExt cx="2901047" cy="1430593"/>
          </a:xfrm>
          <a:solidFill>
            <a:schemeClr val="accent1">
              <a:lumMod val="50000"/>
            </a:schemeClr>
          </a:solidFill>
        </p:grpSpPr>
        <p:sp>
          <p:nvSpPr>
            <p:cNvPr id="12" name="二等辺三角形 11"/>
            <p:cNvSpPr/>
            <p:nvPr/>
          </p:nvSpPr>
          <p:spPr bwMode="auto">
            <a:xfrm rot="10800000">
              <a:off x="1243996" y="4223183"/>
              <a:ext cx="408676" cy="86324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1086544" y="3655836"/>
              <a:ext cx="2901047" cy="118792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SimulinkCheck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実行可能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1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2800" b="1" u="sng" kern="0" dirty="0" err="1" smtClean="0"/>
              <a:t>SimulinkCheck</a:t>
            </a:r>
            <a:r>
              <a:rPr lang="ja-JP" altLang="en-US" sz="2800" b="1" u="sng" kern="0" dirty="0" smtClean="0"/>
              <a:t>の実行可否</a:t>
            </a:r>
            <a:endParaRPr lang="en-US" altLang="ja-JP" sz="2800" b="1" u="sng" kern="0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8" y="926194"/>
            <a:ext cx="6847003" cy="5357794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5490409" y="926194"/>
            <a:ext cx="3503060" cy="1430593"/>
            <a:chOff x="1086544" y="3655836"/>
            <a:chExt cx="2901047" cy="1430593"/>
          </a:xfrm>
          <a:solidFill>
            <a:schemeClr val="accent1">
              <a:lumMod val="50000"/>
            </a:schemeClr>
          </a:solidFill>
        </p:grpSpPr>
        <p:sp>
          <p:nvSpPr>
            <p:cNvPr id="17" name="二等辺三角形 16"/>
            <p:cNvSpPr/>
            <p:nvPr/>
          </p:nvSpPr>
          <p:spPr bwMode="auto">
            <a:xfrm rot="10800000">
              <a:off x="1243996" y="4223183"/>
              <a:ext cx="408676" cy="86324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1086544" y="3655836"/>
              <a:ext cx="2901047" cy="118792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Signal Editor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の内部ブロックの向きが左向きのため警告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5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8" y="926194"/>
            <a:ext cx="6847003" cy="5357794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2800" b="1" u="sng" kern="0" dirty="0" err="1" smtClean="0"/>
              <a:t>SimulinkCheck</a:t>
            </a:r>
            <a:r>
              <a:rPr lang="ja-JP" altLang="en-US" sz="2800" b="1" u="sng" kern="0" dirty="0" smtClean="0"/>
              <a:t>の実行可否</a:t>
            </a:r>
            <a:endParaRPr lang="en-US" altLang="ja-JP" sz="2800" b="1" u="sng" kern="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490409" y="926194"/>
            <a:ext cx="3503060" cy="1430593"/>
            <a:chOff x="1086544" y="3655836"/>
            <a:chExt cx="2901047" cy="1430593"/>
          </a:xfrm>
          <a:solidFill>
            <a:schemeClr val="accent1">
              <a:lumMod val="50000"/>
            </a:schemeClr>
          </a:solidFill>
        </p:grpSpPr>
        <p:sp>
          <p:nvSpPr>
            <p:cNvPr id="17" name="二等辺三角形 16"/>
            <p:cNvSpPr/>
            <p:nvPr/>
          </p:nvSpPr>
          <p:spPr bwMode="auto">
            <a:xfrm rot="10800000">
              <a:off x="1243996" y="4223183"/>
              <a:ext cx="408676" cy="86324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1086544" y="3655836"/>
              <a:ext cx="2901047" cy="118792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dirty="0" smtClean="0">
                  <a:solidFill>
                    <a:schemeClr val="bg1"/>
                  </a:solidFill>
                </a:rPr>
                <a:t>Signal Editor</a:t>
              </a:r>
              <a:r>
                <a:rPr lang="ja-JP" altLang="en-US" dirty="0" smtClean="0">
                  <a:solidFill>
                    <a:schemeClr val="bg1"/>
                  </a:solidFill>
                </a:rPr>
                <a:t>が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 smtClean="0">
                  <a:solidFill>
                    <a:schemeClr val="bg1"/>
                  </a:solidFill>
                </a:rPr>
                <a:t>トップ階層に存在するため警告</a:t>
              </a:r>
              <a:endParaRPr lang="en-US" altLang="ja-JP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4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71600"/>
            <a:ext cx="8229600" cy="5010150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転置抑制（コンフィグ）の影響</a:t>
            </a:r>
            <a:endParaRPr lang="ja-JP" alt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40605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コード生成の可否</a:t>
            </a:r>
            <a:endParaRPr lang="ja-JP" altLang="en-US" sz="2800" b="1" u="sng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4" y="1357737"/>
            <a:ext cx="4281538" cy="215111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46" y="3660735"/>
            <a:ext cx="3509066" cy="223392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726" y="1932533"/>
            <a:ext cx="3489118" cy="4128872"/>
          </a:xfrm>
          <a:prstGeom prst="rect">
            <a:avLst/>
          </a:prstGeom>
        </p:spPr>
      </p:pic>
      <p:sp>
        <p:nvSpPr>
          <p:cNvPr id="15" name="ストライプ矢印 14"/>
          <p:cNvSpPr/>
          <p:nvPr/>
        </p:nvSpPr>
        <p:spPr bwMode="auto">
          <a:xfrm>
            <a:off x="5066916" y="2942871"/>
            <a:ext cx="303706" cy="1131953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73784" y="1002700"/>
            <a:ext cx="3503060" cy="1430593"/>
            <a:chOff x="1086544" y="3655836"/>
            <a:chExt cx="2901047" cy="1430593"/>
          </a:xfrm>
          <a:solidFill>
            <a:schemeClr val="accent1">
              <a:lumMod val="50000"/>
            </a:schemeClr>
          </a:solidFill>
        </p:grpSpPr>
        <p:sp>
          <p:nvSpPr>
            <p:cNvPr id="17" name="二等辺三角形 16"/>
            <p:cNvSpPr/>
            <p:nvPr/>
          </p:nvSpPr>
          <p:spPr bwMode="auto">
            <a:xfrm rot="10800000">
              <a:off x="1243996" y="4223183"/>
              <a:ext cx="408676" cy="86324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1086544" y="3655836"/>
              <a:ext cx="2901047" cy="118792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コード生成可能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コード生成の可否</a:t>
            </a:r>
            <a:endParaRPr lang="ja-JP" altLang="en-US" sz="2800" b="1" u="sng" kern="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35" y="876300"/>
            <a:ext cx="4756396" cy="562851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06" y="876300"/>
            <a:ext cx="3624116" cy="3048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auto">
          <a:xfrm>
            <a:off x="848668" y="2920089"/>
            <a:ext cx="3823085" cy="1502282"/>
          </a:xfrm>
          <a:prstGeom prst="rect">
            <a:avLst/>
          </a:prstGeom>
          <a:noFill/>
          <a:ln w="28575" cap="flat" cmpd="sng" algn="ctr">
            <a:solidFill>
              <a:srgbClr val="C000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848668" y="4491194"/>
            <a:ext cx="3823085" cy="15022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560211" y="1509696"/>
            <a:ext cx="3351034" cy="867744"/>
          </a:xfrm>
          <a:prstGeom prst="rect">
            <a:avLst/>
          </a:prstGeom>
          <a:noFill/>
          <a:ln w="28575" cap="flat" cmpd="sng" algn="ctr">
            <a:solidFill>
              <a:srgbClr val="C000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211" y="2425239"/>
            <a:ext cx="3351034" cy="86774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3" name="直線コネクタ 2"/>
          <p:cNvCxnSpPr/>
          <p:nvPr/>
        </p:nvCxnSpPr>
        <p:spPr bwMode="auto">
          <a:xfrm flipH="1">
            <a:off x="4671753" y="1943568"/>
            <a:ext cx="888458" cy="17276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8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" name="直線コネクタ 19"/>
          <p:cNvCxnSpPr>
            <a:stCxn id="18" idx="1"/>
            <a:endCxn id="16" idx="3"/>
          </p:cNvCxnSpPr>
          <p:nvPr/>
        </p:nvCxnSpPr>
        <p:spPr bwMode="auto">
          <a:xfrm flipH="1">
            <a:off x="4671753" y="2859111"/>
            <a:ext cx="888458" cy="2383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" name="グループ化 22"/>
          <p:cNvGrpSpPr/>
          <p:nvPr/>
        </p:nvGrpSpPr>
        <p:grpSpPr>
          <a:xfrm>
            <a:off x="5484198" y="4050723"/>
            <a:ext cx="3503060" cy="1453295"/>
            <a:chOff x="1086544" y="3824339"/>
            <a:chExt cx="2901047" cy="1453295"/>
          </a:xfrm>
          <a:solidFill>
            <a:schemeClr val="accent1">
              <a:lumMod val="50000"/>
            </a:schemeClr>
          </a:solidFill>
        </p:grpSpPr>
        <p:sp>
          <p:nvSpPr>
            <p:cNvPr id="24" name="二等辺三角形 23"/>
            <p:cNvSpPr/>
            <p:nvPr/>
          </p:nvSpPr>
          <p:spPr bwMode="auto">
            <a:xfrm>
              <a:off x="1243996" y="3824339"/>
              <a:ext cx="408676" cy="86324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1086544" y="4089708"/>
              <a:ext cx="2901047" cy="118792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設定したシナリオが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生成されていることを確認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コード生成の可否</a:t>
            </a:r>
            <a:endParaRPr lang="ja-JP" altLang="en-US" sz="2800" b="1" u="sng" kern="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804360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kern="0" dirty="0" smtClean="0"/>
              <a:t>Signal Builder</a:t>
            </a:r>
            <a:r>
              <a:rPr lang="ja-JP" altLang="en-US" kern="0" dirty="0" smtClean="0"/>
              <a:t>から変換した</a:t>
            </a:r>
            <a:r>
              <a:rPr lang="en-US" altLang="ja-JP" kern="0" dirty="0" smtClean="0"/>
              <a:t>Signal Editor</a:t>
            </a:r>
            <a:r>
              <a:rPr lang="ja-JP" altLang="en-US" kern="0" dirty="0" smtClean="0"/>
              <a:t>とのコード比較</a:t>
            </a:r>
            <a:endParaRPr lang="ja-JP" altLang="en-US" kern="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5" y="1298075"/>
            <a:ext cx="4987377" cy="2449317"/>
          </a:xfrm>
          <a:prstGeom prst="rect">
            <a:avLst/>
          </a:prstGeom>
        </p:spPr>
      </p:pic>
      <p:sp>
        <p:nvSpPr>
          <p:cNvPr id="21" name="ストライプ矢印 20"/>
          <p:cNvSpPr/>
          <p:nvPr/>
        </p:nvSpPr>
        <p:spPr bwMode="auto">
          <a:xfrm rot="5400000">
            <a:off x="3105112" y="3257699"/>
            <a:ext cx="303706" cy="1131953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35" y="3975529"/>
            <a:ext cx="3596381" cy="2288606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5438085" y="3547435"/>
            <a:ext cx="3639414" cy="1473452"/>
            <a:chOff x="641073" y="3185247"/>
            <a:chExt cx="3013967" cy="1473452"/>
          </a:xfrm>
          <a:solidFill>
            <a:schemeClr val="accent1">
              <a:lumMod val="50000"/>
            </a:schemeClr>
          </a:solidFill>
        </p:grpSpPr>
        <p:sp>
          <p:nvSpPr>
            <p:cNvPr id="17" name="二等辺三角形 16"/>
            <p:cNvSpPr/>
            <p:nvPr/>
          </p:nvSpPr>
          <p:spPr bwMode="auto">
            <a:xfrm rot="16200000">
              <a:off x="751778" y="3185247"/>
              <a:ext cx="493483" cy="714894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887244" y="3185247"/>
              <a:ext cx="2767796" cy="147345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Signal</a:t>
              </a:r>
              <a:r>
                <a:rPr lang="ja-JP" altLang="en-US" dirty="0">
                  <a:solidFill>
                    <a:schemeClr val="bg1"/>
                  </a:solidFill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</a:rPr>
                <a:t>Builder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を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使用したモデル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コード生成</a:t>
              </a: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7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8334547" cy="162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kern="0" dirty="0" smtClean="0"/>
              <a:t>Signal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Editor</a:t>
            </a:r>
            <a:r>
              <a:rPr lang="ja-JP" altLang="en-US" kern="0" dirty="0" smtClean="0"/>
              <a:t>ブロックは</a:t>
            </a:r>
            <a:endParaRPr lang="en-US" altLang="ja-JP" kern="0" dirty="0" smtClean="0"/>
          </a:p>
          <a:p>
            <a:r>
              <a:rPr lang="ja-JP" altLang="en-US" kern="0" dirty="0" smtClean="0"/>
              <a:t>相互交換可能なシナリオを表示、作成、編集することができる。</a:t>
            </a:r>
            <a:endParaRPr lang="en-US" altLang="ja-JP" kern="0" dirty="0" smtClean="0"/>
          </a:p>
          <a:p>
            <a:r>
              <a:rPr lang="en-US" altLang="ja-JP" kern="0" dirty="0" smtClean="0"/>
              <a:t>Signal Builder</a:t>
            </a:r>
            <a:r>
              <a:rPr lang="ja-JP" altLang="en-US" kern="0" dirty="0" smtClean="0"/>
              <a:t>と同等の機能を持つが、自由で簡易的なシナリオを短時間で作成することができる。</a:t>
            </a:r>
            <a:endParaRPr lang="en-US" altLang="ja-JP" kern="0" dirty="0" smtClean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9293" cy="266007"/>
          </a:xfrm>
        </p:spPr>
        <p:txBody>
          <a:bodyPr/>
          <a:lstStyle/>
          <a:p>
            <a:r>
              <a:rPr kumimoji="1" lang="en-US" altLang="ja-JP" sz="1600" dirty="0" smtClean="0"/>
              <a:t>Signal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Editor</a:t>
            </a:r>
            <a:endParaRPr kumimoji="1" lang="ja-JP" altLang="en-US" sz="16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概要</a:t>
            </a:r>
            <a:endParaRPr lang="ja-JP" altLang="en-US" sz="2800" b="1" u="sng" kern="0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2" y="2943785"/>
            <a:ext cx="1534821" cy="9345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4" y="2832439"/>
            <a:ext cx="5814759" cy="34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6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コード生成の可否</a:t>
            </a:r>
            <a:endParaRPr lang="ja-JP" altLang="en-US" sz="2800" b="1" u="sng" kern="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804360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kern="0" dirty="0" smtClean="0"/>
              <a:t>Signal Builder</a:t>
            </a:r>
            <a:r>
              <a:rPr lang="ja-JP" altLang="en-US" kern="0" dirty="0" smtClean="0"/>
              <a:t>から変換した</a:t>
            </a:r>
            <a:r>
              <a:rPr lang="en-US" altLang="ja-JP" kern="0" dirty="0" smtClean="0"/>
              <a:t>Signal Editor</a:t>
            </a:r>
            <a:r>
              <a:rPr lang="ja-JP" altLang="en-US" kern="0" dirty="0" smtClean="0"/>
              <a:t>とのコード比較</a:t>
            </a:r>
            <a:endParaRPr lang="ja-JP" altLang="en-US" kern="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5" y="1298075"/>
            <a:ext cx="4987377" cy="24493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5" y="3899958"/>
            <a:ext cx="4987377" cy="2449317"/>
          </a:xfrm>
          <a:prstGeom prst="rect">
            <a:avLst/>
          </a:prstGeom>
        </p:spPr>
      </p:pic>
      <p:sp>
        <p:nvSpPr>
          <p:cNvPr id="21" name="ストライプ矢印 20"/>
          <p:cNvSpPr/>
          <p:nvPr/>
        </p:nvSpPr>
        <p:spPr bwMode="auto">
          <a:xfrm rot="5400000">
            <a:off x="3105112" y="3257699"/>
            <a:ext cx="303706" cy="1131953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5805945" y="3446926"/>
            <a:ext cx="2511433" cy="906063"/>
            <a:chOff x="641073" y="3185247"/>
            <a:chExt cx="2079834" cy="906063"/>
          </a:xfrm>
          <a:solidFill>
            <a:schemeClr val="accent1">
              <a:lumMod val="50000"/>
            </a:schemeClr>
          </a:solidFill>
        </p:grpSpPr>
        <p:sp>
          <p:nvSpPr>
            <p:cNvPr id="26" name="二等辺三角形 25"/>
            <p:cNvSpPr/>
            <p:nvPr/>
          </p:nvSpPr>
          <p:spPr bwMode="auto">
            <a:xfrm rot="16200000">
              <a:off x="751778" y="3185247"/>
              <a:ext cx="493483" cy="714894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887245" y="3185247"/>
              <a:ext cx="1833662" cy="906063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コマンドで変換</a:t>
              </a: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0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5" y="1298075"/>
            <a:ext cx="4987377" cy="2449317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コード生成の可否</a:t>
            </a:r>
            <a:endParaRPr lang="ja-JP" altLang="en-US" sz="2800" b="1" u="sng" kern="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804360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kern="0" dirty="0" smtClean="0"/>
              <a:t>Signal Builder</a:t>
            </a:r>
            <a:r>
              <a:rPr lang="ja-JP" altLang="en-US" kern="0" dirty="0" smtClean="0"/>
              <a:t>から変換した</a:t>
            </a:r>
            <a:r>
              <a:rPr lang="en-US" altLang="ja-JP" kern="0" dirty="0" smtClean="0"/>
              <a:t>Signal Editor</a:t>
            </a:r>
            <a:r>
              <a:rPr lang="ja-JP" altLang="en-US" kern="0" dirty="0" smtClean="0"/>
              <a:t>とのコード比較</a:t>
            </a:r>
            <a:endParaRPr lang="ja-JP" altLang="en-US" kern="0" dirty="0"/>
          </a:p>
        </p:txBody>
      </p:sp>
      <p:sp>
        <p:nvSpPr>
          <p:cNvPr id="11" name="ストライプ矢印 10"/>
          <p:cNvSpPr/>
          <p:nvPr/>
        </p:nvSpPr>
        <p:spPr bwMode="auto">
          <a:xfrm rot="5400000">
            <a:off x="3105112" y="3257699"/>
            <a:ext cx="303706" cy="1131953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35" y="3975530"/>
            <a:ext cx="3596381" cy="2288606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5438085" y="3547435"/>
            <a:ext cx="3639414" cy="1473452"/>
            <a:chOff x="641073" y="3185247"/>
            <a:chExt cx="3013967" cy="1473452"/>
          </a:xfrm>
          <a:solidFill>
            <a:schemeClr val="accent1">
              <a:lumMod val="50000"/>
            </a:schemeClr>
          </a:solidFill>
        </p:grpSpPr>
        <p:sp>
          <p:nvSpPr>
            <p:cNvPr id="15" name="二等辺三角形 14"/>
            <p:cNvSpPr/>
            <p:nvPr/>
          </p:nvSpPr>
          <p:spPr bwMode="auto">
            <a:xfrm rot="16200000">
              <a:off x="751778" y="3185247"/>
              <a:ext cx="493483" cy="714894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887244" y="3185247"/>
              <a:ext cx="2767796" cy="147345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Signal</a:t>
              </a:r>
              <a:r>
                <a:rPr lang="ja-JP" altLang="en-US" dirty="0">
                  <a:solidFill>
                    <a:schemeClr val="bg1"/>
                  </a:solidFill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</a:rPr>
                <a:t>Builder</a:t>
              </a:r>
              <a:r>
                <a:rPr lang="ja-JP" altLang="en-US" dirty="0" smtClean="0">
                  <a:solidFill>
                    <a:schemeClr val="bg1"/>
                  </a:solidFill>
                </a:rPr>
                <a:t>を変換した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Signal Editor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を使用したモデル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コード生成</a:t>
              </a: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8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81" y="1298075"/>
            <a:ext cx="8650431" cy="4685650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コード生成の可否</a:t>
            </a:r>
            <a:endParaRPr lang="ja-JP" altLang="en-US" sz="2800" b="1" u="sng" kern="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804360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kern="0" dirty="0" smtClean="0"/>
              <a:t>Signal Builder</a:t>
            </a:r>
            <a:r>
              <a:rPr lang="ja-JP" altLang="en-US" kern="0" dirty="0" smtClean="0"/>
              <a:t>から変換した</a:t>
            </a:r>
            <a:r>
              <a:rPr lang="en-US" altLang="ja-JP" kern="0" dirty="0" smtClean="0"/>
              <a:t>Signal Editor</a:t>
            </a:r>
            <a:r>
              <a:rPr lang="ja-JP" altLang="en-US" kern="0" dirty="0" smtClean="0"/>
              <a:t>とのコード比較</a:t>
            </a:r>
            <a:endParaRPr lang="ja-JP" altLang="en-US" kern="0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79646" y="2296398"/>
            <a:ext cx="8064602" cy="206778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428409" y="4429748"/>
            <a:ext cx="3342158" cy="1732507"/>
            <a:chOff x="680719" y="3111071"/>
            <a:chExt cx="2767796" cy="1732507"/>
          </a:xfrm>
          <a:solidFill>
            <a:schemeClr val="accent1">
              <a:lumMod val="50000"/>
            </a:schemeClr>
          </a:solidFill>
        </p:grpSpPr>
        <p:sp>
          <p:nvSpPr>
            <p:cNvPr id="18" name="二等辺三角形 17"/>
            <p:cNvSpPr/>
            <p:nvPr/>
          </p:nvSpPr>
          <p:spPr bwMode="auto">
            <a:xfrm>
              <a:off x="794182" y="3111071"/>
              <a:ext cx="408676" cy="86324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0719" y="3370126"/>
              <a:ext cx="2767796" cy="147345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Signal</a:t>
              </a:r>
              <a:r>
                <a:rPr lang="ja-JP" altLang="en-US" dirty="0">
                  <a:solidFill>
                    <a:schemeClr val="bg1"/>
                  </a:solidFill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</a:rPr>
                <a:t>Builder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と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dirty="0" smtClean="0">
                  <a:solidFill>
                    <a:schemeClr val="bg1"/>
                  </a:solidFill>
                </a:rPr>
                <a:t>Signal Editor</a:t>
              </a:r>
              <a:r>
                <a:rPr lang="ja-JP" altLang="en-US" dirty="0" smtClean="0">
                  <a:solidFill>
                    <a:schemeClr val="bg1"/>
                  </a:solidFill>
                </a:rPr>
                <a:t>とでは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 smtClean="0">
                  <a:solidFill>
                    <a:schemeClr val="bg1"/>
                  </a:solidFill>
                </a:rPr>
                <a:t>値の取り方が異なることを確認</a:t>
              </a:r>
              <a:endParaRPr lang="en-US" altLang="ja-JP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402129" y="4927873"/>
            <a:ext cx="3342158" cy="1732507"/>
            <a:chOff x="680719" y="3111071"/>
            <a:chExt cx="2767796" cy="1732507"/>
          </a:xfrm>
          <a:solidFill>
            <a:schemeClr val="accent1">
              <a:lumMod val="50000"/>
            </a:schemeClr>
          </a:solidFill>
        </p:grpSpPr>
        <p:sp>
          <p:nvSpPr>
            <p:cNvPr id="22" name="二等辺三角形 21"/>
            <p:cNvSpPr/>
            <p:nvPr/>
          </p:nvSpPr>
          <p:spPr bwMode="auto">
            <a:xfrm>
              <a:off x="794182" y="3111071"/>
              <a:ext cx="408676" cy="86324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0719" y="3370126"/>
              <a:ext cx="2767796" cy="147345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 smtClean="0">
                  <a:solidFill>
                    <a:schemeClr val="bg1"/>
                  </a:solidFill>
                </a:rPr>
                <a:t>同じ生成結果には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 smtClean="0">
                  <a:solidFill>
                    <a:schemeClr val="bg1"/>
                  </a:solidFill>
                </a:rPr>
                <a:t>ならないことを確認</a:t>
              </a:r>
              <a:endParaRPr lang="en-US" altLang="ja-JP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0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03" y="1318788"/>
            <a:ext cx="5671084" cy="1633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3" y="3068134"/>
            <a:ext cx="3319462" cy="155231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88" y="4290277"/>
            <a:ext cx="2508310" cy="210957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50" y="3065631"/>
            <a:ext cx="3319462" cy="15523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538" y="3408456"/>
            <a:ext cx="1404039" cy="19366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483" y="4501435"/>
            <a:ext cx="2773566" cy="1898412"/>
          </a:xfrm>
          <a:prstGeom prst="rect">
            <a:avLst/>
          </a:prstGeom>
        </p:spPr>
      </p:pic>
      <p:sp>
        <p:nvSpPr>
          <p:cNvPr id="6" name="ストライプ矢印 5"/>
          <p:cNvSpPr/>
          <p:nvPr/>
        </p:nvSpPr>
        <p:spPr bwMode="auto">
          <a:xfrm>
            <a:off x="4275721" y="3931920"/>
            <a:ext cx="303706" cy="1131953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コマンドによる操作</a:t>
            </a:r>
            <a:endParaRPr lang="ja-JP" altLang="en-US" sz="2800" b="1" u="sng" kern="0" dirty="0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kern="0" dirty="0" smtClean="0"/>
              <a:t>Signal Builder</a:t>
            </a:r>
            <a:r>
              <a:rPr lang="ja-JP" altLang="en-US" kern="0" dirty="0" smtClean="0"/>
              <a:t>から</a:t>
            </a:r>
            <a:r>
              <a:rPr lang="en-US" altLang="ja-JP" kern="0" dirty="0" smtClean="0"/>
              <a:t>Signal Editor</a:t>
            </a:r>
            <a:r>
              <a:rPr lang="ja-JP" altLang="en-US" kern="0" dirty="0" smtClean="0"/>
              <a:t>へ変換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8646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65201"/>
            <a:ext cx="3902875" cy="27718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00" y="1918919"/>
            <a:ext cx="4388017" cy="25127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142" y="773329"/>
            <a:ext cx="4388017" cy="251279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3849079"/>
            <a:ext cx="3902875" cy="277185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9430817" y="2878667"/>
            <a:ext cx="2617250" cy="296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導入境界でエクスポート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dirty="0" smtClean="0"/>
              <a:t>Signal</a:t>
            </a:r>
            <a:r>
              <a:rPr lang="ja-JP" altLang="en-US" sz="1600" kern="0" dirty="0" smtClean="0"/>
              <a:t> </a:t>
            </a:r>
            <a:r>
              <a:rPr lang="en-US" altLang="ja-JP" sz="1600" kern="0" dirty="0" smtClean="0"/>
              <a:t>Editor</a:t>
            </a:r>
            <a:endParaRPr lang="ja-JP" altLang="en-US" sz="1600" kern="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ダウングレード時の影響</a:t>
            </a:r>
            <a:endParaRPr lang="ja-JP" altLang="en-US" sz="2800" b="1" u="sng" kern="0" dirty="0"/>
          </a:p>
        </p:txBody>
      </p:sp>
      <p:sp>
        <p:nvSpPr>
          <p:cNvPr id="14" name="ストライプ矢印 13"/>
          <p:cNvSpPr/>
          <p:nvPr/>
        </p:nvSpPr>
        <p:spPr bwMode="auto">
          <a:xfrm rot="5400000">
            <a:off x="2373416" y="3227092"/>
            <a:ext cx="303706" cy="1131953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613100" y="4723567"/>
            <a:ext cx="4337268" cy="1187926"/>
            <a:chOff x="641073" y="3195473"/>
            <a:chExt cx="3591893" cy="1187926"/>
          </a:xfrm>
          <a:solidFill>
            <a:schemeClr val="accent1">
              <a:lumMod val="50000"/>
            </a:schemeClr>
          </a:solidFill>
        </p:grpSpPr>
        <p:sp>
          <p:nvSpPr>
            <p:cNvPr id="16" name="二等辺三角形 15"/>
            <p:cNvSpPr/>
            <p:nvPr/>
          </p:nvSpPr>
          <p:spPr bwMode="auto">
            <a:xfrm rot="16200000">
              <a:off x="751778" y="3185247"/>
              <a:ext cx="493483" cy="714894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845218" y="3195473"/>
              <a:ext cx="3387748" cy="118792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サポートされていないため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空の</a:t>
              </a: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Subsystem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に置換される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100" dirty="0" smtClean="0">
                  <a:solidFill>
                    <a:schemeClr val="bg1"/>
                  </a:solidFill>
                </a:rPr>
                <a:t>※</a:t>
              </a:r>
              <a:r>
                <a:rPr lang="ja-JP" altLang="en-US" sz="1100" dirty="0" smtClean="0">
                  <a:solidFill>
                    <a:schemeClr val="bg1"/>
                  </a:solidFill>
                </a:rPr>
                <a:t>サポートされているバージョンでは問題なく使用可能</a:t>
              </a: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956733" y="5528733"/>
            <a:ext cx="592667" cy="77046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3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3591098" y="3225339"/>
            <a:ext cx="1959293" cy="8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4000" kern="0" dirty="0" smtClean="0"/>
              <a:t>以上</a:t>
            </a:r>
            <a:endParaRPr lang="ja-JP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25627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9293" cy="266007"/>
          </a:xfrm>
        </p:spPr>
        <p:txBody>
          <a:bodyPr/>
          <a:lstStyle/>
          <a:p>
            <a:r>
              <a:rPr kumimoji="1" lang="en-US" altLang="ja-JP" sz="1600" dirty="0" smtClean="0"/>
              <a:t>Signal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Editor</a:t>
            </a:r>
            <a:endParaRPr kumimoji="1" lang="ja-JP" altLang="en-US" sz="1600" dirty="0"/>
          </a:p>
        </p:txBody>
      </p:sp>
      <p:pic>
        <p:nvPicPr>
          <p:cNvPr id="12" name="図 11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26"/>
          <a:stretch/>
        </p:blipFill>
        <p:spPr>
          <a:xfrm>
            <a:off x="663632" y="1870366"/>
            <a:ext cx="3411336" cy="2099470"/>
          </a:xfrm>
          <a:prstGeom prst="rect">
            <a:avLst/>
          </a:prstGeom>
        </p:spPr>
      </p:pic>
      <p:sp>
        <p:nvSpPr>
          <p:cNvPr id="28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kern="0" dirty="0" smtClean="0"/>
              <a:t>モデル</a:t>
            </a:r>
            <a:r>
              <a:rPr lang="ja-JP" altLang="en-US" kern="0" dirty="0"/>
              <a:t>へ</a:t>
            </a:r>
            <a:r>
              <a:rPr lang="ja-JP" altLang="en-US" kern="0" dirty="0" smtClean="0"/>
              <a:t>ブロックの挿入する</a:t>
            </a:r>
            <a:endParaRPr lang="ja-JP" altLang="en-US" kern="0" dirty="0"/>
          </a:p>
        </p:txBody>
      </p:sp>
      <p:pic>
        <p:nvPicPr>
          <p:cNvPr id="38" name="図 37" descr="untitled * - Simulin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79" y="2701343"/>
            <a:ext cx="3670366" cy="2403323"/>
          </a:xfrm>
          <a:prstGeom prst="rect">
            <a:avLst/>
          </a:prstGeom>
        </p:spPr>
      </p:pic>
      <p:pic>
        <p:nvPicPr>
          <p:cNvPr id="39" name="コンテンツ プレースホルダー 3" descr="Simulink ライブラリ ブラウザー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632" y="1501040"/>
            <a:ext cx="3768818" cy="360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3145749" y="3078799"/>
            <a:ext cx="561727" cy="4208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971333" y="3589888"/>
            <a:ext cx="914400" cy="15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/>
          <p:cNvGrpSpPr/>
          <p:nvPr/>
        </p:nvGrpSpPr>
        <p:grpSpPr>
          <a:xfrm>
            <a:off x="582192" y="5104666"/>
            <a:ext cx="3850257" cy="1120746"/>
            <a:chOff x="751778" y="3185247"/>
            <a:chExt cx="3850257" cy="1120746"/>
          </a:xfrm>
          <a:solidFill>
            <a:schemeClr val="accent1">
              <a:lumMod val="50000"/>
            </a:schemeClr>
          </a:solidFill>
        </p:grpSpPr>
        <p:sp>
          <p:nvSpPr>
            <p:cNvPr id="55" name="二等辺三角形 54"/>
            <p:cNvSpPr/>
            <p:nvPr/>
          </p:nvSpPr>
          <p:spPr bwMode="auto">
            <a:xfrm>
              <a:off x="1019433" y="3185247"/>
              <a:ext cx="493483" cy="714894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751778" y="3415058"/>
              <a:ext cx="3850257" cy="890935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Sources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内に存在する</a:t>
              </a:r>
            </a:p>
          </p:txBody>
        </p:sp>
      </p:grpSp>
      <p:sp>
        <p:nvSpPr>
          <p:cNvPr id="58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使い方・設定方法</a:t>
            </a:r>
            <a:endParaRPr lang="ja-JP" alt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423347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9293" cy="266007"/>
          </a:xfrm>
        </p:spPr>
        <p:txBody>
          <a:bodyPr/>
          <a:lstStyle/>
          <a:p>
            <a:r>
              <a:rPr kumimoji="1" lang="en-US" altLang="ja-JP" sz="1600" dirty="0" smtClean="0"/>
              <a:t>Signal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Editor</a:t>
            </a:r>
            <a:endParaRPr kumimoji="1" lang="ja-JP" altLang="en-US" sz="1600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kern="0" dirty="0" smtClean="0"/>
              <a:t>シナリオを作成する</a:t>
            </a:r>
            <a:endParaRPr lang="ja-JP" altLang="en-US" kern="0" dirty="0"/>
          </a:p>
        </p:txBody>
      </p:sp>
      <p:pic>
        <p:nvPicPr>
          <p:cNvPr id="38" name="図 37" descr="untitled * - Simulin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7" y="1654329"/>
            <a:ext cx="3670366" cy="2403323"/>
          </a:xfrm>
          <a:prstGeom prst="rect">
            <a:avLst/>
          </a:prstGeom>
        </p:spPr>
      </p:pic>
      <p:grpSp>
        <p:nvGrpSpPr>
          <p:cNvPr id="54" name="グループ化 53"/>
          <p:cNvGrpSpPr/>
          <p:nvPr/>
        </p:nvGrpSpPr>
        <p:grpSpPr>
          <a:xfrm>
            <a:off x="957146" y="4303446"/>
            <a:ext cx="3100347" cy="1120746"/>
            <a:chOff x="751778" y="3185247"/>
            <a:chExt cx="3100347" cy="1120746"/>
          </a:xfrm>
          <a:solidFill>
            <a:schemeClr val="accent1">
              <a:lumMod val="50000"/>
            </a:schemeClr>
          </a:solidFill>
        </p:grpSpPr>
        <p:sp>
          <p:nvSpPr>
            <p:cNvPr id="55" name="二等辺三角形 54"/>
            <p:cNvSpPr/>
            <p:nvPr/>
          </p:nvSpPr>
          <p:spPr bwMode="auto">
            <a:xfrm>
              <a:off x="1019433" y="3185247"/>
              <a:ext cx="493483" cy="714894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751778" y="3415058"/>
              <a:ext cx="3100347" cy="890935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Signal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 </a:t>
              </a: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Editor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ブロックを</a:t>
              </a:r>
              <a:endPara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ダブルクリックする</a:t>
              </a:r>
            </a:p>
          </p:txBody>
        </p:sp>
      </p:grpSp>
      <p:pic>
        <p:nvPicPr>
          <p:cNvPr id="13" name="コンテンツ プレースホルダー 3" descr="ブロック パラメーター: Signal Edi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0" y="1235229"/>
            <a:ext cx="3782142" cy="5150993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 bwMode="auto">
          <a:xfrm flipV="1">
            <a:off x="4342501" y="1235230"/>
            <a:ext cx="562009" cy="4269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コネクタ 15"/>
          <p:cNvCxnSpPr/>
          <p:nvPr/>
        </p:nvCxnSpPr>
        <p:spPr bwMode="auto">
          <a:xfrm>
            <a:off x="4342501" y="4057652"/>
            <a:ext cx="562009" cy="2328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使い方・設定方法</a:t>
            </a:r>
            <a:endParaRPr lang="ja-JP" alt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213340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9293" cy="266007"/>
          </a:xfrm>
        </p:spPr>
        <p:txBody>
          <a:bodyPr/>
          <a:lstStyle/>
          <a:p>
            <a:r>
              <a:rPr kumimoji="1" lang="en-US" altLang="ja-JP" sz="1600" dirty="0" smtClean="0"/>
              <a:t>Signal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Editor</a:t>
            </a:r>
            <a:endParaRPr kumimoji="1" lang="ja-JP" altLang="en-US" sz="1600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19695" y="5365585"/>
            <a:ext cx="3100347" cy="1120746"/>
            <a:chOff x="751778" y="3185247"/>
            <a:chExt cx="3100347" cy="1120746"/>
          </a:xfrm>
          <a:solidFill>
            <a:schemeClr val="accent1">
              <a:lumMod val="50000"/>
            </a:schemeClr>
          </a:solidFill>
        </p:grpSpPr>
        <p:sp>
          <p:nvSpPr>
            <p:cNvPr id="55" name="二等辺三角形 54"/>
            <p:cNvSpPr/>
            <p:nvPr/>
          </p:nvSpPr>
          <p:spPr bwMode="auto">
            <a:xfrm>
              <a:off x="1019433" y="3185247"/>
              <a:ext cx="493483" cy="714894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751778" y="3415058"/>
              <a:ext cx="3100347" cy="890935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Signal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 </a:t>
              </a: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Editor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の</a:t>
              </a:r>
              <a:r>
                <a:rPr kumimoji="1" lang="en-US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UI</a:t>
              </a:r>
              <a:r>
                <a:rPr kumimoji="1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50" charset="-128"/>
                </a:rPr>
                <a:t>を起動する</a:t>
              </a:r>
            </a:p>
          </p:txBody>
        </p:sp>
      </p:grpSp>
      <p:pic>
        <p:nvPicPr>
          <p:cNvPr id="13" name="コンテンツ プレースホルダー 3" descr="ブロック パラメーター: Signal Edit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5" y="2111944"/>
            <a:ext cx="2202871" cy="3000145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2456412" y="3233650"/>
            <a:ext cx="269916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flipV="1">
            <a:off x="2796194" y="1781382"/>
            <a:ext cx="253627" cy="330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コネクタ 17"/>
          <p:cNvCxnSpPr/>
          <p:nvPr/>
        </p:nvCxnSpPr>
        <p:spPr bwMode="auto">
          <a:xfrm>
            <a:off x="2796194" y="5101205"/>
            <a:ext cx="931429" cy="946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コンテンツ プレースホルダー 3" descr="untitled* - 信号エディタ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9821" y="1781382"/>
            <a:ext cx="5117580" cy="298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図 21" descr="untitled* - 信号エディター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23" y="2960731"/>
            <a:ext cx="5293799" cy="3086838"/>
          </a:xfrm>
          <a:prstGeom prst="rect">
            <a:avLst/>
          </a:prstGeom>
        </p:spPr>
      </p:pic>
      <p:sp>
        <p:nvSpPr>
          <p:cNvPr id="29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kern="0" dirty="0" smtClean="0"/>
              <a:t>シナリオを作成する</a:t>
            </a:r>
            <a:endParaRPr lang="ja-JP" altLang="en-US" kern="0" dirty="0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使い方・設定方法</a:t>
            </a:r>
            <a:endParaRPr lang="ja-JP" alt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323590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50574"/>
            <a:ext cx="6639119" cy="24690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00159" y="4227236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000" dirty="0" smtClean="0"/>
              <a:t>シナリオ追加方法</a:t>
            </a:r>
            <a:endParaRPr kumimoji="1"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空のシナリオから</a:t>
            </a:r>
            <a:endParaRPr kumimoji="1"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 smtClean="0"/>
              <a:t>ワークスペースから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モデルのルート</a:t>
            </a:r>
            <a:r>
              <a:rPr kumimoji="1" lang="en-US" altLang="ja-JP" dirty="0" err="1" smtClean="0"/>
              <a:t>Inport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ルート</a:t>
            </a:r>
            <a:r>
              <a:rPr lang="en-US" altLang="ja-JP" sz="1600" dirty="0" err="1" smtClean="0"/>
              <a:t>Inport</a:t>
            </a:r>
            <a:r>
              <a:rPr lang="ja-JP" altLang="en-US" sz="1600" dirty="0" smtClean="0"/>
              <a:t>マッパーから信号エディターにアクセスする場合のみ利用可能</a:t>
            </a:r>
            <a:endParaRPr kumimoji="1" lang="ja-JP" altLang="en-US" sz="16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使い方・設定方法</a:t>
            </a:r>
            <a:endParaRPr lang="ja-JP" altLang="en-US" sz="2800" b="1" u="sng" kern="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kern="0" dirty="0" smtClean="0"/>
              <a:t>シナリオを作成する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936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066800" y="1500447"/>
            <a:ext cx="6711166" cy="2221950"/>
            <a:chOff x="1066800" y="1134687"/>
            <a:chExt cx="6711166" cy="2221950"/>
          </a:xfrm>
        </p:grpSpPr>
        <p:pic>
          <p:nvPicPr>
            <p:cNvPr id="4" name="コンテンツ プレースホルダー 3"/>
            <p:cNvPicPr>
              <a:picLocks noChangeAspect="1"/>
            </p:cNvPicPr>
            <p:nvPr/>
          </p:nvPicPr>
          <p:blipFill rotWithShape="1">
            <a:blip r:embed="rId2"/>
            <a:srcRect r="51672" b="72700"/>
            <a:stretch/>
          </p:blipFill>
          <p:spPr bwMode="auto">
            <a:xfrm>
              <a:off x="1066800" y="1134687"/>
              <a:ext cx="6711166" cy="221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角丸四角形 4"/>
            <p:cNvSpPr/>
            <p:nvPr/>
          </p:nvSpPr>
          <p:spPr>
            <a:xfrm>
              <a:off x="3025604" y="1678676"/>
              <a:ext cx="3093057" cy="16779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コンテンツ プレースホルダー 5"/>
          <p:cNvSpPr txBox="1">
            <a:spLocks noGrp="1"/>
          </p:cNvSpPr>
          <p:nvPr>
            <p:ph idx="1"/>
          </p:nvPr>
        </p:nvSpPr>
        <p:spPr>
          <a:xfrm>
            <a:off x="533400" y="3782953"/>
            <a:ext cx="8229600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ja-JP" sz="2000" dirty="0" smtClean="0"/>
              <a:t>Signal Editor</a:t>
            </a:r>
            <a:r>
              <a:rPr lang="ja-JP" altLang="en-US" sz="2000" dirty="0" smtClean="0"/>
              <a:t>で追加できるもの</a:t>
            </a:r>
            <a:endParaRPr kumimoji="1"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sz="1800" dirty="0" smtClean="0"/>
              <a:t>信号</a:t>
            </a:r>
            <a:endParaRPr lang="en-US" altLang="ja-JP" sz="1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空白</a:t>
            </a:r>
            <a:r>
              <a:rPr kumimoji="1" lang="ja-JP" altLang="en-US" sz="1400" dirty="0" smtClean="0"/>
              <a:t>の信号</a:t>
            </a:r>
            <a:endParaRPr kumimoji="1" lang="en-US" altLang="ja-JP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信号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作成</a:t>
            </a:r>
            <a:endParaRPr kumimoji="1" lang="en-US" altLang="ja-JP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sz="1800" dirty="0"/>
              <a:t>バス</a:t>
            </a:r>
            <a:endParaRPr lang="en-US" altLang="ja-JP" sz="18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sz="1800" dirty="0" smtClean="0"/>
              <a:t>接地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グラウンド</a:t>
            </a:r>
            <a:r>
              <a:rPr lang="en-US" altLang="ja-JP" sz="18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sz="1800" dirty="0"/>
              <a:t>関数呼び出し</a:t>
            </a:r>
            <a:endParaRPr kumimoji="1" lang="en-US" altLang="ja-JP" sz="1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/>
              <a:t>明示的な周期的サンプル時間を持つルート</a:t>
            </a:r>
            <a:r>
              <a:rPr kumimoji="1" lang="en-US" altLang="ja-JP" sz="1400" dirty="0" err="1" smtClean="0"/>
              <a:t>Inport</a:t>
            </a:r>
            <a:r>
              <a:rPr kumimoji="1" lang="ja-JP" altLang="en-US" sz="1400" dirty="0" smtClean="0"/>
              <a:t>用の呼び出し関数が必要な場合、</a:t>
            </a:r>
            <a:endParaRPr kumimoji="1" lang="en-US" altLang="ja-JP" sz="1400" dirty="0" smtClean="0"/>
          </a:p>
          <a:p>
            <a:pPr marL="914400" lvl="2" indent="0">
              <a:buNone/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kumimoji="1" lang="ja-JP" altLang="en-US" sz="1400" dirty="0" smtClean="0"/>
              <a:t>代わりにグラウンドを挿入する</a:t>
            </a:r>
            <a:endParaRPr kumimoji="1" lang="ja-JP" altLang="en-US" sz="14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使い方・設定方法</a:t>
            </a:r>
            <a:endParaRPr lang="ja-JP" altLang="en-US" sz="2800" b="1" u="sng" kern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kern="0" dirty="0"/>
              <a:t>信号</a:t>
            </a:r>
            <a:r>
              <a:rPr lang="ja-JP" altLang="en-US" kern="0" dirty="0" smtClean="0"/>
              <a:t>を</a:t>
            </a:r>
            <a:r>
              <a:rPr lang="ja-JP" altLang="en-US" kern="0" dirty="0" smtClean="0"/>
              <a:t>作成する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1751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78873" y="1407621"/>
            <a:ext cx="5512377" cy="3200400"/>
            <a:chOff x="678873" y="1066800"/>
            <a:chExt cx="5512377" cy="32004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066800"/>
              <a:ext cx="5505450" cy="3200400"/>
            </a:xfrm>
            <a:prstGeom prst="rect">
              <a:avLst/>
            </a:prstGeom>
          </p:spPr>
        </p:pic>
        <p:sp>
          <p:nvSpPr>
            <p:cNvPr id="9" name="角丸四角形 8"/>
            <p:cNvSpPr/>
            <p:nvPr/>
          </p:nvSpPr>
          <p:spPr>
            <a:xfrm>
              <a:off x="678873" y="1295400"/>
              <a:ext cx="375506" cy="3455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9200" y="1066800"/>
            <a:ext cx="3641776" cy="5329237"/>
          </a:xfrm>
          <a:prstGeom prst="rect">
            <a:avLst/>
          </a:prstGeom>
        </p:spPr>
      </p:pic>
      <p:sp>
        <p:nvSpPr>
          <p:cNvPr id="8" name="コンテンツ プレースホルダー 5"/>
          <p:cNvSpPr txBox="1">
            <a:spLocks/>
          </p:cNvSpPr>
          <p:nvPr/>
        </p:nvSpPr>
        <p:spPr bwMode="auto">
          <a:xfrm>
            <a:off x="533400" y="4740827"/>
            <a:ext cx="8229600" cy="202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0" lang="ja-JP" altLang="en-US" sz="2000" kern="0" dirty="0" smtClean="0"/>
              <a:t>空白の信号の場合</a:t>
            </a:r>
            <a:endParaRPr kumimoji="0" lang="en-US" altLang="ja-JP" sz="2000" kern="0" dirty="0" smtClean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kumimoji="0" lang="ja-JP" altLang="en-US" sz="1600" kern="0" dirty="0" smtClean="0"/>
              <a:t>表に行を追加</a:t>
            </a:r>
            <a:endParaRPr kumimoji="0" lang="en-US" altLang="ja-JP" sz="1600" kern="0" dirty="0" smtClean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kumimoji="0" lang="ja-JP" altLang="en-US" sz="1600" kern="0" dirty="0" smtClean="0"/>
              <a:t>関数呼び出しも同様</a:t>
            </a:r>
            <a:endParaRPr kumimoji="0" lang="en-US" altLang="ja-JP" sz="1600" kern="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kumimoji="0" lang="ja-JP" altLang="en-US" sz="2000" kern="0" dirty="0" smtClean="0"/>
              <a:t>信号の作成の場合</a:t>
            </a:r>
            <a:endParaRPr kumimoji="0" lang="en-US" altLang="ja-JP" sz="2000" kern="0" dirty="0" smtClean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kumimoji="0" lang="ja-JP" altLang="en-US" sz="1600" kern="0" dirty="0"/>
              <a:t>作成</a:t>
            </a:r>
            <a:r>
              <a:rPr kumimoji="0" lang="ja-JP" altLang="en-US" sz="1600" kern="0" dirty="0" smtClean="0"/>
              <a:t>と挿入から例を基に追加</a:t>
            </a:r>
            <a:endParaRPr kumimoji="0" lang="en-US" altLang="ja-JP" sz="1600" kern="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kumimoji="1" lang="en-US" altLang="ja-JP" sz="2000" kern="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5410200" y="1752600"/>
            <a:ext cx="28956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使い方・設定方法</a:t>
            </a:r>
            <a:endParaRPr lang="ja-JP" altLang="en-US" sz="2800" b="1" u="sng" kern="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402129" y="878975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kern="0" dirty="0"/>
              <a:t>信号</a:t>
            </a:r>
            <a:r>
              <a:rPr lang="ja-JP" altLang="en-US" kern="0" dirty="0" smtClean="0"/>
              <a:t>を</a:t>
            </a:r>
            <a:r>
              <a:rPr lang="ja-JP" altLang="en-US" kern="0" dirty="0" smtClean="0"/>
              <a:t>作成する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90564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29" y="878975"/>
            <a:ext cx="8229600" cy="50101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Signal Editor</a:t>
            </a:r>
            <a:r>
              <a:rPr kumimoji="1" lang="ja-JP" altLang="en-US" dirty="0" smtClean="0"/>
              <a:t>は以下の場合に使用することが考えられる。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規則性のないランダムなシナリオを作成したい場合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簡単にシナリオを作成したい場合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値そのものではなく、値の変化をシミュレーションしたい場合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ja-JP" altLang="en-US" dirty="0" smtClean="0"/>
              <a:t>シナリオを別ファイルで保存し、スクリプト等でシナリオ変更を容易にしたい場合</a:t>
            </a:r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30" y="3053448"/>
            <a:ext cx="5931651" cy="3463557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959293" cy="2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600" kern="0" smtClean="0"/>
              <a:t>Signal</a:t>
            </a:r>
            <a:r>
              <a:rPr lang="ja-JP" altLang="en-US" sz="1600" kern="0" smtClean="0"/>
              <a:t> </a:t>
            </a:r>
            <a:r>
              <a:rPr lang="en-US" altLang="ja-JP" sz="1600" kern="0" smtClean="0"/>
              <a:t>Editor</a:t>
            </a:r>
            <a:endParaRPr lang="ja-JP" altLang="en-US" sz="1600" kern="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227561" y="290162"/>
            <a:ext cx="560797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2800" b="1" u="sng" kern="0" dirty="0" smtClean="0"/>
              <a:t>ユースケース</a:t>
            </a:r>
            <a:endParaRPr lang="ja-JP" altLang="en-US" sz="2800" b="1" u="sng" kern="0" dirty="0"/>
          </a:p>
        </p:txBody>
      </p:sp>
    </p:spTree>
    <p:extLst>
      <p:ext uri="{BB962C8B-B14F-4D97-AF65-F5344CB8AC3E}">
        <p14:creationId xmlns:p14="http://schemas.microsoft.com/office/powerpoint/2010/main" val="1096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664C2-CCE2-4B10-8669-5D34F1BEE41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2C5C33-E487-4C31-8818-A1F4275865D2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678</Words>
  <Application>Microsoft Office PowerPoint</Application>
  <PresentationFormat>画面に合わせる (4:3)</PresentationFormat>
  <Paragraphs>136</Paragraphs>
  <Slides>25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ＭＳ Ｐゴシック</vt:lpstr>
      <vt:lpstr>ＭＳ Ｐ明朝</vt:lpstr>
      <vt:lpstr>Arial</vt:lpstr>
      <vt:lpstr>Wingdings</vt:lpstr>
      <vt:lpstr>1_標準デザイン</vt:lpstr>
      <vt:lpstr>Signal Editor</vt:lpstr>
      <vt:lpstr>Signal Editor</vt:lpstr>
      <vt:lpstr>Signal Editor</vt:lpstr>
      <vt:lpstr>Signal Editor</vt:lpstr>
      <vt:lpstr>Signal Editor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2020-01-23T00:56:19Z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