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23"/>
  </p:notesMasterIdLst>
  <p:sldIdLst>
    <p:sldId id="258" r:id="rId5"/>
    <p:sldId id="410" r:id="rId6"/>
    <p:sldId id="412" r:id="rId7"/>
    <p:sldId id="413" r:id="rId8"/>
    <p:sldId id="422" r:id="rId9"/>
    <p:sldId id="415" r:id="rId10"/>
    <p:sldId id="421" r:id="rId11"/>
    <p:sldId id="414" r:id="rId12"/>
    <p:sldId id="423" r:id="rId13"/>
    <p:sldId id="424" r:id="rId14"/>
    <p:sldId id="425" r:id="rId15"/>
    <p:sldId id="426" r:id="rId16"/>
    <p:sldId id="427" r:id="rId17"/>
    <p:sldId id="428" r:id="rId18"/>
    <p:sldId id="416" r:id="rId19"/>
    <p:sldId id="417" r:id="rId20"/>
    <p:sldId id="418" r:id="rId21"/>
    <p:sldId id="409" r:id="rId2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99A6A54-76E9-432D-960F-414449D2E847}">
          <p14:sldIdLst>
            <p14:sldId id="258"/>
            <p14:sldId id="410"/>
            <p14:sldId id="412"/>
            <p14:sldId id="413"/>
            <p14:sldId id="422"/>
            <p14:sldId id="415"/>
            <p14:sldId id="421"/>
            <p14:sldId id="414"/>
            <p14:sldId id="423"/>
            <p14:sldId id="424"/>
            <p14:sldId id="425"/>
            <p14:sldId id="426"/>
            <p14:sldId id="427"/>
            <p14:sldId id="428"/>
            <p14:sldId id="416"/>
            <p14:sldId id="417"/>
            <p14:sldId id="41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885" autoAdjust="0"/>
  </p:normalViewPr>
  <p:slideViewPr>
    <p:cSldViewPr>
      <p:cViewPr varScale="1">
        <p:scale>
          <a:sx n="89" d="100"/>
          <a:sy n="89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jmaab.mathworks.jp/model_file/deliv/index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p.mathworks.com/help/simulink/slref/statewriter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fontAlgn="t"/>
            <a:r>
              <a:rPr lang="en-US" altLang="ja-JP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　２月調査</a:t>
            </a:r>
            <a:r>
              <a:rPr lang="ja-JP" altLang="en-US" sz="4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18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調査者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：日産自動車株式会社　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8200" y="1143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fontAlgn="t"/>
            <a: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機能確認</a:t>
            </a:r>
            <a: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20WS</a:t>
            </a:r>
            <a:b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kern="0" dirty="0" smtClean="0">
                <a:solidFill>
                  <a:srgbClr val="00B050"/>
                </a:solidFill>
              </a:rPr>
              <a:t>Simulink function check20WS</a:t>
            </a:r>
            <a:endParaRPr lang="ja-JP" altLang="en-US" sz="4000" kern="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Event </a:t>
            </a:r>
            <a:r>
              <a:rPr lang="en-US" altLang="ja-JP" dirty="0" smtClean="0"/>
              <a:t>Listener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Variant</a:t>
            </a:r>
            <a:r>
              <a:rPr kumimoji="1" lang="ja-JP" altLang="en-US" dirty="0" smtClean="0"/>
              <a:t>切り替え </a:t>
            </a:r>
            <a:r>
              <a:rPr kumimoji="1" lang="en-US" altLang="ja-JP" dirty="0" smtClean="0"/>
              <a:t>-2-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590550" y="838200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検証内容</a:t>
            </a:r>
            <a:r>
              <a:rPr kumimoji="1" lang="ja-JP" altLang="en-US" sz="1800" dirty="0" smtClean="0"/>
              <a:t>：複数</a:t>
            </a:r>
            <a:r>
              <a:rPr kumimoji="1" lang="en-US" altLang="ja-JP" sz="1800" dirty="0" smtClean="0"/>
              <a:t>Variant</a:t>
            </a:r>
            <a:r>
              <a:rPr kumimoji="1" lang="ja-JP" altLang="en-US" sz="1800" dirty="0" smtClean="0"/>
              <a:t>切り替え</a:t>
            </a:r>
            <a:endParaRPr kumimoji="1" lang="en-US" altLang="ja-JP" sz="1800" dirty="0" smtClean="0"/>
          </a:p>
          <a:p>
            <a:r>
              <a:rPr kumimoji="1" lang="en-US" altLang="ja-JP" sz="1800" dirty="0" smtClean="0"/>
              <a:t>Event Listener</a:t>
            </a:r>
            <a:r>
              <a:rPr kumimoji="1" lang="ja-JP" altLang="en-US" sz="1800" dirty="0" smtClean="0"/>
              <a:t>による</a:t>
            </a:r>
            <a:r>
              <a:rPr kumimoji="1" lang="en-US" altLang="ja-JP" sz="1800" dirty="0" smtClean="0"/>
              <a:t>Variant</a:t>
            </a:r>
            <a:r>
              <a:rPr kumimoji="1" lang="ja-JP" altLang="en-US" sz="1800" dirty="0" smtClean="0"/>
              <a:t>切り替えの他に、同一の</a:t>
            </a:r>
            <a:r>
              <a:rPr kumimoji="1" lang="en-US" altLang="ja-JP" sz="1800" dirty="0" smtClean="0"/>
              <a:t>Initialize Function</a:t>
            </a:r>
            <a:r>
              <a:rPr kumimoji="1" lang="ja-JP" altLang="en-US" sz="1800" dirty="0" smtClean="0"/>
              <a:t>内に</a:t>
            </a:r>
            <a:r>
              <a:rPr kumimoji="1" lang="en-US" altLang="ja-JP" sz="1800" dirty="0" smtClean="0"/>
              <a:t>Variant Subsystem</a:t>
            </a:r>
            <a:r>
              <a:rPr kumimoji="1" lang="ja-JP" altLang="en-US" sz="1800" dirty="0" smtClean="0"/>
              <a:t>が混在可能か</a:t>
            </a:r>
            <a:r>
              <a:rPr kumimoji="1" lang="ja-JP" altLang="en-US" sz="1800" dirty="0" smtClean="0"/>
              <a:t>？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800" dirty="0"/>
              <a:t> </a:t>
            </a:r>
            <a:r>
              <a:rPr kumimoji="1" lang="ja-JP" altLang="en-US" sz="1800" dirty="0" smtClean="0"/>
              <a:t>→ 現状不可。異なる</a:t>
            </a:r>
            <a:r>
              <a:rPr kumimoji="1" lang="en-US" altLang="ja-JP" sz="1800" dirty="0" smtClean="0"/>
              <a:t>Initialize </a:t>
            </a:r>
            <a:r>
              <a:rPr kumimoji="1" lang="en-US" altLang="ja-JP" sz="1800" dirty="0" err="1" smtClean="0"/>
              <a:t>Func</a:t>
            </a:r>
            <a:r>
              <a:rPr kumimoji="1" lang="en-US" altLang="ja-JP" sz="1800" dirty="0" smtClean="0"/>
              <a:t>.</a:t>
            </a:r>
            <a:r>
              <a:rPr kumimoji="1" lang="ja-JP" altLang="en-US" sz="1800" dirty="0" smtClean="0"/>
              <a:t>の</a:t>
            </a:r>
            <a:r>
              <a:rPr kumimoji="1" lang="en-US" altLang="ja-JP" sz="1800" dirty="0" smtClean="0"/>
              <a:t>Event Listener</a:t>
            </a:r>
            <a:r>
              <a:rPr kumimoji="1" lang="ja-JP" altLang="en-US" sz="1800" dirty="0" smtClean="0"/>
              <a:t>により他</a:t>
            </a:r>
            <a:r>
              <a:rPr kumimoji="1" lang="en-US" altLang="ja-JP" sz="1800" dirty="0" smtClean="0"/>
              <a:t>Variant</a:t>
            </a:r>
            <a:r>
              <a:rPr kumimoji="1" lang="ja-JP" altLang="en-US" sz="1800" dirty="0" smtClean="0"/>
              <a:t>設定を実装するのが無難</a:t>
            </a:r>
            <a:endParaRPr kumimoji="1" lang="en-US" altLang="ja-JP" sz="18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38400"/>
            <a:ext cx="3300978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 bwMode="auto">
          <a:xfrm>
            <a:off x="1447800" y="4724400"/>
            <a:ext cx="1752600" cy="7810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10" y="2470657"/>
            <a:ext cx="3363556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6566565" y="385178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コード生成はできたが</a:t>
            </a:r>
            <a:endParaRPr lang="en-US" altLang="ja-JP" b="1" dirty="0" smtClean="0">
              <a:solidFill>
                <a:srgbClr val="C454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lang="ja-JP" altLang="en-US" b="1" dirty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中身</a:t>
            </a:r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が空</a:t>
            </a:r>
            <a:endParaRPr lang="en-US" altLang="ja-JP" b="1" dirty="0" smtClean="0">
              <a:solidFill>
                <a:srgbClr val="C454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→想定外使用</a:t>
            </a:r>
            <a:r>
              <a:rPr lang="en-US" altLang="ja-JP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?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  </a:t>
            </a:r>
            <a:r>
              <a:rPr lang="ja-JP" altLang="en-US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バグ</a:t>
            </a:r>
            <a:r>
              <a:rPr lang="ja-JP" altLang="en-US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？？？</a:t>
            </a:r>
            <a:endParaRPr lang="en-US" altLang="ja-JP" b="1" dirty="0" smtClean="0">
              <a:solidFill>
                <a:srgbClr val="FF00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88055" y="3854163"/>
            <a:ext cx="1727455" cy="10548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666" y="5870483"/>
            <a:ext cx="1660781" cy="549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05" y="5880607"/>
            <a:ext cx="1782406" cy="5391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コネクタ 16"/>
          <p:cNvCxnSpPr/>
          <p:nvPr/>
        </p:nvCxnSpPr>
        <p:spPr bwMode="auto">
          <a:xfrm flipH="1">
            <a:off x="796205" y="5505450"/>
            <a:ext cx="651595" cy="375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コネクタ 17"/>
          <p:cNvCxnSpPr/>
          <p:nvPr/>
        </p:nvCxnSpPr>
        <p:spPr bwMode="auto">
          <a:xfrm>
            <a:off x="3200400" y="5505450"/>
            <a:ext cx="1111365" cy="365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右矢印 23"/>
          <p:cNvSpPr/>
          <p:nvPr/>
        </p:nvSpPr>
        <p:spPr bwMode="auto">
          <a:xfrm>
            <a:off x="3911601" y="4670333"/>
            <a:ext cx="688104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990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モデル参照 </a:t>
            </a:r>
            <a:r>
              <a:rPr kumimoji="1" lang="en-US" altLang="ja-JP" dirty="0" smtClean="0"/>
              <a:t>w/ </a:t>
            </a:r>
            <a:r>
              <a:rPr kumimoji="1" lang="en-US" altLang="ja-JP" smtClean="0"/>
              <a:t>IRT function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 smtClean="0"/>
              <a:t>参照</a:t>
            </a:r>
            <a:r>
              <a:rPr kumimoji="1" lang="ja-JP" altLang="en-US" sz="2000" dirty="0" smtClean="0"/>
              <a:t>モデルのパラメータから初期化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リセット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終了ポートの表示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接続が可能と</a:t>
            </a:r>
            <a:r>
              <a:rPr kumimoji="1" lang="ja-JP" altLang="en-US" sz="2000" dirty="0" smtClean="0"/>
              <a:t>なる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各イベント呼び出し用の信号を接続する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33600"/>
            <a:ext cx="5029200" cy="3232541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4495800" y="3657600"/>
            <a:ext cx="1727455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441460" y="3657600"/>
            <a:ext cx="24929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チェックすると</a:t>
            </a:r>
            <a:endParaRPr lang="en-US" altLang="ja-JP" b="1" dirty="0" smtClean="0">
              <a:solidFill>
                <a:srgbClr val="FF00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モデル参照ブロックの</a:t>
            </a:r>
            <a:endParaRPr lang="en-US" altLang="ja-JP" b="1" dirty="0" smtClean="0">
              <a:solidFill>
                <a:srgbClr val="FF00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当該ポートが出現</a:t>
            </a:r>
            <a:endParaRPr lang="en-US" altLang="ja-JP" b="1" dirty="0" smtClean="0">
              <a:solidFill>
                <a:srgbClr val="FF00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667001" y="2590800"/>
            <a:ext cx="14478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8523" y="2590800"/>
            <a:ext cx="2058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I/R/T</a:t>
            </a:r>
            <a:r>
              <a:rPr lang="ja-JP" altLang="en-US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のイベント呼び出し用の</a:t>
            </a:r>
            <a:r>
              <a:rPr lang="ja-JP" altLang="en-US" b="1" dirty="0" smtClean="0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信号を接続する</a:t>
            </a:r>
            <a:endParaRPr lang="en-US" altLang="ja-JP" b="1" dirty="0" smtClean="0">
              <a:solidFill>
                <a:srgbClr val="FF00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3" y="4722584"/>
            <a:ext cx="3163377" cy="170280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1752600" y="4393942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latin typeface="Meiryo" panose="020B0604030504040204" pitchFamily="50" charset="-128"/>
                <a:ea typeface="Meiryo" panose="020B0604030504040204" pitchFamily="50" charset="-128"/>
              </a:rPr>
              <a:t>接続例</a:t>
            </a:r>
            <a:endParaRPr lang="en-US" altLang="ja-JP" b="1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3" name="右矢印 12"/>
          <p:cNvSpPr/>
          <p:nvPr/>
        </p:nvSpPr>
        <p:spPr bwMode="auto">
          <a:xfrm rot="5400000">
            <a:off x="1183599" y="3685801"/>
            <a:ext cx="688104" cy="44989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72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モデル参照 </a:t>
            </a:r>
            <a:r>
              <a:rPr kumimoji="1" lang="en-US" altLang="ja-JP" dirty="0" smtClean="0"/>
              <a:t>w/ Parameter Write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検証内容：パラメータ値の更新</a:t>
            </a:r>
            <a:endParaRPr kumimoji="1" lang="en-US" altLang="ja-JP" sz="1800" dirty="0" smtClean="0"/>
          </a:p>
          <a:p>
            <a:r>
              <a:rPr lang="en-US" altLang="ja-JP" sz="1800" dirty="0" smtClean="0"/>
              <a:t>Parameter </a:t>
            </a:r>
            <a:r>
              <a:rPr lang="en-US" altLang="ja-JP" sz="1800" dirty="0"/>
              <a:t>Writer </a:t>
            </a:r>
            <a:r>
              <a:rPr lang="ja-JP" altLang="en-US" sz="1800" dirty="0"/>
              <a:t>ブロックは、ブロック パラメーター値を直接</a:t>
            </a:r>
            <a:r>
              <a:rPr lang="ja-JP" altLang="en-US" sz="1800" dirty="0" smtClean="0"/>
              <a:t>書き込みできないが、モデルのインスタンスパラメータを更新することで、参照</a:t>
            </a:r>
            <a:r>
              <a:rPr lang="ja-JP" altLang="en-US" sz="1800" dirty="0"/>
              <a:t>モデルのブロック パラメーター値を変</a:t>
            </a:r>
            <a:r>
              <a:rPr lang="ja-JP" altLang="en-US" sz="1800" dirty="0" smtClean="0"/>
              <a:t>更する。</a:t>
            </a:r>
            <a:endParaRPr kumimoji="1" lang="en-US" altLang="ja-JP" sz="1800" dirty="0" smtClean="0"/>
          </a:p>
          <a:p>
            <a:r>
              <a:rPr kumimoji="1" lang="ja-JP" altLang="en-US" sz="1800" dirty="0" smtClean="0"/>
              <a:t>モデル参照元の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モデルワークスペース</a:t>
            </a:r>
            <a:r>
              <a:rPr kumimoji="1" lang="ja-JP" altLang="en-US" sz="1800" dirty="0" smtClean="0"/>
              <a:t>で定数追加し</a:t>
            </a:r>
            <a:r>
              <a:rPr kumimoji="1" lang="en-US" altLang="ja-JP" sz="1800" dirty="0" smtClean="0"/>
              <a:t>Argument</a:t>
            </a:r>
            <a:r>
              <a:rPr kumimoji="1" lang="ja-JP" altLang="en-US" sz="1800" dirty="0"/>
              <a:t> </a:t>
            </a:r>
            <a:r>
              <a:rPr kumimoji="1" lang="en-US" altLang="ja-JP" sz="1800" dirty="0" smtClean="0"/>
              <a:t>ON</a:t>
            </a:r>
          </a:p>
          <a:p>
            <a:endParaRPr kumimoji="1" lang="en-US" altLang="ja-JP" sz="1800" dirty="0" smtClean="0"/>
          </a:p>
          <a:p>
            <a:endParaRPr kumimoji="1" lang="ja-JP" altLang="en-US" sz="1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35274"/>
            <a:ext cx="26098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8" y="2697162"/>
            <a:ext cx="4781550" cy="11049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3900488" y="3382962"/>
            <a:ext cx="4481512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167187"/>
            <a:ext cx="3752350" cy="2060381"/>
          </a:xfrm>
          <a:prstGeom prst="rect">
            <a:avLst/>
          </a:prstGeom>
        </p:spPr>
      </p:pic>
      <p:cxnSp>
        <p:nvCxnSpPr>
          <p:cNvPr id="14" name="直線コネクタ 13"/>
          <p:cNvCxnSpPr/>
          <p:nvPr/>
        </p:nvCxnSpPr>
        <p:spPr bwMode="auto">
          <a:xfrm>
            <a:off x="914400" y="3663949"/>
            <a:ext cx="152400" cy="14414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コネクタ 14"/>
          <p:cNvCxnSpPr/>
          <p:nvPr/>
        </p:nvCxnSpPr>
        <p:spPr bwMode="auto">
          <a:xfrm flipH="1">
            <a:off x="2057400" y="3663949"/>
            <a:ext cx="1466850" cy="14414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292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en-US" altLang="ja-JP" sz="1800" kern="0" dirty="0" smtClean="0"/>
              <a:t>Initialize</a:t>
            </a:r>
            <a:r>
              <a:rPr kumimoji="1" lang="ja-JP" altLang="en-US" sz="1800" kern="0" dirty="0" smtClean="0"/>
              <a:t> </a:t>
            </a:r>
            <a:r>
              <a:rPr kumimoji="1" lang="en-US" altLang="ja-JP" sz="1800" kern="0" dirty="0" smtClean="0"/>
              <a:t>function</a:t>
            </a:r>
            <a:r>
              <a:rPr kumimoji="1" lang="ja-JP" altLang="en-US" sz="1800" kern="0" dirty="0" smtClean="0"/>
              <a:t>の</a:t>
            </a:r>
            <a:r>
              <a:rPr kumimoji="1" lang="en-US" altLang="ja-JP" sz="1800" kern="0" dirty="0" smtClean="0"/>
              <a:t>Parameter Writer</a:t>
            </a:r>
            <a:r>
              <a:rPr kumimoji="1" lang="ja-JP" altLang="en-US" sz="1800" kern="0" dirty="0" smtClean="0"/>
              <a:t>からオーナーブロックのパラメータを指定</a:t>
            </a:r>
            <a:endParaRPr kumimoji="1" lang="en-US" altLang="ja-JP" sz="1800" kern="0" dirty="0" smtClean="0"/>
          </a:p>
          <a:p>
            <a:endParaRPr kumimoji="1" lang="ja-JP" altLang="en-US" sz="18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モデル参照 </a:t>
            </a:r>
            <a:r>
              <a:rPr lang="en-US" altLang="ja-JP" dirty="0"/>
              <a:t>w/ Parameter </a:t>
            </a:r>
            <a:r>
              <a:rPr lang="en-US" altLang="ja-JP" dirty="0" smtClean="0"/>
              <a:t>Write -2-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70164"/>
            <a:ext cx="2895600" cy="1724025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 bwMode="auto">
          <a:xfrm flipH="1">
            <a:off x="2514600" y="1669214"/>
            <a:ext cx="1371600" cy="453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コネクタ 8"/>
          <p:cNvCxnSpPr/>
          <p:nvPr/>
        </p:nvCxnSpPr>
        <p:spPr bwMode="auto">
          <a:xfrm flipH="1" flipV="1">
            <a:off x="2514600" y="2427364"/>
            <a:ext cx="1371600" cy="2068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669214"/>
            <a:ext cx="4738688" cy="2826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3906328" y="4743169"/>
            <a:ext cx="4000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定数</a:t>
            </a:r>
            <a:r>
              <a:rPr lang="en-US" altLang="ja-JP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20</a:t>
            </a:r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を</a:t>
            </a:r>
            <a:r>
              <a:rPr lang="en-US" altLang="ja-JP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Parameter</a:t>
            </a:r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Writer</a:t>
            </a:r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に保存</a:t>
            </a:r>
            <a:endParaRPr lang="en-US" altLang="ja-JP" b="1" dirty="0" smtClean="0">
              <a:solidFill>
                <a:srgbClr val="C454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45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299" y="2303253"/>
            <a:ext cx="4710254" cy="3986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モデル参照 </a:t>
            </a:r>
            <a:r>
              <a:rPr lang="en-US" altLang="ja-JP" dirty="0"/>
              <a:t>w/ Parameter Write </a:t>
            </a:r>
            <a:r>
              <a:rPr lang="en-US" altLang="ja-JP" dirty="0" smtClean="0"/>
              <a:t>-3-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 smtClean="0"/>
              <a:t>コード生成結果：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初期化関数で</a:t>
            </a:r>
            <a:r>
              <a:rPr kumimoji="1" lang="en-US" altLang="ja-JP" sz="2000" dirty="0" smtClean="0"/>
              <a:t>Parameter Writer</a:t>
            </a:r>
            <a:r>
              <a:rPr kumimoji="1" lang="ja-JP" altLang="en-US" sz="2000" dirty="0" err="1" smtClean="0"/>
              <a:t>に保</a:t>
            </a:r>
            <a:r>
              <a:rPr kumimoji="1" lang="ja-JP" altLang="en-US" sz="2000" dirty="0" smtClean="0"/>
              <a:t>存された定数値</a:t>
            </a:r>
            <a:r>
              <a:rPr kumimoji="1" lang="en-US" altLang="ja-JP" sz="2000" dirty="0" smtClean="0"/>
              <a:t>(20)</a:t>
            </a:r>
            <a:r>
              <a:rPr kumimoji="1" lang="ja-JP" altLang="en-US" sz="2000" dirty="0" smtClean="0"/>
              <a:t>で更新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参照モデルの関数引数にて更新されたパラメータが参照される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0"/>
            <a:ext cx="342900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 bwMode="auto">
          <a:xfrm>
            <a:off x="4274344" y="5553075"/>
            <a:ext cx="4338637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62001" y="3140869"/>
            <a:ext cx="10668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493015" y="3301895"/>
            <a:ext cx="4338637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470011" y="5598003"/>
            <a:ext cx="1625989" cy="219075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014309" y="3324225"/>
            <a:ext cx="1625989" cy="219075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4" name="直線矢印コネクタ 13"/>
          <p:cNvCxnSpPr>
            <a:stCxn id="11" idx="0"/>
            <a:endCxn id="12" idx="2"/>
          </p:cNvCxnSpPr>
          <p:nvPr/>
        </p:nvCxnSpPr>
        <p:spPr bwMode="auto">
          <a:xfrm flipV="1">
            <a:off x="5283006" y="3543300"/>
            <a:ext cx="2544298" cy="20547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正方形/長方形 14"/>
          <p:cNvSpPr/>
          <p:nvPr/>
        </p:nvSpPr>
        <p:spPr>
          <a:xfrm>
            <a:off x="2400300" y="5396596"/>
            <a:ext cx="179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初期化時にパラメータを更新</a:t>
            </a:r>
            <a:endParaRPr lang="en-US" altLang="ja-JP" b="1" dirty="0" smtClean="0">
              <a:solidFill>
                <a:srgbClr val="C454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096749" y="2546026"/>
            <a:ext cx="179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更新されたパラメータが参照</a:t>
            </a:r>
            <a:endParaRPr lang="en-US" altLang="ja-JP" b="1" dirty="0" smtClean="0">
              <a:solidFill>
                <a:srgbClr val="C454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207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kumimoji="1" lang="en-US" altLang="ja-JP" sz="4400" dirty="0"/>
              <a:t>IP</a:t>
            </a:r>
            <a:r>
              <a:rPr kumimoji="1" lang="ja-JP" altLang="en-US" sz="4400" dirty="0"/>
              <a:t>保護機能について</a:t>
            </a:r>
          </a:p>
        </p:txBody>
      </p:sp>
    </p:spTree>
    <p:extLst>
      <p:ext uri="{BB962C8B-B14F-4D97-AF65-F5344CB8AC3E}">
        <p14:creationId xmlns:p14="http://schemas.microsoft.com/office/powerpoint/2010/main" val="153127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保護機能について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 smtClean="0"/>
              <a:t>弊社の想定ユースケース</a:t>
            </a:r>
            <a:endParaRPr kumimoji="1" lang="en-US" altLang="ja-JP" sz="2000" dirty="0" smtClean="0"/>
          </a:p>
          <a:p>
            <a:pPr lvl="1"/>
            <a:r>
              <a:rPr lang="en-US" altLang="ja-JP" sz="1800" dirty="0"/>
              <a:t>SW </a:t>
            </a:r>
            <a:r>
              <a:rPr lang="en-US" altLang="ja-JP" sz="1800" dirty="0" smtClean="0"/>
              <a:t>Component</a:t>
            </a:r>
            <a:r>
              <a:rPr lang="ja-JP" altLang="en-US" sz="1800" dirty="0" smtClean="0"/>
              <a:t>サプライヤから保護されたモデルを受領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OEM</a:t>
            </a:r>
            <a:r>
              <a:rPr lang="ja-JP" altLang="en-US" sz="1800" dirty="0" err="1" smtClean="0"/>
              <a:t>にて</a:t>
            </a:r>
            <a:r>
              <a:rPr lang="ja-JP" altLang="en-US" sz="1800" dirty="0" smtClean="0"/>
              <a:t>インテグレーション検証を実施</a:t>
            </a:r>
            <a:endParaRPr lang="en-US" altLang="ja-JP" sz="1800" dirty="0" smtClean="0"/>
          </a:p>
          <a:p>
            <a:pPr lvl="1"/>
            <a:r>
              <a:rPr lang="en-US" altLang="ja-JP" sz="1800" dirty="0"/>
              <a:t>ECU </a:t>
            </a:r>
            <a:r>
              <a:rPr lang="en-US" altLang="ja-JP" sz="1800" dirty="0" smtClean="0"/>
              <a:t>Supplier</a:t>
            </a:r>
            <a:r>
              <a:rPr lang="ja-JP" altLang="en-US" sz="1800" dirty="0" err="1" smtClean="0"/>
              <a:t>にて</a:t>
            </a:r>
            <a:r>
              <a:rPr lang="en-US" altLang="ja-JP" sz="1800" dirty="0" smtClean="0"/>
              <a:t>Code</a:t>
            </a:r>
            <a:r>
              <a:rPr lang="ja-JP" altLang="en-US" sz="1800" dirty="0" smtClean="0"/>
              <a:t>（オブジェクト）</a:t>
            </a:r>
            <a:r>
              <a:rPr lang="en-US" altLang="ja-JP" sz="1800" dirty="0" smtClean="0"/>
              <a:t>SW</a:t>
            </a:r>
            <a:r>
              <a:rPr lang="ja-JP" altLang="en-US" sz="1800" dirty="0" smtClean="0"/>
              <a:t>インテグレーションを実施</a:t>
            </a:r>
            <a:endParaRPr lang="en-US" altLang="ja-JP" sz="1800" dirty="0" smtClean="0"/>
          </a:p>
          <a:p>
            <a:pPr lvl="1"/>
            <a:endParaRPr kumimoji="1" lang="ja-JP" altLang="en-US" sz="1800" dirty="0"/>
          </a:p>
        </p:txBody>
      </p:sp>
      <p:pic>
        <p:nvPicPr>
          <p:cNvPr id="4098" name="図 8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657850" cy="352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13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保護機能　依頼事項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</a:t>
            </a:r>
            <a:r>
              <a:rPr kumimoji="1" lang="en-US" altLang="ja-JP" dirty="0" smtClean="0"/>
              <a:t>WS</a:t>
            </a:r>
            <a:r>
              <a:rPr kumimoji="1" lang="ja-JP" altLang="en-US" dirty="0" smtClean="0"/>
              <a:t>で依頼したいこと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2013</a:t>
            </a:r>
            <a:r>
              <a:rPr kumimoji="1" lang="ja-JP" altLang="en-US" dirty="0" smtClean="0"/>
              <a:t>年成果となる要求書更新、または</a:t>
            </a:r>
            <a:r>
              <a:rPr kumimoji="1" lang="en-US" altLang="ja-JP" dirty="0" smtClean="0"/>
              <a:t>2019</a:t>
            </a:r>
            <a:r>
              <a:rPr kumimoji="1" lang="ja-JP" altLang="en-US" dirty="0" smtClean="0"/>
              <a:t>としての変更点を調査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http://jmaab.mathworks.jp/model_file/deliv/index.php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78773"/>
            <a:ext cx="6672263" cy="37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3591098" y="3225339"/>
            <a:ext cx="1959293" cy="89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4000" kern="0" dirty="0" smtClean="0"/>
              <a:t>以上</a:t>
            </a:r>
            <a:endParaRPr lang="ja-JP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5324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調査項目とポイント</a:t>
            </a:r>
            <a:endParaRPr kumimoji="1" lang="ja-JP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00475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 </a:t>
            </a: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調査</a:t>
            </a:r>
            <a:r>
              <a:rPr lang="ja-JP" altLang="en-US" dirty="0"/>
              <a:t>項目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Initialize </a:t>
            </a:r>
            <a:r>
              <a:rPr lang="en-US" altLang="ja-JP" dirty="0"/>
              <a:t>Function​</a:t>
            </a:r>
            <a:endParaRPr lang="ja-JP" altLang="ja-JP" dirty="0"/>
          </a:p>
          <a:p>
            <a:pPr lvl="1" eaLnBrk="1" hangingPunct="1"/>
            <a:r>
              <a:rPr lang="en-US" altLang="ja-JP" dirty="0"/>
              <a:t>Reset Function​</a:t>
            </a:r>
            <a:endParaRPr lang="ja-JP" altLang="ja-JP" dirty="0"/>
          </a:p>
          <a:p>
            <a:pPr lvl="1" eaLnBrk="1" hangingPunct="1"/>
            <a:r>
              <a:rPr lang="en-US" altLang="ja-JP" dirty="0"/>
              <a:t>Terminate Function​</a:t>
            </a:r>
            <a:endParaRPr lang="ja-JP" altLang="ja-JP" dirty="0"/>
          </a:p>
          <a:p>
            <a:pPr lvl="1" eaLnBrk="1" hangingPunct="1"/>
            <a:r>
              <a:rPr lang="en-US" altLang="ja-JP" dirty="0"/>
              <a:t>Event Listener​</a:t>
            </a:r>
            <a:endParaRPr lang="ja-JP" altLang="ja-JP" dirty="0"/>
          </a:p>
          <a:p>
            <a:pPr lvl="1" eaLnBrk="1" hangingPunct="1"/>
            <a:r>
              <a:rPr lang="en-US" altLang="ja-JP" dirty="0"/>
              <a:t>State Reader​</a:t>
            </a:r>
            <a:endParaRPr lang="ja-JP" altLang="ja-JP" dirty="0"/>
          </a:p>
          <a:p>
            <a:pPr lvl="1" eaLnBrk="1" hangingPunct="1"/>
            <a:r>
              <a:rPr lang="en-US" altLang="ja-JP" dirty="0"/>
              <a:t>State Writer​</a:t>
            </a:r>
            <a:endParaRPr lang="ja-JP" altLang="ja-JP" dirty="0"/>
          </a:p>
          <a:p>
            <a:pPr lvl="1" eaLnBrk="1" hangingPunct="1"/>
            <a:r>
              <a:rPr lang="en-US" altLang="ja-JP" dirty="0"/>
              <a:t>Parameter </a:t>
            </a:r>
            <a:r>
              <a:rPr lang="en-US" altLang="ja-JP" dirty="0" smtClean="0"/>
              <a:t>Write</a:t>
            </a:r>
          </a:p>
          <a:p>
            <a:pPr eaLnBrk="1" hangingPunct="1"/>
            <a:r>
              <a:rPr kumimoji="1" lang="ja-JP" altLang="en-US" dirty="0" smtClean="0"/>
              <a:t>調査ポイント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特徴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ユースケース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How to use</a:t>
            </a:r>
          </a:p>
          <a:p>
            <a:pPr lvl="1"/>
            <a:r>
              <a:rPr kumimoji="1" lang="en-US" altLang="ja-JP" dirty="0" smtClean="0"/>
              <a:t>Code</a:t>
            </a:r>
            <a:r>
              <a:rPr kumimoji="1" lang="ja-JP" altLang="en-US" dirty="0"/>
              <a:t>生成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その他</a:t>
            </a:r>
            <a:endParaRPr kumimoji="1" lang="en-US" altLang="ja-JP" dirty="0"/>
          </a:p>
          <a:p>
            <a:pPr eaLnBrk="1" hangingPunct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9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633962"/>
              </p:ext>
            </p:extLst>
          </p:nvPr>
        </p:nvGraphicFramePr>
        <p:xfrm>
          <a:off x="533400" y="1066800"/>
          <a:ext cx="8287322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17"/>
                <a:gridCol w="2910205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ブロック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特徴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詳細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Use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 Function 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モデル初期化イベントで実行</a:t>
                      </a:r>
                      <a:endParaRPr lang="en-US" altLang="ja-JP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明示的な初期化処理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ja-JP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関数実行時の初期化処理で、</a:t>
                      </a: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意図的に内部変数や出力の初期値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を決める（ゼロ初期化以外も含む）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AUTOSAR </a:t>
                      </a:r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tlc</a:t>
                      </a:r>
                      <a:r>
                        <a:rPr kumimoji="1" lang="ja-JP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: Runnable Entity(</a:t>
                      </a:r>
                      <a:r>
                        <a:rPr kumimoji="1" lang="en-US" altLang="ja-JP" sz="1400" baseline="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1400" baseline="0" dirty="0" smtClean="0">
                          <a:solidFill>
                            <a:schemeClr val="tx1"/>
                          </a:solidFill>
                        </a:rPr>
                        <a:t>と関連付け可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Reset Function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 リセット イベントで実行</a:t>
                      </a:r>
                      <a:endParaRPr lang="en-US" altLang="ja-JP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明示的な再初期化処理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リセット時の内部変数等の再初期化処理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リセット割り込みなどのイベント実行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Terminate Function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モデルの終了イベントで実行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終了時の内部変数等の終了関数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終了ステータス通知やメモリ解放など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あまり使われていない？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Event Listener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I/R/T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のイベント切り替え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Variant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毎に切り替え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(I/R/T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と併用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Variant</a:t>
                      </a: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毎に</a:t>
                      </a:r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ONOFF</a:t>
                      </a: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切り替え</a:t>
                      </a: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可能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（但し単一</a:t>
                      </a:r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Variant</a:t>
                      </a: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のみ）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State Reader/Writer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ブロックの内部状態の</a:t>
                      </a:r>
                      <a:r>
                        <a:rPr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R/W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I/R/T</a:t>
                      </a:r>
                      <a:r>
                        <a:rPr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ブロックのデフォルトは</a:t>
                      </a:r>
                      <a:r>
                        <a:rPr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Writer</a:t>
                      </a:r>
                      <a:r>
                        <a:rPr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の状態</a:t>
                      </a:r>
                      <a:r>
                        <a:rPr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を書き込み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(Unit Delay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などのオーナーブロックと併用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シミュレーションで使用する状態情報を保持する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Write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参照モデルのブロック パラメーターの値を変更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(I/R/T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と併用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外部（例：センサー）から読んだ値に基づいてモデル パラメーターを更新</a:t>
                      </a: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可能。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9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Location</a:t>
            </a:r>
            <a:r>
              <a:rPr lang="ja-JP" altLang="en-US" dirty="0" smtClean="0"/>
              <a:t>：</a:t>
            </a:r>
            <a:r>
              <a:rPr kumimoji="1" lang="en-US" altLang="ja-JP" dirty="0" smtClean="0"/>
              <a:t>Simulink Library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3960052" cy="3810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2145500" y="2958257"/>
            <a:ext cx="755656" cy="5370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581400" y="3576604"/>
            <a:ext cx="755656" cy="5370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901156" y="4582488"/>
            <a:ext cx="755656" cy="5370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38956" y="1014708"/>
            <a:ext cx="4724400" cy="120961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 smtClean="0"/>
              <a:t>I/R/T function block:</a:t>
            </a:r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Simulink </a:t>
            </a:r>
            <a:r>
              <a:rPr lang="en-US" altLang="ja-JP" dirty="0"/>
              <a:t>/ User-Defined Functions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979" y="1837218"/>
            <a:ext cx="4313467" cy="3800475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 bwMode="auto">
          <a:xfrm>
            <a:off x="7707714" y="4582488"/>
            <a:ext cx="755656" cy="5370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086600" y="5197037"/>
            <a:ext cx="1376770" cy="5370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417252" y="918351"/>
            <a:ext cx="4724400" cy="120961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 smtClean="0"/>
              <a:t>State R/W block: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 smtClean="0"/>
              <a:t>Parameter Write block:</a:t>
            </a:r>
            <a:endParaRPr lang="ja-JP" altLang="en-US" dirty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Simulink </a:t>
            </a:r>
            <a:r>
              <a:rPr lang="en-US" altLang="ja-JP" dirty="0" smtClean="0"/>
              <a:t>/ Signal Routing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0926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 smtClean="0"/>
              <a:t>初期化イベント </a:t>
            </a:r>
            <a:r>
              <a:rPr kumimoji="1" lang="en-US" altLang="ja-JP" sz="2000" i="1" dirty="0" err="1" smtClean="0"/>
              <a:t>model</a:t>
            </a:r>
            <a:r>
              <a:rPr kumimoji="1" lang="en-US" altLang="ja-JP" sz="2000" dirty="0" err="1" smtClean="0"/>
              <a:t>_initialize</a:t>
            </a:r>
            <a:r>
              <a:rPr kumimoji="1" lang="en-US" altLang="ja-JP" sz="2000" dirty="0" smtClean="0"/>
              <a:t> / reset / terminate </a:t>
            </a:r>
            <a:r>
              <a:rPr kumimoji="1" lang="ja-JP" altLang="en-US" sz="2000" dirty="0" smtClean="0"/>
              <a:t>関数が生成される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1" y="1980298"/>
            <a:ext cx="2324100" cy="2159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828800"/>
            <a:ext cx="4484135" cy="2381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794250"/>
            <a:ext cx="332422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右矢印 6"/>
          <p:cNvSpPr/>
          <p:nvPr/>
        </p:nvSpPr>
        <p:spPr bwMode="auto">
          <a:xfrm>
            <a:off x="3305969" y="2819400"/>
            <a:ext cx="580231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右矢印 7"/>
          <p:cNvSpPr/>
          <p:nvPr/>
        </p:nvSpPr>
        <p:spPr bwMode="auto">
          <a:xfrm>
            <a:off x="3334544" y="4891087"/>
            <a:ext cx="580231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1695"/>
            <a:ext cx="2324100" cy="2159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 bwMode="auto">
          <a:xfrm>
            <a:off x="995362" y="4419600"/>
            <a:ext cx="2009775" cy="1962150"/>
          </a:xfrm>
          <a:prstGeom prst="rect">
            <a:avLst/>
          </a:prstGeom>
          <a:solidFill>
            <a:schemeClr val="accent1">
              <a:alpha val="4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50" charset="-128"/>
              </a:rPr>
              <a:t>削除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854327" y="1684922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Initialize function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124325" y="1946790"/>
            <a:ext cx="1968520" cy="2571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443663" y="57372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空関数が生成</a:t>
            </a:r>
            <a:endParaRPr lang="en-US" altLang="ja-JP" b="1" dirty="0" smtClean="0">
              <a:solidFill>
                <a:srgbClr val="C454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836627" y="4234934"/>
            <a:ext cx="414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reset / terminate</a:t>
            </a:r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も同様に関数生成</a:t>
            </a:r>
            <a:endParaRPr lang="en-US" altLang="ja-JP" b="1" dirty="0" smtClean="0">
              <a:solidFill>
                <a:srgbClr val="C454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924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Initialize 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：</a:t>
            </a:r>
            <a:r>
              <a:rPr lang="ja-JP" altLang="en-US" dirty="0"/>
              <a:t>データ初期化との関連性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4602" y="990600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 smtClean="0"/>
              <a:t>検証内容：</a:t>
            </a:r>
            <a:r>
              <a:rPr kumimoji="1" lang="en-US" altLang="ja-JP" sz="2000" dirty="0" err="1" smtClean="0"/>
              <a:t>Config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err="1" smtClean="0"/>
              <a:t>Param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-&gt; </a:t>
            </a:r>
            <a:r>
              <a:rPr kumimoji="1" lang="ja-JP" altLang="en-US" sz="2000" dirty="0" smtClean="0"/>
              <a:t>データ初期化との関連性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59964"/>
            <a:ext cx="4355456" cy="2293389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 bwMode="auto">
          <a:xfrm>
            <a:off x="4129171" y="2691303"/>
            <a:ext cx="580231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922902" y="2404600"/>
            <a:ext cx="3954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40404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</a:t>
            </a:r>
            <a:r>
              <a:rPr lang="ja-JP" altLang="en-US" dirty="0" smtClean="0">
                <a:solidFill>
                  <a:srgbClr val="40404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内部の作業構造体をゼロに初期化するコードを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生成しない。</a:t>
            </a:r>
            <a:endParaRPr lang="en-US" altLang="ja-JP" dirty="0" smtClean="0">
              <a:solidFill>
                <a:srgbClr val="40404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40404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OFF</a:t>
            </a:r>
            <a:r>
              <a:rPr lang="ja-JP" altLang="en-US" dirty="0" smtClean="0">
                <a:solidFill>
                  <a:srgbClr val="40404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：内部</a:t>
            </a:r>
            <a:r>
              <a:rPr lang="ja-JP" altLang="en-US" dirty="0">
                <a:solidFill>
                  <a:srgbClr val="40404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の作業構造体をゼロに初期化するコードを</a:t>
            </a:r>
            <a:r>
              <a:rPr lang="ja-JP" altLang="en-US" dirty="0" smtClean="0">
                <a:solidFill>
                  <a:srgbClr val="40404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生成する。（デフォルト）</a:t>
            </a:r>
            <a:endParaRPr lang="en-US" altLang="ja-JP" dirty="0" smtClean="0">
              <a:solidFill>
                <a:srgbClr val="40404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>
              <a:solidFill>
                <a:srgbClr val="40404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917431" y="181419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内部データのゼロ初期化を</a:t>
            </a:r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削除</a:t>
            </a:r>
            <a:endParaRPr lang="en-US" altLang="ja-JP" b="1" dirty="0" smtClean="0">
              <a:solidFill>
                <a:srgbClr val="C454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981200" y="2750589"/>
            <a:ext cx="1968520" cy="2571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7" y="3962400"/>
            <a:ext cx="3695700" cy="2683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4552324" y="4601065"/>
            <a:ext cx="3954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40404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OFF</a:t>
            </a:r>
            <a:r>
              <a:rPr lang="ja-JP" altLang="en-US" dirty="0" err="1" smtClean="0">
                <a:solidFill>
                  <a:srgbClr val="40404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での</a:t>
            </a:r>
            <a:r>
              <a:rPr lang="ja-JP" altLang="en-US" dirty="0" smtClean="0">
                <a:solidFill>
                  <a:srgbClr val="40404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コード生成</a:t>
            </a:r>
            <a:endParaRPr lang="en-US" altLang="ja-JP" dirty="0" smtClean="0">
              <a:solidFill>
                <a:srgbClr val="40404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40404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→初期化関数内にエラーステータスの初期化関数の呼び出しや、変数のゼロ初期化が出現</a:t>
            </a:r>
            <a:endParaRPr lang="en-US" altLang="ja-JP" dirty="0" smtClean="0">
              <a:solidFill>
                <a:srgbClr val="40404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765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State Write/Reader</a:t>
            </a:r>
            <a:r>
              <a:rPr lang="ja-JP" altLang="en-US" dirty="0" smtClean="0"/>
              <a:t>：</a:t>
            </a:r>
            <a:r>
              <a:rPr lang="ja-JP" altLang="en-US" b="1" dirty="0" smtClean="0"/>
              <a:t>状態</a:t>
            </a:r>
            <a:r>
              <a:rPr lang="ja-JP" altLang="en-US" b="1" dirty="0"/>
              <a:t>の</a:t>
            </a:r>
            <a:r>
              <a:rPr lang="ja-JP" altLang="en-US" b="1" dirty="0" smtClean="0"/>
              <a:t>初期化、リセット</a:t>
            </a:r>
            <a:endParaRPr kumimoji="1" lang="ja-JP" altLang="en-US" dirty="0"/>
          </a:p>
        </p:txBody>
      </p:sp>
      <p:pic>
        <p:nvPicPr>
          <p:cNvPr id="3074" name="Picture 2" descr="https://jp.mathworks.com/help/simulink/ug/model01_07_ja_J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936622"/>
            <a:ext cx="38290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 smtClean="0"/>
              <a:t>基本機能</a:t>
            </a:r>
            <a:endParaRPr lang="en-US" altLang="ja-JP" sz="2000" dirty="0" smtClean="0"/>
          </a:p>
          <a:p>
            <a:r>
              <a:rPr lang="ja-JP" altLang="en-US" sz="2000" dirty="0" smtClean="0"/>
              <a:t>状態</a:t>
            </a:r>
            <a:r>
              <a:rPr lang="ja-JP" altLang="en-US" sz="2000" dirty="0"/>
              <a:t>情報を保持</a:t>
            </a:r>
            <a:r>
              <a:rPr lang="ja-JP" altLang="en-US" sz="2000" dirty="0" smtClean="0"/>
              <a:t>する。</a:t>
            </a:r>
            <a:r>
              <a:rPr lang="en-US" altLang="ja-JP" sz="2000" dirty="0" smtClean="0"/>
              <a:t>default 0</a:t>
            </a:r>
          </a:p>
          <a:p>
            <a:r>
              <a:rPr kumimoji="1" lang="ja-JP" altLang="en-US" sz="2000" dirty="0"/>
              <a:t>対応</a:t>
            </a:r>
            <a:r>
              <a:rPr kumimoji="1" lang="ja-JP" altLang="en-US" sz="2000" dirty="0" smtClean="0"/>
              <a:t>するブロック（</a:t>
            </a:r>
            <a:r>
              <a:rPr kumimoji="1" lang="en-US" altLang="ja-JP" sz="2000" dirty="0" smtClean="0"/>
              <a:t>*</a:t>
            </a:r>
            <a:r>
              <a:rPr kumimoji="1" lang="ja-JP" altLang="en-US" sz="2000" dirty="0" smtClean="0"/>
              <a:t>）で状態値の読み出しで演算が行われる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      (*)</a:t>
            </a:r>
            <a:r>
              <a:rPr kumimoji="1" lang="ja-JP" altLang="en-US" sz="2000" dirty="0" smtClean="0"/>
              <a:t>例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Unit </a:t>
            </a:r>
            <a:r>
              <a:rPr kumimoji="1" lang="en-US" altLang="ja-JP" sz="2000" dirty="0" smtClean="0"/>
              <a:t>Delay</a:t>
            </a:r>
          </a:p>
          <a:p>
            <a:pPr marL="685800" indent="0">
              <a:buNone/>
            </a:pPr>
            <a:r>
              <a:rPr lang="en-US" altLang="ja-JP" sz="1400" dirty="0" smtClean="0">
                <a:hlinkClick r:id="rId3"/>
              </a:rPr>
              <a:t>https</a:t>
            </a:r>
            <a:r>
              <a:rPr lang="en-US" altLang="ja-JP" sz="1400" dirty="0">
                <a:hlinkClick r:id="rId3"/>
              </a:rPr>
              <a:t>://jp.mathworks.com/help/simulink/slref/statewriter.html</a:t>
            </a:r>
            <a:endParaRPr kumimoji="1" lang="ja-JP" altLang="en-US" sz="1400" dirty="0"/>
          </a:p>
        </p:txBody>
      </p:sp>
      <p:pic>
        <p:nvPicPr>
          <p:cNvPr id="7" name="コンテンツ プレースホルダ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4062953"/>
            <a:ext cx="2276475" cy="166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 bwMode="auto">
          <a:xfrm>
            <a:off x="6057900" y="4896390"/>
            <a:ext cx="12192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24869" y="3317622"/>
            <a:ext cx="1219200" cy="1295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上カーブ矢印 5"/>
          <p:cNvSpPr/>
          <p:nvPr/>
        </p:nvSpPr>
        <p:spPr bwMode="auto">
          <a:xfrm rot="11506498">
            <a:off x="3249562" y="3262425"/>
            <a:ext cx="4124667" cy="1066800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8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Event Listener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IRT/Variant</a:t>
            </a:r>
            <a:r>
              <a:rPr kumimoji="1" lang="ja-JP" altLang="en-US" dirty="0" smtClean="0"/>
              <a:t>切り替え</a:t>
            </a:r>
            <a:endParaRPr kumimoji="1" lang="ja-JP" altLang="en-US" dirty="0"/>
          </a:p>
        </p:txBody>
      </p:sp>
      <p:pic>
        <p:nvPicPr>
          <p:cNvPr id="2050" name="Picture 2" descr="https://jp.mathworks.com/help/simulink/slref/initialize_function_block_contents_ja_J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209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58" y="3581400"/>
            <a:ext cx="4858210" cy="28830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6" y="3705225"/>
            <a:ext cx="3775862" cy="191610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2383461" y="2640283"/>
            <a:ext cx="838200" cy="4572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右矢印 8"/>
          <p:cNvSpPr/>
          <p:nvPr/>
        </p:nvSpPr>
        <p:spPr bwMode="auto">
          <a:xfrm rot="5400000">
            <a:off x="2453780" y="3188990"/>
            <a:ext cx="668005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2600" y="3124200"/>
            <a:ext cx="2350093" cy="457200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Variant Manager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85800" y="912416"/>
            <a:ext cx="7772400" cy="120961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基本機能：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Event </a:t>
            </a: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Type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で</a:t>
            </a: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I/R/T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の切り替え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Variant</a:t>
            </a:r>
            <a:r>
              <a:rPr lang="ja-JP" altLang="en-US" dirty="0" smtClean="0"/>
              <a:t>条件の有効化</a:t>
            </a:r>
            <a:r>
              <a:rPr lang="ja-JP" altLang="en-US" dirty="0"/>
              <a:t>に</a:t>
            </a:r>
            <a:r>
              <a:rPr lang="ja-JP" altLang="en-US" dirty="0" smtClean="0"/>
              <a:t>より切り替え、及びプリプロセッサ条件の</a:t>
            </a:r>
            <a:r>
              <a:rPr lang="ja-JP" altLang="en-US" dirty="0" smtClean="0"/>
              <a:t>生成</a:t>
            </a:r>
            <a:endParaRPr lang="en-US" altLang="ja-JP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627515" y="4701379"/>
            <a:ext cx="2350093" cy="457200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任意の名前</a:t>
            </a:r>
          </a:p>
        </p:txBody>
      </p:sp>
    </p:spTree>
    <p:extLst>
      <p:ext uri="{BB962C8B-B14F-4D97-AF65-F5344CB8AC3E}">
        <p14:creationId xmlns:p14="http://schemas.microsoft.com/office/powerpoint/2010/main" val="64751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Event </a:t>
            </a:r>
            <a:r>
              <a:rPr lang="en-US" altLang="ja-JP" dirty="0" smtClean="0"/>
              <a:t>Listener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Variant</a:t>
            </a:r>
            <a:r>
              <a:rPr kumimoji="1" lang="ja-JP" altLang="en-US" dirty="0" smtClean="0"/>
              <a:t>切り替え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0550" y="914400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検証内容：</a:t>
            </a:r>
            <a:r>
              <a:rPr kumimoji="1" lang="en-US" altLang="ja-JP" sz="1800" dirty="0" smtClean="0"/>
              <a:t>Variant</a:t>
            </a:r>
            <a:r>
              <a:rPr kumimoji="1" lang="ja-JP" altLang="en-US" sz="1800" dirty="0" smtClean="0"/>
              <a:t>切り替え、及びコード生成</a:t>
            </a:r>
            <a:endParaRPr kumimoji="1" lang="en-US" altLang="ja-JP" sz="1800" dirty="0" smtClean="0"/>
          </a:p>
          <a:p>
            <a:r>
              <a:rPr kumimoji="1" lang="en-US" altLang="ja-JP" sz="1800" dirty="0" smtClean="0"/>
              <a:t>Event </a:t>
            </a:r>
            <a:r>
              <a:rPr kumimoji="1" lang="en-US" altLang="ja-JP" sz="1800" dirty="0" smtClean="0"/>
              <a:t>Listener</a:t>
            </a:r>
            <a:r>
              <a:rPr kumimoji="1" lang="ja-JP" altLang="en-US" sz="1800" dirty="0" smtClean="0"/>
              <a:t>で指定</a:t>
            </a:r>
            <a:r>
              <a:rPr kumimoji="1" lang="ja-JP" altLang="en-US" sz="1800" dirty="0" smtClean="0"/>
              <a:t>した</a:t>
            </a:r>
            <a:r>
              <a:rPr kumimoji="1" lang="en-US" altLang="ja-JP" sz="1800" dirty="0" smtClean="0"/>
              <a:t>Variant</a:t>
            </a:r>
            <a:r>
              <a:rPr kumimoji="1" lang="ja-JP" altLang="en-US" sz="1800" dirty="0" smtClean="0"/>
              <a:t>制御名に</a:t>
            </a:r>
            <a:r>
              <a:rPr kumimoji="1" lang="ja-JP" altLang="en-US" sz="1800" dirty="0" smtClean="0"/>
              <a:t>従い</a:t>
            </a:r>
            <a:r>
              <a:rPr kumimoji="1" lang="en-US" altLang="ja-JP" sz="1800" dirty="0" smtClean="0"/>
              <a:t>Variant Manager</a:t>
            </a:r>
            <a:r>
              <a:rPr kumimoji="1" lang="ja-JP" altLang="en-US" sz="1800" dirty="0" smtClean="0"/>
              <a:t>で</a:t>
            </a:r>
            <a:r>
              <a:rPr kumimoji="1" lang="ja-JP" altLang="en-US" sz="1800" dirty="0"/>
              <a:t>条件</a:t>
            </a:r>
            <a:r>
              <a:rPr kumimoji="1" lang="ja-JP" altLang="en-US" sz="1800" dirty="0" smtClean="0"/>
              <a:t>を</a:t>
            </a:r>
            <a:r>
              <a:rPr kumimoji="1" lang="ja-JP" altLang="en-US" sz="1800" dirty="0" smtClean="0"/>
              <a:t>定義</a:t>
            </a:r>
            <a:endParaRPr kumimoji="1" lang="en-US" altLang="ja-JP" sz="1800" dirty="0" smtClean="0"/>
          </a:p>
          <a:p>
            <a:r>
              <a:rPr kumimoji="1" lang="ja-JP" altLang="en-US" sz="1800" dirty="0" smtClean="0">
                <a:latin typeface="Arial" charset="0"/>
                <a:ea typeface="ＭＳ Ｐゴシック" pitchFamily="50" charset="-128"/>
              </a:rPr>
              <a:t>但し、</a:t>
            </a:r>
            <a:r>
              <a:rPr kumimoji="1" lang="en-US" altLang="ja-JP" sz="1800" dirty="0" smtClean="0">
                <a:latin typeface="Arial" charset="0"/>
                <a:ea typeface="ＭＳ Ｐゴシック" pitchFamily="50" charset="-128"/>
              </a:rPr>
              <a:t>1</a:t>
            </a:r>
            <a:r>
              <a:rPr kumimoji="1" lang="ja-JP" altLang="en-US" sz="1800" dirty="0" err="1">
                <a:latin typeface="Arial" charset="0"/>
                <a:ea typeface="ＭＳ Ｐゴシック" pitchFamily="50" charset="-128"/>
              </a:rPr>
              <a:t>つの</a:t>
            </a:r>
            <a:r>
              <a:rPr kumimoji="1" lang="en-US" altLang="ja-JP" sz="1800" dirty="0">
                <a:latin typeface="Arial" charset="0"/>
                <a:ea typeface="ＭＳ Ｐゴシック" pitchFamily="50" charset="-128"/>
              </a:rPr>
              <a:t>Event Listener</a:t>
            </a:r>
            <a:r>
              <a:rPr kumimoji="1" lang="ja-JP" altLang="en-US" sz="1800" dirty="0">
                <a:latin typeface="Arial" charset="0"/>
                <a:ea typeface="ＭＳ Ｐゴシック" pitchFamily="50" charset="-128"/>
              </a:rPr>
              <a:t>に対して</a:t>
            </a:r>
            <a:r>
              <a:rPr kumimoji="1" lang="en-US" altLang="ja-JP" sz="1800" dirty="0" smtClean="0">
                <a:latin typeface="Arial" charset="0"/>
                <a:ea typeface="ＭＳ Ｐゴシック" pitchFamily="50" charset="-128"/>
              </a:rPr>
              <a:t>Variant</a:t>
            </a:r>
            <a:r>
              <a:rPr kumimoji="1" lang="ja-JP" altLang="en-US" sz="1800" dirty="0" smtClean="0">
                <a:latin typeface="Arial" charset="0"/>
                <a:ea typeface="ＭＳ Ｐゴシック" pitchFamily="50" charset="-128"/>
              </a:rPr>
              <a:t>切り替えは</a:t>
            </a:r>
            <a:r>
              <a:rPr kumimoji="1" lang="en-US" altLang="ja-JP" sz="1800" dirty="0">
                <a:latin typeface="Arial" charset="0"/>
                <a:ea typeface="ＭＳ Ｐゴシック" pitchFamily="50" charset="-128"/>
              </a:rPr>
              <a:t>1</a:t>
            </a:r>
            <a:r>
              <a:rPr kumimoji="1" lang="ja-JP" altLang="en-US" sz="1800" dirty="0">
                <a:latin typeface="Arial" charset="0"/>
                <a:ea typeface="ＭＳ Ｐゴシック" pitchFamily="50" charset="-128"/>
              </a:rPr>
              <a:t>つのみ</a:t>
            </a:r>
            <a:r>
              <a:rPr kumimoji="1" lang="ja-JP" altLang="en-US" sz="1800" dirty="0" smtClean="0">
                <a:latin typeface="Arial" charset="0"/>
                <a:ea typeface="ＭＳ Ｐゴシック" pitchFamily="50" charset="-128"/>
              </a:rPr>
              <a:t>設定可</a:t>
            </a:r>
            <a:endParaRPr kumimoji="1" lang="en-US" altLang="ja-JP" sz="1800" dirty="0" smtClean="0">
              <a:latin typeface="Arial" charset="0"/>
              <a:ea typeface="ＭＳ Ｐゴシック" pitchFamily="50" charset="-128"/>
            </a:endParaRPr>
          </a:p>
          <a:p>
            <a:pPr lvl="1"/>
            <a:r>
              <a:rPr kumimoji="1" lang="ja-JP" altLang="en-US" sz="1400" dirty="0" smtClean="0">
                <a:solidFill>
                  <a:srgbClr val="FF0000"/>
                </a:solidFill>
                <a:latin typeface="Arial" charset="0"/>
                <a:ea typeface="ＭＳ Ｐゴシック" pitchFamily="50" charset="-128"/>
              </a:rPr>
              <a:t>複数の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Arial" charset="0"/>
                <a:ea typeface="ＭＳ Ｐゴシック" pitchFamily="50" charset="-128"/>
              </a:rPr>
              <a:t>Variant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Arial" charset="0"/>
                <a:ea typeface="ＭＳ Ｐゴシック" pitchFamily="50" charset="-128"/>
              </a:rPr>
              <a:t>設定</a:t>
            </a:r>
            <a:r>
              <a:rPr kumimoji="1" lang="ja-JP" altLang="en-US" sz="1400" dirty="0">
                <a:solidFill>
                  <a:srgbClr val="FF0000"/>
                </a:solidFill>
                <a:latin typeface="Arial" charset="0"/>
                <a:ea typeface="ＭＳ Ｐゴシック" pitchFamily="50" charset="-128"/>
              </a:rPr>
              <a:t>は不可と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Arial" charset="0"/>
                <a:ea typeface="ＭＳ Ｐゴシック" pitchFamily="50" charset="-128"/>
              </a:rPr>
              <a:t>思われる</a:t>
            </a:r>
            <a:endParaRPr kumimoji="1" lang="en-US" altLang="ja-JP" sz="1400" dirty="0" smtClean="0">
              <a:solidFill>
                <a:srgbClr val="FF0000"/>
              </a:solidFill>
              <a:latin typeface="Arial" charset="0"/>
              <a:ea typeface="ＭＳ Ｐゴシック" pitchFamily="50" charset="-128"/>
            </a:endParaRPr>
          </a:p>
          <a:p>
            <a:pPr lvl="1"/>
            <a:endParaRPr kumimoji="1" lang="en-US" altLang="ja-JP" sz="1800" dirty="0"/>
          </a:p>
          <a:p>
            <a:endParaRPr kumimoji="1" lang="en-US" altLang="ja-JP" sz="1800" dirty="0" smtClean="0"/>
          </a:p>
          <a:p>
            <a:endParaRPr kumimoji="1" lang="en-US" altLang="ja-JP" sz="1800" dirty="0" smtClean="0"/>
          </a:p>
          <a:p>
            <a:r>
              <a:rPr kumimoji="1" lang="en-US" altLang="ja-JP" sz="1800" dirty="0" smtClean="0"/>
              <a:t>preprocessor</a:t>
            </a:r>
            <a:r>
              <a:rPr kumimoji="1" lang="ja-JP" altLang="en-US" sz="1800" dirty="0" smtClean="0"/>
              <a:t>条件を生成するオプションを有効にしてコード生成</a:t>
            </a:r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91861"/>
            <a:ext cx="7677150" cy="70373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579018"/>
            <a:ext cx="2486025" cy="28898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885824" y="4038600"/>
            <a:ext cx="2466975" cy="2190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81400" y="3773774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初期化関数内に</a:t>
            </a:r>
            <a:endParaRPr lang="en-US" altLang="ja-JP" b="1" dirty="0" smtClean="0">
              <a:solidFill>
                <a:srgbClr val="C454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lang="en-US" altLang="ja-JP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#if xxx </a:t>
            </a:r>
            <a:r>
              <a:rPr lang="ja-JP" altLang="en-US" b="1" dirty="0" smtClean="0">
                <a:solidFill>
                  <a:srgbClr val="C454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が出現</a:t>
            </a:r>
            <a:endParaRPr lang="en-US" altLang="ja-JP" b="1" dirty="0" smtClean="0">
              <a:solidFill>
                <a:srgbClr val="C454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946956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664C2-CCE2-4B10-8669-5D34F1BEE413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4f9469a5-59df-4688-ab0c-43c66142dc4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F14F78-7BF1-43EC-8060-31628D1A27DF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846</Words>
  <Application>Microsoft Office PowerPoint</Application>
  <PresentationFormat>画面に合わせる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Meiryo UI</vt:lpstr>
      <vt:lpstr>ＭＳ Ｐゴシック</vt:lpstr>
      <vt:lpstr>ＭＳ Ｐ明朝</vt:lpstr>
      <vt:lpstr>Meiryo</vt:lpstr>
      <vt:lpstr>Meiryo</vt:lpstr>
      <vt:lpstr>Arial</vt:lpstr>
      <vt:lpstr>1_標準デザイン</vt:lpstr>
      <vt:lpstr>Aチーム　２月調査項目</vt:lpstr>
      <vt:lpstr>調査項目とポイント</vt:lpstr>
      <vt:lpstr>まとめ</vt:lpstr>
      <vt:lpstr>Location：Simulink Library</vt:lpstr>
      <vt:lpstr>コード生成</vt:lpstr>
      <vt:lpstr>Initialize Function：データ初期化との関連性</vt:lpstr>
      <vt:lpstr>State Write/Reader：状態の初期化、リセット</vt:lpstr>
      <vt:lpstr>Event Listener：IRT/Variant切り替え</vt:lpstr>
      <vt:lpstr>Event Listener：Variant切り替え</vt:lpstr>
      <vt:lpstr>Event Listener：Variant切り替え -2-</vt:lpstr>
      <vt:lpstr>モデル参照 w/ IRT function</vt:lpstr>
      <vt:lpstr>モデル参照 w/ Parameter Write</vt:lpstr>
      <vt:lpstr>モデル参照 w/ Parameter Write -2-</vt:lpstr>
      <vt:lpstr>モデル参照 w/ Parameter Write -3-</vt:lpstr>
      <vt:lpstr>PowerPoint プレゼンテーション</vt:lpstr>
      <vt:lpstr>IP保護機能について</vt:lpstr>
      <vt:lpstr>IP保護機能　依頼事項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2014-11-07T02:25:43Z</dcterms:created>
  <dcterms:modified xsi:type="dcterms:W3CDTF">2020-02-18T01:44:14Z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