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15"/>
  </p:notesMasterIdLst>
  <p:sldIdLst>
    <p:sldId id="258" r:id="rId5"/>
    <p:sldId id="365" r:id="rId6"/>
    <p:sldId id="342" r:id="rId7"/>
    <p:sldId id="343" r:id="rId8"/>
    <p:sldId id="366" r:id="rId9"/>
    <p:sldId id="371" r:id="rId10"/>
    <p:sldId id="374" r:id="rId11"/>
    <p:sldId id="372" r:id="rId12"/>
    <p:sldId id="370" r:id="rId13"/>
    <p:sldId id="367" r:id="rId14"/>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1AA93-EC48-D659-8218-40BFB83035C2}" v="18" dt="2020-02-19T02:36:14.866"/>
  </p1510:revLst>
</p1510:revInfo>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p:scale>
          <a:sx n="100" d="100"/>
          <a:sy n="100" d="100"/>
        </p:scale>
        <p:origin x="-168" y="-168"/>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a:solidFill>
                  <a:srgbClr val="00B050"/>
                </a:solidFill>
              </a:rPr>
              <a:t>Simulink function </a:t>
            </a:r>
            <a:r>
              <a:rPr lang="en-US" altLang="ja-JP" sz="4000" dirty="0" err="1">
                <a:solidFill>
                  <a:srgbClr val="00B050"/>
                </a:solidFill>
              </a:rPr>
              <a:t>check20WS</a:t>
            </a:r>
            <a:br>
              <a:rPr lang="en-US" altLang="ja-JP" sz="4000" dirty="0">
                <a:solidFill>
                  <a:srgbClr val="00B050"/>
                </a:solidFill>
              </a:rPr>
            </a:br>
            <a:r>
              <a:rPr lang="en-US" altLang="ja-JP" sz="4000" dirty="0">
                <a:solidFill>
                  <a:srgbClr val="00B050"/>
                </a:solidFill>
              </a:rPr>
              <a:t>A</a:t>
            </a:r>
            <a:r>
              <a:rPr lang="ja-JP" altLang="en-US" sz="4000" dirty="0">
                <a:solidFill>
                  <a:srgbClr val="00B050"/>
                </a:solidFill>
              </a:rPr>
              <a:t>チーム</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kumimoji="1" lang="ja-JP" altLang="en-US" dirty="0"/>
              <a:t>次回</a:t>
            </a:r>
          </a:p>
        </p:txBody>
      </p:sp>
      <p:sp>
        <p:nvSpPr>
          <p:cNvPr id="3" name="コンテンツ プレースホルダー 2"/>
          <p:cNvSpPr>
            <a:spLocks noGrp="1"/>
          </p:cNvSpPr>
          <p:nvPr>
            <p:ph idx="1"/>
          </p:nvPr>
        </p:nvSpPr>
        <p:spPr/>
        <p:txBody>
          <a:bodyPr/>
          <a:lstStyle/>
          <a:p>
            <a:r>
              <a:rPr kumimoji="1" lang="en-US" altLang="ja-JP" dirty="0"/>
              <a:t>3</a:t>
            </a:r>
            <a:r>
              <a:rPr kumimoji="1" lang="ja-JP" altLang="en-US" dirty="0"/>
              <a:t>月</a:t>
            </a:r>
            <a:r>
              <a:rPr kumimoji="1" lang="en-US" altLang="ja-JP" dirty="0"/>
              <a:t>26</a:t>
            </a:r>
            <a:r>
              <a:rPr kumimoji="1" lang="ja-JP" altLang="en-US" dirty="0"/>
              <a:t>日の決定</a:t>
            </a:r>
            <a:endParaRPr kumimoji="1" lang="en-US" altLang="ja-JP" dirty="0"/>
          </a:p>
          <a:p>
            <a:pPr marL="0" indent="0">
              <a:buNone/>
            </a:pPr>
            <a:endParaRPr kumimoji="1" lang="en-US" altLang="ja-JP" dirty="0"/>
          </a:p>
          <a:p>
            <a:r>
              <a:rPr kumimoji="1" lang="en-US" altLang="ja-JP" dirty="0"/>
              <a:t>4</a:t>
            </a:r>
            <a:r>
              <a:rPr kumimoji="1" lang="ja-JP" altLang="en-US" dirty="0"/>
              <a:t>月に全体会議をしたい。</a:t>
            </a:r>
            <a:endParaRPr kumimoji="1" lang="en-US" altLang="ja-JP" dirty="0"/>
          </a:p>
          <a:p>
            <a:pPr lvl="1"/>
            <a:r>
              <a:rPr kumimoji="1" lang="ja-JP" altLang="en-US" dirty="0"/>
              <a:t>連休前に全体</a:t>
            </a:r>
            <a:r>
              <a:rPr kumimoji="1" lang="en-US" altLang="ja-JP" dirty="0" err="1"/>
              <a:t>WG</a:t>
            </a:r>
            <a:r>
              <a:rPr kumimoji="1" lang="ja-JP" altLang="en-US" dirty="0"/>
              <a:t>を実施する</a:t>
            </a:r>
            <a:endParaRPr kumimoji="1" lang="en-US" altLang="ja-JP" dirty="0"/>
          </a:p>
          <a:p>
            <a:endParaRPr kumimoji="1" lang="ja-JP" altLang="en-US" dirty="0"/>
          </a:p>
        </p:txBody>
      </p:sp>
    </p:spTree>
    <p:extLst>
      <p:ext uri="{BB962C8B-B14F-4D97-AF65-F5344CB8AC3E}">
        <p14:creationId xmlns:p14="http://schemas.microsoft.com/office/powerpoint/2010/main" val="54333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a:t>
            </a:r>
            <a:r>
              <a:rPr kumimoji="1" lang="ja-JP" altLang="en-US" dirty="0"/>
              <a:t>チーム　宿題予定の確認</a:t>
            </a:r>
          </a:p>
        </p:txBody>
      </p:sp>
      <p:sp>
        <p:nvSpPr>
          <p:cNvPr id="3" name="コンテンツ プレースホルダー 2"/>
          <p:cNvSpPr>
            <a:spLocks noGrp="1"/>
          </p:cNvSpPr>
          <p:nvPr>
            <p:ph idx="1"/>
          </p:nvPr>
        </p:nvSpPr>
        <p:spPr/>
        <p:txBody>
          <a:bodyPr/>
          <a:lstStyle/>
          <a:p>
            <a:r>
              <a:rPr kumimoji="1" lang="en-US" altLang="ja-JP" dirty="0"/>
              <a:t>1</a:t>
            </a:r>
            <a:r>
              <a:rPr kumimoji="1" lang="ja-JP" altLang="en-US" dirty="0"/>
              <a:t>月の調査項目</a:t>
            </a:r>
            <a:endParaRPr kumimoji="1" lang="en-US" altLang="ja-JP" dirty="0"/>
          </a:p>
          <a:p>
            <a:pPr lvl="1"/>
            <a:r>
              <a:rPr lang="en-US" altLang="ja-JP" dirty="0"/>
              <a:t>Signal Editor</a:t>
            </a:r>
          </a:p>
          <a:p>
            <a:r>
              <a:rPr kumimoji="1" lang="en-US" altLang="ja-JP" dirty="0"/>
              <a:t>2</a:t>
            </a:r>
            <a:r>
              <a:rPr kumimoji="1" lang="ja-JP" altLang="en-US" dirty="0"/>
              <a:t>月の調査項目</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3</a:t>
            </a:r>
            <a:r>
              <a:rPr kumimoji="1" lang="ja-JP" altLang="en-US" dirty="0"/>
              <a:t>月の調査項目</a:t>
            </a:r>
            <a:endParaRPr kumimoji="1" lang="en-US" altLang="ja-JP" dirty="0"/>
          </a:p>
          <a:p>
            <a:endParaRPr kumimoji="1"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424460768"/>
              </p:ext>
            </p:extLst>
          </p:nvPr>
        </p:nvGraphicFramePr>
        <p:xfrm>
          <a:off x="990600" y="2362200"/>
          <a:ext cx="1816100" cy="1666875"/>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20000"/>
                    </a:ext>
                  </a:extLst>
                </a:gridCol>
              </a:tblGrid>
              <a:tr h="238125">
                <a:tc>
                  <a:txBody>
                    <a:bodyPr/>
                    <a:lstStyle/>
                    <a:p>
                      <a:pPr algn="l" fontAlgn="ctr"/>
                      <a:r>
                        <a:rPr lang="en-US" sz="1200" u="none" strike="noStrike" dirty="0">
                          <a:effectLst/>
                        </a:rPr>
                        <a:t>Initialize Function</a:t>
                      </a:r>
                      <a:endParaRPr lang="en-US" sz="12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0"/>
                  </a:ext>
                </a:extLst>
              </a:tr>
              <a:tr h="238125">
                <a:tc>
                  <a:txBody>
                    <a:bodyPr/>
                    <a:lstStyle/>
                    <a:p>
                      <a:pPr algn="l" fontAlgn="ctr"/>
                      <a:r>
                        <a:rPr lang="en-US" sz="1200" u="none" strike="noStrike" dirty="0">
                          <a:effectLst/>
                        </a:rPr>
                        <a:t>Reset Function</a:t>
                      </a:r>
                      <a:endParaRPr lang="en-US" sz="12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1"/>
                  </a:ext>
                </a:extLst>
              </a:tr>
              <a:tr h="238125">
                <a:tc>
                  <a:txBody>
                    <a:bodyPr/>
                    <a:lstStyle/>
                    <a:p>
                      <a:pPr algn="l" fontAlgn="ctr"/>
                      <a:r>
                        <a:rPr lang="en-US" sz="1200" u="none" strike="noStrike">
                          <a:effectLst/>
                        </a:rPr>
                        <a:t>Terminate Function</a:t>
                      </a:r>
                      <a:endParaRPr lang="en-US" sz="12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2"/>
                  </a:ext>
                </a:extLst>
              </a:tr>
              <a:tr h="238125">
                <a:tc>
                  <a:txBody>
                    <a:bodyPr/>
                    <a:lstStyle/>
                    <a:p>
                      <a:pPr algn="l" fontAlgn="ctr"/>
                      <a:r>
                        <a:rPr lang="en-US" sz="1200" u="none" strike="noStrike">
                          <a:effectLst/>
                        </a:rPr>
                        <a:t>Event Listener</a:t>
                      </a:r>
                      <a:endParaRPr lang="en-US" sz="12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3"/>
                  </a:ext>
                </a:extLst>
              </a:tr>
              <a:tr h="238125">
                <a:tc>
                  <a:txBody>
                    <a:bodyPr/>
                    <a:lstStyle/>
                    <a:p>
                      <a:pPr algn="l" fontAlgn="ctr"/>
                      <a:r>
                        <a:rPr lang="en-US" sz="1200" u="none" strike="noStrike" dirty="0">
                          <a:effectLst/>
                        </a:rPr>
                        <a:t>State Reader</a:t>
                      </a:r>
                      <a:endParaRPr lang="en-US" sz="12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4"/>
                  </a:ext>
                </a:extLst>
              </a:tr>
              <a:tr h="238125">
                <a:tc>
                  <a:txBody>
                    <a:bodyPr/>
                    <a:lstStyle/>
                    <a:p>
                      <a:pPr algn="l" fontAlgn="ctr"/>
                      <a:r>
                        <a:rPr lang="en-US" sz="1200" u="none" strike="noStrike">
                          <a:effectLst/>
                        </a:rPr>
                        <a:t>State Writer</a:t>
                      </a:r>
                      <a:endParaRPr lang="en-US" sz="12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5"/>
                  </a:ext>
                </a:extLst>
              </a:tr>
              <a:tr h="238125">
                <a:tc>
                  <a:txBody>
                    <a:bodyPr/>
                    <a:lstStyle/>
                    <a:p>
                      <a:pPr algn="l" fontAlgn="ctr"/>
                      <a:r>
                        <a:rPr lang="en-US" sz="1200" u="none" strike="noStrike" dirty="0">
                          <a:effectLst/>
                        </a:rPr>
                        <a:t>Parameter Write</a:t>
                      </a:r>
                      <a:endParaRPr lang="en-US" sz="12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854618436"/>
              </p:ext>
            </p:extLst>
          </p:nvPr>
        </p:nvGraphicFramePr>
        <p:xfrm>
          <a:off x="1143000" y="5105400"/>
          <a:ext cx="1816100" cy="714375"/>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20000"/>
                    </a:ext>
                  </a:extLst>
                </a:gridCol>
              </a:tblGrid>
              <a:tr h="238125">
                <a:tc>
                  <a:txBody>
                    <a:bodyPr/>
                    <a:lstStyle/>
                    <a:p>
                      <a:pPr algn="l" fontAlgn="ctr"/>
                      <a:r>
                        <a:rPr lang="en-US" sz="1100" u="none" strike="noStrike">
                          <a:effectLst/>
                        </a:rPr>
                        <a:t>Unit Conversion</a:t>
                      </a:r>
                      <a:endParaRPr lang="en-US" sz="11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0"/>
                  </a:ext>
                </a:extLst>
              </a:tr>
              <a:tr h="238125">
                <a:tc>
                  <a:txBody>
                    <a:bodyPr/>
                    <a:lstStyle/>
                    <a:p>
                      <a:pPr algn="l" fontAlgn="ctr"/>
                      <a:r>
                        <a:rPr lang="en-US" sz="1100" u="none" strike="noStrike">
                          <a:effectLst/>
                        </a:rPr>
                        <a:t>Unit System Configuration</a:t>
                      </a:r>
                      <a:endParaRPr lang="en-US" sz="11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1"/>
                  </a:ext>
                </a:extLst>
              </a:tr>
              <a:tr h="238125">
                <a:tc>
                  <a:txBody>
                    <a:bodyPr/>
                    <a:lstStyle/>
                    <a:p>
                      <a:pPr algn="l" rtl="0" fontAlgn="ctr"/>
                      <a:r>
                        <a:rPr lang="en-US" sz="1200" u="none" strike="noStrike" dirty="0">
                          <a:effectLst/>
                        </a:rPr>
                        <a:t>Sequence Viewer</a:t>
                      </a:r>
                      <a:endParaRPr lang="en-US" sz="1200" b="1" i="0" u="none" strike="noStrike" dirty="0">
                        <a:solidFill>
                          <a:srgbClr val="000000"/>
                        </a:solidFill>
                        <a:effectLst/>
                        <a:latin typeface="Calibri"/>
                      </a:endParaRPr>
                    </a:p>
                  </a:txBody>
                  <a:tcPr marL="0" marR="0" marT="0" marB="0" anchor="ctr"/>
                </a:tc>
                <a:extLst>
                  <a:ext uri="{0D108BD9-81ED-4DB2-BD59-A6C34878D82A}">
                    <a16:rowId xmlns:a16="http://schemas.microsoft.com/office/drawing/2014/main" val="10002"/>
                  </a:ext>
                </a:extLst>
              </a:tr>
            </a:tbl>
          </a:graphicData>
        </a:graphic>
      </p:graphicFrame>
      <p:sp>
        <p:nvSpPr>
          <p:cNvPr id="6" name="テキスト ボックス 5"/>
          <p:cNvSpPr txBox="1"/>
          <p:nvPr/>
        </p:nvSpPr>
        <p:spPr>
          <a:xfrm>
            <a:off x="5124951" y="838200"/>
            <a:ext cx="4019049" cy="2308324"/>
          </a:xfrm>
          <a:prstGeom prst="rect">
            <a:avLst/>
          </a:prstGeom>
          <a:noFill/>
        </p:spPr>
        <p:txBody>
          <a:bodyPr wrap="none" rtlCol="0">
            <a:spAutoFit/>
          </a:bodyPr>
          <a:lstStyle/>
          <a:p>
            <a:r>
              <a:rPr kumimoji="1" lang="ja-JP" altLang="en-US" dirty="0"/>
              <a:t>調整しやすい曜日</a:t>
            </a:r>
            <a:r>
              <a:rPr kumimoji="1" lang="en-US" altLang="ja-JP" dirty="0"/>
              <a:t>		</a:t>
            </a:r>
            <a:r>
              <a:rPr kumimoji="1" lang="ja-JP" altLang="en-US" dirty="0"/>
              <a:t>避けて欲し</a:t>
            </a:r>
            <a:endParaRPr kumimoji="1" lang="en-US" altLang="ja-JP" dirty="0"/>
          </a:p>
          <a:p>
            <a:endParaRPr lang="en-US" altLang="ja-JP" dirty="0"/>
          </a:p>
          <a:p>
            <a:r>
              <a:rPr kumimoji="1" lang="ja-JP" altLang="en-US" dirty="0"/>
              <a:t>日産　　金曜日</a:t>
            </a:r>
            <a:r>
              <a:rPr kumimoji="1" lang="en-US" altLang="ja-JP" dirty="0"/>
              <a:t>		</a:t>
            </a:r>
            <a:r>
              <a:rPr kumimoji="1" lang="ja-JP" altLang="en-US" dirty="0"/>
              <a:t>月、火、水</a:t>
            </a:r>
            <a:endParaRPr kumimoji="1" lang="en-US" altLang="ja-JP" dirty="0"/>
          </a:p>
          <a:p>
            <a:r>
              <a:rPr lang="ja-JP" altLang="en-US" dirty="0"/>
              <a:t>両毛</a:t>
            </a:r>
            <a:r>
              <a:rPr lang="en-US" altLang="ja-JP" dirty="0"/>
              <a:t>	</a:t>
            </a:r>
            <a:r>
              <a:rPr lang="ja-JP" altLang="en-US" dirty="0"/>
              <a:t>全体的に</a:t>
            </a:r>
            <a:r>
              <a:rPr lang="en-US" altLang="ja-JP" dirty="0"/>
              <a:t>ok</a:t>
            </a:r>
          </a:p>
          <a:p>
            <a:r>
              <a:rPr kumimoji="1" lang="en-US" altLang="ja-JP" dirty="0"/>
              <a:t>aw	</a:t>
            </a:r>
            <a:r>
              <a:rPr kumimoji="1" lang="ja-JP" altLang="en-US" dirty="0"/>
              <a:t>木、金</a:t>
            </a:r>
            <a:r>
              <a:rPr kumimoji="1" lang="en-US" altLang="ja-JP" dirty="0"/>
              <a:t>		</a:t>
            </a:r>
            <a:r>
              <a:rPr kumimoji="1" lang="ja-JP" altLang="en-US" dirty="0"/>
              <a:t>月、火</a:t>
            </a:r>
            <a:endParaRPr kumimoji="1" lang="en-US" altLang="ja-JP" dirty="0"/>
          </a:p>
          <a:p>
            <a:r>
              <a:rPr lang="en-US" altLang="ja-JP" dirty="0"/>
              <a:t>mw	1</a:t>
            </a:r>
            <a:r>
              <a:rPr lang="ja-JP" altLang="en-US" dirty="0"/>
              <a:t>月の下旬は</a:t>
            </a:r>
            <a:r>
              <a:rPr lang="en-US" altLang="ja-JP" dirty="0"/>
              <a:t>us</a:t>
            </a:r>
            <a:r>
              <a:rPr lang="ja-JP" altLang="en-US" dirty="0"/>
              <a:t>にいる。</a:t>
            </a:r>
            <a:endParaRPr lang="en-US" altLang="ja-JP" dirty="0"/>
          </a:p>
          <a:p>
            <a:endParaRPr lang="en-US" altLang="ja-JP" dirty="0"/>
          </a:p>
          <a:p>
            <a:endParaRPr kumimoji="1" lang="ja-JP" altLang="en-US" dirty="0"/>
          </a:p>
        </p:txBody>
      </p:sp>
      <p:sp>
        <p:nvSpPr>
          <p:cNvPr id="7" name="テキスト ボックス 6"/>
          <p:cNvSpPr txBox="1"/>
          <p:nvPr/>
        </p:nvSpPr>
        <p:spPr>
          <a:xfrm>
            <a:off x="3276600" y="1524000"/>
            <a:ext cx="1031051" cy="369332"/>
          </a:xfrm>
          <a:prstGeom prst="rect">
            <a:avLst/>
          </a:prstGeom>
          <a:noFill/>
        </p:spPr>
        <p:txBody>
          <a:bodyPr wrap="none" rtlCol="0">
            <a:spAutoFit/>
          </a:bodyPr>
          <a:lstStyle/>
          <a:p>
            <a:r>
              <a:rPr kumimoji="1" lang="ja-JP" altLang="en-US" dirty="0">
                <a:solidFill>
                  <a:srgbClr val="FF0000"/>
                </a:solidFill>
              </a:rPr>
              <a:t>残　日産</a:t>
            </a:r>
          </a:p>
        </p:txBody>
      </p:sp>
    </p:spTree>
    <p:extLst>
      <p:ext uri="{BB962C8B-B14F-4D97-AF65-F5344CB8AC3E}">
        <p14:creationId xmlns:p14="http://schemas.microsoft.com/office/powerpoint/2010/main" val="54835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テキスト ボックス 2"/>
          <p:cNvSpPr txBox="1"/>
          <p:nvPr/>
        </p:nvSpPr>
        <p:spPr>
          <a:xfrm>
            <a:off x="1066800" y="1219200"/>
            <a:ext cx="6858000" cy="3416320"/>
          </a:xfrm>
          <a:prstGeom prst="rect">
            <a:avLst/>
          </a:prstGeom>
          <a:noFill/>
        </p:spPr>
        <p:txBody>
          <a:bodyPr wrap="square" rtlCol="0">
            <a:spAutoFit/>
          </a:bodyPr>
          <a:lstStyle/>
          <a:p>
            <a:pPr marL="342900" indent="-342900">
              <a:buFont typeface="+mj-lt"/>
              <a:buAutoNum type="arabicPeriod"/>
            </a:pPr>
            <a:r>
              <a:rPr lang="ja-JP" altLang="en-US" sz="2400" dirty="0"/>
              <a:t>出欠確認</a:t>
            </a:r>
            <a:endParaRPr lang="en-US" altLang="ja-JP" sz="2400" dirty="0"/>
          </a:p>
          <a:p>
            <a:pPr marL="342900" indent="-342900">
              <a:buFont typeface="+mj-lt"/>
              <a:buAutoNum type="arabicPeriod"/>
            </a:pPr>
            <a:r>
              <a:rPr lang="ja-JP" altLang="en-US" sz="2400" dirty="0"/>
              <a:t>各社調査報告</a:t>
            </a:r>
            <a:endParaRPr lang="en-US" altLang="ja-JP" sz="2400" dirty="0"/>
          </a:p>
          <a:p>
            <a:pPr marL="800100" lvl="1" indent="-342900">
              <a:buFont typeface="+mj-lt"/>
              <a:buAutoNum type="arabicPeriod"/>
            </a:pPr>
            <a:r>
              <a:rPr lang="en-US" altLang="ja-JP" sz="2400" dirty="0"/>
              <a:t>AW</a:t>
            </a:r>
          </a:p>
          <a:p>
            <a:pPr marL="800100" lvl="1" indent="-342900">
              <a:buFont typeface="+mj-lt"/>
              <a:buAutoNum type="arabicPeriod"/>
            </a:pPr>
            <a:r>
              <a:rPr lang="ja-JP" altLang="en-US" sz="2400" dirty="0"/>
              <a:t>日産</a:t>
            </a:r>
            <a:endParaRPr lang="en-US" altLang="ja-JP" sz="2400" dirty="0"/>
          </a:p>
          <a:p>
            <a:pPr marL="800100" lvl="1" indent="-342900">
              <a:buFont typeface="+mj-lt"/>
              <a:buAutoNum type="arabicPeriod"/>
            </a:pPr>
            <a:r>
              <a:rPr lang="ja-JP" altLang="en-US" sz="2400" dirty="0"/>
              <a:t>ミツバ</a:t>
            </a:r>
            <a:endParaRPr lang="en-US" altLang="ja-JP" sz="2400" dirty="0"/>
          </a:p>
          <a:p>
            <a:pPr marL="342900" indent="-342900">
              <a:buFont typeface="+mj-lt"/>
              <a:buAutoNum type="arabicPeriod"/>
            </a:pPr>
            <a:r>
              <a:rPr kumimoji="1" lang="ja-JP" altLang="en-US" sz="2400" dirty="0"/>
              <a:t>まとめ及び使い方のユースケース議論</a:t>
            </a:r>
            <a:endParaRPr kumimoji="1" lang="en-US" altLang="ja-JP" sz="2400" dirty="0"/>
          </a:p>
          <a:p>
            <a:pPr marL="342900" indent="-342900">
              <a:buFont typeface="+mj-lt"/>
              <a:buAutoNum type="arabicPeriod"/>
            </a:pPr>
            <a:r>
              <a:rPr lang="ja-JP" altLang="en-US" sz="2400" dirty="0"/>
              <a:t>過去のワーキング　</a:t>
            </a:r>
            <a:r>
              <a:rPr lang="en-US" altLang="ja-JP" sz="2400" dirty="0"/>
              <a:t>IP</a:t>
            </a:r>
            <a:r>
              <a:rPr lang="ja-JP" altLang="en-US" sz="2400" dirty="0"/>
              <a:t>プロテクション情報共有</a:t>
            </a:r>
            <a:endParaRPr lang="en-US" altLang="ja-JP" sz="2400" dirty="0"/>
          </a:p>
          <a:p>
            <a:pPr marL="342900" indent="-342900">
              <a:buFont typeface="+mj-lt"/>
              <a:buAutoNum type="arabicPeriod"/>
            </a:pPr>
            <a:r>
              <a:rPr lang="en-US" altLang="ja-JP" sz="2400" dirty="0"/>
              <a:t>B</a:t>
            </a:r>
            <a:r>
              <a:rPr lang="ja-JP" altLang="en-US" sz="2400" dirty="0"/>
              <a:t>チームの結果共有</a:t>
            </a:r>
            <a:endParaRPr lang="en-US" altLang="ja-JP" sz="2400" dirty="0"/>
          </a:p>
          <a:p>
            <a:endParaRPr lang="en-US" altLang="ja-JP" sz="2400" dirty="0"/>
          </a:p>
        </p:txBody>
      </p:sp>
    </p:spTree>
    <p:extLst>
      <p:ext uri="{BB962C8B-B14F-4D97-AF65-F5344CB8AC3E}">
        <p14:creationId xmlns:p14="http://schemas.microsoft.com/office/powerpoint/2010/main" val="319935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出欠確認</a:t>
            </a:r>
          </a:p>
        </p:txBody>
      </p:sp>
      <p:graphicFrame>
        <p:nvGraphicFramePr>
          <p:cNvPr id="6" name="表 5"/>
          <p:cNvGraphicFramePr>
            <a:graphicFrameLocks noGrp="1"/>
          </p:cNvGraphicFramePr>
          <p:nvPr>
            <p:extLst>
              <p:ext uri="{D42A27DB-BD31-4B8C-83A1-F6EECF244321}">
                <p14:modId xmlns:p14="http://schemas.microsoft.com/office/powerpoint/2010/main" val="1429234165"/>
              </p:ext>
            </p:extLst>
          </p:nvPr>
        </p:nvGraphicFramePr>
        <p:xfrm>
          <a:off x="609600" y="838200"/>
          <a:ext cx="7935912" cy="5191760"/>
        </p:xfrm>
        <a:graphic>
          <a:graphicData uri="http://schemas.openxmlformats.org/drawingml/2006/table">
            <a:tbl>
              <a:tblPr firstRow="1" bandRow="1">
                <a:tableStyleId>{5940675A-B579-460E-94D1-54222C63F5DA}</a:tableStyleId>
              </a:tblPr>
              <a:tblGrid>
                <a:gridCol w="38719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fontAlgn="ctr"/>
                      <a:r>
                        <a:rPr lang="ja-JP" altLang="en-US" sz="1400" u="none" strike="noStrike" dirty="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出欠</a:t>
                      </a:r>
                    </a:p>
                  </a:txBody>
                  <a:tcPr/>
                </a:tc>
                <a:extLst>
                  <a:ext uri="{0D108BD9-81ED-4DB2-BD59-A6C34878D82A}">
                    <a16:rowId xmlns:a16="http://schemas.microsoft.com/office/drawing/2014/main" val="10000"/>
                  </a:ext>
                </a:extLst>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〇</a:t>
                      </a:r>
                    </a:p>
                  </a:txBody>
                  <a:tcPr/>
                </a:tc>
                <a:extLst>
                  <a:ext uri="{0D108BD9-81ED-4DB2-BD59-A6C34878D82A}">
                    <a16:rowId xmlns:a16="http://schemas.microsoft.com/office/drawing/2014/main" val="10001"/>
                  </a:ext>
                </a:extLst>
              </a:tr>
              <a:tr h="370840">
                <a:tc vMerge="1">
                  <a:txBody>
                    <a:bodyPr/>
                    <a:lstStyle/>
                    <a:p>
                      <a:endParaRPr kumimoji="1" lang="ja-JP" altLang="en-US"/>
                    </a:p>
                  </a:txBody>
                  <a:tcPr/>
                </a:tc>
                <a:tc>
                  <a:txBody>
                    <a:bodyPr/>
                    <a:lstStyle/>
                    <a:p>
                      <a:pPr algn="ctr" fontAlgn="ctr"/>
                      <a:r>
                        <a:rPr lang="ja-JP" altLang="en-US" sz="1400" u="none" strike="noStrike" dirty="0">
                          <a:effectLst/>
                        </a:rPr>
                        <a:t>戸塚政裕</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〇</a:t>
                      </a:r>
                    </a:p>
                  </a:txBody>
                  <a:tcPr/>
                </a:tc>
                <a:extLst>
                  <a:ext uri="{0D108BD9-81ED-4DB2-BD59-A6C34878D82A}">
                    <a16:rowId xmlns:a16="http://schemas.microsoft.com/office/drawing/2014/main" val="10002"/>
                  </a:ext>
                </a:extLst>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a:endParaRPr kumimoji="1" lang="ja-JP" altLang="en-US" sz="1400" dirty="0"/>
                    </a:p>
                  </a:txBody>
                  <a:tcPr>
                    <a:solidFill>
                      <a:schemeClr val="bg1">
                        <a:lumMod val="75000"/>
                      </a:schemeClr>
                    </a:solidFill>
                  </a:tcPr>
                </a:tc>
                <a:extLst>
                  <a:ext uri="{0D108BD9-81ED-4DB2-BD59-A6C34878D82A}">
                    <a16:rowId xmlns:a16="http://schemas.microsoft.com/office/drawing/2014/main" val="10003"/>
                  </a:ext>
                </a:extLst>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a:endParaRPr kumimoji="1" lang="ja-JP" altLang="en-US" sz="1400" dirty="0"/>
                    </a:p>
                  </a:txBody>
                  <a:tcPr>
                    <a:solidFill>
                      <a:schemeClr val="bg1">
                        <a:lumMod val="75000"/>
                      </a:schemeClr>
                    </a:solidFill>
                  </a:tcPr>
                </a:tc>
                <a:extLst>
                  <a:ext uri="{0D108BD9-81ED-4DB2-BD59-A6C34878D82A}">
                    <a16:rowId xmlns:a16="http://schemas.microsoft.com/office/drawing/2014/main" val="10004"/>
                  </a:ext>
                </a:extLst>
              </a:tr>
              <a:tr h="370840">
                <a:tc rowSpan="2">
                  <a:txBody>
                    <a:bodyPr/>
                    <a:lstStyle/>
                    <a:p>
                      <a:pPr algn="ctr" fontAlgn="ctr"/>
                      <a:r>
                        <a:rPr lang="ja-JP" altLang="en-US" sz="1400" b="0" i="0" u="none" strike="noStrike" dirty="0">
                          <a:solidFill>
                            <a:srgbClr val="000000"/>
                          </a:solidFill>
                          <a:effectLst/>
                          <a:latin typeface="Meiryo UI"/>
                        </a:rPr>
                        <a:t>日本電産モビリティ</a:t>
                      </a:r>
                      <a:endParaRPr lang="en-US" altLang="ja-JP" sz="1400" b="0" i="0" u="none" strike="noStrike" dirty="0">
                        <a:solidFill>
                          <a:srgbClr val="000000"/>
                        </a:solidFill>
                        <a:effectLst/>
                        <a:latin typeface="Meiryo UI"/>
                      </a:endParaRPr>
                    </a:p>
                    <a:p>
                      <a:pPr algn="ctr" fontAlgn="ctr"/>
                      <a:r>
                        <a:rPr lang="ja-JP" altLang="en-US" sz="1400" b="0" i="0" u="none" strike="noStrike" dirty="0">
                          <a:solidFill>
                            <a:srgbClr val="000000"/>
                          </a:solidFill>
                          <a:effectLst/>
                          <a:latin typeface="Meiryo UI"/>
                        </a:rPr>
                        <a:t>（旧</a:t>
                      </a:r>
                      <a:r>
                        <a:rPr lang="ja-JP" altLang="en-US" sz="1400" u="none" strike="noStrike" dirty="0">
                          <a:effectLst/>
                        </a:rPr>
                        <a:t>オムロン オートモーティブエレクトロニクス）</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a:endParaRPr kumimoji="1" lang="ja-JP" altLang="en-US" sz="1400" dirty="0"/>
                    </a:p>
                  </a:txBody>
                  <a:tcPr>
                    <a:solidFill>
                      <a:schemeClr val="bg1">
                        <a:lumMod val="75000"/>
                      </a:schemeClr>
                    </a:solidFill>
                  </a:tcPr>
                </a:tc>
                <a:extLst>
                  <a:ext uri="{0D108BD9-81ED-4DB2-BD59-A6C34878D82A}">
                    <a16:rowId xmlns:a16="http://schemas.microsoft.com/office/drawing/2014/main" val="10005"/>
                  </a:ext>
                </a:extLst>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a:endParaRPr kumimoji="1" lang="ja-JP" altLang="en-US" sz="1400" dirty="0"/>
                    </a:p>
                  </a:txBody>
                  <a:tcPr>
                    <a:solidFill>
                      <a:schemeClr val="bg1">
                        <a:lumMod val="75000"/>
                      </a:schemeClr>
                    </a:solidFill>
                  </a:tcPr>
                </a:tc>
                <a:extLst>
                  <a:ext uri="{0D108BD9-81ED-4DB2-BD59-A6C34878D82A}">
                    <a16:rowId xmlns:a16="http://schemas.microsoft.com/office/drawing/2014/main" val="10006"/>
                  </a:ext>
                </a:extLst>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solidFill>
                      <a:schemeClr val="bg1">
                        <a:lumMod val="75000"/>
                      </a:schemeClr>
                    </a:solidFill>
                  </a:tcPr>
                </a:tc>
                <a:tc>
                  <a:txBody>
                    <a:bodyPr/>
                    <a:lstStyle/>
                    <a:p>
                      <a:pPr algn="ctr" fontAlgn="ctr"/>
                      <a:r>
                        <a:rPr lang="ja-JP" altLang="en-US" sz="1400" u="none" strike="noStrike" dirty="0">
                          <a:effectLst/>
                        </a:rPr>
                        <a:t>高田知里</a:t>
                      </a:r>
                      <a:endParaRPr lang="en-US" altLang="ja-JP" sz="1400" u="none" strike="noStrike" dirty="0">
                        <a:effectLst/>
                      </a:endParaRPr>
                    </a:p>
                  </a:txBody>
                  <a:tcPr marL="0" marR="0" marT="0" marB="0" anchor="ctr">
                    <a:solidFill>
                      <a:schemeClr val="bg1">
                        <a:lumMod val="75000"/>
                      </a:schemeClr>
                    </a:solidFill>
                  </a:tcPr>
                </a:tc>
                <a:tc>
                  <a:txBody>
                    <a:bodyPr/>
                    <a:lstStyle/>
                    <a:p>
                      <a:pPr algn="ctr"/>
                      <a:endParaRPr kumimoji="1" lang="ja-JP" altLang="en-US" sz="1400" dirty="0"/>
                    </a:p>
                  </a:txBody>
                  <a:tcPr>
                    <a:solidFill>
                      <a:schemeClr val="bg1">
                        <a:lumMod val="75000"/>
                      </a:schemeClr>
                    </a:solidFill>
                  </a:tcPr>
                </a:tc>
                <a:extLst>
                  <a:ext uri="{0D108BD9-81ED-4DB2-BD59-A6C34878D82A}">
                    <a16:rowId xmlns:a16="http://schemas.microsoft.com/office/drawing/2014/main" val="10007"/>
                  </a:ext>
                </a:extLst>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〇</a:t>
                      </a:r>
                    </a:p>
                  </a:txBody>
                  <a:tcPr/>
                </a:tc>
                <a:extLst>
                  <a:ext uri="{0D108BD9-81ED-4DB2-BD59-A6C34878D82A}">
                    <a16:rowId xmlns:a16="http://schemas.microsoft.com/office/drawing/2014/main" val="10008"/>
                  </a:ext>
                </a:extLst>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a:effectLst/>
                        </a:rPr>
                        <a:t>湯原拓朗</a:t>
                      </a:r>
                      <a:endParaRPr lang="ja-JP" altLang="en-US" sz="1400" b="0" i="0" u="none" strike="noStrike">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〇</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kumimoji="1" lang="ja-JP" altLang="en-US" sz="1400" dirty="0"/>
                        <a:t>〇</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〇</a:t>
                      </a:r>
                    </a:p>
                  </a:txBody>
                  <a:tcPr/>
                </a:tc>
                <a:extLst>
                  <a:ext uri="{0D108BD9-81ED-4DB2-BD59-A6C34878D82A}">
                    <a16:rowId xmlns:a16="http://schemas.microsoft.com/office/drawing/2014/main" val="10011"/>
                  </a:ext>
                </a:extLst>
              </a:tr>
              <a:tr h="370840">
                <a:tc rowSpan="2">
                  <a:txBody>
                    <a:bodyPr/>
                    <a:lstStyle/>
                    <a:p>
                      <a:pPr algn="ctr" fontAlgn="ctr"/>
                      <a:r>
                        <a:rPr lang="en-US" sz="1400" u="none" strike="noStrike" dirty="0">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a:t>〇</a:t>
                      </a:r>
                    </a:p>
                  </a:txBody>
                  <a:tcPr/>
                </a:tc>
                <a:extLst>
                  <a:ext uri="{0D108BD9-81ED-4DB2-BD59-A6C34878D82A}">
                    <a16:rowId xmlns:a16="http://schemas.microsoft.com/office/drawing/2014/main" val="10012"/>
                  </a:ext>
                </a:extLst>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a:t>WEB</a:t>
                      </a:r>
                      <a:endParaRPr kumimoji="1" lang="ja-JP" altLang="en-US" sz="1400"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9085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lang="ja-JP" altLang="en-US" dirty="0"/>
              <a:t>調査報告　</a:t>
            </a:r>
            <a:r>
              <a:rPr lang="en-US" altLang="ja-JP" dirty="0"/>
              <a:t>Signal Editor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日産殿報告</a:t>
            </a:r>
            <a:endParaRPr kumimoji="1" lang="en-US" altLang="ja-JP" dirty="0"/>
          </a:p>
          <a:p>
            <a:endParaRPr kumimoji="1" lang="en-US" altLang="ja-JP" dirty="0"/>
          </a:p>
          <a:p>
            <a:pPr marL="0" indent="0">
              <a:buNone/>
            </a:pPr>
            <a:r>
              <a:rPr kumimoji="1" lang="ja-JP" altLang="en-US" dirty="0"/>
              <a:t>追加無し</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33502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Event Listener </a:t>
            </a:r>
            <a:r>
              <a:rPr lang="ja-JP" altLang="en-US" dirty="0"/>
              <a:t>　ユースケース</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Initialize</a:t>
            </a:r>
            <a:r>
              <a:rPr lang="ja-JP" altLang="en-US" dirty="0"/>
              <a:t>・</a:t>
            </a:r>
            <a:r>
              <a:rPr lang="en-US" altLang="ja-JP" dirty="0"/>
              <a:t>Reset </a:t>
            </a:r>
          </a:p>
          <a:p>
            <a:pPr marL="0" indent="0">
              <a:buNone/>
            </a:pPr>
            <a:r>
              <a:rPr kumimoji="1" lang="ja-JP" altLang="en-US" dirty="0"/>
              <a:t>機能を１か所にまとめる事が可能であるが、固定値を使うだけなら必要ないと思われる。</a:t>
            </a:r>
            <a:endParaRPr kumimoji="1" lang="en-US" altLang="ja-JP" dirty="0"/>
          </a:p>
          <a:p>
            <a:pPr marL="0" indent="0">
              <a:buNone/>
            </a:pPr>
            <a:r>
              <a:rPr kumimoji="1" lang="en-US" altLang="ja-JP" dirty="0"/>
              <a:t>C</a:t>
            </a:r>
            <a:r>
              <a:rPr kumimoji="1" lang="ja-JP" altLang="en-US" dirty="0"/>
              <a:t>ソースに使づけすぎるモデリングは制御仕様書として考えると見栄えが悪く、かえって危なさがある。</a:t>
            </a:r>
            <a:endParaRPr kumimoji="1" lang="en-US" altLang="ja-JP" dirty="0"/>
          </a:p>
          <a:p>
            <a:pPr marL="0" indent="0">
              <a:buNone/>
            </a:pPr>
            <a:r>
              <a:rPr kumimoji="1" lang="ja-JP" altLang="en-US" dirty="0"/>
              <a:t>固定値ではなく、信号やパラメータを使った計算を行い値を確定させたい場合は、有益である。</a:t>
            </a:r>
            <a:endParaRPr kumimoji="1" lang="en-US" altLang="ja-JP" dirty="0"/>
          </a:p>
          <a:p>
            <a:pPr marL="0" indent="0">
              <a:buNone/>
            </a:pPr>
            <a:r>
              <a:rPr kumimoji="1" lang="en-US" altLang="ja-JP" dirty="0"/>
              <a:t>ROM</a:t>
            </a:r>
            <a:r>
              <a:rPr kumimoji="1" lang="ja-JP" altLang="en-US" dirty="0"/>
              <a:t>効率、</a:t>
            </a:r>
            <a:r>
              <a:rPr kumimoji="1" lang="en-US" altLang="ja-JP" dirty="0"/>
              <a:t>RAM</a:t>
            </a:r>
            <a:r>
              <a:rPr kumimoji="1" lang="ja-JP" altLang="en-US" dirty="0"/>
              <a:t>効率的な観点で考えると試した事例が少なかったので解らない。</a:t>
            </a:r>
            <a:endParaRPr kumimoji="1" lang="en-US" altLang="ja-JP" dirty="0"/>
          </a:p>
          <a:p>
            <a:pPr marL="0" indent="0">
              <a:buNone/>
            </a:pPr>
            <a:r>
              <a:rPr lang="ja-JP" altLang="en-US" dirty="0"/>
              <a:t>また、</a:t>
            </a:r>
            <a:r>
              <a:rPr lang="en-US" altLang="ja-JP" dirty="0"/>
              <a:t> AUTOSAR</a:t>
            </a:r>
            <a:r>
              <a:rPr lang="ja-JP" altLang="en-US" dirty="0"/>
              <a:t>との関係は調べきれていない。</a:t>
            </a:r>
            <a:endParaRPr lang="en-US" altLang="ja-JP" dirty="0"/>
          </a:p>
          <a:p>
            <a:pPr marL="0" indent="0">
              <a:buNone/>
            </a:pPr>
            <a:r>
              <a:rPr lang="ja-JP" altLang="en-US" dirty="0"/>
              <a:t>そちらでは、もっと有益なユースケースがあるかもしれない。</a:t>
            </a:r>
            <a:endParaRPr lang="en-US" altLang="ja-JP" dirty="0"/>
          </a:p>
          <a:p>
            <a:pPr marL="0" indent="0">
              <a:buNone/>
            </a:pPr>
            <a:r>
              <a:rPr lang="ja-JP" altLang="en-US" dirty="0">
                <a:solidFill>
                  <a:srgbClr val="FF0000"/>
                </a:solidFill>
              </a:rPr>
              <a:t>→</a:t>
            </a:r>
            <a:r>
              <a:rPr lang="en-US" altLang="ja-JP" dirty="0">
                <a:solidFill>
                  <a:srgbClr val="FF0000"/>
                </a:solidFill>
              </a:rPr>
              <a:t>MW</a:t>
            </a:r>
            <a:r>
              <a:rPr lang="ja-JP" altLang="en-US" dirty="0" err="1">
                <a:solidFill>
                  <a:srgbClr val="FF0000"/>
                </a:solidFill>
              </a:rPr>
              <a:t>さん</a:t>
            </a:r>
            <a:r>
              <a:rPr lang="ja-JP" altLang="en-US" dirty="0">
                <a:solidFill>
                  <a:srgbClr val="FF0000"/>
                </a:solidFill>
              </a:rPr>
              <a:t>調査をお願いします。</a:t>
            </a:r>
            <a:endParaRPr lang="en-US" altLang="ja-JP" dirty="0">
              <a:solidFill>
                <a:srgbClr val="FF0000"/>
              </a:solidFill>
            </a:endParaRPr>
          </a:p>
        </p:txBody>
      </p:sp>
    </p:spTree>
    <p:extLst>
      <p:ext uri="{BB962C8B-B14F-4D97-AF65-F5344CB8AC3E}">
        <p14:creationId xmlns:p14="http://schemas.microsoft.com/office/powerpoint/2010/main" val="267821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r>
              <a:rPr lang="en-US" altLang="ja-JP" dirty="0"/>
              <a:t>Terminate</a:t>
            </a:r>
            <a:r>
              <a:rPr lang="ja-JP" altLang="en-US" dirty="0"/>
              <a:t>に関して</a:t>
            </a:r>
            <a:endParaRPr lang="en-US" altLang="ja-JP" dirty="0"/>
          </a:p>
        </p:txBody>
      </p:sp>
      <p:sp>
        <p:nvSpPr>
          <p:cNvPr id="3" name="コンテンツ プレースホルダー 2"/>
          <p:cNvSpPr>
            <a:spLocks noGrp="1"/>
          </p:cNvSpPr>
          <p:nvPr>
            <p:ph idx="1"/>
          </p:nvPr>
        </p:nvSpPr>
        <p:spPr/>
        <p:txBody>
          <a:bodyPr/>
          <a:lstStyle/>
          <a:p>
            <a:r>
              <a:rPr lang="en-US" altLang="ja-JP" dirty="0" err="1"/>
              <a:t>Simlink</a:t>
            </a:r>
            <a:r>
              <a:rPr lang="ja-JP" altLang="en-US" dirty="0"/>
              <a:t>シミュレーションモードで</a:t>
            </a:r>
            <a:endParaRPr lang="en-US" altLang="ja-JP" dirty="0"/>
          </a:p>
          <a:p>
            <a:pPr marL="0" indent="0">
              <a:buNone/>
            </a:pPr>
            <a:r>
              <a:rPr lang="ja-JP" altLang="en-US" dirty="0"/>
              <a:t>シミュレーション最後の値をデータインスペクター経由でワークスペースに値を取り出すことが出来そう。</a:t>
            </a:r>
            <a:endParaRPr lang="en-US" altLang="ja-JP" dirty="0"/>
          </a:p>
          <a:p>
            <a:pPr marL="0" indent="0">
              <a:buNone/>
            </a:pPr>
            <a:endParaRPr lang="en-US" altLang="ja-JP" dirty="0"/>
          </a:p>
          <a:p>
            <a:r>
              <a:rPr lang="en-US" altLang="ja-JP" dirty="0"/>
              <a:t>ECU</a:t>
            </a:r>
            <a:r>
              <a:rPr lang="ja-JP" altLang="en-US" dirty="0"/>
              <a:t>組込み</a:t>
            </a:r>
            <a:endParaRPr lang="en-US" altLang="ja-JP" dirty="0"/>
          </a:p>
          <a:p>
            <a:pPr marL="0" indent="0">
              <a:buNone/>
            </a:pPr>
            <a:r>
              <a:rPr lang="en-US" altLang="ja-JP" dirty="0"/>
              <a:t>Simulink</a:t>
            </a:r>
            <a:r>
              <a:rPr lang="ja-JP" altLang="en-US" dirty="0"/>
              <a:t>に専用のブロックは無いはず。</a:t>
            </a:r>
            <a:endParaRPr lang="en-US" altLang="ja-JP" dirty="0"/>
          </a:p>
          <a:p>
            <a:pPr marL="0" indent="0">
              <a:buNone/>
            </a:pPr>
            <a:r>
              <a:rPr lang="en-US" altLang="ja-JP" dirty="0"/>
              <a:t>AUTOSAR</a:t>
            </a:r>
            <a:r>
              <a:rPr lang="ja-JP" altLang="en-US" dirty="0"/>
              <a:t>系にあるかもしれない。</a:t>
            </a:r>
            <a:endParaRPr lang="en-US" altLang="ja-JP" dirty="0"/>
          </a:p>
          <a:p>
            <a:pPr marL="0" indent="0">
              <a:buNone/>
            </a:pPr>
            <a:endParaRPr lang="en-US" altLang="ja-JP" dirty="0"/>
          </a:p>
          <a:p>
            <a:pPr marL="0" indent="0">
              <a:buNone/>
            </a:pPr>
            <a:r>
              <a:rPr lang="ja-JP" altLang="en-US" dirty="0"/>
              <a:t>おそらく、専用</a:t>
            </a:r>
            <a:r>
              <a:rPr lang="en-US" altLang="ja-JP" dirty="0"/>
              <a:t>S-function</a:t>
            </a:r>
            <a:r>
              <a:rPr lang="ja-JP" altLang="en-US" dirty="0"/>
              <a:t>を作成し、それを呼び出して使うのだろう。</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89247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ctr"/>
            <a:r>
              <a:rPr lang="en-US" altLang="ja-JP" dirty="0"/>
              <a:t>State Reader</a:t>
            </a:r>
            <a:r>
              <a:rPr lang="ja-JP" altLang="en-US" dirty="0" err="1"/>
              <a:t>、</a:t>
            </a:r>
            <a:r>
              <a:rPr lang="en-US" altLang="ja-JP" dirty="0"/>
              <a:t>State Writer</a:t>
            </a:r>
            <a:endParaRPr lang="en-US" altLang="ja-JP" dirty="0">
              <a:solidFill>
                <a:srgbClr val="000000"/>
              </a:solidFill>
            </a:endParaRPr>
          </a:p>
        </p:txBody>
      </p:sp>
      <p:sp>
        <p:nvSpPr>
          <p:cNvPr id="3" name="コンテンツ プレースホルダー 2"/>
          <p:cNvSpPr>
            <a:spLocks noGrp="1"/>
          </p:cNvSpPr>
          <p:nvPr>
            <p:ph idx="1"/>
          </p:nvPr>
        </p:nvSpPr>
        <p:spPr>
          <a:xfrm>
            <a:off x="590550" y="1052513"/>
            <a:ext cx="8324850" cy="5329237"/>
          </a:xfrm>
        </p:spPr>
        <p:txBody>
          <a:bodyPr/>
          <a:lstStyle/>
          <a:p>
            <a:r>
              <a:rPr kumimoji="1" lang="en-US" altLang="ja-JP" dirty="0" err="1"/>
              <a:t>2016b</a:t>
            </a:r>
            <a:r>
              <a:rPr kumimoji="1" lang="ja-JP" altLang="en-US" dirty="0"/>
              <a:t>から使える。</a:t>
            </a:r>
            <a:r>
              <a:rPr lang="en-US" altLang="ja-JP" dirty="0"/>
              <a:t>Event Listener </a:t>
            </a:r>
            <a:r>
              <a:rPr lang="ja-JP" altLang="en-US" dirty="0"/>
              <a:t>とは別機能。</a:t>
            </a:r>
            <a:endParaRPr lang="en-US" altLang="ja-JP" dirty="0"/>
          </a:p>
          <a:p>
            <a:r>
              <a:rPr lang="ja-JP" altLang="en-US" dirty="0"/>
              <a:t>たまたま</a:t>
            </a:r>
            <a:r>
              <a:rPr lang="en-US" altLang="ja-JP" dirty="0"/>
              <a:t>Event Listener </a:t>
            </a:r>
            <a:r>
              <a:rPr lang="ja-JP" altLang="en-US" dirty="0"/>
              <a:t>の中でも使えただけ。</a:t>
            </a:r>
            <a:endParaRPr lang="en-US" altLang="ja-JP" dirty="0"/>
          </a:p>
          <a:p>
            <a:pPr marL="0" indent="0">
              <a:buNone/>
            </a:pPr>
            <a:endParaRPr lang="en-US" altLang="ja-JP" dirty="0"/>
          </a:p>
          <a:p>
            <a:pPr marL="0" indent="0">
              <a:buNone/>
            </a:pPr>
            <a:r>
              <a:rPr lang="en-US" altLang="ja-JP" dirty="0"/>
              <a:t>if-else</a:t>
            </a:r>
            <a:r>
              <a:rPr lang="ja-JP" altLang="en-US" dirty="0"/>
              <a:t>で</a:t>
            </a:r>
            <a:r>
              <a:rPr lang="en-US" altLang="ja-JP" dirty="0" err="1"/>
              <a:t>PID</a:t>
            </a:r>
            <a:r>
              <a:rPr lang="ja-JP" altLang="en-US" dirty="0"/>
              <a:t>制御を切り替える場合に相手側の積分値を継承するような設定をすることが可能。</a:t>
            </a:r>
            <a:endParaRPr lang="en-US" altLang="ja-JP" dirty="0"/>
          </a:p>
          <a:p>
            <a:pPr marL="0" indent="0">
              <a:buNone/>
            </a:pPr>
            <a:r>
              <a:rPr lang="ja-JP" altLang="en-US" dirty="0"/>
              <a:t>無くてもできるが、制御的な表現を崩さずにモデリングできる。</a:t>
            </a:r>
            <a:endParaRPr lang="en-US" altLang="ja-JP" dirty="0"/>
          </a:p>
          <a:p>
            <a:pPr marL="0" indent="0">
              <a:buNone/>
            </a:pPr>
            <a:endParaRPr lang="en-US" altLang="ja-JP" dirty="0"/>
          </a:p>
          <a:p>
            <a:pPr marL="0" indent="0">
              <a:buNone/>
            </a:pPr>
            <a:r>
              <a:rPr lang="en-US" altLang="ja-JP" dirty="0">
                <a:solidFill>
                  <a:srgbClr val="FF0000"/>
                </a:solidFill>
              </a:rPr>
              <a:t>State</a:t>
            </a:r>
            <a:r>
              <a:rPr lang="ja-JP" altLang="en-US" dirty="0">
                <a:solidFill>
                  <a:srgbClr val="FF0000"/>
                </a:solidFill>
              </a:rPr>
              <a:t>と名前はついているが</a:t>
            </a:r>
            <a:r>
              <a:rPr lang="en-US" altLang="ja-JP" dirty="0">
                <a:solidFill>
                  <a:srgbClr val="FF0000"/>
                </a:solidFill>
              </a:rPr>
              <a:t>State</a:t>
            </a:r>
            <a:r>
              <a:rPr lang="ja-JP" altLang="en-US" dirty="0">
                <a:solidFill>
                  <a:srgbClr val="FF0000"/>
                </a:solidFill>
              </a:rPr>
              <a:t> </a:t>
            </a:r>
            <a:r>
              <a:rPr lang="en-US" altLang="ja-JP" dirty="0">
                <a:solidFill>
                  <a:srgbClr val="FF0000"/>
                </a:solidFill>
              </a:rPr>
              <a:t>flow</a:t>
            </a:r>
            <a:r>
              <a:rPr lang="ja-JP" altLang="en-US" dirty="0">
                <a:solidFill>
                  <a:srgbClr val="FF0000"/>
                </a:solidFill>
              </a:rPr>
              <a:t>では使えないらしい。</a:t>
            </a:r>
            <a:endParaRPr lang="en-US" altLang="ja-JP" dirty="0">
              <a:solidFill>
                <a:srgbClr val="FF0000"/>
              </a:solidFill>
            </a:endParaRPr>
          </a:p>
          <a:p>
            <a:pPr marL="0" indent="0">
              <a:buNone/>
            </a:pPr>
            <a:r>
              <a:rPr lang="ja-JP" altLang="en-US" dirty="0">
                <a:solidFill>
                  <a:srgbClr val="FF0000"/>
                </a:solidFill>
              </a:rPr>
              <a:t>初期化のフラグを受け入れるブロックはいくつかあるが、その時に外部の値を使用できるのは</a:t>
            </a:r>
            <a:r>
              <a:rPr lang="en-US" altLang="ja-JP" dirty="0">
                <a:solidFill>
                  <a:srgbClr val="FF0000"/>
                </a:solidFill>
              </a:rPr>
              <a:t>Delay</a:t>
            </a:r>
            <a:r>
              <a:rPr lang="ja-JP" altLang="en-US" dirty="0">
                <a:solidFill>
                  <a:srgbClr val="FF0000"/>
                </a:solidFill>
              </a:rPr>
              <a:t>ブロックだけだったはず。</a:t>
            </a:r>
            <a:endParaRPr lang="en-US" altLang="ja-JP" dirty="0">
              <a:solidFill>
                <a:srgbClr val="FF0000"/>
              </a:solidFill>
            </a:endParaRPr>
          </a:p>
          <a:p>
            <a:pPr marL="0" indent="0">
              <a:buNone/>
            </a:pPr>
            <a:r>
              <a:rPr lang="ja-JP" altLang="en-US" dirty="0">
                <a:solidFill>
                  <a:srgbClr val="FF0000"/>
                </a:solidFill>
              </a:rPr>
              <a:t>この機能を使う事で、</a:t>
            </a:r>
            <a:r>
              <a:rPr lang="en-US" altLang="ja-JP" dirty="0">
                <a:solidFill>
                  <a:srgbClr val="FF0000"/>
                </a:solidFill>
              </a:rPr>
              <a:t>Delay</a:t>
            </a:r>
            <a:r>
              <a:rPr lang="ja-JP" altLang="en-US" dirty="0">
                <a:solidFill>
                  <a:srgbClr val="FF0000"/>
                </a:solidFill>
              </a:rPr>
              <a:t>ブロックを駆使したモデルを作らずに済むのでモデリング工数が削減できる。</a:t>
            </a:r>
            <a:endParaRPr lang="en-US" altLang="ja-JP" dirty="0">
              <a:solidFill>
                <a:srgbClr val="FF0000"/>
              </a:solidFill>
            </a:endParaRPr>
          </a:p>
        </p:txBody>
      </p:sp>
      <p:sp>
        <p:nvSpPr>
          <p:cNvPr id="4" name="テキスト ボックス 3"/>
          <p:cNvSpPr txBox="1"/>
          <p:nvPr/>
        </p:nvSpPr>
        <p:spPr>
          <a:xfrm>
            <a:off x="5638800" y="5943600"/>
            <a:ext cx="2805576" cy="369332"/>
          </a:xfrm>
          <a:prstGeom prst="rect">
            <a:avLst/>
          </a:prstGeom>
          <a:noFill/>
        </p:spPr>
        <p:txBody>
          <a:bodyPr wrap="none" rtlCol="0">
            <a:spAutoFit/>
          </a:bodyPr>
          <a:lstStyle/>
          <a:p>
            <a:r>
              <a:rPr kumimoji="1" lang="ja-JP" altLang="en-US" dirty="0"/>
              <a:t>ちょっと、調査が必要です。</a:t>
            </a:r>
          </a:p>
        </p:txBody>
      </p:sp>
    </p:spTree>
    <p:extLst>
      <p:ext uri="{BB962C8B-B14F-4D97-AF65-F5344CB8AC3E}">
        <p14:creationId xmlns:p14="http://schemas.microsoft.com/office/powerpoint/2010/main" val="414584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625065535"/>
              </p:ext>
            </p:extLst>
          </p:nvPr>
        </p:nvGraphicFramePr>
        <p:xfrm>
          <a:off x="914400" y="1219200"/>
          <a:ext cx="5166487" cy="2293620"/>
        </p:xfrm>
        <a:graphic>
          <a:graphicData uri="http://schemas.openxmlformats.org/drawingml/2006/table">
            <a:tbl>
              <a:tblPr>
                <a:tableStyleId>{5C22544A-7EE6-4342-B048-85BDC9FD1C3A}</a:tableStyleId>
              </a:tblPr>
              <a:tblGrid>
                <a:gridCol w="2112137">
                  <a:extLst>
                    <a:ext uri="{9D8B030D-6E8A-4147-A177-3AD203B41FA5}">
                      <a16:colId xmlns:a16="http://schemas.microsoft.com/office/drawing/2014/main" val="20000"/>
                    </a:ext>
                  </a:extLst>
                </a:gridCol>
                <a:gridCol w="3054350">
                  <a:extLst>
                    <a:ext uri="{9D8B030D-6E8A-4147-A177-3AD203B41FA5}">
                      <a16:colId xmlns:a16="http://schemas.microsoft.com/office/drawing/2014/main" val="20001"/>
                    </a:ext>
                  </a:extLst>
                </a:gridCol>
              </a:tblGrid>
              <a:tr h="342900">
                <a:tc>
                  <a:txBody>
                    <a:bodyPr/>
                    <a:lstStyle/>
                    <a:p>
                      <a:pPr algn="l" fontAlgn="ctr"/>
                      <a:r>
                        <a:rPr lang="ja-JP" altLang="en-US" sz="1600" b="0" i="0" u="none" strike="noStrike" dirty="0">
                          <a:solidFill>
                            <a:srgbClr val="000000"/>
                          </a:solidFill>
                          <a:effectLst/>
                          <a:latin typeface="ＭＳ Ｐゴシック"/>
                        </a:rPr>
                        <a:t>項目</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r>
                        <a:rPr lang="ja-JP" altLang="en-US" sz="1600" b="0" i="0" u="none" strike="noStrike" dirty="0">
                          <a:solidFill>
                            <a:srgbClr val="000000"/>
                          </a:solidFill>
                          <a:effectLst/>
                          <a:latin typeface="ＭＳ Ｐゴシック"/>
                        </a:rPr>
                        <a:t>終了月</a:t>
                      </a: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0"/>
                  </a:ext>
                </a:extLst>
              </a:tr>
              <a:tr h="238125">
                <a:tc>
                  <a:txBody>
                    <a:bodyPr/>
                    <a:lstStyle/>
                    <a:p>
                      <a:pPr algn="l" fontAlgn="ctr"/>
                      <a:r>
                        <a:rPr lang="en-US" sz="1600" u="none" strike="noStrike" dirty="0">
                          <a:effectLst/>
                        </a:rPr>
                        <a:t>C Caller</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r>
                        <a:rPr lang="en-US" altLang="ja-JP" sz="1600" b="0" i="0" u="none" strike="noStrike" dirty="0">
                          <a:solidFill>
                            <a:srgbClr val="000000"/>
                          </a:solidFill>
                          <a:effectLst/>
                          <a:latin typeface="ＭＳ Ｐゴシック"/>
                        </a:rPr>
                        <a:t>12</a:t>
                      </a:r>
                      <a:r>
                        <a:rPr lang="ja-JP" altLang="en-US" sz="1600" b="0" i="0" u="none" strike="noStrike" dirty="0">
                          <a:solidFill>
                            <a:srgbClr val="000000"/>
                          </a:solidFill>
                          <a:effectLst/>
                          <a:latin typeface="ＭＳ Ｐゴシック"/>
                        </a:rPr>
                        <a:t>月</a:t>
                      </a: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1"/>
                  </a:ext>
                </a:extLst>
              </a:tr>
              <a:tr h="238125">
                <a:tc>
                  <a:txBody>
                    <a:bodyPr/>
                    <a:lstStyle/>
                    <a:p>
                      <a:pPr algn="l" fontAlgn="ctr"/>
                      <a:r>
                        <a:rPr lang="en-US" sz="1600" u="none" strike="noStrike" dirty="0">
                          <a:effectLst/>
                        </a:rPr>
                        <a:t>In Bus Element</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r>
                        <a:rPr lang="en-US" altLang="ja-JP" sz="1600" b="0" i="0" u="none" strike="noStrike" dirty="0">
                          <a:solidFill>
                            <a:srgbClr val="000000"/>
                          </a:solidFill>
                          <a:effectLst/>
                          <a:latin typeface="ＭＳ Ｐゴシック"/>
                        </a:rPr>
                        <a:t>1</a:t>
                      </a:r>
                      <a:r>
                        <a:rPr lang="ja-JP" altLang="en-US" sz="1600" b="0" i="0" u="none" strike="noStrike" dirty="0">
                          <a:solidFill>
                            <a:srgbClr val="000000"/>
                          </a:solidFill>
                          <a:effectLst/>
                          <a:latin typeface="ＭＳ Ｐゴシック"/>
                        </a:rPr>
                        <a:t>月</a:t>
                      </a: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2"/>
                  </a:ext>
                </a:extLst>
              </a:tr>
              <a:tr h="238125">
                <a:tc>
                  <a:txBody>
                    <a:bodyPr/>
                    <a:lstStyle/>
                    <a:p>
                      <a:pPr algn="l" fontAlgn="ctr"/>
                      <a:r>
                        <a:rPr lang="en-US" sz="1600" u="none" strike="noStrike" dirty="0">
                          <a:effectLst/>
                        </a:rPr>
                        <a:t>Out Bus Element</a:t>
                      </a:r>
                      <a:endParaRPr lang="en-US" sz="1600" b="0" i="0" u="none" strike="noStrike" dirty="0">
                        <a:solidFill>
                          <a:srgbClr val="000000"/>
                        </a:solidFill>
                        <a:effectLst/>
                        <a:latin typeface="ＭＳ Ｐゴシック"/>
                      </a:endParaRPr>
                    </a:p>
                  </a:txBody>
                  <a:tcPr marL="0" marR="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ＭＳ Ｐゴシック"/>
                        </a:rPr>
                        <a:t>1</a:t>
                      </a:r>
                      <a:r>
                        <a:rPr lang="ja-JP" altLang="en-US" sz="1600" b="0" i="0" u="none" strike="noStrike" dirty="0">
                          <a:solidFill>
                            <a:srgbClr val="000000"/>
                          </a:solidFill>
                          <a:effectLst/>
                          <a:latin typeface="ＭＳ Ｐゴシック"/>
                        </a:rPr>
                        <a:t>月</a:t>
                      </a:r>
                      <a:endParaRPr lang="en-US" altLang="ja-JP"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3"/>
                  </a:ext>
                </a:extLst>
              </a:tr>
              <a:tr h="238125">
                <a:tc>
                  <a:txBody>
                    <a:bodyPr/>
                    <a:lstStyle/>
                    <a:p>
                      <a:pPr algn="l" fontAlgn="ctr"/>
                      <a:r>
                        <a:rPr lang="en-US" sz="1600" u="none" strike="noStrike" dirty="0">
                          <a:effectLst/>
                        </a:rPr>
                        <a:t>Manual Variant Source</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4"/>
                  </a:ext>
                </a:extLst>
              </a:tr>
              <a:tr h="238125">
                <a:tc>
                  <a:txBody>
                    <a:bodyPr/>
                    <a:lstStyle/>
                    <a:p>
                      <a:pPr algn="l" fontAlgn="ctr"/>
                      <a:r>
                        <a:rPr lang="en-US" sz="1600" u="none" strike="noStrike" dirty="0">
                          <a:effectLst/>
                        </a:rPr>
                        <a:t>Manual Variant Sink</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5"/>
                  </a:ext>
                </a:extLst>
              </a:tr>
              <a:tr h="238125">
                <a:tc>
                  <a:txBody>
                    <a:bodyPr/>
                    <a:lstStyle/>
                    <a:p>
                      <a:pPr algn="l" fontAlgn="ctr"/>
                      <a:r>
                        <a:rPr lang="en-US" sz="1600" u="none" strike="noStrike" dirty="0">
                          <a:effectLst/>
                        </a:rPr>
                        <a:t>Variant Source</a:t>
                      </a:r>
                      <a:endParaRPr lang="en-US" sz="1600" b="0" i="0" u="none" strike="noStrike" dirty="0">
                        <a:solidFill>
                          <a:srgbClr val="000000"/>
                        </a:solidFill>
                        <a:effectLst/>
                        <a:latin typeface="ＭＳ Ｐゴシック"/>
                      </a:endParaRPr>
                    </a:p>
                  </a:txBody>
                  <a:tcPr marL="0" marR="0" marT="0" marB="0" anchor="ctr"/>
                </a:tc>
                <a:tc>
                  <a:txBody>
                    <a:bodyPr/>
                    <a:lstStyle/>
                    <a:p>
                      <a:pPr algn="l" fontAlgn="ctr"/>
                      <a:endParaRPr 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6"/>
                  </a:ext>
                </a:extLst>
              </a:tr>
              <a:tr h="238125">
                <a:tc>
                  <a:txBody>
                    <a:bodyPr/>
                    <a:lstStyle/>
                    <a:p>
                      <a:pPr algn="l" fontAlgn="ctr"/>
                      <a:r>
                        <a:rPr lang="en-US" sz="1600" u="none" strike="noStrike" dirty="0">
                          <a:effectLst/>
                        </a:rPr>
                        <a:t>From Spreadsheet</a:t>
                      </a:r>
                      <a:endParaRPr lang="en-US" sz="1600" b="0" i="0" u="none" strike="noStrike" dirty="0">
                        <a:solidFill>
                          <a:srgbClr val="000000"/>
                        </a:solidFill>
                        <a:effectLst/>
                        <a:latin typeface="ＭＳ Ｐゴシック"/>
                      </a:endParaRPr>
                    </a:p>
                  </a:txBody>
                  <a:tcPr marL="0" marR="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ＭＳ Ｐゴシック"/>
                        </a:rPr>
                        <a:t>1</a:t>
                      </a:r>
                      <a:r>
                        <a:rPr lang="ja-JP" altLang="en-US" sz="1600" b="0" i="0" u="none" strike="noStrike" dirty="0">
                          <a:solidFill>
                            <a:srgbClr val="000000"/>
                          </a:solidFill>
                          <a:effectLst/>
                          <a:latin typeface="ＭＳ Ｐゴシック"/>
                        </a:rPr>
                        <a:t>月</a:t>
                      </a:r>
                      <a:endParaRPr lang="en-US" altLang="ja-JP"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7"/>
                  </a:ext>
                </a:extLst>
              </a:tr>
              <a:tr h="238125">
                <a:tc>
                  <a:txBody>
                    <a:bodyPr/>
                    <a:lstStyle/>
                    <a:p>
                      <a:pPr algn="l" fontAlgn="ctr"/>
                      <a:r>
                        <a:rPr lang="en-US" sz="1600" u="none" strike="noStrike" dirty="0">
                          <a:effectLst/>
                        </a:rPr>
                        <a:t>Simulink　</a:t>
                      </a:r>
                      <a:r>
                        <a:rPr lang="ja-JP" altLang="en-US" sz="1600" u="none" strike="noStrike" dirty="0">
                          <a:effectLst/>
                        </a:rPr>
                        <a:t>ステート</a:t>
                      </a:r>
                      <a:endParaRPr lang="ja-JP" altLang="en-US" sz="1600" b="0" i="0" u="none" strike="noStrike" dirty="0">
                        <a:solidFill>
                          <a:srgbClr val="000000"/>
                        </a:solidFill>
                        <a:effectLst/>
                        <a:latin typeface="ＭＳ Ｐゴシック"/>
                      </a:endParaRPr>
                    </a:p>
                  </a:txBody>
                  <a:tcPr marL="0" marR="0" marT="0" marB="0" anchor="ctr"/>
                </a:tc>
                <a:tc>
                  <a:txBody>
                    <a:bodyPr/>
                    <a:lstStyle/>
                    <a:p>
                      <a:pPr algn="l" fontAlgn="ctr"/>
                      <a:endParaRPr lang="ja-JP" altLang="en-US" sz="16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8"/>
                  </a:ext>
                </a:extLst>
              </a:tr>
            </a:tbl>
          </a:graphicData>
        </a:graphic>
      </p:graphicFrame>
      <p:sp>
        <p:nvSpPr>
          <p:cNvPr id="3" name="タイトル 2"/>
          <p:cNvSpPr>
            <a:spLocks noGrp="1"/>
          </p:cNvSpPr>
          <p:nvPr>
            <p:ph type="title"/>
          </p:nvPr>
        </p:nvSpPr>
        <p:spPr/>
        <p:txBody>
          <a:bodyPr/>
          <a:lstStyle/>
          <a:p>
            <a:r>
              <a:rPr kumimoji="1" lang="en-US" altLang="ja-JP" dirty="0"/>
              <a:t>B</a:t>
            </a:r>
            <a:r>
              <a:rPr kumimoji="1" lang="ja-JP" altLang="en-US" dirty="0"/>
              <a:t>チーム結果共有</a:t>
            </a:r>
          </a:p>
        </p:txBody>
      </p:sp>
      <p:sp>
        <p:nvSpPr>
          <p:cNvPr id="4" name="右矢印 3"/>
          <p:cNvSpPr/>
          <p:nvPr/>
        </p:nvSpPr>
        <p:spPr bwMode="auto">
          <a:xfrm>
            <a:off x="914400" y="3800475"/>
            <a:ext cx="1524000" cy="990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2590800" y="3962400"/>
            <a:ext cx="612860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ダウングレードの影響を誰も調べてなかった</a:t>
            </a:r>
            <a:endParaRPr kumimoji="1" lang="en-US" altLang="ja-JP" dirty="0"/>
          </a:p>
          <a:p>
            <a:pPr marL="285750" indent="-285750">
              <a:buFont typeface="Arial" panose="020B0604020202020204" pitchFamily="34" charset="0"/>
              <a:buChar char="•"/>
            </a:pPr>
            <a:r>
              <a:rPr lang="ja-JP" altLang="en-US" dirty="0"/>
              <a:t>追加で調べておこう</a:t>
            </a:r>
            <a:endParaRPr lang="en-US" altLang="ja-JP" dirty="0"/>
          </a:p>
          <a:p>
            <a:pPr marL="285750" indent="-285750">
              <a:buFont typeface="Arial" panose="020B0604020202020204" pitchFamily="34" charset="0"/>
              <a:buChar char="•"/>
            </a:pPr>
            <a:r>
              <a:rPr lang="en-US" altLang="ja-JP" dirty="0"/>
              <a:t>SLDV</a:t>
            </a:r>
            <a:r>
              <a:rPr lang="ja-JP" altLang="en-US" dirty="0"/>
              <a:t>の検証結果が、テストケース生成、エラー検証、証明</a:t>
            </a:r>
            <a:endParaRPr lang="en-US" altLang="ja-JP" dirty="0"/>
          </a:p>
          <a:p>
            <a:pPr marL="285750" indent="-285750">
              <a:buFont typeface="Arial" panose="020B0604020202020204" pitchFamily="34" charset="0"/>
              <a:buChar char="•"/>
            </a:pPr>
            <a:r>
              <a:rPr kumimoji="1" lang="ja-JP" altLang="en-US" dirty="0"/>
              <a:t>と</a:t>
            </a:r>
            <a:r>
              <a:rPr kumimoji="1" lang="en-US" altLang="ja-JP" dirty="0"/>
              <a:t>3</a:t>
            </a:r>
            <a:r>
              <a:rPr kumimoji="1" lang="ja-JP" altLang="en-US" dirty="0" err="1"/>
              <a:t>つを</a:t>
            </a:r>
            <a:r>
              <a:rPr kumimoji="1" lang="ja-JP" altLang="en-US" dirty="0"/>
              <a:t>ちゃんと見ていた。</a:t>
            </a:r>
            <a:endParaRPr kumimoji="1" lang="en-US" altLang="ja-JP" dirty="0"/>
          </a:p>
          <a:p>
            <a:pPr marL="285750" indent="-285750">
              <a:buFont typeface="Arial" panose="020B0604020202020204" pitchFamily="34" charset="0"/>
              <a:buChar char="•"/>
            </a:pPr>
            <a:r>
              <a:rPr lang="en-US" altLang="ja-JP" dirty="0"/>
              <a:t>API</a:t>
            </a:r>
            <a:r>
              <a:rPr lang="ja-JP" altLang="en-US" dirty="0"/>
              <a:t>を調べて書いている</a:t>
            </a:r>
            <a:endParaRPr kumimoji="1" lang="en-US" altLang="ja-JP" dirty="0"/>
          </a:p>
        </p:txBody>
      </p:sp>
    </p:spTree>
    <p:extLst>
      <p:ext uri="{BB962C8B-B14F-4D97-AF65-F5344CB8AC3E}">
        <p14:creationId xmlns:p14="http://schemas.microsoft.com/office/powerpoint/2010/main" val="806345266"/>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60CC02-2200-42E7-8F5B-03B3DEF20F5C}"/>
</file>

<file path=customXml/itemProps2.xml><?xml version="1.0" encoding="utf-8"?>
<ds:datastoreItem xmlns:ds="http://schemas.openxmlformats.org/officeDocument/2006/customXml" ds:itemID="{C1E4BEB0-382B-4727-9851-C4580054FA1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A210E3-7337-482C-8CB5-8C1817C516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553</Words>
  <Application>Microsoft Office PowerPoint</Application>
  <PresentationFormat>On-screen Show (4:3)</PresentationFormat>
  <Paragraphs>131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1_標準デザイン</vt:lpstr>
      <vt:lpstr>Simulink機能確認20WS Simulink function check20WS Aチーム</vt:lpstr>
      <vt:lpstr>Aチーム　宿題予定の確認</vt:lpstr>
      <vt:lpstr>アジェンダ</vt:lpstr>
      <vt:lpstr>出欠確認</vt:lpstr>
      <vt:lpstr>調査報告　Signal Editor</vt:lpstr>
      <vt:lpstr>Event Listener 　ユースケース </vt:lpstr>
      <vt:lpstr>Terminateに関して</vt:lpstr>
      <vt:lpstr>State Reader、State Writer</vt:lpstr>
      <vt:lpstr>Bチーム結果共有</vt:lpstr>
      <vt:lpstr>次回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 Aチーム</dc:title>
  <dc:creator/>
  <cp:lastModifiedBy/>
  <cp:revision>3</cp:revision>
  <dcterms:created xsi:type="dcterms:W3CDTF">2014-11-07T02:25:43Z</dcterms:created>
  <dcterms:modified xsi:type="dcterms:W3CDTF">2020-02-19T02:36:17Z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