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4"/>
  </p:sldMasterIdLst>
  <p:notesMasterIdLst>
    <p:notesMasterId r:id="rId53"/>
  </p:notesMasterIdLst>
  <p:sldIdLst>
    <p:sldId id="390" r:id="rId5"/>
    <p:sldId id="391" r:id="rId6"/>
    <p:sldId id="401" r:id="rId7"/>
    <p:sldId id="405" r:id="rId8"/>
    <p:sldId id="407" r:id="rId9"/>
    <p:sldId id="416" r:id="rId10"/>
    <p:sldId id="444" r:id="rId11"/>
    <p:sldId id="403" r:id="rId12"/>
    <p:sldId id="406" r:id="rId13"/>
    <p:sldId id="408" r:id="rId14"/>
    <p:sldId id="410" r:id="rId15"/>
    <p:sldId id="443" r:id="rId16"/>
    <p:sldId id="445" r:id="rId17"/>
    <p:sldId id="411" r:id="rId18"/>
    <p:sldId id="412" r:id="rId19"/>
    <p:sldId id="413" r:id="rId20"/>
    <p:sldId id="415" r:id="rId21"/>
    <p:sldId id="446" r:id="rId22"/>
    <p:sldId id="451" r:id="rId23"/>
    <p:sldId id="418" r:id="rId24"/>
    <p:sldId id="421" r:id="rId25"/>
    <p:sldId id="419" r:id="rId26"/>
    <p:sldId id="420" r:id="rId27"/>
    <p:sldId id="452" r:id="rId28"/>
    <p:sldId id="453" r:id="rId29"/>
    <p:sldId id="422" r:id="rId30"/>
    <p:sldId id="423" r:id="rId31"/>
    <p:sldId id="424" r:id="rId32"/>
    <p:sldId id="425" r:id="rId33"/>
    <p:sldId id="437" r:id="rId34"/>
    <p:sldId id="438" r:id="rId35"/>
    <p:sldId id="454" r:id="rId36"/>
    <p:sldId id="455" r:id="rId37"/>
    <p:sldId id="456" r:id="rId38"/>
    <p:sldId id="439" r:id="rId39"/>
    <p:sldId id="447" r:id="rId40"/>
    <p:sldId id="440" r:id="rId41"/>
    <p:sldId id="432" r:id="rId42"/>
    <p:sldId id="433" r:id="rId43"/>
    <p:sldId id="434" r:id="rId44"/>
    <p:sldId id="431" r:id="rId45"/>
    <p:sldId id="430" r:id="rId46"/>
    <p:sldId id="435" r:id="rId47"/>
    <p:sldId id="448" r:id="rId48"/>
    <p:sldId id="449" r:id="rId49"/>
    <p:sldId id="450" r:id="rId50"/>
    <p:sldId id="436" r:id="rId51"/>
    <p:sldId id="441" r:id="rId52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CC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9885" autoAdjust="0"/>
  </p:normalViewPr>
  <p:slideViewPr>
    <p:cSldViewPr>
      <p:cViewPr varScale="1">
        <p:scale>
          <a:sx n="116" d="100"/>
          <a:sy n="116" d="100"/>
        </p:scale>
        <p:origin x="-14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7DB175-ECF9-418C-9522-8BAE2DBBB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9457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4535487" y="1844676"/>
            <a:ext cx="73025" cy="9144000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26988"/>
            <a:ext cx="9156700" cy="863601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7" descr="J-MAA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06363"/>
            <a:ext cx="27352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kumimoji="0" sz="4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422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13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130175"/>
            <a:ext cx="2162175" cy="6251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275" y="130175"/>
            <a:ext cx="6337300" cy="6251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91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タイトル、テキスト、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275" y="130175"/>
            <a:ext cx="6275388" cy="4191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21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5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304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03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42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5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39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0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052513"/>
            <a:ext cx="82296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73050" y="549275"/>
            <a:ext cx="144463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9" name="Picture 5" descr="J-MAAB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73025"/>
            <a:ext cx="27352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524250" y="6453188"/>
            <a:ext cx="2271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200"/>
              <a:t>All Rights Reserved by JMAAB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8275" y="130175"/>
            <a:ext cx="62753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629400" y="6491288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/>
          <a:p>
            <a:pPr fontAlgn="t"/>
            <a:r>
              <a:rPr lang="en-US" altLang="ja-JP" sz="40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lang="ja-JP" altLang="en-US" sz="40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チーム　３月</a:t>
            </a:r>
            <a:r>
              <a:rPr lang="en-US" altLang="ja-JP" sz="40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40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40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単位・</a:t>
            </a:r>
            <a:r>
              <a:rPr lang="en-US" altLang="ja-JP" sz="40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Sequence Viewer</a:t>
            </a:r>
            <a:endParaRPr lang="ja-JP" altLang="en-US" sz="40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80000" y="4291200"/>
            <a:ext cx="6984000" cy="1728600"/>
          </a:xfrm>
        </p:spPr>
        <p:txBody>
          <a:bodyPr/>
          <a:lstStyle/>
          <a:p>
            <a:pPr algn="l" eaLnBrk="1" hangingPunct="1"/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日時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	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2020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26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 eaLnBrk="1" hangingPunct="1"/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提案者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：アイシン・エィ・ダブリュ株式会社　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 eaLnBrk="1" hangingPunct="1"/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戸塚　政裕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838200" y="11430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fontAlgn="t"/>
            <a:r>
              <a:rPr lang="en-US" altLang="ja-JP" sz="4800" kern="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4800" kern="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機能確認</a:t>
            </a:r>
            <a:r>
              <a:rPr lang="en-US" altLang="ja-JP" sz="4800" kern="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20WS</a:t>
            </a:r>
            <a:br>
              <a:rPr lang="en-US" altLang="ja-JP" sz="4800" kern="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4000" kern="0" dirty="0" smtClean="0">
                <a:solidFill>
                  <a:srgbClr val="00B050"/>
                </a:solidFill>
              </a:rPr>
              <a:t>Simulink function check20WS</a:t>
            </a:r>
            <a:endParaRPr lang="ja-JP" altLang="en-US" sz="4000" kern="0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29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「自動単位変換を許可」</a:t>
            </a:r>
            <a:r>
              <a:rPr lang="en-US" altLang="ja-JP" dirty="0" smtClean="0"/>
              <a:t>=OFF</a:t>
            </a:r>
            <a:r>
              <a:rPr lang="ja-JP" altLang="en-US" dirty="0" smtClean="0"/>
              <a:t>の場合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66676"/>
            <a:ext cx="5372100" cy="405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 bwMode="auto">
          <a:xfrm>
            <a:off x="1676400" y="3429000"/>
            <a:ext cx="1043697" cy="19569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1676400" y="3962400"/>
            <a:ext cx="2895600" cy="19569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角丸四角形吹き出し 6"/>
          <p:cNvSpPr/>
          <p:nvPr/>
        </p:nvSpPr>
        <p:spPr bwMode="auto">
          <a:xfrm>
            <a:off x="2198247" y="1690422"/>
            <a:ext cx="3640577" cy="788789"/>
          </a:xfrm>
          <a:prstGeom prst="wedgeRoundRectCallout">
            <a:avLst>
              <a:gd name="adj1" fmla="val -13724"/>
              <a:gd name="adj2" fmla="val 23072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dirty="0" smtClean="0"/>
              <a:t>「</a:t>
            </a:r>
            <a:r>
              <a:rPr lang="ja-JP" altLang="en-US" dirty="0"/>
              <a:t>警告</a:t>
            </a:r>
            <a:r>
              <a:rPr lang="ja-JP" altLang="en-US" dirty="0" smtClean="0"/>
              <a:t>」</a:t>
            </a:r>
            <a:r>
              <a:rPr lang="en-US" altLang="ja-JP" dirty="0" smtClean="0"/>
              <a:t>or</a:t>
            </a:r>
            <a:r>
              <a:rPr lang="ja-JP" altLang="en-US" dirty="0" smtClean="0"/>
              <a:t>「なし」のみで、</a:t>
            </a:r>
            <a:endParaRPr lang="en-US" altLang="ja-JP" dirty="0" smtClean="0"/>
          </a:p>
          <a:p>
            <a:r>
              <a:rPr lang="ja-JP" altLang="en-US" dirty="0" smtClean="0"/>
              <a:t>「エラー」は選べない</a:t>
            </a:r>
            <a:endParaRPr lang="en-US" altLang="ja-JP" dirty="0" smtClean="0"/>
          </a:p>
          <a:p>
            <a:endParaRPr lang="en-US" altLang="ja-JP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01634"/>
            <a:ext cx="18954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角丸四角形吹き出し 8"/>
          <p:cNvSpPr/>
          <p:nvPr/>
        </p:nvSpPr>
        <p:spPr bwMode="auto">
          <a:xfrm>
            <a:off x="6324600" y="3275029"/>
            <a:ext cx="2171700" cy="663178"/>
          </a:xfrm>
          <a:prstGeom prst="wedgeRoundRectCallout">
            <a:avLst>
              <a:gd name="adj1" fmla="val 39257"/>
              <a:gd name="adj2" fmla="val -11497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単位変換されず、</a:t>
            </a:r>
            <a:endParaRPr kumimoji="1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r>
              <a:rPr kumimoji="1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数値が維持される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7653337" y="1066800"/>
            <a:ext cx="947738" cy="19569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7624762" y="1981200"/>
            <a:ext cx="947738" cy="19569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724400"/>
            <a:ext cx="66675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角丸四角形 12"/>
          <p:cNvSpPr/>
          <p:nvPr/>
        </p:nvSpPr>
        <p:spPr bwMode="auto">
          <a:xfrm>
            <a:off x="647700" y="5334000"/>
            <a:ext cx="2057400" cy="71675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dirty="0" smtClean="0"/>
              <a:t>警告内容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46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Unit Conversion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34861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 bwMode="auto">
          <a:xfrm>
            <a:off x="533400" y="838200"/>
            <a:ext cx="5867400" cy="1066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/>
              <a:t>Unit </a:t>
            </a:r>
            <a:r>
              <a:rPr lang="en-US" altLang="ja-JP" dirty="0" smtClean="0"/>
              <a:t>Conversion</a:t>
            </a:r>
            <a:r>
              <a:rPr lang="ja-JP" altLang="en-US" dirty="0" smtClean="0"/>
              <a:t>ブロックを用いると、</a:t>
            </a:r>
            <a:endParaRPr lang="en-US" altLang="ja-JP" dirty="0" smtClean="0"/>
          </a:p>
          <a:p>
            <a:r>
              <a:rPr lang="ja-JP" altLang="en-US" dirty="0" smtClean="0"/>
              <a:t>コンフィギュレーションの「</a:t>
            </a:r>
            <a:r>
              <a:rPr lang="ja-JP" altLang="en-US" dirty="0"/>
              <a:t>自動単位変換を許可」</a:t>
            </a:r>
            <a:r>
              <a:rPr lang="en-US" altLang="ja-JP" dirty="0"/>
              <a:t>=</a:t>
            </a:r>
            <a:r>
              <a:rPr lang="en-US" altLang="ja-JP" dirty="0" smtClean="0"/>
              <a:t>OFF</a:t>
            </a:r>
          </a:p>
          <a:p>
            <a:r>
              <a:rPr lang="ja-JP" altLang="en-US" dirty="0" smtClean="0"/>
              <a:t>でも単位変換可能。</a:t>
            </a:r>
            <a:endParaRPr lang="en-US" altLang="ja-JP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2438399" y="2438400"/>
            <a:ext cx="685801" cy="55721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438399" y="3467100"/>
            <a:ext cx="685801" cy="55721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4114800" y="2133600"/>
            <a:ext cx="838201" cy="3048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4114799" y="3081337"/>
            <a:ext cx="838201" cy="3048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14800"/>
            <a:ext cx="44196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角丸四角形吹き出し 10"/>
          <p:cNvSpPr/>
          <p:nvPr/>
        </p:nvSpPr>
        <p:spPr bwMode="auto">
          <a:xfrm>
            <a:off x="6019800" y="3888580"/>
            <a:ext cx="2847975" cy="1978820"/>
          </a:xfrm>
          <a:prstGeom prst="wedgeRoundRectCallout">
            <a:avLst>
              <a:gd name="adj1" fmla="val -83941"/>
              <a:gd name="adj2" fmla="val 355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Internal rule</a:t>
            </a: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と</a:t>
            </a: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/>
              <a:t>back propagation</a:t>
            </a:r>
            <a:r>
              <a:rPr lang="ja-JP" altLang="en-US" sz="1400" dirty="0" smtClean="0"/>
              <a:t>が</a:t>
            </a:r>
            <a:endParaRPr lang="en-US" altLang="ja-JP" sz="14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選択できる</a:t>
            </a: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が</a:t>
            </a: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、</a:t>
            </a:r>
            <a:r>
              <a:rPr lang="ja-JP" altLang="en-US" sz="1400" dirty="0" smtClean="0"/>
              <a:t>単位選択に対する</a:t>
            </a: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違い</a:t>
            </a: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は不明</a:t>
            </a: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/>
              <a:t>（確認した範囲では、</a:t>
            </a:r>
            <a:r>
              <a:rPr lang="en-US" altLang="ja-JP" sz="1400" dirty="0" smtClean="0"/>
              <a:t>internal</a:t>
            </a:r>
            <a:r>
              <a:rPr lang="ja-JP" altLang="en-US" sz="1400" dirty="0" smtClean="0"/>
              <a:t>設定時、逆伝搬でない状態になることは確認できなかった）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595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単位変換の対象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8305800" cy="1867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78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 txBox="1">
            <a:spLocks/>
          </p:cNvSpPr>
          <p:nvPr/>
        </p:nvSpPr>
        <p:spPr bwMode="auto">
          <a:xfrm>
            <a:off x="2895600" y="3200400"/>
            <a:ext cx="352425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kumimoji="1" lang="ja-JP" altLang="en-US" sz="4000" kern="0" dirty="0" smtClean="0">
                <a:solidFill>
                  <a:srgbClr val="0000FF"/>
                </a:solidFill>
              </a:rPr>
              <a:t>３</a:t>
            </a:r>
            <a:r>
              <a:rPr kumimoji="1" lang="en-US" altLang="ja-JP" sz="4000" kern="0" dirty="0" smtClean="0">
                <a:solidFill>
                  <a:srgbClr val="0000FF"/>
                </a:solidFill>
              </a:rPr>
              <a:t>. </a:t>
            </a:r>
            <a:r>
              <a:rPr kumimoji="1" lang="ja-JP" altLang="en-US" sz="4000" kern="0" dirty="0" smtClean="0">
                <a:solidFill>
                  <a:srgbClr val="0000FF"/>
                </a:solidFill>
              </a:rPr>
              <a:t>許可単位</a:t>
            </a:r>
            <a:endParaRPr kumimoji="1" lang="en-US" altLang="ja-JP" sz="400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7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許可された単位系</a:t>
            </a:r>
            <a:endParaRPr kumimoji="1" lang="ja-JP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6324600" cy="476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914400"/>
            <a:ext cx="4829175" cy="314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 bwMode="auto">
          <a:xfrm>
            <a:off x="1828800" y="4774406"/>
            <a:ext cx="4495800" cy="27860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" name="下矢印 3"/>
          <p:cNvSpPr/>
          <p:nvPr/>
        </p:nvSpPr>
        <p:spPr bwMode="auto">
          <a:xfrm flipV="1">
            <a:off x="5638800" y="4062870"/>
            <a:ext cx="457200" cy="635794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6324600" y="2983753"/>
            <a:ext cx="2686050" cy="107911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dirty="0" smtClean="0"/>
              <a:t>コンフィギュレーションにて、モデル中で許可する単位系を設定可能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2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許可された単位</a:t>
            </a:r>
            <a:r>
              <a:rPr lang="ja-JP" altLang="en-US" dirty="0" smtClean="0"/>
              <a:t>系　使用例</a:t>
            </a:r>
            <a:endParaRPr kumimoji="1" lang="ja-JP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00100"/>
            <a:ext cx="3809999" cy="248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80" y="2009699"/>
            <a:ext cx="4977240" cy="127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800100"/>
            <a:ext cx="26098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3657600"/>
            <a:ext cx="3809999" cy="248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3470849"/>
            <a:ext cx="26003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80" y="4838879"/>
            <a:ext cx="4977240" cy="130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角丸四角形 9"/>
          <p:cNvSpPr/>
          <p:nvPr/>
        </p:nvSpPr>
        <p:spPr bwMode="auto">
          <a:xfrm>
            <a:off x="2667000" y="1452487"/>
            <a:ext cx="685801" cy="55721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2666999" y="4342387"/>
            <a:ext cx="685801" cy="55721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5381625" y="1614488"/>
            <a:ext cx="1400175" cy="55721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5372100" y="3671888"/>
            <a:ext cx="1400175" cy="55721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 bwMode="auto">
          <a:xfrm>
            <a:off x="685800" y="2646899"/>
            <a:ext cx="2847975" cy="626270"/>
          </a:xfrm>
          <a:prstGeom prst="wedgeRoundRectCallout">
            <a:avLst>
              <a:gd name="adj1" fmla="val 32972"/>
              <a:gd name="adj2" fmla="val -14793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SI</a:t>
            </a: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のみ許可</a:t>
            </a: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/>
              <a:t>→インチ使用箇所で警告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5" name="角丸四角形吹き出し 14"/>
          <p:cNvSpPr/>
          <p:nvPr/>
        </p:nvSpPr>
        <p:spPr bwMode="auto">
          <a:xfrm>
            <a:off x="685799" y="5515329"/>
            <a:ext cx="2847975" cy="626270"/>
          </a:xfrm>
          <a:prstGeom prst="wedgeRoundRectCallout">
            <a:avLst>
              <a:gd name="adj1" fmla="val 32972"/>
              <a:gd name="adj2" fmla="val -14793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/>
              <a:t>English</a:t>
            </a: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のみ許可</a:t>
            </a: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/>
              <a:t>→メートル使用箇所で警告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052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 bwMode="auto">
          <a:xfrm>
            <a:off x="3038474" y="3577122"/>
            <a:ext cx="5876926" cy="288607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Unit System </a:t>
            </a:r>
            <a:r>
              <a:rPr kumimoji="1" lang="en-US" altLang="ja-JP" dirty="0" err="1" smtClean="0"/>
              <a:t>Configration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4900" y="866775"/>
            <a:ext cx="8229600" cy="93345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サブシステム単位で、「</a:t>
            </a:r>
            <a:r>
              <a:rPr lang="ja-JP" altLang="en-US" dirty="0"/>
              <a:t>許可された単位</a:t>
            </a:r>
            <a:r>
              <a:rPr lang="ja-JP" altLang="en-US" dirty="0" smtClean="0"/>
              <a:t>系</a:t>
            </a:r>
            <a:r>
              <a:rPr kumimoji="1" lang="ja-JP" altLang="en-US" dirty="0" smtClean="0"/>
              <a:t>」の設定が可能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設置</a:t>
            </a:r>
            <a:r>
              <a:rPr kumimoji="1" lang="ja-JP" altLang="en-US" dirty="0" smtClean="0"/>
              <a:t>階層</a:t>
            </a:r>
            <a:r>
              <a:rPr kumimoji="1" lang="ja-JP" altLang="en-US" dirty="0" smtClean="0">
                <a:solidFill>
                  <a:srgbClr val="FF0000"/>
                </a:solidFill>
              </a:rPr>
              <a:t>以下</a:t>
            </a:r>
            <a:r>
              <a:rPr kumimoji="1" lang="ja-JP" altLang="en-US" dirty="0" smtClean="0"/>
              <a:t>で、設定された単位系の使用が許可される</a:t>
            </a:r>
            <a:endParaRPr kumimoji="1" lang="ja-JP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7239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4" y="3766167"/>
            <a:ext cx="5495925" cy="257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8" y="2133598"/>
            <a:ext cx="3333751" cy="21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 bwMode="auto">
          <a:xfrm>
            <a:off x="409574" y="1790698"/>
            <a:ext cx="33528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dirty="0" smtClean="0"/>
              <a:t>コンフィギュレーションパラメータ</a:t>
            </a:r>
            <a:endParaRPr lang="en-US" altLang="ja-JP" dirty="0" smtClean="0"/>
          </a:p>
          <a:p>
            <a:r>
              <a:rPr lang="ja-JP" altLang="en-US" dirty="0" smtClean="0"/>
              <a:t>→</a:t>
            </a:r>
            <a:r>
              <a:rPr lang="en-US" altLang="ja-JP" dirty="0" smtClean="0"/>
              <a:t>English</a:t>
            </a:r>
            <a:r>
              <a:rPr lang="ja-JP" altLang="en-US" dirty="0" smtClean="0"/>
              <a:t>のみ許可</a:t>
            </a:r>
            <a:endParaRPr lang="en-US" altLang="ja-JP" dirty="0" smtClean="0"/>
          </a:p>
        </p:txBody>
      </p:sp>
      <p:sp>
        <p:nvSpPr>
          <p:cNvPr id="10" name="角丸四角形 9"/>
          <p:cNvSpPr/>
          <p:nvPr/>
        </p:nvSpPr>
        <p:spPr bwMode="auto">
          <a:xfrm>
            <a:off x="3352799" y="5800725"/>
            <a:ext cx="228601" cy="228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 bwMode="auto">
          <a:xfrm>
            <a:off x="1133474" y="6019799"/>
            <a:ext cx="1905000" cy="600075"/>
          </a:xfrm>
          <a:prstGeom prst="wedgeRoundRectCallout">
            <a:avLst>
              <a:gd name="adj1" fmla="val 65005"/>
              <a:gd name="adj2" fmla="val -7278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モデル最上位階層で、</a:t>
            </a: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全単位許可</a:t>
            </a:r>
          </a:p>
        </p:txBody>
      </p:sp>
      <p:sp>
        <p:nvSpPr>
          <p:cNvPr id="12" name="角丸四角形吹き出し 11"/>
          <p:cNvSpPr/>
          <p:nvPr/>
        </p:nvSpPr>
        <p:spPr bwMode="auto">
          <a:xfrm>
            <a:off x="1104900" y="4833937"/>
            <a:ext cx="1905000" cy="600075"/>
          </a:xfrm>
          <a:prstGeom prst="wedgeRoundRectCallout">
            <a:avLst>
              <a:gd name="adj1" fmla="val 111005"/>
              <a:gd name="adj2" fmla="val -7436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メートルを使用しても警告なし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4143375" y="4514850"/>
            <a:ext cx="228601" cy="228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6705600" y="1948345"/>
            <a:ext cx="2209800" cy="1600200"/>
          </a:xfrm>
          <a:prstGeom prst="wedgeRoundRectCallout">
            <a:avLst>
              <a:gd name="adj1" fmla="val -47558"/>
              <a:gd name="adj2" fmla="val 103572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24570"/>
            <a:ext cx="18288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角丸四角形 16"/>
          <p:cNvSpPr/>
          <p:nvPr/>
        </p:nvSpPr>
        <p:spPr bwMode="auto">
          <a:xfrm>
            <a:off x="7877175" y="2234097"/>
            <a:ext cx="228601" cy="228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8" name="角丸四角形吹き出し 17"/>
          <p:cNvSpPr/>
          <p:nvPr/>
        </p:nvSpPr>
        <p:spPr bwMode="auto">
          <a:xfrm>
            <a:off x="4000501" y="1736657"/>
            <a:ext cx="2666999" cy="1452080"/>
          </a:xfrm>
          <a:prstGeom prst="wedgeRoundRectCallout">
            <a:avLst>
              <a:gd name="adj1" fmla="val 92434"/>
              <a:gd name="adj2" fmla="val -1664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Unit System </a:t>
            </a:r>
            <a:r>
              <a:rPr kumimoji="1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Configration</a:t>
            </a: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設置階層以下（この階層には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Unit</a:t>
            </a:r>
            <a:r>
              <a:rPr kumimoji="1" lang="en-US" altLang="ja-JP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 System </a:t>
            </a:r>
            <a:r>
              <a:rPr kumimoji="1" lang="en-US" altLang="ja-JP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Configration</a:t>
            </a:r>
            <a:r>
              <a:rPr kumimoji="1" lang="ja-JP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なし</a:t>
            </a: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）</a:t>
            </a: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/>
              <a:t>でメートルを使用しても、警告なし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404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 bwMode="auto">
          <a:xfrm>
            <a:off x="3038474" y="3577122"/>
            <a:ext cx="5876926" cy="288607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Unit System </a:t>
            </a:r>
            <a:r>
              <a:rPr kumimoji="1" lang="en-US" altLang="ja-JP" dirty="0" err="1" smtClean="0"/>
              <a:t>Configration</a:t>
            </a:r>
            <a:r>
              <a:rPr kumimoji="1" lang="en-US" altLang="ja-JP" dirty="0" smtClean="0"/>
              <a:t> </a:t>
            </a:r>
            <a:r>
              <a:rPr lang="ja-JP" altLang="en-US" dirty="0"/>
              <a:t>複数</a:t>
            </a:r>
            <a:r>
              <a:rPr lang="ja-JP" altLang="en-US" dirty="0" smtClean="0"/>
              <a:t>階層設置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6725" y="831782"/>
            <a:ext cx="8229600" cy="93345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複数階層に設置されている場合は、より下位に設置されているものが優先される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 bwMode="auto">
          <a:xfrm>
            <a:off x="4143375" y="4514850"/>
            <a:ext cx="228601" cy="228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" y="2234097"/>
            <a:ext cx="3457574" cy="225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 bwMode="auto">
          <a:xfrm>
            <a:off x="409574" y="1790698"/>
            <a:ext cx="33528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dirty="0" smtClean="0"/>
              <a:t>コンフィギュレーションパラメータ</a:t>
            </a:r>
            <a:endParaRPr lang="en-US" altLang="ja-JP" dirty="0" smtClean="0"/>
          </a:p>
          <a:p>
            <a:r>
              <a:rPr lang="ja-JP" altLang="en-US" dirty="0" smtClean="0"/>
              <a:t>→全許可</a:t>
            </a:r>
            <a:endParaRPr lang="en-US" altLang="ja-JP" dirty="0" smtClean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4086708"/>
            <a:ext cx="4813355" cy="22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角丸四角形 9"/>
          <p:cNvSpPr/>
          <p:nvPr/>
        </p:nvSpPr>
        <p:spPr bwMode="auto">
          <a:xfrm>
            <a:off x="3409949" y="5791199"/>
            <a:ext cx="228601" cy="228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 bwMode="auto">
          <a:xfrm>
            <a:off x="1133474" y="6019799"/>
            <a:ext cx="1905000" cy="600075"/>
          </a:xfrm>
          <a:prstGeom prst="wedgeRoundRectCallout">
            <a:avLst>
              <a:gd name="adj1" fmla="val 65005"/>
              <a:gd name="adj2" fmla="val -7278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モデル最上位階層で、</a:t>
            </a: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SI</a:t>
            </a: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のみ許可</a:t>
            </a:r>
          </a:p>
        </p:txBody>
      </p:sp>
      <p:sp>
        <p:nvSpPr>
          <p:cNvPr id="12" name="角丸四角形吹き出し 11"/>
          <p:cNvSpPr/>
          <p:nvPr/>
        </p:nvSpPr>
        <p:spPr bwMode="auto">
          <a:xfrm>
            <a:off x="457200" y="4748212"/>
            <a:ext cx="2133600" cy="600075"/>
          </a:xfrm>
          <a:prstGeom prst="wedgeRoundRectCallout">
            <a:avLst>
              <a:gd name="adj1" fmla="val 105648"/>
              <a:gd name="adj2" fmla="val -5373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メートルを使用しても</a:t>
            </a: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警告なし</a:t>
            </a:r>
          </a:p>
        </p:txBody>
      </p:sp>
      <p:sp>
        <p:nvSpPr>
          <p:cNvPr id="21" name="角丸四角形 20"/>
          <p:cNvSpPr/>
          <p:nvPr/>
        </p:nvSpPr>
        <p:spPr bwMode="auto">
          <a:xfrm>
            <a:off x="4143374" y="4633912"/>
            <a:ext cx="228601" cy="228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3867148" y="5189226"/>
            <a:ext cx="1314452" cy="228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3" name="角丸四角形吹き出し 22"/>
          <p:cNvSpPr/>
          <p:nvPr/>
        </p:nvSpPr>
        <p:spPr bwMode="auto">
          <a:xfrm>
            <a:off x="4692676" y="5734048"/>
            <a:ext cx="2133600" cy="600075"/>
          </a:xfrm>
          <a:prstGeom prst="wedgeRoundRectCallout">
            <a:avLst>
              <a:gd name="adj1" fmla="val -51048"/>
              <a:gd name="adj2" fmla="val -9976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インチは警告される</a:t>
            </a:r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6172200" y="1380883"/>
            <a:ext cx="2743200" cy="2100745"/>
          </a:xfrm>
          <a:prstGeom prst="wedgeRoundRectCallout">
            <a:avLst>
              <a:gd name="adj1" fmla="val -47558"/>
              <a:gd name="adj2" fmla="val 103572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1545430"/>
            <a:ext cx="25717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角丸四角形 16"/>
          <p:cNvSpPr/>
          <p:nvPr/>
        </p:nvSpPr>
        <p:spPr bwMode="auto">
          <a:xfrm>
            <a:off x="7543800" y="1640924"/>
            <a:ext cx="857250" cy="228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6257925" y="2712486"/>
            <a:ext cx="657225" cy="60459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8" name="角丸四角形吹き出し 17"/>
          <p:cNvSpPr/>
          <p:nvPr/>
        </p:nvSpPr>
        <p:spPr bwMode="auto">
          <a:xfrm>
            <a:off x="3824286" y="1260406"/>
            <a:ext cx="2666999" cy="1452080"/>
          </a:xfrm>
          <a:prstGeom prst="wedgeRoundRectCallout">
            <a:avLst>
              <a:gd name="adj1" fmla="val 56363"/>
              <a:gd name="adj2" fmla="val 5157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/>
              <a:t>下位層で</a:t>
            </a:r>
            <a:r>
              <a:rPr lang="en-US" altLang="ja-JP" sz="1400" dirty="0" smtClean="0"/>
              <a:t>English</a:t>
            </a:r>
            <a:r>
              <a:rPr lang="ja-JP" altLang="en-US" sz="1400" dirty="0" smtClean="0"/>
              <a:t>のみ許可</a:t>
            </a:r>
            <a:endParaRPr lang="en-US" altLang="ja-JP" sz="14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→メートルは警告されるが</a:t>
            </a: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　</a:t>
            </a:r>
            <a:r>
              <a:rPr lang="ja-JP" altLang="en-US" sz="1400" dirty="0" smtClean="0"/>
              <a:t>インチは警告されない</a:t>
            </a:r>
            <a:endParaRPr lang="en-US" altLang="ja-JP" sz="14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⇒下位設置の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Unit System </a:t>
            </a:r>
            <a:r>
              <a:rPr kumimoji="1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Configration</a:t>
            </a:r>
            <a:r>
              <a:rPr lang="ja-JP" altLang="en-US" sz="1400" dirty="0" err="1" smtClean="0"/>
              <a:t>が優</a:t>
            </a:r>
            <a:r>
              <a:rPr lang="ja-JP" altLang="en-US" sz="1400" dirty="0" smtClean="0"/>
              <a:t>先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7543800" y="2234097"/>
            <a:ext cx="857250" cy="228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957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1981200" y="3200400"/>
            <a:ext cx="60198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kumimoji="1" lang="ja-JP" altLang="en-US" sz="4000" kern="0" dirty="0" smtClean="0">
                <a:solidFill>
                  <a:srgbClr val="0000FF"/>
                </a:solidFill>
              </a:rPr>
              <a:t>４</a:t>
            </a:r>
            <a:r>
              <a:rPr kumimoji="1" lang="en-US" altLang="ja-JP" sz="4000" kern="0" dirty="0" smtClean="0">
                <a:solidFill>
                  <a:srgbClr val="0000FF"/>
                </a:solidFill>
              </a:rPr>
              <a:t>. Sequence Viewer</a:t>
            </a:r>
            <a:endParaRPr kumimoji="1" lang="en-US" altLang="ja-JP" sz="400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4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調査対象</a:t>
            </a:r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1219200" y="1790700"/>
            <a:ext cx="6937804" cy="3543300"/>
            <a:chOff x="1806146" y="1333500"/>
            <a:chExt cx="6937804" cy="3543300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1333500"/>
              <a:ext cx="6915150" cy="3543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角丸四角形 4"/>
            <p:cNvSpPr/>
            <p:nvPr/>
          </p:nvSpPr>
          <p:spPr bwMode="auto">
            <a:xfrm>
              <a:off x="1828800" y="2990850"/>
              <a:ext cx="1066800" cy="228600"/>
            </a:xfrm>
            <a:prstGeom prst="roundRect">
              <a:avLst>
                <a:gd name="adj" fmla="val 8334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6" name="角丸四角形 5"/>
            <p:cNvSpPr/>
            <p:nvPr/>
          </p:nvSpPr>
          <p:spPr bwMode="auto">
            <a:xfrm>
              <a:off x="1828800" y="3219450"/>
              <a:ext cx="1066800" cy="228600"/>
            </a:xfrm>
            <a:prstGeom prst="roundRect">
              <a:avLst>
                <a:gd name="adj" fmla="val 8334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7" name="角丸四角形 6"/>
            <p:cNvSpPr/>
            <p:nvPr/>
          </p:nvSpPr>
          <p:spPr bwMode="auto">
            <a:xfrm>
              <a:off x="1806146" y="3448050"/>
              <a:ext cx="1470454" cy="228600"/>
            </a:xfrm>
            <a:prstGeom prst="roundRect">
              <a:avLst>
                <a:gd name="adj" fmla="val 8334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1806146" y="3676650"/>
              <a:ext cx="1241854" cy="228600"/>
            </a:xfrm>
            <a:prstGeom prst="roundRect">
              <a:avLst>
                <a:gd name="adj" fmla="val 8334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9" name="角丸四角形 8"/>
            <p:cNvSpPr/>
            <p:nvPr/>
          </p:nvSpPr>
          <p:spPr bwMode="auto">
            <a:xfrm>
              <a:off x="1806146" y="4038600"/>
              <a:ext cx="1775254" cy="228600"/>
            </a:xfrm>
            <a:prstGeom prst="roundRect">
              <a:avLst>
                <a:gd name="adj" fmla="val 8334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336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単位・</a:t>
            </a:r>
            <a:r>
              <a:rPr kumimoji="1" lang="en-US" altLang="ja-JP" dirty="0" smtClean="0"/>
              <a:t>Sequence Viewer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8150" y="735228"/>
            <a:ext cx="4362450" cy="57150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1600" dirty="0" smtClean="0">
                <a:solidFill>
                  <a:srgbClr val="0000FF"/>
                </a:solidFill>
              </a:rPr>
              <a:t>1. </a:t>
            </a:r>
            <a:r>
              <a:rPr kumimoji="1" lang="ja-JP" altLang="en-US" sz="1600" dirty="0" smtClean="0">
                <a:solidFill>
                  <a:srgbClr val="0000FF"/>
                </a:solidFill>
              </a:rPr>
              <a:t>単位概要</a:t>
            </a:r>
            <a:endParaRPr kumimoji="1" lang="en-US" altLang="ja-JP" sz="16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ja-JP" altLang="en-US" sz="1600" dirty="0" smtClean="0">
                <a:solidFill>
                  <a:srgbClr val="0000FF"/>
                </a:solidFill>
              </a:rPr>
              <a:t>　</a:t>
            </a:r>
            <a:r>
              <a:rPr lang="en-US" altLang="ja-JP" sz="1600" dirty="0" smtClean="0"/>
              <a:t>Simulink</a:t>
            </a:r>
            <a:r>
              <a:rPr lang="ja-JP" altLang="en-US" sz="1600" dirty="0"/>
              <a:t>の単位</a:t>
            </a:r>
          </a:p>
          <a:p>
            <a:pPr marL="0" indent="0">
              <a:buNone/>
            </a:pPr>
            <a:r>
              <a:rPr lang="ja-JP" altLang="en-US" sz="1600" dirty="0" smtClean="0"/>
              <a:t>　許可</a:t>
            </a:r>
            <a:r>
              <a:rPr lang="ja-JP" altLang="en-US" sz="1600" dirty="0"/>
              <a:t>されている</a:t>
            </a:r>
            <a:r>
              <a:rPr lang="ja-JP" altLang="en-US" sz="1600" dirty="0" smtClean="0"/>
              <a:t>単位</a:t>
            </a:r>
            <a:endParaRPr lang="ja-JP" altLang="en-US" sz="1600" dirty="0"/>
          </a:p>
          <a:p>
            <a:pPr marL="0" indent="0">
              <a:buNone/>
            </a:pPr>
            <a:r>
              <a:rPr lang="ja-JP" altLang="en-US" sz="1600" dirty="0" smtClean="0"/>
              <a:t>　資料中</a:t>
            </a:r>
            <a:r>
              <a:rPr lang="ja-JP" altLang="en-US" sz="1600" dirty="0"/>
              <a:t>で使用する</a:t>
            </a:r>
            <a:r>
              <a:rPr lang="ja-JP" altLang="en-US" sz="1600" dirty="0" smtClean="0"/>
              <a:t>単位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>
                <a:solidFill>
                  <a:srgbClr val="0000FF"/>
                </a:solidFill>
              </a:rPr>
              <a:t>２</a:t>
            </a:r>
            <a:r>
              <a:rPr lang="ja-JP" altLang="en-US" sz="1600" dirty="0" smtClean="0">
                <a:solidFill>
                  <a:srgbClr val="0000FF"/>
                </a:solidFill>
              </a:rPr>
              <a:t>．単位変換</a:t>
            </a:r>
            <a:endParaRPr lang="en-US" altLang="ja-JP" sz="16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rgbClr val="0000FF"/>
                </a:solidFill>
              </a:rPr>
              <a:t>　</a:t>
            </a:r>
            <a:r>
              <a:rPr lang="ja-JP" altLang="en-US" sz="1600" dirty="0"/>
              <a:t>単位の自動変換</a:t>
            </a:r>
            <a:r>
              <a:rPr lang="en-US" altLang="ja-JP" sz="1600" dirty="0"/>
              <a:t>-</a:t>
            </a:r>
            <a:r>
              <a:rPr lang="ja-JP" altLang="en-US" sz="1600" dirty="0"/>
              <a:t>コンフィギュレーション</a:t>
            </a:r>
            <a:endParaRPr lang="ja-JP" altLang="en-US" sz="1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ja-JP" altLang="en-US" sz="1600" dirty="0" smtClean="0">
                <a:solidFill>
                  <a:srgbClr val="0000FF"/>
                </a:solidFill>
              </a:rPr>
              <a:t>　</a:t>
            </a:r>
            <a:r>
              <a:rPr lang="ja-JP" altLang="en-US" sz="1600" dirty="0" smtClean="0"/>
              <a:t>単位</a:t>
            </a:r>
            <a:r>
              <a:rPr lang="ja-JP" altLang="en-US" sz="1600" dirty="0"/>
              <a:t>の自動変換例</a:t>
            </a:r>
          </a:p>
          <a:p>
            <a:pPr marL="0" indent="0">
              <a:buNone/>
            </a:pPr>
            <a:r>
              <a:rPr lang="ja-JP" altLang="en-US" sz="1600" dirty="0" smtClean="0"/>
              <a:t>　「</a:t>
            </a:r>
            <a:r>
              <a:rPr lang="ja-JP" altLang="en-US" sz="1600" dirty="0"/>
              <a:t>自動単位変換を許可」</a:t>
            </a:r>
            <a:r>
              <a:rPr lang="en-US" altLang="ja-JP" sz="1600" dirty="0"/>
              <a:t>=OFF</a:t>
            </a:r>
            <a:r>
              <a:rPr lang="ja-JP" altLang="en-US" sz="1600" dirty="0"/>
              <a:t>の場合</a:t>
            </a:r>
          </a:p>
          <a:p>
            <a:pPr marL="0" indent="0">
              <a:buNone/>
            </a:pPr>
            <a:r>
              <a:rPr lang="ja-JP" altLang="en-US" sz="1600" dirty="0" smtClean="0"/>
              <a:t>　</a:t>
            </a:r>
            <a:r>
              <a:rPr lang="en-US" altLang="ja-JP" sz="1600" dirty="0" smtClean="0"/>
              <a:t>Unit Conversion</a:t>
            </a:r>
          </a:p>
          <a:p>
            <a:pPr marL="0" indent="0">
              <a:buNone/>
            </a:pPr>
            <a:r>
              <a:rPr lang="ja-JP" altLang="en-US" sz="1600" dirty="0"/>
              <a:t>　単位変換の対象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rgbClr val="0000FF"/>
                </a:solidFill>
              </a:rPr>
              <a:t>３．許可</a:t>
            </a:r>
            <a:r>
              <a:rPr lang="ja-JP" altLang="en-US" sz="1600" dirty="0">
                <a:solidFill>
                  <a:srgbClr val="0000FF"/>
                </a:solidFill>
              </a:rPr>
              <a:t>単位</a:t>
            </a:r>
            <a:endParaRPr lang="en-US" altLang="ja-JP" sz="1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ja-JP" altLang="en-US" sz="1600" dirty="0" smtClean="0">
                <a:solidFill>
                  <a:srgbClr val="0000FF"/>
                </a:solidFill>
              </a:rPr>
              <a:t>　</a:t>
            </a:r>
            <a:r>
              <a:rPr lang="ja-JP" altLang="en-US" sz="1600" dirty="0" smtClean="0"/>
              <a:t>許可</a:t>
            </a:r>
            <a:r>
              <a:rPr lang="ja-JP" altLang="en-US" sz="1600" dirty="0"/>
              <a:t>された単位系</a:t>
            </a:r>
          </a:p>
          <a:p>
            <a:pPr marL="0" indent="0">
              <a:buNone/>
            </a:pPr>
            <a:r>
              <a:rPr lang="ja-JP" altLang="en-US" sz="1600" dirty="0" smtClean="0"/>
              <a:t>　許可</a:t>
            </a:r>
            <a:r>
              <a:rPr lang="ja-JP" altLang="en-US" sz="1600" dirty="0"/>
              <a:t>された単位系　使用例</a:t>
            </a:r>
          </a:p>
          <a:p>
            <a:pPr marL="0" indent="0">
              <a:buNone/>
            </a:pPr>
            <a:r>
              <a:rPr lang="ja-JP" altLang="en-US" sz="1600" dirty="0" smtClean="0"/>
              <a:t>　</a:t>
            </a:r>
            <a:r>
              <a:rPr lang="en-US" altLang="ja-JP" sz="1600" dirty="0" smtClean="0"/>
              <a:t>Unit </a:t>
            </a:r>
            <a:r>
              <a:rPr lang="en-US" altLang="ja-JP" sz="1600" dirty="0"/>
              <a:t>System </a:t>
            </a:r>
            <a:r>
              <a:rPr lang="en-US" altLang="ja-JP" sz="1600" dirty="0" err="1"/>
              <a:t>Configration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 smtClean="0"/>
              <a:t>　</a:t>
            </a:r>
            <a:r>
              <a:rPr lang="en-US" altLang="ja-JP" sz="1600" dirty="0" smtClean="0"/>
              <a:t>Unit </a:t>
            </a:r>
            <a:r>
              <a:rPr lang="en-US" altLang="ja-JP" sz="1600" dirty="0"/>
              <a:t>System </a:t>
            </a:r>
            <a:r>
              <a:rPr lang="en-US" altLang="ja-JP" sz="1600" dirty="0" err="1"/>
              <a:t>Configration</a:t>
            </a:r>
            <a:r>
              <a:rPr lang="en-US" altLang="ja-JP" sz="1600" dirty="0"/>
              <a:t> </a:t>
            </a:r>
            <a:r>
              <a:rPr lang="ja-JP" altLang="en-US" sz="1600" dirty="0"/>
              <a:t>複数階層</a:t>
            </a:r>
            <a:r>
              <a:rPr lang="ja-JP" altLang="en-US" sz="1600" dirty="0" smtClean="0"/>
              <a:t>設置</a:t>
            </a:r>
            <a:endParaRPr lang="en-US" altLang="ja-JP" sz="1600" dirty="0" smtClean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4876800" y="735228"/>
            <a:ext cx="436245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kumimoji="0" lang="ja-JP" altLang="en-US" sz="1600" kern="0" dirty="0" smtClean="0">
                <a:solidFill>
                  <a:srgbClr val="0000FF"/>
                </a:solidFill>
              </a:rPr>
              <a:t>４．</a:t>
            </a:r>
            <a:r>
              <a:rPr kumimoji="0" lang="en-US" altLang="ja-JP" sz="1600" kern="0" dirty="0" smtClean="0">
                <a:solidFill>
                  <a:srgbClr val="0000FF"/>
                </a:solidFill>
              </a:rPr>
              <a:t> Sequence </a:t>
            </a:r>
            <a:r>
              <a:rPr kumimoji="0" lang="en-US" altLang="ja-JP" sz="1600" kern="0" dirty="0" smtClean="0">
                <a:solidFill>
                  <a:srgbClr val="0000FF"/>
                </a:solidFill>
              </a:rPr>
              <a:t>Viewer</a:t>
            </a:r>
            <a:endParaRPr kumimoji="0" lang="ja-JP" altLang="en-US" sz="1600" kern="0" dirty="0" smtClean="0">
              <a:solidFill>
                <a:srgbClr val="0000FF"/>
              </a:solidFill>
            </a:endParaRPr>
          </a:p>
          <a:p>
            <a:pPr marL="0" indent="0">
              <a:buFontTx/>
              <a:buNone/>
            </a:pPr>
            <a:r>
              <a:rPr kumimoji="0" lang="ja-JP" altLang="en-US" sz="1600" kern="0" dirty="0" smtClean="0">
                <a:solidFill>
                  <a:srgbClr val="0000FF"/>
                </a:solidFill>
              </a:rPr>
              <a:t>　</a:t>
            </a:r>
            <a:r>
              <a:rPr kumimoji="0" lang="ja-JP" altLang="en-US" sz="1600" kern="0" dirty="0" smtClean="0"/>
              <a:t>調査対象</a:t>
            </a:r>
            <a:endParaRPr kumimoji="0" lang="en-US" altLang="ja-JP" sz="1600" kern="0" dirty="0" smtClean="0"/>
          </a:p>
          <a:p>
            <a:pPr marL="0" indent="0">
              <a:buFontTx/>
              <a:buNone/>
            </a:pPr>
            <a:r>
              <a:rPr kumimoji="0" lang="ja-JP" altLang="en-US" sz="1600" kern="0" dirty="0">
                <a:solidFill>
                  <a:srgbClr val="0000FF"/>
                </a:solidFill>
              </a:rPr>
              <a:t>　</a:t>
            </a:r>
            <a:r>
              <a:rPr kumimoji="0" lang="en-US" altLang="ja-JP" sz="1600" kern="0" dirty="0" smtClean="0"/>
              <a:t>chart</a:t>
            </a:r>
            <a:r>
              <a:rPr kumimoji="0" lang="ja-JP" altLang="en-US" sz="1600" kern="0" dirty="0" smtClean="0"/>
              <a:t>・</a:t>
            </a:r>
            <a:r>
              <a:rPr kumimoji="0" lang="en-US" altLang="ja-JP" sz="1600" kern="0" dirty="0" smtClean="0"/>
              <a:t>function-call subsystem</a:t>
            </a:r>
            <a:br>
              <a:rPr kumimoji="0" lang="en-US" altLang="ja-JP" sz="1600" kern="0" dirty="0" smtClean="0"/>
            </a:br>
            <a:r>
              <a:rPr kumimoji="0" lang="ja-JP" altLang="en-US" sz="1600" kern="0" dirty="0" smtClean="0"/>
              <a:t>　</a:t>
            </a:r>
            <a:r>
              <a:rPr kumimoji="0" lang="ja-JP" altLang="en-US" sz="1600" kern="0" dirty="0" smtClean="0"/>
              <a:t>　</a:t>
            </a:r>
            <a:r>
              <a:rPr kumimoji="0" lang="en-US" altLang="ja-JP" sz="1600" kern="0" dirty="0" smtClean="0"/>
              <a:t>chart</a:t>
            </a:r>
            <a:r>
              <a:rPr kumimoji="0" lang="ja-JP" altLang="en-US" sz="1600" kern="0" dirty="0" smtClean="0"/>
              <a:t>展開</a:t>
            </a:r>
          </a:p>
          <a:p>
            <a:pPr marL="0" indent="0">
              <a:buFontTx/>
              <a:buNone/>
            </a:pPr>
            <a:r>
              <a:rPr kumimoji="0" lang="ja-JP" altLang="en-US" sz="1600" kern="0" dirty="0" smtClean="0"/>
              <a:t>　</a:t>
            </a:r>
            <a:r>
              <a:rPr kumimoji="0" lang="ja-JP" altLang="en-US" sz="1600" kern="0" dirty="0" smtClean="0"/>
              <a:t>　非表示</a:t>
            </a:r>
            <a:endParaRPr kumimoji="0" lang="en-US" altLang="ja-JP" sz="1600" kern="0" dirty="0" smtClean="0"/>
          </a:p>
          <a:p>
            <a:pPr marL="0" indent="0">
              <a:buFontTx/>
              <a:buNone/>
            </a:pPr>
            <a:r>
              <a:rPr kumimoji="0" lang="ja-JP" altLang="en-US" sz="1600" kern="0" dirty="0"/>
              <a:t>　</a:t>
            </a:r>
            <a:r>
              <a:rPr kumimoji="0" lang="ja-JP" altLang="en-US" sz="1600" kern="0" dirty="0" smtClean="0"/>
              <a:t>　</a:t>
            </a:r>
            <a:r>
              <a:rPr kumimoji="0" lang="en-US" altLang="ja-JP" sz="1600" kern="0" dirty="0" smtClean="0"/>
              <a:t>function-call </a:t>
            </a:r>
            <a:r>
              <a:rPr kumimoji="0" lang="en-US" altLang="ja-JP" sz="1600" kern="0" dirty="0"/>
              <a:t>subsystem </a:t>
            </a:r>
            <a:r>
              <a:rPr kumimoji="0" lang="ja-JP" altLang="en-US" sz="1600" kern="0" dirty="0"/>
              <a:t>リセット設定</a:t>
            </a:r>
            <a:endParaRPr kumimoji="0" lang="ja-JP" altLang="en-US" sz="1600" kern="0" dirty="0" smtClean="0"/>
          </a:p>
          <a:p>
            <a:pPr marL="0" indent="0">
              <a:buFontTx/>
              <a:buNone/>
            </a:pPr>
            <a:r>
              <a:rPr kumimoji="0" lang="ja-JP" altLang="en-US" sz="1600" kern="0" dirty="0" smtClean="0"/>
              <a:t>　</a:t>
            </a:r>
            <a:r>
              <a:rPr kumimoji="0" lang="en-US" altLang="ja-JP" sz="1600" kern="0" dirty="0" smtClean="0"/>
              <a:t>function-caller </a:t>
            </a:r>
            <a:endParaRPr kumimoji="0" lang="en-US" altLang="ja-JP" sz="1600" kern="0" dirty="0" smtClean="0"/>
          </a:p>
          <a:p>
            <a:pPr marL="0" indent="0">
              <a:buFontTx/>
              <a:buNone/>
            </a:pPr>
            <a:r>
              <a:rPr kumimoji="0" lang="ja-JP" altLang="en-US" sz="1600" kern="0" dirty="0" smtClean="0"/>
              <a:t>　</a:t>
            </a:r>
            <a:r>
              <a:rPr kumimoji="0" lang="ja-JP" altLang="en-US" sz="1600" kern="0" dirty="0" smtClean="0"/>
              <a:t>　</a:t>
            </a:r>
            <a:r>
              <a:rPr kumimoji="0" lang="en-US" altLang="ja-JP" sz="1600" kern="0" dirty="0" smtClean="0"/>
              <a:t>subsystem</a:t>
            </a:r>
            <a:r>
              <a:rPr kumimoji="0" lang="ja-JP" altLang="en-US" sz="1600" kern="0" dirty="0" smtClean="0"/>
              <a:t>展開</a:t>
            </a:r>
            <a:endParaRPr kumimoji="0" lang="en-US" altLang="ja-JP" sz="1600" kern="0" dirty="0" smtClean="0"/>
          </a:p>
          <a:p>
            <a:pPr marL="0" indent="0">
              <a:buFontTx/>
              <a:buNone/>
            </a:pPr>
            <a:r>
              <a:rPr kumimoji="0" lang="ja-JP" altLang="en-US" sz="1600" kern="0" dirty="0" smtClean="0"/>
              <a:t>　</a:t>
            </a:r>
            <a:r>
              <a:rPr kumimoji="0" lang="en-US" altLang="ja-JP" sz="1600" kern="0" dirty="0" err="1" smtClean="0"/>
              <a:t>subsytem</a:t>
            </a:r>
            <a:r>
              <a:rPr kumimoji="0" lang="ja-JP" altLang="en-US" sz="1600" kern="0" dirty="0" smtClean="0"/>
              <a:t>周期違い（ライフラインなし）</a:t>
            </a:r>
          </a:p>
          <a:p>
            <a:pPr marL="0" indent="0">
              <a:buFontTx/>
              <a:buNone/>
            </a:pPr>
            <a:r>
              <a:rPr kumimoji="0" lang="ja-JP" altLang="en-US" sz="1600" kern="0" dirty="0" smtClean="0"/>
              <a:t>　</a:t>
            </a:r>
            <a:r>
              <a:rPr kumimoji="0" lang="en-US" altLang="ja-JP" sz="1600" kern="0" dirty="0" err="1" smtClean="0"/>
              <a:t>subsytem</a:t>
            </a:r>
            <a:r>
              <a:rPr kumimoji="0" lang="ja-JP" altLang="en-US" sz="1600" kern="0" dirty="0" smtClean="0"/>
              <a:t>周期違い（ライフラインあり）</a:t>
            </a:r>
          </a:p>
          <a:p>
            <a:pPr marL="0" indent="0">
              <a:buFontTx/>
              <a:buNone/>
            </a:pPr>
            <a:r>
              <a:rPr kumimoji="0" lang="ja-JP" altLang="en-US" sz="1600" kern="0" dirty="0" smtClean="0"/>
              <a:t>　</a:t>
            </a:r>
            <a:r>
              <a:rPr kumimoji="0" lang="en-US" altLang="ja-JP" sz="1600" kern="0" dirty="0" smtClean="0"/>
              <a:t>model reference</a:t>
            </a:r>
          </a:p>
          <a:p>
            <a:pPr marL="0" indent="0">
              <a:buFontTx/>
              <a:buNone/>
            </a:pPr>
            <a:r>
              <a:rPr kumimoji="0" lang="ja-JP" altLang="en-US" sz="1600" kern="0" dirty="0"/>
              <a:t>　設置階層別の挙動</a:t>
            </a:r>
            <a:endParaRPr kumimoji="0" lang="en-US" altLang="ja-JP" sz="1600" kern="0" dirty="0" smtClean="0"/>
          </a:p>
          <a:p>
            <a:pPr marL="0" indent="0">
              <a:buFontTx/>
              <a:buNone/>
            </a:pPr>
            <a:r>
              <a:rPr kumimoji="0" lang="ja-JP" altLang="en-US" sz="1600" kern="0" dirty="0" smtClean="0">
                <a:solidFill>
                  <a:srgbClr val="0000FF"/>
                </a:solidFill>
              </a:rPr>
              <a:t>５．ツール対応</a:t>
            </a:r>
            <a:endParaRPr kumimoji="0" lang="en-US" altLang="ja-JP" sz="1600" kern="0" dirty="0" smtClean="0">
              <a:solidFill>
                <a:srgbClr val="0000FF"/>
              </a:solidFill>
            </a:endParaRPr>
          </a:p>
          <a:p>
            <a:pPr marL="0" indent="0">
              <a:buFontTx/>
              <a:buNone/>
            </a:pPr>
            <a:r>
              <a:rPr kumimoji="0" lang="ja-JP" altLang="en-US" sz="1600" kern="0" dirty="0" smtClean="0">
                <a:solidFill>
                  <a:srgbClr val="0000FF"/>
                </a:solidFill>
              </a:rPr>
              <a:t>　</a:t>
            </a:r>
            <a:r>
              <a:rPr kumimoji="0" lang="ja-JP" altLang="en-US" sz="1600" kern="0" dirty="0" smtClean="0"/>
              <a:t>ツール対応　まとめ</a:t>
            </a:r>
          </a:p>
          <a:p>
            <a:pPr marL="0" indent="0">
              <a:buFontTx/>
              <a:buNone/>
            </a:pPr>
            <a:r>
              <a:rPr kumimoji="0" lang="ja-JP" altLang="en-US" sz="1600" kern="0" dirty="0" smtClean="0"/>
              <a:t>　コード生成　 </a:t>
            </a:r>
            <a:r>
              <a:rPr kumimoji="0" lang="en-US" altLang="ja-JP" sz="1600" kern="0" dirty="0" smtClean="0"/>
              <a:t>Unit conversion</a:t>
            </a:r>
          </a:p>
          <a:p>
            <a:pPr marL="0" indent="0">
              <a:buFontTx/>
              <a:buNone/>
            </a:pPr>
            <a:r>
              <a:rPr kumimoji="0" lang="ja-JP" altLang="en-US" sz="1600" kern="0" dirty="0" smtClean="0"/>
              <a:t>　コード生成　 </a:t>
            </a:r>
            <a:r>
              <a:rPr kumimoji="0" lang="en-US" altLang="ja-JP" sz="1600" kern="0" dirty="0" smtClean="0"/>
              <a:t>Unit system </a:t>
            </a:r>
            <a:r>
              <a:rPr kumimoji="0" lang="en-US" altLang="ja-JP" sz="1600" kern="0" dirty="0" err="1" smtClean="0"/>
              <a:t>configration</a:t>
            </a:r>
            <a:endParaRPr kumimoji="0" lang="en-US" altLang="ja-JP" sz="1600" kern="0" dirty="0" smtClean="0"/>
          </a:p>
          <a:p>
            <a:pPr marL="0" indent="0">
              <a:buFontTx/>
              <a:buNone/>
            </a:pPr>
            <a:r>
              <a:rPr kumimoji="0" lang="ja-JP" altLang="en-US" sz="1600" kern="0" dirty="0" smtClean="0"/>
              <a:t>　コード生成　</a:t>
            </a:r>
            <a:r>
              <a:rPr kumimoji="0" lang="en-US" altLang="ja-JP" sz="1600" kern="0" dirty="0" smtClean="0"/>
              <a:t>Sequence Viewer</a:t>
            </a:r>
          </a:p>
          <a:p>
            <a:pPr marL="0" indent="0">
              <a:buFontTx/>
              <a:buNone/>
            </a:pPr>
            <a:r>
              <a:rPr kumimoji="0" lang="ja-JP" altLang="en-US" sz="1600" kern="0" dirty="0" smtClean="0"/>
              <a:t>　</a:t>
            </a:r>
            <a:r>
              <a:rPr kumimoji="0" lang="en-US" altLang="ja-JP" sz="1600" kern="0" dirty="0" smtClean="0"/>
              <a:t>SLDV</a:t>
            </a:r>
          </a:p>
          <a:p>
            <a:pPr marL="0" indent="0">
              <a:buFontTx/>
              <a:buNone/>
            </a:pPr>
            <a:r>
              <a:rPr lang="ja-JP" altLang="en-US" sz="1600" dirty="0" smtClean="0"/>
              <a:t>　バージョンダウン</a:t>
            </a:r>
            <a:r>
              <a:rPr lang="en-US" altLang="ja-JP" sz="1600" dirty="0"/>
              <a:t>(R2015a</a:t>
            </a:r>
            <a:r>
              <a:rPr lang="en-US" altLang="ja-JP" sz="1600" dirty="0" smtClean="0"/>
              <a:t>)</a:t>
            </a:r>
          </a:p>
          <a:p>
            <a:pPr marL="0" indent="0">
              <a:buNone/>
            </a:pPr>
            <a:r>
              <a:rPr kumimoji="0" lang="ja-JP" altLang="en-US" sz="1600" kern="0" dirty="0" smtClean="0">
                <a:solidFill>
                  <a:srgbClr val="0000FF"/>
                </a:solidFill>
              </a:rPr>
              <a:t>６．まとめ・所感</a:t>
            </a:r>
            <a:endParaRPr kumimoji="0" lang="en-US" altLang="ja-JP" sz="1600" kern="0" dirty="0" smtClean="0"/>
          </a:p>
        </p:txBody>
      </p:sp>
    </p:spTree>
    <p:extLst>
      <p:ext uri="{BB962C8B-B14F-4D97-AF65-F5344CB8AC3E}">
        <p14:creationId xmlns:p14="http://schemas.microsoft.com/office/powerpoint/2010/main" val="142127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16769"/>
            <a:ext cx="621982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275388" cy="641986"/>
          </a:xfrm>
        </p:spPr>
        <p:txBody>
          <a:bodyPr/>
          <a:lstStyle/>
          <a:p>
            <a:r>
              <a:rPr lang="en-US" altLang="ja-JP" dirty="0"/>
              <a:t>Sequence </a:t>
            </a:r>
            <a:r>
              <a:rPr lang="en-US" altLang="ja-JP" dirty="0" smtClean="0"/>
              <a:t>Viewer</a:t>
            </a:r>
            <a:br>
              <a:rPr lang="en-US" altLang="ja-JP" dirty="0" smtClean="0"/>
            </a:br>
            <a:r>
              <a:rPr lang="ja-JP" altLang="en-US" dirty="0" smtClean="0"/>
              <a:t>　</a:t>
            </a:r>
            <a:r>
              <a:rPr lang="en-US" altLang="ja-JP" dirty="0" smtClean="0"/>
              <a:t>chart</a:t>
            </a:r>
            <a:r>
              <a:rPr lang="ja-JP" altLang="en-US" dirty="0" smtClean="0"/>
              <a:t>・</a:t>
            </a:r>
            <a:r>
              <a:rPr lang="en-US" altLang="ja-JP" dirty="0" smtClean="0"/>
              <a:t>function-call subsystem</a:t>
            </a:r>
            <a:r>
              <a:rPr lang="ja-JP" altLang="en-US" dirty="0" smtClean="0"/>
              <a:t>確認用モデル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 bwMode="auto">
          <a:xfrm>
            <a:off x="411345" y="2929765"/>
            <a:ext cx="2666999" cy="3784049"/>
          </a:xfrm>
          <a:prstGeom prst="wedgeRoundRectCallout">
            <a:avLst>
              <a:gd name="adj1" fmla="val -1781"/>
              <a:gd name="adj2" fmla="val -6365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ja-JP" sz="1400" dirty="0" smtClean="0"/>
          </a:p>
          <a:p>
            <a:endParaRPr lang="en-US" altLang="ja-JP" sz="1400" dirty="0"/>
          </a:p>
        </p:txBody>
      </p:sp>
      <p:sp>
        <p:nvSpPr>
          <p:cNvPr id="7" name="角丸四角形吹き出し 6"/>
          <p:cNvSpPr/>
          <p:nvPr/>
        </p:nvSpPr>
        <p:spPr bwMode="auto">
          <a:xfrm>
            <a:off x="4724400" y="4572000"/>
            <a:ext cx="3657599" cy="1295400"/>
          </a:xfrm>
          <a:prstGeom prst="wedgeRoundRectCallout">
            <a:avLst>
              <a:gd name="adj1" fmla="val -47060"/>
              <a:gd name="adj2" fmla="val -1295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1400" dirty="0" smtClean="0"/>
              <a:t>state0</a:t>
            </a:r>
            <a:r>
              <a:rPr lang="ja-JP" altLang="en-US" sz="1400" dirty="0" smtClean="0"/>
              <a:t>→</a:t>
            </a:r>
            <a:r>
              <a:rPr lang="en-US" altLang="ja-JP" sz="1400" dirty="0" smtClean="0"/>
              <a:t>state1</a:t>
            </a:r>
            <a:r>
              <a:rPr lang="ja-JP" altLang="en-US" sz="1400" dirty="0" smtClean="0"/>
              <a:t>→</a:t>
            </a:r>
            <a:r>
              <a:rPr lang="en-US" altLang="ja-JP" sz="1400" dirty="0" smtClean="0"/>
              <a:t>state2</a:t>
            </a:r>
            <a:r>
              <a:rPr lang="ja-JP" altLang="en-US" sz="1400" dirty="0" smtClean="0"/>
              <a:t>→</a:t>
            </a:r>
            <a:endParaRPr lang="en-US" altLang="ja-JP" sz="1400" dirty="0" smtClean="0"/>
          </a:p>
          <a:p>
            <a:r>
              <a:rPr lang="en-US" altLang="ja-JP" sz="1400" dirty="0"/>
              <a:t>state0</a:t>
            </a:r>
            <a:r>
              <a:rPr lang="ja-JP" altLang="en-US" sz="1400" dirty="0"/>
              <a:t>→</a:t>
            </a:r>
            <a:r>
              <a:rPr lang="en-US" altLang="ja-JP" sz="1400" dirty="0"/>
              <a:t>state1</a:t>
            </a:r>
            <a:r>
              <a:rPr lang="ja-JP" altLang="en-US" sz="1400" dirty="0"/>
              <a:t>→</a:t>
            </a:r>
            <a:r>
              <a:rPr lang="en-US" altLang="ja-JP" sz="1400" dirty="0"/>
              <a:t>state2</a:t>
            </a:r>
            <a:r>
              <a:rPr lang="ja-JP" altLang="en-US" sz="1400" dirty="0"/>
              <a:t>→</a:t>
            </a:r>
            <a:endParaRPr lang="en-US" altLang="ja-JP" sz="1400" dirty="0"/>
          </a:p>
          <a:p>
            <a:r>
              <a:rPr lang="ja-JP" altLang="en-US" sz="1400" dirty="0" smtClean="0"/>
              <a:t>と反復し、</a:t>
            </a:r>
            <a:r>
              <a:rPr lang="en-US" altLang="ja-JP" sz="1400" dirty="0" smtClean="0"/>
              <a:t>state2</a:t>
            </a:r>
            <a:r>
              <a:rPr lang="ja-JP" altLang="en-US" sz="1400" dirty="0" smtClean="0"/>
              <a:t>の</a:t>
            </a:r>
            <a:r>
              <a:rPr lang="en-US" altLang="ja-JP" sz="1400" dirty="0" smtClean="0"/>
              <a:t>entry</a:t>
            </a:r>
            <a:r>
              <a:rPr lang="ja-JP" altLang="en-US" sz="1400" dirty="0" err="1" smtClean="0"/>
              <a:t>、</a:t>
            </a:r>
            <a:r>
              <a:rPr lang="en-US" altLang="ja-JP" sz="1400" dirty="0" smtClean="0"/>
              <a:t>during</a:t>
            </a:r>
            <a:r>
              <a:rPr lang="ja-JP" altLang="en-US" sz="1400" dirty="0" err="1" smtClean="0"/>
              <a:t>、</a:t>
            </a:r>
            <a:r>
              <a:rPr lang="en-US" altLang="ja-JP" sz="1400" dirty="0" smtClean="0"/>
              <a:t>exit</a:t>
            </a:r>
            <a:r>
              <a:rPr lang="ja-JP" altLang="en-US" sz="1400" dirty="0" smtClean="0"/>
              <a:t>でそれぞれ専用の</a:t>
            </a:r>
            <a:r>
              <a:rPr lang="en-US" altLang="ja-JP" sz="1400" dirty="0" smtClean="0"/>
              <a:t>function call </a:t>
            </a:r>
            <a:r>
              <a:rPr lang="ja-JP" altLang="en-US" sz="1400" dirty="0" smtClean="0"/>
              <a:t>を実行</a:t>
            </a:r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</p:txBody>
      </p:sp>
      <p:sp>
        <p:nvSpPr>
          <p:cNvPr id="8" name="角丸四角形 7"/>
          <p:cNvSpPr/>
          <p:nvPr/>
        </p:nvSpPr>
        <p:spPr bwMode="auto">
          <a:xfrm>
            <a:off x="1828800" y="794386"/>
            <a:ext cx="657225" cy="60459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3204920"/>
            <a:ext cx="2328291" cy="32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8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275388" cy="631825"/>
          </a:xfrm>
        </p:spPr>
        <p:txBody>
          <a:bodyPr/>
          <a:lstStyle/>
          <a:p>
            <a:r>
              <a:rPr lang="en-US" altLang="ja-JP" dirty="0"/>
              <a:t>Sequence </a:t>
            </a:r>
            <a:r>
              <a:rPr lang="en-US" altLang="ja-JP" dirty="0" smtClean="0"/>
              <a:t>Viewer</a:t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/>
              <a:t> chart</a:t>
            </a:r>
            <a:r>
              <a:rPr lang="ja-JP" altLang="en-US" dirty="0"/>
              <a:t>・</a:t>
            </a:r>
            <a:r>
              <a:rPr lang="en-US" altLang="ja-JP" dirty="0"/>
              <a:t>function-call subsystem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1"/>
            <a:ext cx="4267199" cy="56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 bwMode="auto">
          <a:xfrm>
            <a:off x="4495800" y="1904999"/>
            <a:ext cx="2686050" cy="107911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Chart</a:t>
            </a:r>
            <a:r>
              <a:rPr lang="ja-JP" altLang="en-US" dirty="0" smtClean="0"/>
              <a:t>内状態遷移、</a:t>
            </a:r>
            <a:endParaRPr lang="en-US" altLang="ja-JP" dirty="0" smtClean="0"/>
          </a:p>
          <a:p>
            <a:r>
              <a:rPr lang="en-US" altLang="ja-JP" dirty="0" smtClean="0"/>
              <a:t>Function call </a:t>
            </a:r>
            <a:r>
              <a:rPr lang="ja-JP" altLang="en-US" dirty="0" smtClean="0"/>
              <a:t>のコール状態を可視化可能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073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6400800" cy="558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Viewer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dirty="0" smtClean="0"/>
              <a:t>chart</a:t>
            </a:r>
            <a:r>
              <a:rPr lang="ja-JP" altLang="en-US" dirty="0" smtClean="0"/>
              <a:t>展開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 bwMode="auto">
          <a:xfrm>
            <a:off x="6238874" y="4343400"/>
            <a:ext cx="2666999" cy="1447800"/>
          </a:xfrm>
          <a:prstGeom prst="wedgeRoundRectCallout">
            <a:avLst>
              <a:gd name="adj1" fmla="val -138280"/>
              <a:gd name="adj2" fmla="val -5568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 smtClean="0"/>
              <a:t>なぜか、</a:t>
            </a:r>
            <a:r>
              <a:rPr lang="en-US" altLang="ja-JP" sz="1400" dirty="0" smtClean="0"/>
              <a:t>chart</a:t>
            </a:r>
            <a:r>
              <a:rPr lang="ja-JP" altLang="en-US" sz="1400" dirty="0" smtClean="0"/>
              <a:t>の</a:t>
            </a:r>
            <a:r>
              <a:rPr lang="en-US" altLang="ja-JP" sz="1400" dirty="0" smtClean="0"/>
              <a:t>exit</a:t>
            </a:r>
            <a:r>
              <a:rPr lang="ja-JP" altLang="en-US" sz="1400" dirty="0" smtClean="0"/>
              <a:t>時実行</a:t>
            </a:r>
            <a:r>
              <a:rPr lang="en-US" altLang="ja-JP" sz="1400" dirty="0" smtClean="0"/>
              <a:t>function call</a:t>
            </a:r>
            <a:r>
              <a:rPr lang="ja-JP" altLang="en-US" sz="1400" dirty="0" smtClean="0"/>
              <a:t>と、</a:t>
            </a:r>
            <a:r>
              <a:rPr lang="en-US" altLang="ja-JP" sz="1400" dirty="0" smtClean="0"/>
              <a:t>entry</a:t>
            </a:r>
            <a:r>
              <a:rPr lang="ja-JP" altLang="en-US" sz="1400" dirty="0" smtClean="0"/>
              <a:t>時実行</a:t>
            </a:r>
            <a:endParaRPr lang="en-US" altLang="ja-JP" sz="1400" dirty="0" smtClean="0"/>
          </a:p>
          <a:p>
            <a:r>
              <a:rPr lang="en-US" altLang="ja-JP" sz="1400" dirty="0" smtClean="0"/>
              <a:t>Function call </a:t>
            </a:r>
            <a:r>
              <a:rPr lang="ja-JP" altLang="en-US" sz="1400" dirty="0" smtClean="0"/>
              <a:t>のイベントが結合した状態で表示されてしまった。</a:t>
            </a:r>
            <a:endParaRPr lang="en-US" altLang="ja-JP" sz="1400" dirty="0" smtClean="0"/>
          </a:p>
          <a:p>
            <a:r>
              <a:rPr lang="ja-JP" altLang="en-US" sz="1400" dirty="0" smtClean="0"/>
              <a:t>原因不明</a:t>
            </a:r>
            <a:endParaRPr lang="en-US" altLang="ja-JP" sz="14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2552701" y="1511972"/>
            <a:ext cx="228600" cy="22359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 bwMode="auto">
          <a:xfrm>
            <a:off x="4495800" y="714374"/>
            <a:ext cx="2666999" cy="381000"/>
          </a:xfrm>
          <a:prstGeom prst="wedgeRoundRectCallout">
            <a:avLst>
              <a:gd name="adj1" fmla="val -108637"/>
              <a:gd name="adj2" fmla="val 18168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 smtClean="0"/>
              <a:t>押下すると展開表示も可能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08261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6" y="838201"/>
            <a:ext cx="5912592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</a:t>
            </a:r>
            <a:r>
              <a:rPr lang="en-US" altLang="ja-JP" dirty="0" smtClean="0"/>
              <a:t>Viewer</a:t>
            </a:r>
            <a:r>
              <a:rPr lang="ja-JP" altLang="en-US" dirty="0" smtClean="0"/>
              <a:t>　非表示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6248400" y="1905000"/>
            <a:ext cx="2666999" cy="838200"/>
          </a:xfrm>
          <a:prstGeom prst="wedgeRoundRectCallout">
            <a:avLst>
              <a:gd name="adj1" fmla="val -59709"/>
              <a:gd name="adj2" fmla="val -9240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 smtClean="0"/>
              <a:t>名称表示部をダブルクリック</a:t>
            </a:r>
            <a:r>
              <a:rPr lang="ja-JP" altLang="en-US" sz="1400" dirty="0"/>
              <a:t>する</a:t>
            </a:r>
            <a:r>
              <a:rPr lang="ja-JP" altLang="en-US" sz="1400" dirty="0" smtClean="0"/>
              <a:t>と、その要素のみを非表示にすることが可能</a:t>
            </a:r>
            <a:endParaRPr lang="en-US" altLang="ja-JP" sz="1400" dirty="0"/>
          </a:p>
        </p:txBody>
      </p:sp>
      <p:sp>
        <p:nvSpPr>
          <p:cNvPr id="6" name="角丸四角形吹き出し 5"/>
          <p:cNvSpPr/>
          <p:nvPr/>
        </p:nvSpPr>
        <p:spPr bwMode="auto">
          <a:xfrm>
            <a:off x="6248400" y="3962400"/>
            <a:ext cx="2666999" cy="609600"/>
          </a:xfrm>
          <a:prstGeom prst="wedgeRoundRectCallout">
            <a:avLst>
              <a:gd name="adj1" fmla="val -136427"/>
              <a:gd name="adj2" fmla="val -2730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1400" dirty="0" smtClean="0"/>
              <a:t>exit</a:t>
            </a:r>
            <a:r>
              <a:rPr lang="ja-JP" altLang="en-US" sz="1400" dirty="0" smtClean="0"/>
              <a:t>時実行</a:t>
            </a:r>
            <a:r>
              <a:rPr lang="en-US" altLang="ja-JP" sz="1400" dirty="0" smtClean="0"/>
              <a:t>function </a:t>
            </a:r>
            <a:r>
              <a:rPr lang="ja-JP" altLang="en-US" sz="1400" dirty="0" smtClean="0"/>
              <a:t>を非表示にしたら治りました</a:t>
            </a:r>
            <a:r>
              <a:rPr lang="en-US" altLang="ja-JP" sz="1400" dirty="0" smtClean="0"/>
              <a:t>…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2501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</a:t>
            </a:r>
            <a:r>
              <a:rPr lang="en-US" altLang="ja-JP" dirty="0" smtClean="0"/>
              <a:t>Viewer</a:t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function-call subsystem </a:t>
            </a:r>
            <a:r>
              <a:rPr lang="ja-JP" altLang="en-US" dirty="0" smtClean="0"/>
              <a:t>リセット確認</a:t>
            </a:r>
            <a:r>
              <a:rPr lang="ja-JP" altLang="en-US" dirty="0" smtClean="0"/>
              <a:t>モデル</a:t>
            </a:r>
            <a:endParaRPr kumimoji="1" lang="ja-JP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600"/>
            <a:ext cx="620077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吹き出し 4"/>
          <p:cNvSpPr/>
          <p:nvPr/>
        </p:nvSpPr>
        <p:spPr bwMode="auto">
          <a:xfrm>
            <a:off x="411345" y="2929765"/>
            <a:ext cx="2666999" cy="3784049"/>
          </a:xfrm>
          <a:prstGeom prst="wedgeRoundRectCallout">
            <a:avLst>
              <a:gd name="adj1" fmla="val 10148"/>
              <a:gd name="adj2" fmla="val -5640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ja-JP" sz="1400" dirty="0" smtClean="0"/>
          </a:p>
          <a:p>
            <a:endParaRPr lang="en-US" altLang="ja-JP" sz="14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0" y="3200400"/>
            <a:ext cx="2321358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吹き出し 7"/>
          <p:cNvSpPr/>
          <p:nvPr/>
        </p:nvSpPr>
        <p:spPr bwMode="auto">
          <a:xfrm>
            <a:off x="5943600" y="2712001"/>
            <a:ext cx="3124200" cy="3784049"/>
          </a:xfrm>
          <a:prstGeom prst="wedgeRoundRectCallout">
            <a:avLst>
              <a:gd name="adj1" fmla="val -81559"/>
              <a:gd name="adj2" fmla="val -3485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ja-JP" sz="1400" dirty="0" smtClean="0"/>
          </a:p>
          <a:p>
            <a:endParaRPr lang="en-US" altLang="ja-JP" sz="14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99285"/>
            <a:ext cx="2744804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角丸四角形 8"/>
          <p:cNvSpPr/>
          <p:nvPr/>
        </p:nvSpPr>
        <p:spPr bwMode="auto">
          <a:xfrm>
            <a:off x="632907" y="5501640"/>
            <a:ext cx="990600" cy="1524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6172200" y="4343400"/>
            <a:ext cx="1066800" cy="1524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3124200" y="4611645"/>
            <a:ext cx="2743200" cy="798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Function-call</a:t>
            </a:r>
            <a:r>
              <a:rPr lang="ja-JP" altLang="en-US" dirty="0" smtClean="0"/>
              <a:t>を</a:t>
            </a:r>
            <a:r>
              <a:rPr lang="en-US" altLang="ja-JP" dirty="0" smtClean="0"/>
              <a:t>bind</a:t>
            </a:r>
            <a:r>
              <a:rPr lang="ja-JP" altLang="en-US" dirty="0" smtClean="0"/>
              <a:t>して</a:t>
            </a:r>
            <a:endParaRPr lang="en-US" altLang="ja-JP" dirty="0" smtClean="0"/>
          </a:p>
          <a:p>
            <a:r>
              <a:rPr lang="ja-JP" altLang="en-US" dirty="0" smtClean="0"/>
              <a:t>リセットする場合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047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Viewer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function-call </a:t>
            </a:r>
            <a:r>
              <a:rPr lang="en-US" altLang="ja-JP" dirty="0" smtClean="0"/>
              <a:t>subsystem </a:t>
            </a:r>
            <a:r>
              <a:rPr lang="ja-JP" altLang="en-US" dirty="0" smtClean="0"/>
              <a:t>リセット</a:t>
            </a:r>
            <a:endParaRPr kumimoji="1" lang="ja-JP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838201"/>
            <a:ext cx="4190999" cy="5585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 bwMode="auto">
          <a:xfrm>
            <a:off x="1295400" y="1828800"/>
            <a:ext cx="2743200" cy="17526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" name="角丸四角形吹き出し 5"/>
          <p:cNvSpPr/>
          <p:nvPr/>
        </p:nvSpPr>
        <p:spPr bwMode="auto">
          <a:xfrm>
            <a:off x="4800600" y="2171700"/>
            <a:ext cx="3048000" cy="533400"/>
          </a:xfrm>
          <a:prstGeom prst="wedgeRoundRectCallout">
            <a:avLst>
              <a:gd name="adj1" fmla="val -76614"/>
              <a:gd name="adj2" fmla="val 9509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1400" dirty="0"/>
              <a:t>s</a:t>
            </a:r>
            <a:r>
              <a:rPr lang="en-US" altLang="ja-JP" sz="1400" dirty="0" smtClean="0"/>
              <a:t>tate2_exec_func</a:t>
            </a:r>
            <a:r>
              <a:rPr lang="ja-JP" altLang="en-US" sz="1400" dirty="0" smtClean="0"/>
              <a:t>のみリセットにしているが、表記の変更なし</a:t>
            </a:r>
            <a:endParaRPr lang="en-US" altLang="ja-JP" sz="14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1371600" y="2057400"/>
            <a:ext cx="2209800" cy="12192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843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Viewer</a:t>
            </a:r>
            <a:br>
              <a:rPr lang="en-US" altLang="ja-JP" dirty="0"/>
            </a:br>
            <a:r>
              <a:rPr lang="en-US" altLang="ja-JP" dirty="0" smtClean="0"/>
              <a:t>function-caller </a:t>
            </a:r>
            <a:r>
              <a:rPr lang="ja-JP" altLang="en-US" dirty="0" smtClean="0"/>
              <a:t>確認用モデル①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" y="1314450"/>
            <a:ext cx="80611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吹き出し 4"/>
          <p:cNvSpPr/>
          <p:nvPr/>
        </p:nvSpPr>
        <p:spPr bwMode="auto">
          <a:xfrm>
            <a:off x="4800600" y="1276350"/>
            <a:ext cx="4038599" cy="647700"/>
          </a:xfrm>
          <a:prstGeom prst="wedgeRoundRectCallout">
            <a:avLst>
              <a:gd name="adj1" fmla="val -28192"/>
              <a:gd name="adj2" fmla="val 5868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/>
              <a:t>先ほど</a:t>
            </a:r>
            <a:r>
              <a:rPr lang="ja-JP" altLang="en-US" sz="1400" dirty="0" smtClean="0"/>
              <a:t>と同じ</a:t>
            </a:r>
            <a:r>
              <a:rPr lang="en-US" altLang="ja-JP" sz="1400" dirty="0" smtClean="0"/>
              <a:t>chart</a:t>
            </a:r>
            <a:r>
              <a:rPr lang="ja-JP" altLang="en-US" sz="1400" dirty="0" smtClean="0"/>
              <a:t>を用い、</a:t>
            </a:r>
            <a:r>
              <a:rPr lang="en-US" altLang="ja-JP" sz="1400" dirty="0" smtClean="0"/>
              <a:t>state1</a:t>
            </a:r>
            <a:r>
              <a:rPr lang="ja-JP" altLang="en-US" sz="1400" dirty="0" smtClean="0"/>
              <a:t>かそれ以外かで異なる</a:t>
            </a:r>
            <a:r>
              <a:rPr lang="en-US" altLang="ja-JP" sz="1400" dirty="0" err="1" smtClean="0"/>
              <a:t>simulink</a:t>
            </a:r>
            <a:r>
              <a:rPr lang="en-US" altLang="ja-JP" sz="1400" dirty="0" smtClean="0"/>
              <a:t> function</a:t>
            </a:r>
            <a:r>
              <a:rPr lang="ja-JP" altLang="en-US" sz="1400" dirty="0" smtClean="0"/>
              <a:t>をコールする処理を追加</a:t>
            </a:r>
            <a:endParaRPr lang="en-US" altLang="ja-JP" sz="1400" dirty="0"/>
          </a:p>
          <a:p>
            <a:endParaRPr lang="en-US" altLang="ja-JP" sz="1400" dirty="0"/>
          </a:p>
        </p:txBody>
      </p:sp>
      <p:sp>
        <p:nvSpPr>
          <p:cNvPr id="6" name="角丸四角形 5"/>
          <p:cNvSpPr/>
          <p:nvPr/>
        </p:nvSpPr>
        <p:spPr bwMode="auto">
          <a:xfrm>
            <a:off x="2886075" y="1314450"/>
            <a:ext cx="1676400" cy="609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4562475" y="2000250"/>
            <a:ext cx="3352800" cy="22098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15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Viewer</a:t>
            </a:r>
            <a:br>
              <a:rPr lang="en-US" altLang="ja-JP" dirty="0"/>
            </a:br>
            <a:r>
              <a:rPr lang="en-US" altLang="ja-JP" dirty="0" smtClean="0"/>
              <a:t>function-caller </a:t>
            </a:r>
            <a:r>
              <a:rPr lang="ja-JP" altLang="en-US" dirty="0"/>
              <a:t>確認用</a:t>
            </a:r>
            <a:r>
              <a:rPr lang="ja-JP" altLang="en-US" dirty="0" smtClean="0"/>
              <a:t>モデル②</a:t>
            </a:r>
            <a:endParaRPr kumimoji="1" lang="ja-JP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6" y="2271747"/>
            <a:ext cx="332330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7" y="2185135"/>
            <a:ext cx="3867150" cy="78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 7"/>
          <p:cNvSpPr/>
          <p:nvPr/>
        </p:nvSpPr>
        <p:spPr bwMode="auto">
          <a:xfrm>
            <a:off x="842962" y="1338296"/>
            <a:ext cx="1219200" cy="76200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state1 </a:t>
            </a:r>
            <a:r>
              <a:rPr lang="ja-JP" altLang="en-US" dirty="0" smtClean="0"/>
              <a:t>時</a:t>
            </a:r>
            <a:endParaRPr lang="en-US" altLang="ja-JP" dirty="0" smtClean="0"/>
          </a:p>
          <a:p>
            <a:r>
              <a:rPr lang="ja-JP" altLang="en-US" dirty="0"/>
              <a:t>実行処理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4605337" y="1338296"/>
            <a:ext cx="2066925" cy="76200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state1 </a:t>
            </a:r>
            <a:r>
              <a:rPr lang="ja-JP" altLang="en-US" dirty="0" smtClean="0"/>
              <a:t>以外の時</a:t>
            </a:r>
            <a:endParaRPr lang="en-US" altLang="ja-JP" dirty="0" smtClean="0"/>
          </a:p>
          <a:p>
            <a:r>
              <a:rPr lang="ja-JP" altLang="en-US" dirty="0"/>
              <a:t>実行処理</a:t>
            </a:r>
          </a:p>
        </p:txBody>
      </p:sp>
      <p:sp>
        <p:nvSpPr>
          <p:cNvPr id="11" name="角丸四角形吹き出し 10"/>
          <p:cNvSpPr/>
          <p:nvPr/>
        </p:nvSpPr>
        <p:spPr bwMode="auto">
          <a:xfrm>
            <a:off x="566737" y="3417128"/>
            <a:ext cx="3399502" cy="2112203"/>
          </a:xfrm>
          <a:prstGeom prst="wedgeRoundRectCallout">
            <a:avLst>
              <a:gd name="adj1" fmla="val 2119"/>
              <a:gd name="adj2" fmla="val -81985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" y="3548097"/>
            <a:ext cx="25146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角丸四角形吹き出し 11"/>
          <p:cNvSpPr/>
          <p:nvPr/>
        </p:nvSpPr>
        <p:spPr bwMode="auto">
          <a:xfrm>
            <a:off x="5062536" y="3433831"/>
            <a:ext cx="3399502" cy="2112203"/>
          </a:xfrm>
          <a:prstGeom prst="wedgeRoundRectCallout">
            <a:avLst>
              <a:gd name="adj1" fmla="val 2959"/>
              <a:gd name="adj2" fmla="val -82436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699" y="3621950"/>
            <a:ext cx="25431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24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</a:t>
            </a:r>
            <a:r>
              <a:rPr lang="en-US" altLang="ja-JP" dirty="0" smtClean="0"/>
              <a:t>Viewer</a:t>
            </a:r>
            <a:r>
              <a:rPr lang="ja-JP" altLang="en-US" dirty="0" smtClean="0"/>
              <a:t>　</a:t>
            </a:r>
            <a:r>
              <a:rPr lang="en-US" altLang="ja-JP" dirty="0" smtClean="0"/>
              <a:t>function-caller</a:t>
            </a:r>
            <a:endParaRPr kumimoji="1" lang="ja-JP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" y="838200"/>
            <a:ext cx="7172325" cy="5592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 bwMode="auto">
          <a:xfrm>
            <a:off x="2209800" y="1676400"/>
            <a:ext cx="990600" cy="45720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3810000" y="3505200"/>
            <a:ext cx="990600" cy="9906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4495800" y="1904999"/>
            <a:ext cx="2743200" cy="129540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State1</a:t>
            </a:r>
            <a:r>
              <a:rPr lang="ja-JP" altLang="en-US" dirty="0" smtClean="0"/>
              <a:t>時⇒</a:t>
            </a:r>
            <a:r>
              <a:rPr lang="en-US" altLang="ja-JP" dirty="0" smtClean="0"/>
              <a:t>sf_add10</a:t>
            </a:r>
          </a:p>
          <a:p>
            <a:r>
              <a:rPr lang="ja-JP" altLang="en-US" dirty="0" smtClean="0"/>
              <a:t>上記以外⇒</a:t>
            </a:r>
            <a:r>
              <a:rPr lang="en-US" altLang="ja-JP" dirty="0" err="1" smtClean="0"/>
              <a:t>sf_abs</a:t>
            </a:r>
            <a:endParaRPr lang="en-US" altLang="ja-JP" dirty="0" smtClean="0"/>
          </a:p>
          <a:p>
            <a:r>
              <a:rPr lang="ja-JP" altLang="en-US" dirty="0" smtClean="0"/>
              <a:t>がコールされていることを</a:t>
            </a:r>
            <a:endParaRPr lang="en-US" altLang="ja-JP" dirty="0" smtClean="0"/>
          </a:p>
          <a:p>
            <a:r>
              <a:rPr lang="ja-JP" altLang="en-US" dirty="0" smtClean="0"/>
              <a:t>確認可能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22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Viewer</a:t>
            </a:r>
            <a:r>
              <a:rPr lang="ja-JP" altLang="en-US" dirty="0"/>
              <a:t>　</a:t>
            </a:r>
            <a:r>
              <a:rPr lang="en-US" altLang="ja-JP" dirty="0" smtClean="0"/>
              <a:t>subsystem</a:t>
            </a:r>
            <a:r>
              <a:rPr lang="ja-JP" altLang="en-US" dirty="0" smtClean="0"/>
              <a:t>展開</a:t>
            </a:r>
            <a:endParaRPr kumimoji="1" lang="ja-JP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990600"/>
            <a:ext cx="8502738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 bwMode="auto">
          <a:xfrm>
            <a:off x="2514600" y="1676400"/>
            <a:ext cx="914400" cy="5334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4746669" y="1666875"/>
            <a:ext cx="914400" cy="5334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角丸四角形吹き出し 6"/>
          <p:cNvSpPr/>
          <p:nvPr/>
        </p:nvSpPr>
        <p:spPr bwMode="auto">
          <a:xfrm>
            <a:off x="5562600" y="2667000"/>
            <a:ext cx="2666999" cy="533400"/>
          </a:xfrm>
          <a:prstGeom prst="wedgeRoundRectCallout">
            <a:avLst>
              <a:gd name="adj1" fmla="val -57566"/>
              <a:gd name="adj2" fmla="val -13347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1400" dirty="0" smtClean="0"/>
              <a:t>+</a:t>
            </a:r>
            <a:r>
              <a:rPr lang="ja-JP" altLang="en-US" sz="1400" dirty="0" smtClean="0"/>
              <a:t>ボタン押下で、サブシステム内の詳細位置を表示可能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12826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895600" y="3200400"/>
            <a:ext cx="3524250" cy="62388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4000" dirty="0" smtClean="0">
                <a:solidFill>
                  <a:srgbClr val="0000FF"/>
                </a:solidFill>
              </a:rPr>
              <a:t>1. </a:t>
            </a:r>
            <a:r>
              <a:rPr kumimoji="1" lang="ja-JP" altLang="en-US" sz="4000" dirty="0" smtClean="0">
                <a:solidFill>
                  <a:srgbClr val="0000FF"/>
                </a:solidFill>
              </a:rPr>
              <a:t>単位</a:t>
            </a:r>
            <a:r>
              <a:rPr kumimoji="1" lang="ja-JP" altLang="en-US" sz="4000" dirty="0">
                <a:solidFill>
                  <a:srgbClr val="0000FF"/>
                </a:solidFill>
              </a:rPr>
              <a:t>概要</a:t>
            </a:r>
            <a:endParaRPr kumimoji="1" lang="en-US" altLang="ja-JP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8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</a:t>
            </a:r>
            <a:r>
              <a:rPr lang="en-US" altLang="ja-JP" dirty="0" smtClean="0"/>
              <a:t>Viewer</a:t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err="1" smtClean="0"/>
              <a:t>subsytem</a:t>
            </a:r>
            <a:r>
              <a:rPr lang="ja-JP" altLang="en-US" dirty="0" smtClean="0"/>
              <a:t>周期違い</a:t>
            </a:r>
            <a:r>
              <a:rPr lang="ja-JP" altLang="en-US" dirty="0"/>
              <a:t>（</a:t>
            </a:r>
            <a:r>
              <a:rPr lang="ja-JP" altLang="en-US" dirty="0" smtClean="0"/>
              <a:t>ライフラインなし）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30" y="933256"/>
            <a:ext cx="38671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480" y="2304856"/>
            <a:ext cx="4295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2299258" cy="243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005" y="1461893"/>
            <a:ext cx="42862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吹き出し 6"/>
          <p:cNvSpPr/>
          <p:nvPr/>
        </p:nvSpPr>
        <p:spPr bwMode="auto">
          <a:xfrm>
            <a:off x="3920567" y="3962400"/>
            <a:ext cx="2590800" cy="578886"/>
          </a:xfrm>
          <a:prstGeom prst="wedgeRoundRectCallout">
            <a:avLst>
              <a:gd name="adj1" fmla="val -72257"/>
              <a:gd name="adj2" fmla="val 319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 smtClean="0"/>
              <a:t>サブシステムのみでは、ライフラインありとは扱われない模様</a:t>
            </a:r>
            <a:endParaRPr lang="en-US" altLang="ja-JP" sz="1400" dirty="0"/>
          </a:p>
        </p:txBody>
      </p:sp>
      <p:sp>
        <p:nvSpPr>
          <p:cNvPr id="8" name="角丸四角形吹き出し 7"/>
          <p:cNvSpPr/>
          <p:nvPr/>
        </p:nvSpPr>
        <p:spPr bwMode="auto">
          <a:xfrm>
            <a:off x="4319202" y="3115962"/>
            <a:ext cx="3910398" cy="694038"/>
          </a:xfrm>
          <a:prstGeom prst="wedgeRoundRectCallout">
            <a:avLst>
              <a:gd name="adj1" fmla="val -75206"/>
              <a:gd name="adj2" fmla="val -1143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 smtClean="0"/>
              <a:t>サンプル時間の異なる２つのサブシステムを配置（中は</a:t>
            </a:r>
            <a:r>
              <a:rPr lang="en-US" altLang="ja-JP" sz="1400" dirty="0" smtClean="0"/>
              <a:t>add</a:t>
            </a:r>
            <a:r>
              <a:rPr lang="ja-JP" altLang="en-US" sz="1400" dirty="0" smtClean="0"/>
              <a:t>ブロックのみ）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2378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Viewer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 err="1"/>
              <a:t>subsytem</a:t>
            </a:r>
            <a:r>
              <a:rPr lang="ja-JP" altLang="en-US" dirty="0"/>
              <a:t>周期</a:t>
            </a:r>
            <a:r>
              <a:rPr lang="ja-JP" altLang="en-US" dirty="0" smtClean="0"/>
              <a:t>違い（ライフラインあり）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70" y="1066800"/>
            <a:ext cx="38576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14600"/>
            <a:ext cx="4295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903" y="1752600"/>
            <a:ext cx="42862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347950"/>
            <a:ext cx="5336703" cy="305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吹き出し 6"/>
          <p:cNvSpPr/>
          <p:nvPr/>
        </p:nvSpPr>
        <p:spPr bwMode="auto">
          <a:xfrm>
            <a:off x="152400" y="3581400"/>
            <a:ext cx="3910398" cy="694038"/>
          </a:xfrm>
          <a:prstGeom prst="wedgeRoundRectCallout">
            <a:avLst>
              <a:gd name="adj1" fmla="val 59620"/>
              <a:gd name="adj2" fmla="val 9340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 smtClean="0"/>
              <a:t>ライフラインのあるブロック（この場合は</a:t>
            </a:r>
            <a:r>
              <a:rPr lang="en-US" altLang="ja-JP" sz="1400" dirty="0" smtClean="0"/>
              <a:t>function caller</a:t>
            </a:r>
            <a:r>
              <a:rPr lang="ja-JP" altLang="en-US" sz="1400" dirty="0" smtClean="0"/>
              <a:t>）を設置すれば、駆動周期別のコール状況が見れる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0861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Viewer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model reference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91515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 bwMode="auto">
          <a:xfrm>
            <a:off x="1476375" y="3276600"/>
            <a:ext cx="885825" cy="228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 bwMode="auto">
          <a:xfrm>
            <a:off x="4905375" y="3101457"/>
            <a:ext cx="2666999" cy="578886"/>
          </a:xfrm>
          <a:prstGeom prst="wedgeRoundRectCallout">
            <a:avLst>
              <a:gd name="adj1" fmla="val -142209"/>
              <a:gd name="adj2" fmla="val -107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/>
              <a:t>今回の調査では使い方がわかりませんでした。</a:t>
            </a:r>
            <a:endParaRPr lang="en-US" altLang="ja-JP" sz="14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6553200" y="4328984"/>
            <a:ext cx="885825" cy="228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281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 bwMode="auto">
          <a:xfrm>
            <a:off x="1219200" y="923923"/>
            <a:ext cx="4038600" cy="24288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</a:t>
            </a:r>
            <a:r>
              <a:rPr lang="en-US" altLang="ja-JP" dirty="0" smtClean="0"/>
              <a:t>Viewer</a:t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model reference </a:t>
            </a:r>
            <a:r>
              <a:rPr lang="ja-JP" altLang="en-US" dirty="0" smtClean="0"/>
              <a:t>確認用モデル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 bwMode="auto">
          <a:xfrm>
            <a:off x="3029650" y="4313152"/>
            <a:ext cx="2743200" cy="9446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dirty="0" smtClean="0"/>
              <a:t>参照側・被参照側の両者に</a:t>
            </a:r>
            <a:r>
              <a:rPr lang="en-US" altLang="ja-JP" dirty="0"/>
              <a:t>Sequence </a:t>
            </a:r>
            <a:r>
              <a:rPr lang="en-US" altLang="ja-JP" dirty="0" smtClean="0"/>
              <a:t>Viewer</a:t>
            </a:r>
            <a:r>
              <a:rPr lang="ja-JP" altLang="en-US" dirty="0" smtClean="0"/>
              <a:t>を</a:t>
            </a:r>
            <a:endParaRPr lang="en-US" altLang="ja-JP" dirty="0" smtClean="0"/>
          </a:p>
          <a:p>
            <a:r>
              <a:rPr lang="ja-JP" altLang="en-US" dirty="0" smtClean="0"/>
              <a:t>配置</a:t>
            </a:r>
            <a:endParaRPr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205" y="1162434"/>
            <a:ext cx="38195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角丸四角形 11"/>
          <p:cNvSpPr/>
          <p:nvPr/>
        </p:nvSpPr>
        <p:spPr bwMode="auto">
          <a:xfrm>
            <a:off x="1295400" y="1140167"/>
            <a:ext cx="627950" cy="6096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" name="角丸四角形吹き出し 9"/>
          <p:cNvSpPr/>
          <p:nvPr/>
        </p:nvSpPr>
        <p:spPr bwMode="auto">
          <a:xfrm>
            <a:off x="5358161" y="923922"/>
            <a:ext cx="3124201" cy="2524125"/>
          </a:xfrm>
          <a:prstGeom prst="wedgeRoundRectCallout">
            <a:avLst>
              <a:gd name="adj1" fmla="val -73080"/>
              <a:gd name="adj2" fmla="val 17087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302" y="1076708"/>
            <a:ext cx="27908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角丸四角形 12"/>
          <p:cNvSpPr/>
          <p:nvPr/>
        </p:nvSpPr>
        <p:spPr bwMode="auto">
          <a:xfrm>
            <a:off x="6348764" y="1076708"/>
            <a:ext cx="627950" cy="6096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 bwMode="auto">
          <a:xfrm>
            <a:off x="5857526" y="3848099"/>
            <a:ext cx="2676873" cy="2524125"/>
          </a:xfrm>
          <a:prstGeom prst="wedgeRoundRectCallout">
            <a:avLst>
              <a:gd name="adj1" fmla="val 226"/>
              <a:gd name="adj2" fmla="val -80475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80" y="4131342"/>
            <a:ext cx="2374552" cy="186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吹き出し 7"/>
          <p:cNvSpPr/>
          <p:nvPr/>
        </p:nvSpPr>
        <p:spPr bwMode="auto">
          <a:xfrm>
            <a:off x="515050" y="3800477"/>
            <a:ext cx="2514600" cy="2524125"/>
          </a:xfrm>
          <a:prstGeom prst="wedgeRoundRectCallout">
            <a:avLst>
              <a:gd name="adj1" fmla="val 27580"/>
              <a:gd name="adj2" fmla="val -87105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38600"/>
            <a:ext cx="2173099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1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角丸四角形 20"/>
          <p:cNvSpPr/>
          <p:nvPr/>
        </p:nvSpPr>
        <p:spPr bwMode="auto">
          <a:xfrm>
            <a:off x="1219200" y="923923"/>
            <a:ext cx="4038600" cy="24288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2" name="角丸四角形吹き出し 21"/>
          <p:cNvSpPr/>
          <p:nvPr/>
        </p:nvSpPr>
        <p:spPr bwMode="auto">
          <a:xfrm>
            <a:off x="515050" y="3800477"/>
            <a:ext cx="2514600" cy="2524125"/>
          </a:xfrm>
          <a:prstGeom prst="wedgeRoundRectCallout">
            <a:avLst>
              <a:gd name="adj1" fmla="val 54771"/>
              <a:gd name="adj2" fmla="val -105381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38600"/>
            <a:ext cx="2173099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205" y="1162434"/>
            <a:ext cx="38195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角丸四角形 25"/>
          <p:cNvSpPr/>
          <p:nvPr/>
        </p:nvSpPr>
        <p:spPr bwMode="auto">
          <a:xfrm>
            <a:off x="1295400" y="1140167"/>
            <a:ext cx="627950" cy="6096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7" name="角丸四角形吹き出し 26"/>
          <p:cNvSpPr/>
          <p:nvPr/>
        </p:nvSpPr>
        <p:spPr bwMode="auto">
          <a:xfrm>
            <a:off x="5358161" y="923922"/>
            <a:ext cx="3124201" cy="2524125"/>
          </a:xfrm>
          <a:prstGeom prst="wedgeRoundRectCallout">
            <a:avLst>
              <a:gd name="adj1" fmla="val -73080"/>
              <a:gd name="adj2" fmla="val 17087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302" y="1076708"/>
            <a:ext cx="27908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角丸四角形 28"/>
          <p:cNvSpPr/>
          <p:nvPr/>
        </p:nvSpPr>
        <p:spPr bwMode="auto">
          <a:xfrm>
            <a:off x="6348764" y="1076708"/>
            <a:ext cx="627950" cy="6096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0" name="角丸四角形吹き出し 29"/>
          <p:cNvSpPr/>
          <p:nvPr/>
        </p:nvSpPr>
        <p:spPr bwMode="auto">
          <a:xfrm>
            <a:off x="5857526" y="3848099"/>
            <a:ext cx="2676873" cy="2524125"/>
          </a:xfrm>
          <a:prstGeom prst="wedgeRoundRectCallout">
            <a:avLst>
              <a:gd name="adj1" fmla="val 226"/>
              <a:gd name="adj2" fmla="val -80475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80" y="4131342"/>
            <a:ext cx="2374552" cy="186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Viewer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model </a:t>
            </a:r>
            <a:r>
              <a:rPr lang="en-US" altLang="ja-JP" dirty="0" smtClean="0"/>
              <a:t>reference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 bwMode="auto">
          <a:xfrm>
            <a:off x="3200400" y="3982995"/>
            <a:ext cx="2404601" cy="21590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dirty="0" smtClean="0"/>
              <a:t>参照側・被参照側の両者に</a:t>
            </a:r>
            <a:r>
              <a:rPr lang="en-US" altLang="ja-JP" dirty="0"/>
              <a:t>Sequence </a:t>
            </a:r>
            <a:r>
              <a:rPr lang="en-US" altLang="ja-JP" dirty="0" smtClean="0"/>
              <a:t>Viewer</a:t>
            </a:r>
            <a:r>
              <a:rPr lang="ja-JP" altLang="en-US" dirty="0" smtClean="0"/>
              <a:t>を配置</a:t>
            </a:r>
            <a:endParaRPr lang="en-US" altLang="ja-JP" dirty="0" smtClean="0"/>
          </a:p>
          <a:p>
            <a:r>
              <a:rPr lang="ja-JP" altLang="en-US" dirty="0" smtClean="0"/>
              <a:t>⇒呼び出し側モデルに設置されている</a:t>
            </a:r>
            <a:r>
              <a:rPr lang="en-US" altLang="ja-JP" dirty="0" smtClean="0"/>
              <a:t>chat</a:t>
            </a:r>
            <a:r>
              <a:rPr lang="ja-JP" altLang="en-US" dirty="0" err="1" smtClean="0"/>
              <a:t>の遷</a:t>
            </a:r>
            <a:r>
              <a:rPr lang="ja-JP" altLang="en-US" dirty="0" smtClean="0"/>
              <a:t>移しか表示できなかった</a:t>
            </a:r>
            <a:endParaRPr lang="en-US" altLang="ja-JP" dirty="0" smtClean="0"/>
          </a:p>
        </p:txBody>
      </p:sp>
      <p:sp>
        <p:nvSpPr>
          <p:cNvPr id="18" name="角丸四角形吹き出し 17"/>
          <p:cNvSpPr/>
          <p:nvPr/>
        </p:nvSpPr>
        <p:spPr bwMode="auto">
          <a:xfrm>
            <a:off x="381699" y="2676843"/>
            <a:ext cx="1675001" cy="3713916"/>
          </a:xfrm>
          <a:prstGeom prst="wedgeRoundRectCallout">
            <a:avLst>
              <a:gd name="adj1" fmla="val 27500"/>
              <a:gd name="adj2" fmla="val -7324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 smtClean="0"/>
              <a:t>呼び出し元の</a:t>
            </a:r>
            <a:r>
              <a:rPr lang="en-US" altLang="ja-JP" sz="1400" dirty="0" smtClean="0"/>
              <a:t>chart</a:t>
            </a:r>
            <a:r>
              <a:rPr lang="ja-JP" altLang="en-US" sz="1400" dirty="0" smtClean="0"/>
              <a:t>遷移のみ</a:t>
            </a:r>
            <a:endParaRPr lang="en-US" altLang="ja-JP" sz="14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40" y="3353121"/>
            <a:ext cx="1289935" cy="292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角丸四角形吹き出し 18"/>
          <p:cNvSpPr/>
          <p:nvPr/>
        </p:nvSpPr>
        <p:spPr bwMode="auto">
          <a:xfrm>
            <a:off x="7315200" y="927011"/>
            <a:ext cx="1675001" cy="2581278"/>
          </a:xfrm>
          <a:prstGeom prst="wedgeRoundRectCallout">
            <a:avLst>
              <a:gd name="adj1" fmla="val -75227"/>
              <a:gd name="adj2" fmla="val -2938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 smtClean="0"/>
              <a:t>何も表示されない</a:t>
            </a:r>
            <a:endParaRPr lang="en-US" altLang="ja-JP" sz="1400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654" y="1247774"/>
            <a:ext cx="1576091" cy="200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0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 bwMode="auto">
          <a:xfrm>
            <a:off x="442869" y="850782"/>
            <a:ext cx="3703451" cy="1587617"/>
          </a:xfrm>
          <a:prstGeom prst="roundRect">
            <a:avLst>
              <a:gd name="adj" fmla="val 8334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</a:t>
            </a:r>
            <a:r>
              <a:rPr lang="en-US" altLang="ja-JP" dirty="0" smtClean="0"/>
              <a:t>Viewer</a:t>
            </a:r>
            <a:br>
              <a:rPr lang="en-US" altLang="ja-JP" dirty="0" smtClean="0"/>
            </a:br>
            <a:r>
              <a:rPr lang="ja-JP" altLang="en-US" dirty="0"/>
              <a:t>設置</a:t>
            </a:r>
            <a:r>
              <a:rPr lang="ja-JP" altLang="en-US" dirty="0" smtClean="0"/>
              <a:t>階層別の挙動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04" y="914400"/>
            <a:ext cx="33432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吹き出し 7"/>
          <p:cNvSpPr/>
          <p:nvPr/>
        </p:nvSpPr>
        <p:spPr bwMode="auto">
          <a:xfrm>
            <a:off x="442869" y="2533650"/>
            <a:ext cx="3703451" cy="1676400"/>
          </a:xfrm>
          <a:prstGeom prst="wedgeRoundRectCallout">
            <a:avLst>
              <a:gd name="adj1" fmla="val -13189"/>
              <a:gd name="adj2" fmla="val -72545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ja-JP" sz="1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19400"/>
            <a:ext cx="27146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角丸四角形吹き出し 9"/>
          <p:cNvSpPr/>
          <p:nvPr/>
        </p:nvSpPr>
        <p:spPr bwMode="auto">
          <a:xfrm>
            <a:off x="433082" y="4419600"/>
            <a:ext cx="3703451" cy="1676400"/>
          </a:xfrm>
          <a:prstGeom prst="wedgeRoundRectCallout">
            <a:avLst>
              <a:gd name="adj1" fmla="val -10471"/>
              <a:gd name="adj2" fmla="val -92061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ja-JP" sz="14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24" y="4482288"/>
            <a:ext cx="3311067" cy="1556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角丸四角形 10"/>
          <p:cNvSpPr/>
          <p:nvPr/>
        </p:nvSpPr>
        <p:spPr bwMode="auto">
          <a:xfrm>
            <a:off x="686524" y="914400"/>
            <a:ext cx="532676" cy="5334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609600" y="4419600"/>
            <a:ext cx="532676" cy="5334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" name="角丸四角形吹き出し 12"/>
          <p:cNvSpPr/>
          <p:nvPr/>
        </p:nvSpPr>
        <p:spPr bwMode="auto">
          <a:xfrm>
            <a:off x="4800600" y="761998"/>
            <a:ext cx="3057666" cy="3400599"/>
          </a:xfrm>
          <a:prstGeom prst="wedgeRoundRectCallout">
            <a:avLst>
              <a:gd name="adj1" fmla="val -163254"/>
              <a:gd name="adj2" fmla="val -39842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ja-JP" sz="1400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232" y="868333"/>
            <a:ext cx="2524125" cy="314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角丸四角形吹き出し 13"/>
          <p:cNvSpPr/>
          <p:nvPr/>
        </p:nvSpPr>
        <p:spPr bwMode="auto">
          <a:xfrm>
            <a:off x="4800600" y="4210050"/>
            <a:ext cx="3057666" cy="2314749"/>
          </a:xfrm>
          <a:prstGeom prst="wedgeRoundRectCallout">
            <a:avLst>
              <a:gd name="adj1" fmla="val -169451"/>
              <a:gd name="adj2" fmla="val -30233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ja-JP" sz="14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70" y="4283939"/>
            <a:ext cx="2066925" cy="2190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角丸四角形吹き出し 14"/>
          <p:cNvSpPr/>
          <p:nvPr/>
        </p:nvSpPr>
        <p:spPr bwMode="auto">
          <a:xfrm>
            <a:off x="2971801" y="2362200"/>
            <a:ext cx="2590800" cy="578886"/>
          </a:xfrm>
          <a:prstGeom prst="wedgeRoundRectCallout">
            <a:avLst>
              <a:gd name="adj1" fmla="val 64468"/>
              <a:gd name="adj2" fmla="val -15334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 smtClean="0"/>
              <a:t>モデル最上位に設置</a:t>
            </a:r>
            <a:endParaRPr lang="en-US" altLang="ja-JP" sz="1400" dirty="0" smtClean="0"/>
          </a:p>
          <a:p>
            <a:r>
              <a:rPr lang="ja-JP" altLang="en-US" sz="1400" dirty="0" smtClean="0"/>
              <a:t>⇒</a:t>
            </a:r>
            <a:r>
              <a:rPr lang="en-US" altLang="ja-JP" sz="1400" dirty="0" smtClean="0"/>
              <a:t>chart</a:t>
            </a:r>
            <a:r>
              <a:rPr lang="ja-JP" altLang="en-US" sz="1400" dirty="0" smtClean="0"/>
              <a:t>の階層までツリー表記</a:t>
            </a:r>
            <a:endParaRPr lang="en-US" altLang="ja-JP" sz="1400" dirty="0"/>
          </a:p>
        </p:txBody>
      </p:sp>
      <p:sp>
        <p:nvSpPr>
          <p:cNvPr id="16" name="角丸四角形吹き出し 15"/>
          <p:cNvSpPr/>
          <p:nvPr/>
        </p:nvSpPr>
        <p:spPr bwMode="auto">
          <a:xfrm>
            <a:off x="2342057" y="5893397"/>
            <a:ext cx="2590800" cy="578886"/>
          </a:xfrm>
          <a:prstGeom prst="wedgeRoundRectCallout">
            <a:avLst>
              <a:gd name="adj1" fmla="val 106757"/>
              <a:gd name="adj2" fmla="val -23445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 smtClean="0"/>
              <a:t>下層に設置</a:t>
            </a:r>
            <a:endParaRPr lang="en-US" altLang="ja-JP" sz="1400" dirty="0" smtClean="0"/>
          </a:p>
          <a:p>
            <a:r>
              <a:rPr lang="ja-JP" altLang="en-US" sz="1400" dirty="0"/>
              <a:t>⇒</a:t>
            </a:r>
            <a:r>
              <a:rPr lang="ja-JP" altLang="en-US" sz="1400" dirty="0" smtClean="0"/>
              <a:t>設置階層以下を表示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71441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 txBox="1">
            <a:spLocks/>
          </p:cNvSpPr>
          <p:nvPr/>
        </p:nvSpPr>
        <p:spPr bwMode="auto">
          <a:xfrm>
            <a:off x="2895600" y="3200400"/>
            <a:ext cx="352425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kumimoji="1" lang="ja-JP" altLang="en-US" sz="4000" kern="0" dirty="0" smtClean="0">
                <a:solidFill>
                  <a:srgbClr val="0000FF"/>
                </a:solidFill>
              </a:rPr>
              <a:t>５</a:t>
            </a:r>
            <a:r>
              <a:rPr kumimoji="1" lang="en-US" altLang="ja-JP" sz="4000" kern="0" dirty="0" smtClean="0">
                <a:solidFill>
                  <a:srgbClr val="0000FF"/>
                </a:solidFill>
              </a:rPr>
              <a:t>. </a:t>
            </a:r>
            <a:r>
              <a:rPr kumimoji="1" lang="ja-JP" altLang="en-US" sz="4000" kern="0" dirty="0" smtClean="0">
                <a:solidFill>
                  <a:srgbClr val="0000FF"/>
                </a:solidFill>
              </a:rPr>
              <a:t>ツール対応</a:t>
            </a:r>
            <a:endParaRPr kumimoji="1" lang="en-US" altLang="ja-JP" sz="400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09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ツール対応　</a:t>
            </a:r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371821"/>
              </p:ext>
            </p:extLst>
          </p:nvPr>
        </p:nvGraphicFramePr>
        <p:xfrm>
          <a:off x="457200" y="1828800"/>
          <a:ext cx="84582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  <a:gridCol w="1409700"/>
                <a:gridCol w="1409700"/>
                <a:gridCol w="1409700"/>
                <a:gridCol w="1409700"/>
                <a:gridCol w="1409700"/>
              </a:tblGrid>
              <a:tr h="185420">
                <a:tc rowSpan="2"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ブロック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Embedded</a:t>
                      </a:r>
                      <a:r>
                        <a:rPr kumimoji="1" lang="en-US" altLang="ja-JP" sz="1600" baseline="0" dirty="0" smtClean="0">
                          <a:solidFill>
                            <a:schemeClr val="tx1"/>
                          </a:solidFill>
                        </a:rPr>
                        <a:t> coder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SLDV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バージョン</a:t>
                      </a:r>
                      <a:endParaRPr kumimoji="1" lang="en-US" altLang="ja-JP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ダウン</a:t>
                      </a:r>
                      <a:endParaRPr kumimoji="1" lang="en-US" altLang="ja-JP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(R2015a)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設計エラー</a:t>
                      </a:r>
                      <a:endParaRPr kumimoji="1" lang="en-US" altLang="ja-JP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検証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テストパターン生成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プロパティ証明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Unit Conversion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機能喪失</a:t>
                      </a:r>
                      <a:endParaRPr kumimoji="1" lang="en-US" altLang="ja-JP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（単位喪失）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Unit System </a:t>
                      </a:r>
                      <a:r>
                        <a:rPr kumimoji="1" lang="en-US" altLang="ja-JP" sz="1600" dirty="0" err="1" smtClean="0">
                          <a:solidFill>
                            <a:schemeClr val="tx1"/>
                          </a:solidFill>
                        </a:rPr>
                        <a:t>Configration</a:t>
                      </a:r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※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シミュレーション不可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1600" dirty="0" smtClean="0">
                          <a:solidFill>
                            <a:schemeClr val="tx1"/>
                          </a:solidFill>
                        </a:rPr>
                        <a:t>Sequence Viewer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※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機能喪失</a:t>
                      </a:r>
                    </a:p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（空のマスク）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角丸四角形 4"/>
          <p:cNvSpPr/>
          <p:nvPr/>
        </p:nvSpPr>
        <p:spPr bwMode="auto">
          <a:xfrm>
            <a:off x="2362200" y="4572000"/>
            <a:ext cx="3395201" cy="4802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※</a:t>
            </a:r>
            <a:r>
              <a:rPr lang="ja-JP" altLang="en-US" dirty="0" smtClean="0"/>
              <a:t>コード生成への影響なし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84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コード生成　</a:t>
            </a:r>
            <a:r>
              <a:rPr lang="en-US" altLang="ja-JP" dirty="0"/>
              <a:t> Unit </a:t>
            </a:r>
            <a:r>
              <a:rPr lang="en-US" altLang="ja-JP" dirty="0" smtClean="0"/>
              <a:t>conversion</a:t>
            </a:r>
            <a:r>
              <a:rPr lang="ja-JP" altLang="en-US" dirty="0" smtClean="0"/>
              <a:t>①</a:t>
            </a:r>
            <a:endParaRPr kumimoji="1" lang="ja-JP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33" y="842962"/>
            <a:ext cx="325561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2519362"/>
            <a:ext cx="6788203" cy="289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 bwMode="auto">
          <a:xfrm>
            <a:off x="3962400" y="878120"/>
            <a:ext cx="5029200" cy="15221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dirty="0" smtClean="0"/>
              <a:t>単位の自動変換と、</a:t>
            </a:r>
            <a:r>
              <a:rPr lang="en-US" altLang="ja-JP" dirty="0" smtClean="0"/>
              <a:t>unit conversion</a:t>
            </a:r>
            <a:r>
              <a:rPr lang="ja-JP" altLang="en-US" dirty="0" smtClean="0"/>
              <a:t>のコード生成比較結果⇒差異なし</a:t>
            </a:r>
            <a:endParaRPr lang="en-US" altLang="ja-JP" dirty="0" smtClean="0"/>
          </a:p>
          <a:p>
            <a:r>
              <a:rPr lang="ja-JP" altLang="en-US" dirty="0" smtClean="0"/>
              <a:t>コメント</a:t>
            </a:r>
            <a:r>
              <a:rPr lang="ja-JP" altLang="en-US" dirty="0"/>
              <a:t>から、自動</a:t>
            </a:r>
            <a:r>
              <a:rPr lang="ja-JP" altLang="en-US" dirty="0" smtClean="0"/>
              <a:t>変換側は内部的に自動で</a:t>
            </a:r>
            <a:r>
              <a:rPr lang="en-US" altLang="ja-JP" dirty="0" err="1" smtClean="0"/>
              <a:t>UnitConversion</a:t>
            </a:r>
            <a:r>
              <a:rPr lang="ja-JP" altLang="en-US" dirty="0" smtClean="0"/>
              <a:t>を挿入したあとにコード生成している可能性大</a:t>
            </a:r>
            <a:endParaRPr lang="en-US" altLang="ja-JP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2018333" y="2895600"/>
            <a:ext cx="5754067" cy="2286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" name="左中かっこ 9"/>
          <p:cNvSpPr/>
          <p:nvPr/>
        </p:nvSpPr>
        <p:spPr bwMode="auto">
          <a:xfrm>
            <a:off x="1371600" y="2552700"/>
            <a:ext cx="228599" cy="133350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" name="左中かっこ 11"/>
          <p:cNvSpPr/>
          <p:nvPr/>
        </p:nvSpPr>
        <p:spPr bwMode="auto">
          <a:xfrm>
            <a:off x="1371599" y="4076700"/>
            <a:ext cx="228599" cy="133350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266699" y="3009900"/>
            <a:ext cx="1219200" cy="472324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dirty="0" smtClean="0"/>
              <a:t>自動変換</a:t>
            </a:r>
            <a:endParaRPr lang="ja-JP" altLang="en-US" dirty="0"/>
          </a:p>
        </p:txBody>
      </p:sp>
      <p:sp>
        <p:nvSpPr>
          <p:cNvPr id="14" name="角丸四角形 13"/>
          <p:cNvSpPr/>
          <p:nvPr/>
        </p:nvSpPr>
        <p:spPr bwMode="auto">
          <a:xfrm>
            <a:off x="381000" y="4507288"/>
            <a:ext cx="1219200" cy="472324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1400" dirty="0" smtClean="0"/>
              <a:t>Unit Conversion</a:t>
            </a:r>
            <a:endParaRPr lang="ja-JP" altLang="en-US" sz="1400" dirty="0"/>
          </a:p>
        </p:txBody>
      </p:sp>
      <p:sp>
        <p:nvSpPr>
          <p:cNvPr id="15" name="角丸四角形吹き出し 14"/>
          <p:cNvSpPr/>
          <p:nvPr/>
        </p:nvSpPr>
        <p:spPr bwMode="auto">
          <a:xfrm>
            <a:off x="685800" y="5715000"/>
            <a:ext cx="5867400" cy="609600"/>
          </a:xfrm>
          <a:prstGeom prst="wedgeRoundRectCallout">
            <a:avLst>
              <a:gd name="adj1" fmla="val 32982"/>
              <a:gd name="adj2" fmla="val -10625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数式で</a:t>
            </a:r>
            <a:r>
              <a:rPr lang="ja-JP" altLang="en-US" dirty="0" smtClean="0"/>
              <a:t>の変換しか行っておらずガード処理等はないので、</a:t>
            </a:r>
            <a:endParaRPr lang="en-US" altLang="ja-JP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アンダーフローの発生にはモデリング側で注意が必要</a:t>
            </a:r>
          </a:p>
        </p:txBody>
      </p:sp>
    </p:spTree>
    <p:extLst>
      <p:ext uri="{BB962C8B-B14F-4D97-AF65-F5344CB8AC3E}">
        <p14:creationId xmlns:p14="http://schemas.microsoft.com/office/powerpoint/2010/main" val="82513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コード生成　</a:t>
            </a:r>
            <a:r>
              <a:rPr lang="en-US" altLang="ja-JP" dirty="0"/>
              <a:t> Unit </a:t>
            </a:r>
            <a:r>
              <a:rPr lang="en-US" altLang="ja-JP" dirty="0" smtClean="0"/>
              <a:t>conversion</a:t>
            </a:r>
            <a:r>
              <a:rPr lang="ja-JP" altLang="en-US" dirty="0" smtClean="0"/>
              <a:t>②</a:t>
            </a:r>
            <a:endParaRPr kumimoji="1" lang="ja-JP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2667000"/>
            <a:ext cx="56292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吹き出し 4"/>
          <p:cNvSpPr/>
          <p:nvPr/>
        </p:nvSpPr>
        <p:spPr bwMode="auto">
          <a:xfrm>
            <a:off x="1219200" y="5715000"/>
            <a:ext cx="5867400" cy="609600"/>
          </a:xfrm>
          <a:prstGeom prst="wedgeRoundRectCallout">
            <a:avLst>
              <a:gd name="adj1" fmla="val 32280"/>
              <a:gd name="adj2" fmla="val -9408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数式で</a:t>
            </a:r>
            <a:r>
              <a:rPr lang="ja-JP" altLang="en-US" dirty="0" smtClean="0"/>
              <a:t>の変換しか行っておらずガード処理等はないので、</a:t>
            </a:r>
            <a:endParaRPr lang="en-US" altLang="ja-JP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±</a:t>
            </a:r>
            <a:r>
              <a:rPr kumimoji="1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∞</a:t>
            </a: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(</a:t>
            </a:r>
            <a:r>
              <a:rPr kumimoji="1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inf</a:t>
            </a: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)</a:t>
            </a:r>
            <a:r>
              <a:rPr kumimoji="1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 の発生にはモデリング側で注意が必要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19" y="775772"/>
            <a:ext cx="36576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68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Simulink</a:t>
            </a:r>
            <a:r>
              <a:rPr kumimoji="1" lang="ja-JP" altLang="en-US" dirty="0" smtClean="0"/>
              <a:t>の単位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914401"/>
            <a:ext cx="5715001" cy="248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733800"/>
            <a:ext cx="2693644" cy="20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964478"/>
            <a:ext cx="5707008" cy="2254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 7"/>
          <p:cNvSpPr/>
          <p:nvPr/>
        </p:nvSpPr>
        <p:spPr bwMode="auto">
          <a:xfrm>
            <a:off x="796102" y="2895600"/>
            <a:ext cx="2328098" cy="4572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777567" y="4495800"/>
            <a:ext cx="1792638" cy="1828800"/>
          </a:xfrm>
          <a:prstGeom prst="roundRect">
            <a:avLst>
              <a:gd name="adj" fmla="val 7936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41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コード生成　</a:t>
            </a:r>
            <a:r>
              <a:rPr lang="en-US" altLang="ja-JP" dirty="0"/>
              <a:t> Unit </a:t>
            </a:r>
            <a:r>
              <a:rPr lang="en-US" altLang="ja-JP" dirty="0" smtClean="0"/>
              <a:t>conversion</a:t>
            </a:r>
            <a:r>
              <a:rPr lang="ja-JP" altLang="en-US" dirty="0" smtClean="0"/>
              <a:t>補足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(SLDV</a:t>
            </a:r>
            <a:r>
              <a:rPr lang="ja-JP" altLang="en-US" dirty="0" smtClean="0"/>
              <a:t>設計エラー検証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24288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 bwMode="auto">
          <a:xfrm>
            <a:off x="3429000" y="990600"/>
            <a:ext cx="5029200" cy="4934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SLDV</a:t>
            </a:r>
            <a:r>
              <a:rPr lang="ja-JP" altLang="en-US" dirty="0" smtClean="0"/>
              <a:t>　設計エラー検証でも反証され</a:t>
            </a:r>
            <a:r>
              <a:rPr lang="ja-JP" altLang="en-US" dirty="0"/>
              <a:t>る</a:t>
            </a:r>
            <a:endParaRPr lang="en-US" altLang="ja-JP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805316"/>
            <a:ext cx="8305800" cy="164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 bwMode="auto">
          <a:xfrm>
            <a:off x="4572001" y="5105400"/>
            <a:ext cx="685799" cy="1317998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0"/>
            <a:ext cx="3398623" cy="2745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角丸四角形 8"/>
          <p:cNvSpPr/>
          <p:nvPr/>
        </p:nvSpPr>
        <p:spPr bwMode="auto">
          <a:xfrm>
            <a:off x="5410200" y="3200400"/>
            <a:ext cx="1447800" cy="4572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166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コード生成　</a:t>
            </a:r>
            <a:r>
              <a:rPr lang="en-US" altLang="ja-JP" dirty="0"/>
              <a:t> Unit system </a:t>
            </a:r>
            <a:r>
              <a:rPr lang="en-US" altLang="ja-JP" dirty="0" err="1"/>
              <a:t>configration</a:t>
            </a:r>
            <a:endParaRPr kumimoji="1" lang="ja-JP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79248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99531"/>
            <a:ext cx="2590800" cy="1334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 bwMode="auto">
          <a:xfrm>
            <a:off x="3505200" y="994240"/>
            <a:ext cx="5029200" cy="136796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Unit system </a:t>
            </a:r>
            <a:r>
              <a:rPr lang="en-US" altLang="ja-JP" dirty="0" err="1" smtClean="0"/>
              <a:t>configration</a:t>
            </a:r>
            <a:r>
              <a:rPr lang="ja-JP" altLang="en-US" dirty="0" smtClean="0"/>
              <a:t>有無で</a:t>
            </a:r>
            <a:endParaRPr lang="en-US" altLang="ja-JP" dirty="0" smtClean="0"/>
          </a:p>
          <a:p>
            <a:r>
              <a:rPr lang="ja-JP" altLang="en-US" dirty="0"/>
              <a:t>コード</a:t>
            </a:r>
            <a:r>
              <a:rPr lang="ja-JP" altLang="en-US" dirty="0" smtClean="0"/>
              <a:t>生成結果に差異なし</a:t>
            </a:r>
            <a:endParaRPr lang="en-US" altLang="ja-JP" dirty="0" smtClean="0"/>
          </a:p>
          <a:p>
            <a:r>
              <a:rPr lang="ja-JP" altLang="en-US" dirty="0" smtClean="0"/>
              <a:t>使用単位違反で警告が出ている状態でも</a:t>
            </a:r>
            <a:endParaRPr lang="en-US" altLang="ja-JP" dirty="0" smtClean="0"/>
          </a:p>
          <a:p>
            <a:r>
              <a:rPr lang="ja-JP" altLang="en-US" dirty="0" smtClean="0"/>
              <a:t>コード生成可能</a:t>
            </a:r>
            <a:endParaRPr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1143000" y="2514600"/>
            <a:ext cx="457200" cy="12954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1635210" y="2510481"/>
            <a:ext cx="3165389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Unit system </a:t>
            </a:r>
            <a:r>
              <a:rPr lang="en-US" altLang="ja-JP" dirty="0" err="1" smtClean="0"/>
              <a:t>configration</a:t>
            </a:r>
            <a:r>
              <a:rPr lang="ja-JP" altLang="en-US" dirty="0" smtClean="0"/>
              <a:t>有り</a:t>
            </a:r>
            <a:endParaRPr lang="ja-JP" altLang="en-US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5334000" y="2514600"/>
            <a:ext cx="32766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Unit system </a:t>
            </a:r>
            <a:r>
              <a:rPr lang="en-US" altLang="ja-JP" dirty="0" err="1" smtClean="0"/>
              <a:t>configration</a:t>
            </a:r>
            <a:r>
              <a:rPr lang="ja-JP" altLang="en-US" dirty="0" smtClean="0"/>
              <a:t>無し</a:t>
            </a:r>
            <a:endParaRPr lang="ja-JP" altLang="en-US" dirty="0"/>
          </a:p>
        </p:txBody>
      </p:sp>
      <p:sp>
        <p:nvSpPr>
          <p:cNvPr id="10" name="角丸四角形 9"/>
          <p:cNvSpPr/>
          <p:nvPr/>
        </p:nvSpPr>
        <p:spPr bwMode="auto">
          <a:xfrm>
            <a:off x="483973" y="1657865"/>
            <a:ext cx="457200" cy="475735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105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コード生成　</a:t>
            </a:r>
            <a:r>
              <a:rPr lang="en-US" altLang="ja-JP" dirty="0" smtClean="0"/>
              <a:t>Sequence </a:t>
            </a:r>
            <a:r>
              <a:rPr lang="en-US" altLang="ja-JP" dirty="0"/>
              <a:t>Viewer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990600"/>
            <a:ext cx="4953000" cy="259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 bwMode="auto">
          <a:xfrm>
            <a:off x="990600" y="1219200"/>
            <a:ext cx="382656" cy="371474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533401" y="3733800"/>
            <a:ext cx="2743200" cy="9446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Sequence Viewer</a:t>
            </a:r>
            <a:r>
              <a:rPr lang="ja-JP" altLang="en-US" dirty="0" smtClean="0"/>
              <a:t>有無でコード生成</a:t>
            </a:r>
            <a:endParaRPr lang="en-US" altLang="ja-JP" dirty="0" smtClean="0"/>
          </a:p>
          <a:p>
            <a:r>
              <a:rPr lang="ja-JP" altLang="en-US" dirty="0" smtClean="0"/>
              <a:t>⇒コード差分なし</a:t>
            </a:r>
            <a:endParaRPr lang="ja-JP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743" y="3583219"/>
            <a:ext cx="5541657" cy="30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 7"/>
          <p:cNvSpPr/>
          <p:nvPr/>
        </p:nvSpPr>
        <p:spPr bwMode="auto">
          <a:xfrm>
            <a:off x="3373743" y="3834650"/>
            <a:ext cx="382656" cy="218515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3775449" y="3657600"/>
            <a:ext cx="2438400" cy="44413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Sequence Viewer</a:t>
            </a:r>
            <a:r>
              <a:rPr lang="ja-JP" altLang="en-US" dirty="0" smtClean="0"/>
              <a:t>無</a:t>
            </a:r>
            <a:endParaRPr lang="ja-JP" altLang="en-US" dirty="0"/>
          </a:p>
        </p:txBody>
      </p:sp>
      <p:sp>
        <p:nvSpPr>
          <p:cNvPr id="10" name="角丸四角形 9"/>
          <p:cNvSpPr/>
          <p:nvPr/>
        </p:nvSpPr>
        <p:spPr bwMode="auto">
          <a:xfrm>
            <a:off x="6324600" y="3662362"/>
            <a:ext cx="2438400" cy="44413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Sequence Viewer</a:t>
            </a:r>
            <a:r>
              <a:rPr lang="ja-JP" altLang="en-US" dirty="0" smtClean="0"/>
              <a:t>有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518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 bwMode="auto">
          <a:xfrm>
            <a:off x="2765269" y="936268"/>
            <a:ext cx="4673639" cy="4419600"/>
          </a:xfrm>
          <a:prstGeom prst="roundRect">
            <a:avLst>
              <a:gd name="adj" fmla="val 3949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SLDV</a:t>
            </a:r>
            <a:endParaRPr kumimoji="1" lang="ja-JP" altLang="en-US" dirty="0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83" y="1012466"/>
            <a:ext cx="44672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角丸四角形吹き出し 15"/>
          <p:cNvSpPr/>
          <p:nvPr/>
        </p:nvSpPr>
        <p:spPr bwMode="auto">
          <a:xfrm>
            <a:off x="449106" y="830618"/>
            <a:ext cx="2343427" cy="2522182"/>
          </a:xfrm>
          <a:prstGeom prst="wedgeRoundRectCallout">
            <a:avLst>
              <a:gd name="adj1" fmla="val 68794"/>
              <a:gd name="adj2" fmla="val 11016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8" y="1066800"/>
            <a:ext cx="2147722" cy="2079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角丸四角形吹き出し 16"/>
          <p:cNvSpPr/>
          <p:nvPr/>
        </p:nvSpPr>
        <p:spPr bwMode="auto">
          <a:xfrm>
            <a:off x="7255079" y="801847"/>
            <a:ext cx="1782690" cy="890685"/>
          </a:xfrm>
          <a:prstGeom prst="wedgeRoundRectCallout">
            <a:avLst>
              <a:gd name="adj1" fmla="val -162732"/>
              <a:gd name="adj2" fmla="val 4481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416" y="809940"/>
            <a:ext cx="1568173" cy="79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角丸四角形吹き出し 17"/>
          <p:cNvSpPr/>
          <p:nvPr/>
        </p:nvSpPr>
        <p:spPr bwMode="auto">
          <a:xfrm>
            <a:off x="6799089" y="1735009"/>
            <a:ext cx="2238680" cy="798352"/>
          </a:xfrm>
          <a:prstGeom prst="wedgeRoundRectCallout">
            <a:avLst>
              <a:gd name="adj1" fmla="val -73172"/>
              <a:gd name="adj2" fmla="val 51766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744" y="1777485"/>
            <a:ext cx="2027369" cy="71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角丸四角形吹き出し 18"/>
          <p:cNvSpPr/>
          <p:nvPr/>
        </p:nvSpPr>
        <p:spPr bwMode="auto">
          <a:xfrm>
            <a:off x="449106" y="3429000"/>
            <a:ext cx="2291053" cy="1276525"/>
          </a:xfrm>
          <a:prstGeom prst="wedgeRoundRectCallout">
            <a:avLst>
              <a:gd name="adj1" fmla="val 149043"/>
              <a:gd name="adj2" fmla="val -56178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39" y="3536045"/>
            <a:ext cx="2075160" cy="106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角丸四角形 13"/>
          <p:cNvSpPr/>
          <p:nvPr/>
        </p:nvSpPr>
        <p:spPr bwMode="auto">
          <a:xfrm>
            <a:off x="762000" y="5562600"/>
            <a:ext cx="7239000" cy="76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dirty="0" smtClean="0"/>
              <a:t>上記モデルにて</a:t>
            </a:r>
            <a:r>
              <a:rPr lang="en-US" altLang="ja-JP" dirty="0" smtClean="0"/>
              <a:t>SLDV</a:t>
            </a:r>
            <a:r>
              <a:rPr lang="ja-JP" altLang="en-US" dirty="0" smtClean="0"/>
              <a:t>設計エラー検証、テストパターン生成、プロパティ証明ともに実行可能</a:t>
            </a:r>
            <a:endParaRPr lang="en-US" altLang="ja-JP" dirty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3048000" y="1192486"/>
            <a:ext cx="1219200" cy="500045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4267200" y="4598478"/>
            <a:ext cx="914400" cy="500045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73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バージョンダウン</a:t>
            </a:r>
            <a:r>
              <a:rPr kumimoji="1" lang="en-US" altLang="ja-JP" dirty="0" smtClean="0"/>
              <a:t>(R2015a)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3792630" cy="460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830" y="838200"/>
            <a:ext cx="4057650" cy="168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414" y="3725411"/>
            <a:ext cx="2990850" cy="229579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414" y="2618823"/>
            <a:ext cx="4884586" cy="103528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直線コネクタ 3"/>
          <p:cNvCxnSpPr>
            <a:stCxn id="1028" idx="1"/>
          </p:cNvCxnSpPr>
          <p:nvPr/>
        </p:nvCxnSpPr>
        <p:spPr bwMode="auto">
          <a:xfrm flipH="1" flipV="1">
            <a:off x="1981200" y="1066800"/>
            <a:ext cx="2268630" cy="6143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線コネクタ 8"/>
          <p:cNvCxnSpPr/>
          <p:nvPr/>
        </p:nvCxnSpPr>
        <p:spPr bwMode="auto">
          <a:xfrm flipH="1" flipV="1">
            <a:off x="2057400" y="1681162"/>
            <a:ext cx="2192430" cy="12448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線コネクタ 10"/>
          <p:cNvCxnSpPr/>
          <p:nvPr/>
        </p:nvCxnSpPr>
        <p:spPr bwMode="auto">
          <a:xfrm flipH="1" flipV="1">
            <a:off x="2353515" y="5257800"/>
            <a:ext cx="1905899" cy="48284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角丸四角形 12"/>
          <p:cNvSpPr/>
          <p:nvPr/>
        </p:nvSpPr>
        <p:spPr bwMode="auto">
          <a:xfrm>
            <a:off x="609600" y="816777"/>
            <a:ext cx="1447800" cy="500045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609600" y="1431139"/>
            <a:ext cx="1447800" cy="500045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1629615" y="4800601"/>
            <a:ext cx="723900" cy="572752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457200" y="5186650"/>
            <a:ext cx="723900" cy="186703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角丸四角形吹き出し 6"/>
          <p:cNvSpPr/>
          <p:nvPr/>
        </p:nvSpPr>
        <p:spPr bwMode="auto">
          <a:xfrm>
            <a:off x="766119" y="5831406"/>
            <a:ext cx="1172415" cy="379596"/>
          </a:xfrm>
          <a:prstGeom prst="wedgeRoundRectCallout">
            <a:avLst>
              <a:gd name="adj1" fmla="val -47533"/>
              <a:gd name="adj2" fmla="val -16512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単位喪失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5611964" y="4786447"/>
            <a:ext cx="3276600" cy="98710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Unit conversion</a:t>
            </a:r>
          </a:p>
          <a:p>
            <a:r>
              <a:rPr lang="ja-JP" altLang="en-US" dirty="0" smtClean="0"/>
              <a:t>⇒入力をそのまま出力するブロックに置換</a:t>
            </a:r>
            <a:endParaRPr lang="en-US" altLang="ja-JP" dirty="0"/>
          </a:p>
        </p:txBody>
      </p:sp>
      <p:sp>
        <p:nvSpPr>
          <p:cNvPr id="19" name="角丸四角形 18"/>
          <p:cNvSpPr/>
          <p:nvPr/>
        </p:nvSpPr>
        <p:spPr bwMode="auto">
          <a:xfrm>
            <a:off x="5754839" y="3231857"/>
            <a:ext cx="3276600" cy="7305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Unit system </a:t>
            </a:r>
            <a:r>
              <a:rPr lang="en-US" altLang="ja-JP" dirty="0" err="1" smtClean="0"/>
              <a:t>Configration</a:t>
            </a:r>
            <a:endParaRPr lang="en-US" altLang="ja-JP" dirty="0" smtClean="0"/>
          </a:p>
          <a:p>
            <a:r>
              <a:rPr lang="ja-JP" altLang="en-US" dirty="0" smtClean="0"/>
              <a:t>⇒シミュレーション不可</a:t>
            </a:r>
            <a:endParaRPr lang="en-US" altLang="ja-JP" dirty="0"/>
          </a:p>
        </p:txBody>
      </p:sp>
      <p:sp>
        <p:nvSpPr>
          <p:cNvPr id="20" name="角丸四角形 19"/>
          <p:cNvSpPr/>
          <p:nvPr/>
        </p:nvSpPr>
        <p:spPr bwMode="auto">
          <a:xfrm>
            <a:off x="5929088" y="1600200"/>
            <a:ext cx="2959475" cy="5938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Sequence Viewer</a:t>
            </a:r>
          </a:p>
          <a:p>
            <a:r>
              <a:rPr lang="ja-JP" altLang="en-US" dirty="0" smtClean="0"/>
              <a:t>⇒空のマスクサブシステム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4672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895600" y="3200400"/>
            <a:ext cx="3524250" cy="62388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4000" dirty="0" smtClean="0">
                <a:solidFill>
                  <a:srgbClr val="0000FF"/>
                </a:solidFill>
              </a:rPr>
              <a:t>６</a:t>
            </a:r>
            <a:r>
              <a:rPr kumimoji="1" lang="en-US" altLang="ja-JP" sz="4000" dirty="0" smtClean="0">
                <a:solidFill>
                  <a:srgbClr val="0000FF"/>
                </a:solidFill>
              </a:rPr>
              <a:t>. </a:t>
            </a:r>
            <a:r>
              <a:rPr kumimoji="1" lang="ja-JP" altLang="en-US" sz="4000" dirty="0" smtClean="0">
                <a:solidFill>
                  <a:srgbClr val="0000FF"/>
                </a:solidFill>
              </a:rPr>
              <a:t>まとめ・所感</a:t>
            </a:r>
            <a:endParaRPr kumimoji="1" lang="en-US" altLang="ja-JP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9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まとめ・所感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000" dirty="0" smtClean="0"/>
              <a:t>【</a:t>
            </a:r>
            <a:r>
              <a:rPr kumimoji="1" lang="ja-JP" altLang="en-US" sz="2000" dirty="0"/>
              <a:t>単位変換</a:t>
            </a:r>
            <a:r>
              <a:rPr kumimoji="1" lang="ja-JP" altLang="en-US" sz="2000" dirty="0" smtClean="0"/>
              <a:t>関連</a:t>
            </a:r>
            <a:r>
              <a:rPr kumimoji="1" lang="en-US" altLang="ja-JP" sz="2000" dirty="0" smtClean="0"/>
              <a:t>】</a:t>
            </a:r>
          </a:p>
          <a:p>
            <a:pPr marL="0" indent="0">
              <a:buNone/>
            </a:pPr>
            <a:r>
              <a:rPr kumimoji="1" lang="ja-JP" altLang="en-US" sz="2000" dirty="0" smtClean="0"/>
              <a:t>・自動で単位変換できるのは便利ではあるが、オーバーフロー・アンダーフローが発生する可能性もあり、使用には注意が必要。浮動小数点用なので主にプラントモデル向けの印象。</a:t>
            </a:r>
            <a:endParaRPr kumimoji="1" lang="en-US" altLang="ja-JP" sz="2000" dirty="0" smtClean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 smtClean="0"/>
              <a:t>【</a:t>
            </a:r>
            <a:r>
              <a:rPr kumimoji="1" lang="en-US" altLang="ja-JP" sz="2000" dirty="0"/>
              <a:t> Sequence Viewer </a:t>
            </a:r>
            <a:r>
              <a:rPr kumimoji="1" lang="en-US" altLang="ja-JP" sz="2000" dirty="0" smtClean="0"/>
              <a:t>】</a:t>
            </a:r>
          </a:p>
          <a:p>
            <a:pPr marL="0" indent="0">
              <a:buNone/>
            </a:pPr>
            <a:r>
              <a:rPr kumimoji="1" lang="ja-JP" altLang="en-US" sz="2000" dirty="0" smtClean="0"/>
              <a:t>・計測準備が非常に楽（ブロック設置のみ）なのが魅力。気軽にステート遷移が見れるのがうれしい。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・表示する情報量が多いので、大規模システムに適用すると見づらいかも。表示範囲の絞り込みが必要。</a:t>
            </a:r>
            <a:endParaRPr kumimoji="1" lang="en-US" altLang="ja-JP" sz="2000" dirty="0" smtClean="0"/>
          </a:p>
          <a:p>
            <a:pPr marL="0" indent="0">
              <a:buNone/>
            </a:pP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 smtClean="0"/>
              <a:t>【</a:t>
            </a:r>
            <a:r>
              <a:rPr kumimoji="1" lang="ja-JP" altLang="en-US" sz="2000" dirty="0"/>
              <a:t>疑問点</a:t>
            </a:r>
            <a:r>
              <a:rPr kumimoji="1" lang="en-US" altLang="ja-JP" sz="2000" dirty="0" smtClean="0"/>
              <a:t>】</a:t>
            </a:r>
          </a:p>
          <a:p>
            <a:pPr marL="0" indent="0">
              <a:buNone/>
            </a:pPr>
            <a:r>
              <a:rPr kumimoji="1" lang="ja-JP" altLang="en-US" sz="2000" dirty="0" smtClean="0"/>
              <a:t>・</a:t>
            </a:r>
            <a:r>
              <a:rPr lang="en-US" altLang="ja-JP" sz="2000" dirty="0"/>
              <a:t> Unit </a:t>
            </a:r>
            <a:r>
              <a:rPr lang="en-US" altLang="ja-JP" sz="2000" dirty="0" smtClean="0"/>
              <a:t>Conversion</a:t>
            </a:r>
            <a:r>
              <a:rPr lang="ja-JP" altLang="en-US" sz="2000" dirty="0" smtClean="0"/>
              <a:t>パラメータ　出力データ型の</a:t>
            </a:r>
            <a:r>
              <a:rPr lang="en-US" altLang="ja-JP" sz="2000" dirty="0" smtClean="0"/>
              <a:t>internal rule</a:t>
            </a:r>
            <a:r>
              <a:rPr lang="ja-JP" altLang="en-US" sz="2000" dirty="0" smtClean="0"/>
              <a:t>と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 smtClean="0"/>
              <a:t>back propagation</a:t>
            </a:r>
            <a:r>
              <a:rPr lang="ja-JP" altLang="en-US" sz="2000" dirty="0" smtClean="0"/>
              <a:t>が、返還後単位の選択に与える影響の有無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・</a:t>
            </a:r>
            <a:r>
              <a:rPr kumimoji="1" lang="en-US" altLang="ja-JP" sz="2000" dirty="0" smtClean="0"/>
              <a:t>Sequence Viewer</a:t>
            </a:r>
            <a:r>
              <a:rPr kumimoji="1" lang="ja-JP" altLang="en-US" sz="2000" dirty="0" smtClean="0"/>
              <a:t>のイベント表記がなぜかつながってしまうことがある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・</a:t>
            </a:r>
            <a:r>
              <a:rPr kumimoji="1" lang="en-US" altLang="ja-JP" sz="2000" dirty="0" smtClean="0"/>
              <a:t>Sequence Viewer</a:t>
            </a:r>
            <a:r>
              <a:rPr kumimoji="1" lang="ja-JP" altLang="en-US" sz="2000" dirty="0" smtClean="0"/>
              <a:t>の「参照モデル」に対する使用方法不明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14697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以降、参考資料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47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モデル中への単位の表示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set_param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bdroot</a:t>
            </a:r>
            <a:r>
              <a:rPr kumimoji="1" lang="en-US" altLang="ja-JP" dirty="0"/>
              <a:t>,'</a:t>
            </a:r>
            <a:r>
              <a:rPr kumimoji="1" lang="en-US" altLang="ja-JP" dirty="0" err="1"/>
              <a:t>ShowPortUnits</a:t>
            </a:r>
            <a:r>
              <a:rPr kumimoji="1" lang="en-US" altLang="ja-JP" dirty="0"/>
              <a:t>','on')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78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許可されている単位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77628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err="1" smtClean="0"/>
              <a:t>matlab</a:t>
            </a:r>
            <a:r>
              <a:rPr kumimoji="1" lang="ja-JP" altLang="en-US" dirty="0" smtClean="0"/>
              <a:t>インストールパス内</a:t>
            </a:r>
            <a:r>
              <a:rPr kumimoji="1" lang="en-US" altLang="ja-JP" dirty="0" smtClean="0"/>
              <a:t>/toolbox/</a:t>
            </a:r>
            <a:r>
              <a:rPr kumimoji="1" lang="en-US" altLang="ja-JP" dirty="0" err="1" smtClean="0"/>
              <a:t>simulink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simulink</a:t>
            </a:r>
            <a:r>
              <a:rPr kumimoji="1" lang="en-US" altLang="ja-JP" dirty="0" smtClean="0"/>
              <a:t>/units/doc/simulink_units_list.html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17416"/>
            <a:ext cx="7848600" cy="404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464820" y="5638800"/>
            <a:ext cx="8229600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ja-JP" altLang="en-US" kern="0" dirty="0"/>
              <a:t>リスト</a:t>
            </a:r>
            <a:r>
              <a:rPr lang="ja-JP" altLang="en-US" kern="0" dirty="0" smtClean="0"/>
              <a:t>に直接は記載されていないが、</a:t>
            </a:r>
            <a:r>
              <a:rPr lang="en-US" altLang="ja-JP" kern="0" dirty="0" smtClean="0"/>
              <a:t>Nm(N*m</a:t>
            </a:r>
            <a:r>
              <a:rPr lang="ja-JP" altLang="en-US" kern="0" dirty="0" smtClean="0"/>
              <a:t>と記述</a:t>
            </a:r>
            <a:r>
              <a:rPr lang="en-US" altLang="ja-JP" kern="0" dirty="0" smtClean="0"/>
              <a:t>)</a:t>
            </a:r>
            <a:r>
              <a:rPr lang="ja-JP" altLang="en-US" kern="0" dirty="0" smtClean="0"/>
              <a:t>等の組み合わせた状態でも使用可能</a:t>
            </a:r>
            <a:endParaRPr kumimoji="1"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174534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資料中で使用する単位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3048000"/>
            <a:ext cx="8229600" cy="108108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SI</a:t>
            </a:r>
            <a:r>
              <a:rPr kumimoji="1" lang="ja-JP" altLang="en-US" dirty="0" smtClean="0"/>
              <a:t>単位の代表としてメートル</a:t>
            </a:r>
            <a:r>
              <a:rPr kumimoji="1" lang="en-US" altLang="ja-JP" dirty="0" smtClean="0"/>
              <a:t>[m]</a:t>
            </a:r>
            <a:r>
              <a:rPr kumimoji="1" lang="ja-JP" altLang="en-US" dirty="0" smtClean="0"/>
              <a:t>（キロメートル</a:t>
            </a:r>
            <a:r>
              <a:rPr kumimoji="1" lang="en-US" altLang="ja-JP" dirty="0" smtClean="0"/>
              <a:t>[km]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English</a:t>
            </a:r>
            <a:r>
              <a:rPr kumimoji="1" lang="ja-JP" altLang="en-US" dirty="0" smtClean="0"/>
              <a:t>単位の代表としてインチ</a:t>
            </a:r>
            <a:r>
              <a:rPr kumimoji="1" lang="en-US" altLang="ja-JP" dirty="0" smtClean="0"/>
              <a:t>[in]</a:t>
            </a:r>
            <a:r>
              <a:rPr kumimoji="1" lang="ja-JP" altLang="en-US" dirty="0" smtClean="0"/>
              <a:t>を使用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856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 txBox="1">
            <a:spLocks/>
          </p:cNvSpPr>
          <p:nvPr/>
        </p:nvSpPr>
        <p:spPr bwMode="auto">
          <a:xfrm>
            <a:off x="2895600" y="3200400"/>
            <a:ext cx="352425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kumimoji="1" lang="ja-JP" altLang="en-US" sz="4000" kern="0" dirty="0" smtClean="0">
                <a:solidFill>
                  <a:srgbClr val="0000FF"/>
                </a:solidFill>
              </a:rPr>
              <a:t>２</a:t>
            </a:r>
            <a:r>
              <a:rPr kumimoji="1" lang="en-US" altLang="ja-JP" sz="4000" kern="0" dirty="0" smtClean="0">
                <a:solidFill>
                  <a:srgbClr val="0000FF"/>
                </a:solidFill>
              </a:rPr>
              <a:t>. </a:t>
            </a:r>
            <a:r>
              <a:rPr kumimoji="1" lang="ja-JP" altLang="en-US" sz="4000" kern="0" dirty="0" smtClean="0">
                <a:solidFill>
                  <a:srgbClr val="0000FF"/>
                </a:solidFill>
              </a:rPr>
              <a:t>単位変換</a:t>
            </a:r>
            <a:endParaRPr kumimoji="1" lang="en-US" altLang="ja-JP" sz="400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1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単位の自動変換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コンフィギュレーション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121920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000" dirty="0" smtClean="0"/>
              <a:t>コンフィギュレーションパラメータの、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「診断」→「自動単位変換を許可」</a:t>
            </a:r>
            <a:r>
              <a:rPr kumimoji="1" lang="en-US" altLang="ja-JP" sz="2000" dirty="0" smtClean="0"/>
              <a:t>=ON</a:t>
            </a:r>
          </a:p>
          <a:p>
            <a:pPr marL="0" indent="0">
              <a:buNone/>
            </a:pPr>
            <a:r>
              <a:rPr kumimoji="1" lang="ja-JP" altLang="en-US" sz="2000" dirty="0" smtClean="0"/>
              <a:t>であれば、「</a:t>
            </a:r>
            <a:r>
              <a:rPr kumimoji="1" lang="en-US" altLang="ja-JP" sz="2000" dirty="0" smtClean="0"/>
              <a:t>Unit Conversion</a:t>
            </a:r>
            <a:r>
              <a:rPr kumimoji="1" lang="ja-JP" altLang="en-US" sz="2000" dirty="0" smtClean="0"/>
              <a:t>」ブロックを用いなくても単位変換可能。</a:t>
            </a:r>
            <a:endParaRPr kumimoji="1" lang="ja-JP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56913"/>
            <a:ext cx="6400800" cy="434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角丸四角形 3"/>
          <p:cNvSpPr/>
          <p:nvPr/>
        </p:nvSpPr>
        <p:spPr bwMode="auto">
          <a:xfrm>
            <a:off x="2971800" y="4724400"/>
            <a:ext cx="1043697" cy="19569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22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単位の自動</a:t>
            </a:r>
            <a:r>
              <a:rPr lang="ja-JP" altLang="en-US" dirty="0" smtClean="0"/>
              <a:t>変換例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81400"/>
            <a:ext cx="2819400" cy="277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吹き出し 4"/>
          <p:cNvSpPr/>
          <p:nvPr/>
        </p:nvSpPr>
        <p:spPr bwMode="auto">
          <a:xfrm>
            <a:off x="533400" y="914400"/>
            <a:ext cx="4038600" cy="2438400"/>
          </a:xfrm>
          <a:prstGeom prst="wedgeRoundRectCallout">
            <a:avLst>
              <a:gd name="adj1" fmla="val -13522"/>
              <a:gd name="adj2" fmla="val 87500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18" y="1004887"/>
            <a:ext cx="3566564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角丸四角形吹き出し 8"/>
          <p:cNvSpPr/>
          <p:nvPr/>
        </p:nvSpPr>
        <p:spPr bwMode="auto">
          <a:xfrm>
            <a:off x="4791075" y="814353"/>
            <a:ext cx="4038600" cy="2112203"/>
          </a:xfrm>
          <a:prstGeom prst="wedgeRoundRectCallout">
            <a:avLst>
              <a:gd name="adj1" fmla="val -69889"/>
              <a:gd name="adj2" fmla="val 116433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017" y="1274515"/>
            <a:ext cx="2405063" cy="15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 bwMode="auto">
          <a:xfrm>
            <a:off x="1143000" y="2407443"/>
            <a:ext cx="304800" cy="25955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5257800" y="2209800"/>
            <a:ext cx="304800" cy="25955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1152525" y="1326000"/>
            <a:ext cx="295275" cy="25955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3748635" y="3719157"/>
            <a:ext cx="457200" cy="25955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748635" y="5029200"/>
            <a:ext cx="457200" cy="25955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角丸四角形吹き出し 15"/>
          <p:cNvSpPr/>
          <p:nvPr/>
        </p:nvSpPr>
        <p:spPr bwMode="auto">
          <a:xfrm>
            <a:off x="5486399" y="2977752"/>
            <a:ext cx="3596217" cy="3727848"/>
          </a:xfrm>
          <a:prstGeom prst="wedgeRoundRectCallout">
            <a:avLst>
              <a:gd name="adj1" fmla="val -90698"/>
              <a:gd name="adj2" fmla="val 32336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027760"/>
            <a:ext cx="2837389" cy="3583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 bwMode="auto">
          <a:xfrm>
            <a:off x="5791200" y="1870454"/>
            <a:ext cx="2057400" cy="71675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err="1"/>
              <a:t>Simulink.Signal</a:t>
            </a:r>
            <a:r>
              <a:rPr lang="ja-JP" altLang="en-US" dirty="0"/>
              <a:t>で指定し</a:t>
            </a:r>
            <a:r>
              <a:rPr lang="ja-JP" altLang="en-US" dirty="0" smtClean="0"/>
              <a:t>変換</a:t>
            </a:r>
            <a:endParaRPr lang="ja-JP" altLang="en-US" dirty="0"/>
          </a:p>
        </p:txBody>
      </p:sp>
      <p:sp>
        <p:nvSpPr>
          <p:cNvPr id="18" name="角丸四角形 17"/>
          <p:cNvSpPr/>
          <p:nvPr/>
        </p:nvSpPr>
        <p:spPr bwMode="auto">
          <a:xfrm>
            <a:off x="6324600" y="4975621"/>
            <a:ext cx="1429811" cy="71675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err="1" smtClean="0"/>
              <a:t>outport</a:t>
            </a:r>
            <a:r>
              <a:rPr lang="ja-JP" altLang="en-US" dirty="0" smtClean="0"/>
              <a:t>で</a:t>
            </a:r>
            <a:endParaRPr lang="en-US" altLang="ja-JP" dirty="0" smtClean="0"/>
          </a:p>
          <a:p>
            <a:r>
              <a:rPr lang="ja-JP" altLang="en-US" dirty="0" smtClean="0"/>
              <a:t>指定</a:t>
            </a:r>
            <a:r>
              <a:rPr lang="ja-JP" altLang="en-US" dirty="0"/>
              <a:t>し</a:t>
            </a:r>
            <a:r>
              <a:rPr lang="ja-JP" altLang="en-US" dirty="0" smtClean="0"/>
              <a:t>変換</a:t>
            </a:r>
            <a:endParaRPr lang="ja-JP" altLang="en-US" dirty="0"/>
          </a:p>
        </p:txBody>
      </p:sp>
      <p:sp>
        <p:nvSpPr>
          <p:cNvPr id="19" name="角丸四角形 18"/>
          <p:cNvSpPr/>
          <p:nvPr/>
        </p:nvSpPr>
        <p:spPr bwMode="auto">
          <a:xfrm>
            <a:off x="5867400" y="4899421"/>
            <a:ext cx="304800" cy="25955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 bwMode="auto">
          <a:xfrm>
            <a:off x="4038600" y="4325826"/>
            <a:ext cx="1752600" cy="663178"/>
          </a:xfrm>
          <a:prstGeom prst="wedgeRoundRectCallout">
            <a:avLst>
              <a:gd name="adj1" fmla="val -61510"/>
              <a:gd name="adj2" fmla="val 5593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 err="1" smtClean="0"/>
              <a:t>Outport</a:t>
            </a:r>
            <a:r>
              <a:rPr lang="ja-JP" altLang="en-US" dirty="0" smtClean="0"/>
              <a:t>を出た後に変換される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3" name="角丸四角形吹き出し 22"/>
          <p:cNvSpPr/>
          <p:nvPr/>
        </p:nvSpPr>
        <p:spPr bwMode="auto">
          <a:xfrm>
            <a:off x="366712" y="4794468"/>
            <a:ext cx="2466975" cy="847903"/>
          </a:xfrm>
          <a:prstGeom prst="wedgeRoundRectCallout">
            <a:avLst>
              <a:gd name="adj1" fmla="val 64959"/>
              <a:gd name="adj2" fmla="val 7955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マウスカーソルを合わせると、単位変換の情報を表示可能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0"/>
            <a:ext cx="13716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58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6940A44CCD7145AA2E8857B7BDAD5B" ma:contentTypeVersion="4" ma:contentTypeDescription="新しいドキュメントを作成します。" ma:contentTypeScope="" ma:versionID="28d36059582986d3429dfa052653705c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7630960249235c74dc852e2cf19301d0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6A28B0-91EE-4580-937F-72EBAF519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A664C2-CCE2-4B10-8669-5D34F1BEE413}">
  <ds:schemaRefs>
    <ds:schemaRef ds:uri="http://schemas.openxmlformats.org/package/2006/metadata/core-properties"/>
    <ds:schemaRef ds:uri="4f9469a5-59df-4688-ab0c-43c66142dc4b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7AA550D-9BC2-4BA3-A330-C34330E8254A}"/>
</file>

<file path=docProps/app.xml><?xml version="1.0" encoding="utf-8"?>
<Properties xmlns="http://schemas.openxmlformats.org/officeDocument/2006/extended-properties" xmlns:vt="http://schemas.openxmlformats.org/officeDocument/2006/docPropsVTypes">
  <Template>JMAAB</Template>
  <TotalTime>0</TotalTime>
  <Words>1193</Words>
  <Application>Microsoft Office PowerPoint</Application>
  <PresentationFormat>画面に合わせる (4:3)</PresentationFormat>
  <Paragraphs>246</Paragraphs>
  <Slides>48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49" baseType="lpstr">
      <vt:lpstr>1_標準デザイン</vt:lpstr>
      <vt:lpstr>Aチーム　３月 単位・Sequence Viewer</vt:lpstr>
      <vt:lpstr>単位・Sequence Viewer</vt:lpstr>
      <vt:lpstr>PowerPoint プレゼンテーション</vt:lpstr>
      <vt:lpstr>Simulinkの単位</vt:lpstr>
      <vt:lpstr>許可されている単位</vt:lpstr>
      <vt:lpstr>資料中で使用する単位 </vt:lpstr>
      <vt:lpstr>PowerPoint プレゼンテーション</vt:lpstr>
      <vt:lpstr>単位の自動変換-コンフィギュレーション</vt:lpstr>
      <vt:lpstr>単位の自動変換例</vt:lpstr>
      <vt:lpstr>「自動単位変換を許可」=OFFの場合</vt:lpstr>
      <vt:lpstr>Unit Conversion</vt:lpstr>
      <vt:lpstr>単位変換の対象</vt:lpstr>
      <vt:lpstr>PowerPoint プレゼンテーション</vt:lpstr>
      <vt:lpstr>許可された単位系</vt:lpstr>
      <vt:lpstr>許可された単位系　使用例</vt:lpstr>
      <vt:lpstr>Unit System Configration</vt:lpstr>
      <vt:lpstr>Unit System Configration 複数階層設置</vt:lpstr>
      <vt:lpstr>PowerPoint プレゼンテーション</vt:lpstr>
      <vt:lpstr>調査対象</vt:lpstr>
      <vt:lpstr>Sequence Viewer 　chart・function-call subsystem確認用モデル</vt:lpstr>
      <vt:lpstr>Sequence Viewer 　 chart・function-call subsystem</vt:lpstr>
      <vt:lpstr>Sequence Viewer 　 chart展開</vt:lpstr>
      <vt:lpstr>Sequence Viewer　非表示</vt:lpstr>
      <vt:lpstr>Sequence Viewer 　function-call subsystem リセット確認モデル</vt:lpstr>
      <vt:lpstr>Sequence Viewer 　function-call subsystem リセット</vt:lpstr>
      <vt:lpstr>Sequence Viewer function-caller 確認用モデル①</vt:lpstr>
      <vt:lpstr>Sequence Viewer function-caller 確認用モデル②</vt:lpstr>
      <vt:lpstr>Sequence Viewer　function-caller</vt:lpstr>
      <vt:lpstr>Sequence Viewer　subsystem展開</vt:lpstr>
      <vt:lpstr>Sequence Viewer 　subsytem周期違い（ライフラインなし）</vt:lpstr>
      <vt:lpstr>Sequence Viewer 　subsytem周期違い（ライフラインあり）</vt:lpstr>
      <vt:lpstr>Sequence Viewer 　model reference</vt:lpstr>
      <vt:lpstr>Sequence Viewer 　model reference 確認用モデル</vt:lpstr>
      <vt:lpstr>Sequence Viewer 　model reference</vt:lpstr>
      <vt:lpstr>Sequence Viewer 設置階層別の挙動</vt:lpstr>
      <vt:lpstr>PowerPoint プレゼンテーション</vt:lpstr>
      <vt:lpstr>ツール対応　まとめ</vt:lpstr>
      <vt:lpstr>コード生成　 Unit conversion①</vt:lpstr>
      <vt:lpstr>コード生成　 Unit conversion②</vt:lpstr>
      <vt:lpstr>コード生成　 Unit conversion補足 (SLDV設計エラー検証)</vt:lpstr>
      <vt:lpstr>コード生成　 Unit system configration</vt:lpstr>
      <vt:lpstr>コード生成　Sequence Viewer</vt:lpstr>
      <vt:lpstr>SLDV</vt:lpstr>
      <vt:lpstr>バージョンダウン(R2015a)</vt:lpstr>
      <vt:lpstr>PowerPoint プレゼンテーション</vt:lpstr>
      <vt:lpstr>まとめ・所感</vt:lpstr>
      <vt:lpstr>PowerPoint プレゼンテーション</vt:lpstr>
      <vt:lpstr>モデル中への単位の表示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2014-11-07T02:25:43Z</dcterms:created>
  <dcterms:modified xsi:type="dcterms:W3CDTF">2020-03-26T02:20:37Z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