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24"/>
  </p:notesMasterIdLst>
  <p:sldIdLst>
    <p:sldId id="256" r:id="rId5"/>
    <p:sldId id="257" r:id="rId6"/>
    <p:sldId id="258" r:id="rId7"/>
    <p:sldId id="259" r:id="rId8"/>
    <p:sldId id="262" r:id="rId9"/>
    <p:sldId id="261" r:id="rId10"/>
    <p:sldId id="266" r:id="rId11"/>
    <p:sldId id="267" r:id="rId12"/>
    <p:sldId id="268" r:id="rId13"/>
    <p:sldId id="269" r:id="rId14"/>
    <p:sldId id="270" r:id="rId15"/>
    <p:sldId id="271" r:id="rId16"/>
    <p:sldId id="263" r:id="rId17"/>
    <p:sldId id="264" r:id="rId18"/>
    <p:sldId id="273" r:id="rId19"/>
    <p:sldId id="274" r:id="rId20"/>
    <p:sldId id="275" r:id="rId21"/>
    <p:sldId id="260" r:id="rId22"/>
    <p:sldId id="272" r:id="rId2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40" autoAdjust="0"/>
    <p:restoredTop sz="99656" autoAdjust="0"/>
  </p:normalViewPr>
  <p:slideViewPr>
    <p:cSldViewPr>
      <p:cViewPr varScale="1">
        <p:scale>
          <a:sx n="122" d="100"/>
          <a:sy n="122" d="100"/>
        </p:scale>
        <p:origin x="912" y="8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5AAF36D2-D007-4FDC-A1A4-1BADA54FAEBB}"/>
              </a:ext>
            </a:extLst>
          </p:cNvPr>
          <p:cNvSpPr>
            <a:spLocks noGrp="1"/>
          </p:cNvSpPr>
          <p:nvPr>
            <p:ph type="subTitle" idx="1"/>
          </p:nvPr>
        </p:nvSpPr>
        <p:spPr/>
        <p:txBody>
          <a:bodyPr/>
          <a:lstStyle/>
          <a:p>
            <a:r>
              <a:rPr kumimoji="1" lang="en-US" altLang="ja-JP" dirty="0" smtClean="0"/>
              <a:t>Simulink</a:t>
            </a:r>
            <a:r>
              <a:rPr kumimoji="1" lang="ja-JP" altLang="en-US" dirty="0" smtClean="0"/>
              <a:t>機能確認</a:t>
            </a:r>
            <a:r>
              <a:rPr kumimoji="1" lang="en-US" altLang="ja-JP" dirty="0" smtClean="0"/>
              <a:t>20WS A</a:t>
            </a:r>
            <a:r>
              <a:rPr kumimoji="1" lang="ja-JP" altLang="en-US" dirty="0" smtClean="0"/>
              <a:t>チーム</a:t>
            </a:r>
            <a:endParaRPr kumimoji="1" lang="en-US" altLang="ja-JP" dirty="0" smtClean="0"/>
          </a:p>
          <a:p>
            <a:r>
              <a:rPr kumimoji="1" lang="ja-JP" altLang="en-US" dirty="0"/>
              <a:t>株式</a:t>
            </a:r>
            <a:r>
              <a:rPr kumimoji="1" lang="ja-JP" altLang="en-US" dirty="0" smtClean="0"/>
              <a:t>会社　両毛システムズ</a:t>
            </a:r>
            <a:endParaRPr kumimoji="1" lang="ja-JP" altLang="en-US" dirty="0"/>
          </a:p>
        </p:txBody>
      </p:sp>
      <p:sp>
        <p:nvSpPr>
          <p:cNvPr id="3" name="タイトル 2">
            <a:extLst>
              <a:ext uri="{FF2B5EF4-FFF2-40B4-BE49-F238E27FC236}">
                <a16:creationId xmlns:a16="http://schemas.microsoft.com/office/drawing/2014/main" id="{D2717D22-89D8-480D-AF40-E9CB8EC5C8E6}"/>
              </a:ext>
            </a:extLst>
          </p:cNvPr>
          <p:cNvSpPr>
            <a:spLocks noGrp="1"/>
          </p:cNvSpPr>
          <p:nvPr>
            <p:ph type="ctrTitle"/>
          </p:nvPr>
        </p:nvSpPr>
        <p:spPr/>
        <p:txBody>
          <a:bodyPr/>
          <a:lstStyle/>
          <a:p>
            <a:r>
              <a:rPr kumimoji="1" lang="en-US" altLang="ja-JP" dirty="0" smtClean="0"/>
              <a:t>Unit Conversion</a:t>
            </a:r>
            <a:br>
              <a:rPr kumimoji="1" lang="en-US" altLang="ja-JP" dirty="0" smtClean="0"/>
            </a:br>
            <a:r>
              <a:rPr kumimoji="1" lang="en-US" altLang="ja-JP" dirty="0" smtClean="0"/>
              <a:t>Unit System Configuration</a:t>
            </a:r>
            <a:br>
              <a:rPr kumimoji="1" lang="en-US" altLang="ja-JP" dirty="0" smtClean="0"/>
            </a:br>
            <a:r>
              <a:rPr kumimoji="1" lang="en-US" altLang="ja-JP" dirty="0" smtClean="0"/>
              <a:t>Sequence Viewer</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設計エラー検出</a:t>
            </a:r>
            <a:endParaRPr kumimoji="1" lang="ja-JP" altLang="en-US" dirty="0"/>
          </a:p>
        </p:txBody>
      </p:sp>
      <p:pic>
        <p:nvPicPr>
          <p:cNvPr id="5" name="図 4"/>
          <p:cNvPicPr>
            <a:picLocks noChangeAspect="1"/>
          </p:cNvPicPr>
          <p:nvPr/>
        </p:nvPicPr>
        <p:blipFill>
          <a:blip r:embed="rId2"/>
          <a:stretch>
            <a:fillRect/>
          </a:stretch>
        </p:blipFill>
        <p:spPr>
          <a:xfrm>
            <a:off x="659728" y="1735931"/>
            <a:ext cx="8091243" cy="3962400"/>
          </a:xfrm>
          <a:prstGeom prst="rect">
            <a:avLst/>
          </a:prstGeom>
          <a:ln>
            <a:solidFill>
              <a:schemeClr val="tx1"/>
            </a:solidFill>
          </a:ln>
        </p:spPr>
      </p:pic>
    </p:spTree>
    <p:extLst>
      <p:ext uri="{BB962C8B-B14F-4D97-AF65-F5344CB8AC3E}">
        <p14:creationId xmlns:p14="http://schemas.microsoft.com/office/powerpoint/2010/main" val="51667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テスト生成</a:t>
            </a:r>
            <a:endParaRPr kumimoji="1" lang="ja-JP" altLang="en-US" dirty="0"/>
          </a:p>
        </p:txBody>
      </p:sp>
      <p:pic>
        <p:nvPicPr>
          <p:cNvPr id="4" name="図 3"/>
          <p:cNvPicPr>
            <a:picLocks noChangeAspect="1"/>
          </p:cNvPicPr>
          <p:nvPr/>
        </p:nvPicPr>
        <p:blipFill>
          <a:blip r:embed="rId2"/>
          <a:stretch>
            <a:fillRect/>
          </a:stretch>
        </p:blipFill>
        <p:spPr>
          <a:xfrm>
            <a:off x="662413" y="1735931"/>
            <a:ext cx="8085874" cy="3962400"/>
          </a:xfrm>
          <a:prstGeom prst="rect">
            <a:avLst/>
          </a:prstGeom>
          <a:ln>
            <a:solidFill>
              <a:schemeClr val="tx1"/>
            </a:solidFill>
          </a:ln>
        </p:spPr>
      </p:pic>
    </p:spTree>
    <p:extLst>
      <p:ext uri="{BB962C8B-B14F-4D97-AF65-F5344CB8AC3E}">
        <p14:creationId xmlns:p14="http://schemas.microsoft.com/office/powerpoint/2010/main" val="113394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プロパティ証明</a:t>
            </a:r>
            <a:endParaRPr kumimoji="1" lang="ja-JP" altLang="en-US" dirty="0"/>
          </a:p>
        </p:txBody>
      </p:sp>
      <p:pic>
        <p:nvPicPr>
          <p:cNvPr id="4" name="図 3"/>
          <p:cNvPicPr>
            <a:picLocks noChangeAspect="1"/>
          </p:cNvPicPr>
          <p:nvPr/>
        </p:nvPicPr>
        <p:blipFill>
          <a:blip r:embed="rId2"/>
          <a:stretch>
            <a:fillRect/>
          </a:stretch>
        </p:blipFill>
        <p:spPr>
          <a:xfrm>
            <a:off x="659584" y="1734491"/>
            <a:ext cx="8091532" cy="3965280"/>
          </a:xfrm>
          <a:prstGeom prst="rect">
            <a:avLst/>
          </a:prstGeom>
          <a:ln>
            <a:solidFill>
              <a:schemeClr val="tx1"/>
            </a:solidFill>
          </a:ln>
        </p:spPr>
      </p:pic>
    </p:spTree>
    <p:extLst>
      <p:ext uri="{BB962C8B-B14F-4D97-AF65-F5344CB8AC3E}">
        <p14:creationId xmlns:p14="http://schemas.microsoft.com/office/powerpoint/2010/main" val="105935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SimulinkCheck</a:t>
            </a:r>
            <a:r>
              <a:rPr lang="ja-JP" altLang="en-US" dirty="0" smtClean="0"/>
              <a:t>の実行可否</a:t>
            </a:r>
            <a:endParaRPr kumimoji="1" lang="ja-JP" altLang="en-US" dirty="0"/>
          </a:p>
        </p:txBody>
      </p:sp>
      <p:pic>
        <p:nvPicPr>
          <p:cNvPr id="5" name="図 4" descr="Web ブラウザー - 'sample' のモデル アドバイザー レポート"/>
          <p:cNvPicPr>
            <a:picLocks noChangeAspect="1"/>
          </p:cNvPicPr>
          <p:nvPr/>
        </p:nvPicPr>
        <p:blipFill rotWithShape="1">
          <a:blip r:embed="rId2">
            <a:extLst>
              <a:ext uri="{28A0092B-C50C-407E-A947-70E740481C1C}">
                <a14:useLocalDpi xmlns:a14="http://schemas.microsoft.com/office/drawing/2010/main" val="0"/>
              </a:ext>
            </a:extLst>
          </a:blip>
          <a:srcRect r="20000" b="20846"/>
          <a:stretch/>
        </p:blipFill>
        <p:spPr>
          <a:xfrm>
            <a:off x="3124200" y="3200400"/>
            <a:ext cx="5823438" cy="3293882"/>
          </a:xfrm>
          <a:prstGeom prst="rect">
            <a:avLst/>
          </a:prstGeom>
        </p:spPr>
      </p:pic>
      <p:pic>
        <p:nvPicPr>
          <p:cNvPr id="4" name="コンテンツ プレースホルダー 3" descr="sample - Simulink"/>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 r="20188" b="19929"/>
          <a:stretch/>
        </p:blipFill>
        <p:spPr>
          <a:xfrm>
            <a:off x="609600" y="914400"/>
            <a:ext cx="3504057" cy="2423007"/>
          </a:xfrm>
        </p:spPr>
      </p:pic>
      <p:sp>
        <p:nvSpPr>
          <p:cNvPr id="6" name="角丸四角形吹き出し 5"/>
          <p:cNvSpPr/>
          <p:nvPr/>
        </p:nvSpPr>
        <p:spPr bwMode="auto">
          <a:xfrm>
            <a:off x="5105400" y="2725615"/>
            <a:ext cx="3048000" cy="457200"/>
          </a:xfrm>
          <a:prstGeom prst="wedgeRoundRectCallout">
            <a:avLst>
              <a:gd name="adj1" fmla="val -21698"/>
              <a:gd name="adj2" fmla="val 8365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smtClean="0">
                <a:ln>
                  <a:noFill/>
                </a:ln>
                <a:solidFill>
                  <a:schemeClr val="tx1"/>
                </a:solidFill>
                <a:effectLst/>
                <a:latin typeface="Arial" charset="0"/>
                <a:ea typeface="ＭＳ Ｐゴシック" pitchFamily="50" charset="-128"/>
              </a:rPr>
              <a:t>SimulinkCheck</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の</a:t>
            </a:r>
            <a:r>
              <a:rPr lang="ja-JP" altLang="en-US" dirty="0" smtClean="0"/>
              <a:t>実行</a:t>
            </a:r>
            <a:r>
              <a:rPr lang="ja-JP" altLang="en-US" dirty="0"/>
              <a:t>可能</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7784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SimulinkCheck</a:t>
            </a:r>
            <a:r>
              <a:rPr lang="ja-JP" altLang="en-US" dirty="0"/>
              <a:t>の実行可否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564172" y="846714"/>
            <a:ext cx="4523347" cy="2732378"/>
          </a:xfrm>
          <a:prstGeom prst="rect">
            <a:avLst/>
          </a:prstGeom>
        </p:spPr>
      </p:pic>
      <p:pic>
        <p:nvPicPr>
          <p:cNvPr id="5" name="図 4"/>
          <p:cNvPicPr>
            <a:picLocks noChangeAspect="1"/>
          </p:cNvPicPr>
          <p:nvPr/>
        </p:nvPicPr>
        <p:blipFill>
          <a:blip r:embed="rId3"/>
          <a:stretch>
            <a:fillRect/>
          </a:stretch>
        </p:blipFill>
        <p:spPr>
          <a:xfrm>
            <a:off x="4743699" y="2411388"/>
            <a:ext cx="4133850" cy="2031952"/>
          </a:xfrm>
          <a:prstGeom prst="rect">
            <a:avLst/>
          </a:prstGeom>
        </p:spPr>
      </p:pic>
      <p:sp>
        <p:nvSpPr>
          <p:cNvPr id="6" name="角丸四角形吹き出し 5"/>
          <p:cNvSpPr/>
          <p:nvPr/>
        </p:nvSpPr>
        <p:spPr bwMode="auto">
          <a:xfrm>
            <a:off x="5620919" y="1389051"/>
            <a:ext cx="2665830" cy="685800"/>
          </a:xfrm>
          <a:prstGeom prst="wedgeRoundRectCallout">
            <a:avLst>
              <a:gd name="adj1" fmla="val -21698"/>
              <a:gd name="adj2" fmla="val 8365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デフォルトのブロック名が</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警告として出力される</a:t>
            </a:r>
          </a:p>
        </p:txBody>
      </p:sp>
      <p:pic>
        <p:nvPicPr>
          <p:cNvPr id="7" name="図 6"/>
          <p:cNvPicPr>
            <a:picLocks noChangeAspect="1"/>
          </p:cNvPicPr>
          <p:nvPr/>
        </p:nvPicPr>
        <p:blipFill>
          <a:blip r:embed="rId4"/>
          <a:stretch>
            <a:fillRect/>
          </a:stretch>
        </p:blipFill>
        <p:spPr>
          <a:xfrm>
            <a:off x="590550" y="3659671"/>
            <a:ext cx="4550481" cy="2722079"/>
          </a:xfrm>
          <a:prstGeom prst="rect">
            <a:avLst/>
          </a:prstGeom>
        </p:spPr>
      </p:pic>
    </p:spTree>
    <p:extLst>
      <p:ext uri="{BB962C8B-B14F-4D97-AF65-F5344CB8AC3E}">
        <p14:creationId xmlns:p14="http://schemas.microsoft.com/office/powerpoint/2010/main" val="142574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コード生成の可否</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Unit Conversion</a:t>
            </a:r>
            <a:endParaRPr kumimoji="1" lang="ja-JP" altLang="en-US" dirty="0"/>
          </a:p>
        </p:txBody>
      </p:sp>
      <p:pic>
        <p:nvPicPr>
          <p:cNvPr id="4" name="図 3"/>
          <p:cNvPicPr>
            <a:picLocks noChangeAspect="1"/>
          </p:cNvPicPr>
          <p:nvPr/>
        </p:nvPicPr>
        <p:blipFill>
          <a:blip r:embed="rId2"/>
          <a:stretch>
            <a:fillRect/>
          </a:stretch>
        </p:blipFill>
        <p:spPr>
          <a:xfrm>
            <a:off x="3305969" y="1506779"/>
            <a:ext cx="2353663" cy="1545619"/>
          </a:xfrm>
          <a:prstGeom prst="rect">
            <a:avLst/>
          </a:prstGeom>
        </p:spPr>
      </p:pic>
      <p:pic>
        <p:nvPicPr>
          <p:cNvPr id="6" name="図 5"/>
          <p:cNvPicPr>
            <a:picLocks noChangeAspect="1"/>
          </p:cNvPicPr>
          <p:nvPr/>
        </p:nvPicPr>
        <p:blipFill>
          <a:blip r:embed="rId3"/>
          <a:stretch>
            <a:fillRect/>
          </a:stretch>
        </p:blipFill>
        <p:spPr>
          <a:xfrm>
            <a:off x="914400" y="1502381"/>
            <a:ext cx="2353663" cy="1545619"/>
          </a:xfrm>
          <a:prstGeom prst="rect">
            <a:avLst/>
          </a:prstGeom>
        </p:spPr>
      </p:pic>
      <p:pic>
        <p:nvPicPr>
          <p:cNvPr id="7" name="図 6"/>
          <p:cNvPicPr>
            <a:picLocks noChangeAspect="1"/>
          </p:cNvPicPr>
          <p:nvPr/>
        </p:nvPicPr>
        <p:blipFill>
          <a:blip r:embed="rId4"/>
          <a:stretch>
            <a:fillRect/>
          </a:stretch>
        </p:blipFill>
        <p:spPr>
          <a:xfrm>
            <a:off x="914400" y="3192704"/>
            <a:ext cx="7706174" cy="3548016"/>
          </a:xfrm>
          <a:prstGeom prst="rect">
            <a:avLst/>
          </a:prstGeom>
        </p:spPr>
      </p:pic>
      <p:sp>
        <p:nvSpPr>
          <p:cNvPr id="15" name="角丸四角形吹き出し 14"/>
          <p:cNvSpPr/>
          <p:nvPr/>
        </p:nvSpPr>
        <p:spPr bwMode="auto">
          <a:xfrm>
            <a:off x="5892459" y="1455943"/>
            <a:ext cx="3031486" cy="166825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コード生成：可能</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Unit Conversion</a:t>
            </a:r>
            <a:r>
              <a:rPr lang="ja-JP" altLang="en-US" dirty="0" smtClean="0"/>
              <a:t>の単位変換がコード上でも確認できた。</a:t>
            </a:r>
            <a:endParaRPr kumimoji="1" lang="en-US" altLang="ja-JP" sz="18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10264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コード生成の可否</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Unit System </a:t>
            </a:r>
            <a:r>
              <a:rPr kumimoji="1" lang="en-US" altLang="ja-JP" dirty="0" err="1" smtClean="0"/>
              <a:t>Configration</a:t>
            </a:r>
            <a:endParaRPr kumimoji="1" lang="ja-JP" altLang="en-US" dirty="0"/>
          </a:p>
        </p:txBody>
      </p:sp>
      <p:pic>
        <p:nvPicPr>
          <p:cNvPr id="5" name="図 4"/>
          <p:cNvPicPr>
            <a:picLocks noChangeAspect="1"/>
          </p:cNvPicPr>
          <p:nvPr/>
        </p:nvPicPr>
        <p:blipFill>
          <a:blip r:embed="rId2"/>
          <a:stretch>
            <a:fillRect/>
          </a:stretch>
        </p:blipFill>
        <p:spPr>
          <a:xfrm>
            <a:off x="914400" y="3197102"/>
            <a:ext cx="7706174" cy="3548017"/>
          </a:xfrm>
          <a:prstGeom prst="rect">
            <a:avLst/>
          </a:prstGeom>
        </p:spPr>
      </p:pic>
      <p:pic>
        <p:nvPicPr>
          <p:cNvPr id="8" name="図 7"/>
          <p:cNvPicPr>
            <a:picLocks noChangeAspect="1"/>
          </p:cNvPicPr>
          <p:nvPr/>
        </p:nvPicPr>
        <p:blipFill>
          <a:blip r:embed="rId3"/>
          <a:stretch>
            <a:fillRect/>
          </a:stretch>
        </p:blipFill>
        <p:spPr>
          <a:xfrm>
            <a:off x="3259249" y="1483625"/>
            <a:ext cx="2344849" cy="1721642"/>
          </a:xfrm>
          <a:prstGeom prst="rect">
            <a:avLst/>
          </a:prstGeom>
        </p:spPr>
      </p:pic>
      <p:pic>
        <p:nvPicPr>
          <p:cNvPr id="9" name="図 8"/>
          <p:cNvPicPr>
            <a:picLocks noChangeAspect="1"/>
          </p:cNvPicPr>
          <p:nvPr/>
        </p:nvPicPr>
        <p:blipFill>
          <a:blip r:embed="rId4"/>
          <a:stretch>
            <a:fillRect/>
          </a:stretch>
        </p:blipFill>
        <p:spPr>
          <a:xfrm>
            <a:off x="914400" y="1475460"/>
            <a:ext cx="2344849" cy="1721642"/>
          </a:xfrm>
          <a:prstGeom prst="rect">
            <a:avLst/>
          </a:prstGeom>
        </p:spPr>
      </p:pic>
      <p:sp>
        <p:nvSpPr>
          <p:cNvPr id="10" name="角丸四角形吹き出し 9"/>
          <p:cNvSpPr/>
          <p:nvPr/>
        </p:nvSpPr>
        <p:spPr bwMode="auto">
          <a:xfrm>
            <a:off x="5892459" y="1455943"/>
            <a:ext cx="3031486" cy="166825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コード生成：可能</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Unit System Configuration</a:t>
            </a:r>
            <a:r>
              <a:rPr lang="ja-JP" altLang="en-US" dirty="0" smtClean="0"/>
              <a:t>が存在するモデルとの比較では差異を発見できなかった。</a:t>
            </a:r>
            <a:endParaRPr kumimoji="1" lang="en-US" altLang="ja-JP" sz="18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99687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コード生成の可否</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Sequence</a:t>
            </a:r>
            <a:r>
              <a:rPr kumimoji="1" lang="ja-JP" altLang="en-US" dirty="0"/>
              <a:t> </a:t>
            </a:r>
            <a:r>
              <a:rPr kumimoji="1" lang="en-US" altLang="ja-JP" dirty="0" smtClean="0"/>
              <a:t>Viewer</a:t>
            </a:r>
            <a:endParaRPr kumimoji="1" lang="ja-JP" altLang="en-US" dirty="0"/>
          </a:p>
        </p:txBody>
      </p:sp>
      <p:pic>
        <p:nvPicPr>
          <p:cNvPr id="4" name="図 3"/>
          <p:cNvPicPr>
            <a:picLocks noChangeAspect="1"/>
          </p:cNvPicPr>
          <p:nvPr/>
        </p:nvPicPr>
        <p:blipFill>
          <a:blip r:embed="rId2"/>
          <a:stretch>
            <a:fillRect/>
          </a:stretch>
        </p:blipFill>
        <p:spPr>
          <a:xfrm>
            <a:off x="914401" y="3219213"/>
            <a:ext cx="7787550" cy="3585483"/>
          </a:xfrm>
          <a:prstGeom prst="rect">
            <a:avLst/>
          </a:prstGeom>
        </p:spPr>
      </p:pic>
      <p:pic>
        <p:nvPicPr>
          <p:cNvPr id="6" name="図 5"/>
          <p:cNvPicPr>
            <a:picLocks noChangeAspect="1"/>
          </p:cNvPicPr>
          <p:nvPr/>
        </p:nvPicPr>
        <p:blipFill>
          <a:blip r:embed="rId3"/>
          <a:stretch>
            <a:fillRect/>
          </a:stretch>
        </p:blipFill>
        <p:spPr>
          <a:xfrm>
            <a:off x="3358153" y="1457248"/>
            <a:ext cx="2443752" cy="1794260"/>
          </a:xfrm>
          <a:prstGeom prst="rect">
            <a:avLst/>
          </a:prstGeom>
        </p:spPr>
      </p:pic>
      <p:pic>
        <p:nvPicPr>
          <p:cNvPr id="7" name="図 6"/>
          <p:cNvPicPr>
            <a:picLocks noChangeAspect="1"/>
          </p:cNvPicPr>
          <p:nvPr/>
        </p:nvPicPr>
        <p:blipFill>
          <a:blip r:embed="rId4"/>
          <a:stretch>
            <a:fillRect/>
          </a:stretch>
        </p:blipFill>
        <p:spPr>
          <a:xfrm>
            <a:off x="914401" y="1451387"/>
            <a:ext cx="2443752" cy="1794260"/>
          </a:xfrm>
          <a:prstGeom prst="rect">
            <a:avLst/>
          </a:prstGeom>
        </p:spPr>
      </p:pic>
      <p:sp>
        <p:nvSpPr>
          <p:cNvPr id="10" name="角丸四角形吹き出し 9"/>
          <p:cNvSpPr/>
          <p:nvPr/>
        </p:nvSpPr>
        <p:spPr bwMode="auto">
          <a:xfrm>
            <a:off x="5892459" y="1455943"/>
            <a:ext cx="3031486" cy="166825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コード生成：可能</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Sequence Viewer</a:t>
            </a:r>
            <a:r>
              <a:rPr lang="ja-JP" altLang="en-US" dirty="0" smtClean="0"/>
              <a:t>が存在するモデルとの比較では差異を発見できなかった。</a:t>
            </a:r>
            <a:endParaRPr kumimoji="1" lang="en-US" altLang="ja-JP" sz="18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1273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ダウングレード時の影響</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pPr marL="0" indent="0">
              <a:buNone/>
            </a:pPr>
            <a:endParaRPr kumimoji="1" lang="ja-JP" altLang="en-US" dirty="0"/>
          </a:p>
        </p:txBody>
      </p:sp>
      <p:pic>
        <p:nvPicPr>
          <p:cNvPr id="10" name="図 9"/>
          <p:cNvPicPr>
            <a:picLocks noChangeAspect="1"/>
          </p:cNvPicPr>
          <p:nvPr/>
        </p:nvPicPr>
        <p:blipFill>
          <a:blip r:embed="rId2"/>
          <a:stretch>
            <a:fillRect/>
          </a:stretch>
        </p:blipFill>
        <p:spPr>
          <a:xfrm>
            <a:off x="592479" y="838200"/>
            <a:ext cx="3624262" cy="2757398"/>
          </a:xfrm>
          <a:prstGeom prst="rect">
            <a:avLst/>
          </a:prstGeom>
        </p:spPr>
      </p:pic>
      <p:pic>
        <p:nvPicPr>
          <p:cNvPr id="11" name="図 10"/>
          <p:cNvPicPr>
            <a:picLocks noChangeAspect="1"/>
          </p:cNvPicPr>
          <p:nvPr/>
        </p:nvPicPr>
        <p:blipFill>
          <a:blip r:embed="rId3"/>
          <a:stretch>
            <a:fillRect/>
          </a:stretch>
        </p:blipFill>
        <p:spPr>
          <a:xfrm>
            <a:off x="578208" y="3717131"/>
            <a:ext cx="3638533" cy="2771684"/>
          </a:xfrm>
          <a:prstGeom prst="rect">
            <a:avLst/>
          </a:prstGeom>
        </p:spPr>
      </p:pic>
      <p:pic>
        <p:nvPicPr>
          <p:cNvPr id="12" name="図 11"/>
          <p:cNvPicPr>
            <a:picLocks noChangeAspect="1"/>
          </p:cNvPicPr>
          <p:nvPr/>
        </p:nvPicPr>
        <p:blipFill>
          <a:blip r:embed="rId4"/>
          <a:stretch>
            <a:fillRect/>
          </a:stretch>
        </p:blipFill>
        <p:spPr>
          <a:xfrm>
            <a:off x="4419600" y="2216899"/>
            <a:ext cx="4552507" cy="2605882"/>
          </a:xfrm>
          <a:prstGeom prst="rect">
            <a:avLst/>
          </a:prstGeom>
        </p:spPr>
      </p:pic>
      <p:sp>
        <p:nvSpPr>
          <p:cNvPr id="13" name="下矢印 12"/>
          <p:cNvSpPr/>
          <p:nvPr/>
        </p:nvSpPr>
        <p:spPr bwMode="auto">
          <a:xfrm>
            <a:off x="1711674" y="3567796"/>
            <a:ext cx="1371600" cy="21440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4419600" y="5131910"/>
            <a:ext cx="2686050" cy="99302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Proxy Block</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や空の</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Subsystem</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に変換される</a:t>
            </a:r>
          </a:p>
        </p:txBody>
      </p:sp>
    </p:spTree>
    <p:extLst>
      <p:ext uri="{BB962C8B-B14F-4D97-AF65-F5344CB8AC3E}">
        <p14:creationId xmlns:p14="http://schemas.microsoft.com/office/powerpoint/2010/main" val="159819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転置抑制の影響とコマンドによる操作の調査が</a:t>
            </a:r>
            <a:r>
              <a:rPr kumimoji="1" lang="ja-JP" altLang="en-US" dirty="0" smtClean="0"/>
              <a:t>できなかった</a:t>
            </a:r>
            <a:endParaRPr kumimoji="1" lang="en-US" altLang="ja-JP" dirty="0" smtClean="0"/>
          </a:p>
          <a:p>
            <a:pPr lvl="1"/>
            <a:r>
              <a:rPr lang="ja-JP" altLang="en-US" dirty="0"/>
              <a:t>コマンドによる</a:t>
            </a:r>
            <a:r>
              <a:rPr lang="ja-JP" altLang="en-US" dirty="0" smtClean="0"/>
              <a:t>操作を見つけることができなかった</a:t>
            </a:r>
            <a:endParaRPr kumimoji="1" lang="en-US" altLang="ja-JP" dirty="0" smtClean="0"/>
          </a:p>
        </p:txBody>
      </p:sp>
    </p:spTree>
    <p:extLst>
      <p:ext uri="{BB962C8B-B14F-4D97-AF65-F5344CB8AC3E}">
        <p14:creationId xmlns:p14="http://schemas.microsoft.com/office/powerpoint/2010/main" val="301299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r>
              <a:rPr kumimoji="1" lang="ja-JP" altLang="en-US" dirty="0" smtClean="0"/>
              <a:t>概要</a:t>
            </a:r>
            <a:endParaRPr kumimoji="1" lang="en-US" altLang="ja-JP" dirty="0" smtClean="0"/>
          </a:p>
          <a:p>
            <a:r>
              <a:rPr kumimoji="1" lang="ja-JP" altLang="en-US" dirty="0" smtClean="0"/>
              <a:t>使い方・設定方法</a:t>
            </a:r>
            <a:endParaRPr kumimoji="1" lang="en-US" altLang="ja-JP" dirty="0" smtClean="0"/>
          </a:p>
          <a:p>
            <a:r>
              <a:rPr kumimoji="1" lang="ja-JP" altLang="en-US" dirty="0" smtClean="0"/>
              <a:t>ユースケース</a:t>
            </a:r>
            <a:endParaRPr kumimoji="1" lang="en-US" altLang="ja-JP" dirty="0" smtClean="0"/>
          </a:p>
          <a:p>
            <a:r>
              <a:rPr kumimoji="1" lang="ja-JP" altLang="en-US" dirty="0" smtClean="0"/>
              <a:t>メリット・デメリット</a:t>
            </a:r>
            <a:endParaRPr kumimoji="1" lang="en-US" altLang="ja-JP" dirty="0" smtClean="0"/>
          </a:p>
          <a:p>
            <a:r>
              <a:rPr kumimoji="1" lang="ja-JP" altLang="en-US" dirty="0" smtClean="0"/>
              <a:t>注意点・バグ・エラーの発生ケース</a:t>
            </a:r>
            <a:endParaRPr kumimoji="1" lang="en-US" altLang="ja-JP" dirty="0" smtClean="0"/>
          </a:p>
          <a:p>
            <a:r>
              <a:rPr kumimoji="1" lang="en-US" altLang="ja-JP" dirty="0" smtClean="0"/>
              <a:t>SLDV</a:t>
            </a:r>
            <a:r>
              <a:rPr kumimoji="1" lang="ja-JP" altLang="en-US" dirty="0" smtClean="0"/>
              <a:t>の実行可否</a:t>
            </a:r>
            <a:endParaRPr kumimoji="1" lang="en-US" altLang="ja-JP" dirty="0" smtClean="0"/>
          </a:p>
          <a:p>
            <a:r>
              <a:rPr kumimoji="1" lang="en-US" altLang="ja-JP" dirty="0" err="1" smtClean="0"/>
              <a:t>SimulinkCheck</a:t>
            </a:r>
            <a:r>
              <a:rPr kumimoji="1" lang="ja-JP" altLang="en-US" dirty="0" smtClean="0"/>
              <a:t>の実行可否</a:t>
            </a:r>
            <a:endParaRPr kumimoji="1" lang="en-US" altLang="ja-JP" dirty="0" smtClean="0"/>
          </a:p>
          <a:p>
            <a:r>
              <a:rPr kumimoji="1" lang="ja-JP" altLang="en-US" dirty="0" smtClean="0"/>
              <a:t>コード生成の可否</a:t>
            </a:r>
            <a:endParaRPr kumimoji="1" lang="en-US" altLang="ja-JP" dirty="0" smtClean="0"/>
          </a:p>
          <a:p>
            <a:r>
              <a:rPr kumimoji="1" lang="ja-JP" altLang="en-US" dirty="0" smtClean="0"/>
              <a:t>ダウングレード時の影響</a:t>
            </a:r>
            <a:endParaRPr kumimoji="1" lang="en-US" altLang="ja-JP" dirty="0" smtClean="0"/>
          </a:p>
          <a:p>
            <a:r>
              <a:rPr kumimoji="1" lang="ja-JP" altLang="en-US" dirty="0"/>
              <a:t>課題</a:t>
            </a:r>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r>
              <a:rPr kumimoji="1" lang="en-US" altLang="ja-JP" dirty="0" smtClean="0"/>
              <a:t>Unit Conversion</a:t>
            </a:r>
          </a:p>
          <a:p>
            <a:pPr lvl="1"/>
            <a:r>
              <a:rPr lang="en-US" altLang="ja-JP" dirty="0" smtClean="0"/>
              <a:t>Unit Conversion</a:t>
            </a:r>
            <a:r>
              <a:rPr lang="ja-JP" altLang="en-US" dirty="0" smtClean="0"/>
              <a:t>ブロックは入力信号の単位を出力信号に変換します。</a:t>
            </a:r>
            <a:endParaRPr lang="en-US" altLang="ja-JP" dirty="0" smtClean="0"/>
          </a:p>
          <a:p>
            <a:pPr marL="457200" lvl="1" indent="0">
              <a:buNone/>
            </a:pPr>
            <a:endParaRPr lang="en-US" altLang="ja-JP" dirty="0" smtClean="0"/>
          </a:p>
          <a:p>
            <a:r>
              <a:rPr kumimoji="1" lang="en-US" altLang="ja-JP" dirty="0" smtClean="0"/>
              <a:t>Unit System Configuration</a:t>
            </a:r>
          </a:p>
          <a:p>
            <a:pPr lvl="1"/>
            <a:r>
              <a:rPr lang="en-US" altLang="ja-JP" dirty="0" smtClean="0"/>
              <a:t>Unit System Configuration</a:t>
            </a:r>
            <a:r>
              <a:rPr lang="ja-JP" altLang="en-US" dirty="0" smtClean="0"/>
              <a:t>ブロックでは、コンポーネントに対する許可される単位系と許可されない単位系を指定します。</a:t>
            </a:r>
            <a:endParaRPr lang="en-US" altLang="ja-JP" dirty="0" smtClean="0"/>
          </a:p>
          <a:p>
            <a:pPr marL="0" indent="0">
              <a:buNone/>
            </a:pPr>
            <a:endParaRPr kumimoji="1" lang="en-US" altLang="ja-JP" dirty="0" smtClean="0"/>
          </a:p>
          <a:p>
            <a:r>
              <a:rPr kumimoji="1" lang="en-US" altLang="ja-JP" dirty="0" smtClean="0"/>
              <a:t>Sequence Viewer</a:t>
            </a:r>
          </a:p>
          <a:p>
            <a:pPr lvl="1"/>
            <a:r>
              <a:rPr lang="en-US" altLang="ja-JP" dirty="0" smtClean="0"/>
              <a:t>Sequence Viewer</a:t>
            </a:r>
            <a:r>
              <a:rPr lang="ja-JP" altLang="en-US" dirty="0" smtClean="0"/>
              <a:t>ブロックは、シミュレーション時に特定のブロック間におけるメッセージ、イベント、ステート、遷移、および関数を表示します。</a:t>
            </a:r>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7334646" y="1905000"/>
            <a:ext cx="1164431" cy="942919"/>
          </a:xfrm>
          <a:prstGeom prst="rect">
            <a:avLst/>
          </a:prstGeom>
        </p:spPr>
      </p:pic>
      <p:pic>
        <p:nvPicPr>
          <p:cNvPr id="5" name="図 4"/>
          <p:cNvPicPr>
            <a:picLocks noChangeAspect="1"/>
          </p:cNvPicPr>
          <p:nvPr/>
        </p:nvPicPr>
        <p:blipFill>
          <a:blip r:embed="rId3"/>
          <a:stretch>
            <a:fillRect/>
          </a:stretch>
        </p:blipFill>
        <p:spPr>
          <a:xfrm>
            <a:off x="6985792" y="3351157"/>
            <a:ext cx="1862137" cy="1046219"/>
          </a:xfrm>
          <a:prstGeom prst="rect">
            <a:avLst/>
          </a:prstGeom>
        </p:spPr>
      </p:pic>
      <p:pic>
        <p:nvPicPr>
          <p:cNvPr id="6" name="図 5"/>
          <p:cNvPicPr>
            <a:picLocks noChangeAspect="1"/>
          </p:cNvPicPr>
          <p:nvPr/>
        </p:nvPicPr>
        <p:blipFill>
          <a:blip r:embed="rId4"/>
          <a:stretch>
            <a:fillRect/>
          </a:stretch>
        </p:blipFill>
        <p:spPr>
          <a:xfrm>
            <a:off x="7088185" y="5179798"/>
            <a:ext cx="1657350" cy="1201952"/>
          </a:xfrm>
          <a:prstGeom prst="rect">
            <a:avLst/>
          </a:prstGeom>
        </p:spPr>
      </p:pic>
    </p:spTree>
    <p:extLst>
      <p:ext uri="{BB962C8B-B14F-4D97-AF65-F5344CB8AC3E}">
        <p14:creationId xmlns:p14="http://schemas.microsoft.com/office/powerpoint/2010/main" val="3429616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使い方・設定方法</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r>
              <a:rPr kumimoji="1" lang="en-US" altLang="ja-JP" dirty="0" smtClean="0"/>
              <a:t>Unit Conversion</a:t>
            </a:r>
          </a:p>
          <a:p>
            <a:pPr lvl="1"/>
            <a:r>
              <a:rPr lang="ja-JP" altLang="en-US" dirty="0">
                <a:latin typeface="Arial" panose="020B0604020202020204" pitchFamily="34" charset="0"/>
                <a:cs typeface="Arial" panose="020B0604020202020204" pitchFamily="34" charset="0"/>
              </a:rPr>
              <a:t>単位変換を明示的</a:t>
            </a:r>
            <a:r>
              <a:rPr lang="ja-JP" altLang="en-US" dirty="0" smtClean="0">
                <a:latin typeface="Arial" panose="020B0604020202020204" pitchFamily="34" charset="0"/>
                <a:cs typeface="Arial" panose="020B0604020202020204" pitchFamily="34" charset="0"/>
              </a:rPr>
              <a:t>に表示したいときに使用する</a:t>
            </a:r>
            <a:endParaRPr lang="en-US" altLang="ja-JP" dirty="0" smtClean="0">
              <a:latin typeface="Arial" panose="020B0604020202020204" pitchFamily="34" charset="0"/>
              <a:cs typeface="Arial" panose="020B0604020202020204" pitchFamily="34" charset="0"/>
            </a:endParaRPr>
          </a:p>
          <a:p>
            <a:pPr lvl="1"/>
            <a:r>
              <a:rPr lang="ja-JP" altLang="en-US" dirty="0" smtClean="0">
                <a:latin typeface="Arial" panose="020B0604020202020204" pitchFamily="34" charset="0"/>
                <a:cs typeface="Arial" panose="020B0604020202020204" pitchFamily="34" charset="0"/>
              </a:rPr>
              <a:t>コンフィギュレーションパラメータで「自動単位変換を許可」をクリアして、単位変換を行いたい場所に設置する</a:t>
            </a:r>
            <a:endParaRPr kumimoji="1" lang="en-US" altLang="ja-JP" dirty="0" smtClean="0">
              <a:latin typeface="Arial" panose="020B0604020202020204" pitchFamily="34" charset="0"/>
              <a:cs typeface="Arial" panose="020B0604020202020204" pitchFamily="34" charset="0"/>
            </a:endParaRPr>
          </a:p>
          <a:p>
            <a:pPr lvl="1"/>
            <a:endParaRPr lang="en-US" altLang="ja-JP" dirty="0">
              <a:latin typeface="Arial" panose="020B0604020202020204" pitchFamily="34" charset="0"/>
              <a:cs typeface="Arial" panose="020B0604020202020204" pitchFamily="34" charset="0"/>
            </a:endParaRPr>
          </a:p>
        </p:txBody>
      </p:sp>
      <p:grpSp>
        <p:nvGrpSpPr>
          <p:cNvPr id="6" name="グループ化 5"/>
          <p:cNvGrpSpPr/>
          <p:nvPr/>
        </p:nvGrpSpPr>
        <p:grpSpPr>
          <a:xfrm>
            <a:off x="4687765" y="3693685"/>
            <a:ext cx="4286250" cy="2765358"/>
            <a:chOff x="4207119" y="3235392"/>
            <a:chExt cx="4648200" cy="3146358"/>
          </a:xfrm>
        </p:grpSpPr>
        <p:pic>
          <p:nvPicPr>
            <p:cNvPr id="4" name="図 3" descr="コンフィギュレーション パラメーター: err_sample/Configuration (アクティブ)"/>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7119" y="3235392"/>
              <a:ext cx="4648200" cy="3146358"/>
            </a:xfrm>
            <a:prstGeom prst="rect">
              <a:avLst/>
            </a:prstGeom>
          </p:spPr>
        </p:pic>
        <p:sp>
          <p:nvSpPr>
            <p:cNvPr id="5" name="角丸四角形 4"/>
            <p:cNvSpPr/>
            <p:nvPr/>
          </p:nvSpPr>
          <p:spPr bwMode="auto">
            <a:xfrm>
              <a:off x="5257800" y="4038600"/>
              <a:ext cx="838200" cy="152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pic>
        <p:nvPicPr>
          <p:cNvPr id="7" name="図 6" descr="sample/Subsystem - Simulin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590800"/>
            <a:ext cx="4282574" cy="3259514"/>
          </a:xfrm>
          <a:prstGeom prst="rect">
            <a:avLst/>
          </a:prstGeom>
        </p:spPr>
      </p:pic>
    </p:spTree>
    <p:extLst>
      <p:ext uri="{BB962C8B-B14F-4D97-AF65-F5344CB8AC3E}">
        <p14:creationId xmlns:p14="http://schemas.microsoft.com/office/powerpoint/2010/main" val="2441362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使い方・設定方法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Unit System Configuration</a:t>
            </a:r>
          </a:p>
          <a:p>
            <a:pPr lvl="1"/>
            <a:r>
              <a:rPr kumimoji="1" lang="ja-JP" altLang="en-US" dirty="0" smtClean="0"/>
              <a:t>コンフィギュレーションパラメータで単位の設定を行うとそのモデルすべてに反映される</a:t>
            </a:r>
            <a:endParaRPr kumimoji="1" lang="en-US" altLang="ja-JP" dirty="0" smtClean="0"/>
          </a:p>
          <a:p>
            <a:pPr lvl="1"/>
            <a:r>
              <a:rPr lang="en-US" altLang="ja-JP" dirty="0" smtClean="0"/>
              <a:t>Unit System Configuration</a:t>
            </a:r>
            <a:r>
              <a:rPr lang="ja-JP" altLang="en-US" dirty="0" smtClean="0"/>
              <a:t>を同階層に設置することで、設置されている階層以下に反映する</a:t>
            </a:r>
            <a:endParaRPr kumimoji="1" lang="ja-JP" altLang="en-US" dirty="0"/>
          </a:p>
        </p:txBody>
      </p:sp>
      <p:pic>
        <p:nvPicPr>
          <p:cNvPr id="4" name="図 3" descr="sample/Subsystem - Simulin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2950" y="2971800"/>
            <a:ext cx="4267200" cy="2941138"/>
          </a:xfrm>
          <a:prstGeom prst="rect">
            <a:avLst/>
          </a:prstGeom>
        </p:spPr>
      </p:pic>
      <p:pic>
        <p:nvPicPr>
          <p:cNvPr id="5" name="図 4"/>
          <p:cNvPicPr>
            <a:picLocks noChangeAspect="1"/>
          </p:cNvPicPr>
          <p:nvPr/>
        </p:nvPicPr>
        <p:blipFill>
          <a:blip r:embed="rId3"/>
          <a:stretch>
            <a:fillRect/>
          </a:stretch>
        </p:blipFill>
        <p:spPr>
          <a:xfrm>
            <a:off x="590550" y="3416051"/>
            <a:ext cx="3796472" cy="2496887"/>
          </a:xfrm>
          <a:prstGeom prst="rect">
            <a:avLst/>
          </a:prstGeom>
        </p:spPr>
      </p:pic>
      <p:sp>
        <p:nvSpPr>
          <p:cNvPr id="6" name="正方形/長方形 5"/>
          <p:cNvSpPr/>
          <p:nvPr/>
        </p:nvSpPr>
        <p:spPr bwMode="auto">
          <a:xfrm>
            <a:off x="2743200" y="4114800"/>
            <a:ext cx="1524000" cy="1295400"/>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685800" y="4114800"/>
            <a:ext cx="1524000" cy="12954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四角形吹き出し 7"/>
          <p:cNvSpPr/>
          <p:nvPr/>
        </p:nvSpPr>
        <p:spPr bwMode="auto">
          <a:xfrm>
            <a:off x="2743200" y="3710781"/>
            <a:ext cx="1524000" cy="304800"/>
          </a:xfrm>
          <a:prstGeom prst="wedgeRectCallout">
            <a:avLst/>
          </a:prstGeom>
          <a:solidFill>
            <a:srgbClr val="00B0F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300" b="1" i="0" u="none" strike="noStrike" cap="none" normalizeH="0" baseline="0" dirty="0" smtClean="0">
                <a:ln>
                  <a:noFill/>
                </a:ln>
                <a:solidFill>
                  <a:schemeClr val="tx1"/>
                </a:solidFill>
                <a:effectLst/>
                <a:latin typeface="Arial" charset="0"/>
                <a:ea typeface="ＭＳ Ｐゴシック" pitchFamily="50" charset="-128"/>
              </a:rPr>
              <a:t>許可された単位系</a:t>
            </a:r>
          </a:p>
        </p:txBody>
      </p:sp>
      <p:sp>
        <p:nvSpPr>
          <p:cNvPr id="9" name="四角形吹き出し 8"/>
          <p:cNvSpPr/>
          <p:nvPr/>
        </p:nvSpPr>
        <p:spPr bwMode="auto">
          <a:xfrm>
            <a:off x="685800" y="3505200"/>
            <a:ext cx="1524000" cy="510381"/>
          </a:xfrm>
          <a:prstGeom prst="wedgeRectCallout">
            <a:avLst/>
          </a:prstGeom>
          <a:solidFill>
            <a:srgbClr val="FF0000"/>
          </a:solid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300" b="1" i="0" u="none" strike="noStrike" cap="none" normalizeH="0" baseline="0" dirty="0" smtClean="0">
                <a:ln>
                  <a:noFill/>
                </a:ln>
                <a:solidFill>
                  <a:schemeClr val="tx1"/>
                </a:solidFill>
                <a:effectLst/>
                <a:latin typeface="Arial" charset="0"/>
                <a:ea typeface="ＭＳ Ｐゴシック" pitchFamily="50" charset="-128"/>
              </a:rPr>
              <a:t>許可されていない単位系</a:t>
            </a:r>
          </a:p>
        </p:txBody>
      </p:sp>
    </p:spTree>
    <p:extLst>
      <p:ext uri="{BB962C8B-B14F-4D97-AF65-F5344CB8AC3E}">
        <p14:creationId xmlns:p14="http://schemas.microsoft.com/office/powerpoint/2010/main" val="3503025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使い方・設定方法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Sequence Viewer</a:t>
            </a:r>
          </a:p>
          <a:p>
            <a:pPr lvl="1"/>
            <a:r>
              <a:rPr lang="en-US" altLang="ja-JP" dirty="0" smtClean="0"/>
              <a:t>Chart</a:t>
            </a:r>
            <a:r>
              <a:rPr lang="ja-JP" altLang="en-US" dirty="0"/>
              <a:t>内</a:t>
            </a:r>
            <a:r>
              <a:rPr lang="ja-JP" altLang="en-US" dirty="0" smtClean="0"/>
              <a:t>の処理の動き、遷移の動きを見たいときに使用する。</a:t>
            </a:r>
            <a:endParaRPr lang="en-US" altLang="ja-JP" dirty="0" smtClean="0"/>
          </a:p>
          <a:p>
            <a:pPr lvl="1"/>
            <a:r>
              <a:rPr lang="en-US" altLang="ja-JP" dirty="0" smtClean="0"/>
              <a:t>Chart</a:t>
            </a:r>
            <a:r>
              <a:rPr lang="ja-JP" altLang="en-US" dirty="0" smtClean="0"/>
              <a:t>が設置されている階層か上の階層に設置する</a:t>
            </a:r>
            <a:endParaRPr lang="en-US" altLang="ja-JP" dirty="0" smtClean="0"/>
          </a:p>
          <a:p>
            <a:pPr lvl="1"/>
            <a:r>
              <a:rPr kumimoji="1" lang="en-US" altLang="ja-JP" dirty="0" smtClean="0"/>
              <a:t>Sequence Viewer</a:t>
            </a:r>
            <a:r>
              <a:rPr kumimoji="1" lang="ja-JP" altLang="en-US" dirty="0" smtClean="0"/>
              <a:t>を使用することで</a:t>
            </a:r>
            <a:r>
              <a:rPr kumimoji="1" lang="en-US" altLang="ja-JP" dirty="0" smtClean="0"/>
              <a:t>Chart</a:t>
            </a:r>
            <a:r>
              <a:rPr kumimoji="1" lang="ja-JP" altLang="en-US" dirty="0" smtClean="0"/>
              <a:t>内のどのタイミングで処理を実行</a:t>
            </a:r>
            <a:r>
              <a:rPr lang="ja-JP" altLang="en-US" dirty="0" smtClean="0"/>
              <a:t>している</a:t>
            </a:r>
            <a:r>
              <a:rPr lang="ja-JP" altLang="en-US" dirty="0"/>
              <a:t>か</a:t>
            </a:r>
            <a:r>
              <a:rPr kumimoji="1" lang="ja-JP" altLang="en-US" dirty="0" smtClean="0"/>
              <a:t>把握できる</a:t>
            </a:r>
            <a:endParaRPr kumimoji="1" lang="ja-JP" altLang="en-US" dirty="0"/>
          </a:p>
        </p:txBody>
      </p:sp>
      <p:pic>
        <p:nvPicPr>
          <p:cNvPr id="4" name="図 3" descr="Sequence Viewer - Sequence Viewer"/>
          <p:cNvPicPr>
            <a:picLocks noChangeAspect="1"/>
          </p:cNvPicPr>
          <p:nvPr/>
        </p:nvPicPr>
        <p:blipFill rotWithShape="1">
          <a:blip r:embed="rId2">
            <a:extLst>
              <a:ext uri="{28A0092B-C50C-407E-A947-70E740481C1C}">
                <a14:useLocalDpi xmlns:a14="http://schemas.microsoft.com/office/drawing/2010/main" val="0"/>
              </a:ext>
            </a:extLst>
          </a:blip>
          <a:srcRect r="20673" b="20329"/>
          <a:stretch/>
        </p:blipFill>
        <p:spPr>
          <a:xfrm>
            <a:off x="2541151" y="3124200"/>
            <a:ext cx="4328397" cy="3105150"/>
          </a:xfrm>
          <a:prstGeom prst="rect">
            <a:avLst/>
          </a:prstGeom>
        </p:spPr>
      </p:pic>
    </p:spTree>
    <p:extLst>
      <p:ext uri="{BB962C8B-B14F-4D97-AF65-F5344CB8AC3E}">
        <p14:creationId xmlns:p14="http://schemas.microsoft.com/office/powerpoint/2010/main" val="1560806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Unit Conversion</a:t>
            </a:r>
          </a:p>
          <a:p>
            <a:pPr lvl="1"/>
            <a:r>
              <a:rPr lang="ja-JP" altLang="en-US" sz="1600" dirty="0" smtClean="0"/>
              <a:t>メリット</a:t>
            </a:r>
            <a:endParaRPr lang="en-US" altLang="ja-JP" sz="1600" dirty="0" smtClean="0"/>
          </a:p>
          <a:p>
            <a:pPr lvl="2"/>
            <a:r>
              <a:rPr kumimoji="1" lang="ja-JP" altLang="en-US" sz="1600" dirty="0"/>
              <a:t>単位</a:t>
            </a:r>
            <a:r>
              <a:rPr kumimoji="1" lang="ja-JP" altLang="en-US" sz="1600" dirty="0" smtClean="0"/>
              <a:t>変換が明示的に理解しやすくなる</a:t>
            </a:r>
            <a:endParaRPr kumimoji="1" lang="en-US" altLang="ja-JP" sz="1600" dirty="0" smtClean="0"/>
          </a:p>
          <a:p>
            <a:pPr lvl="2"/>
            <a:r>
              <a:rPr lang="ja-JP" altLang="en-US" sz="1600" dirty="0"/>
              <a:t>単位</a:t>
            </a:r>
            <a:r>
              <a:rPr lang="ja-JP" altLang="en-US" sz="1600" dirty="0" smtClean="0"/>
              <a:t>変換をするための計算処理が必要なくなる</a:t>
            </a:r>
            <a:endParaRPr lang="en-US" altLang="ja-JP" sz="1600" dirty="0" smtClean="0"/>
          </a:p>
          <a:p>
            <a:pPr lvl="1"/>
            <a:r>
              <a:rPr lang="ja-JP" altLang="en-US" sz="1600" dirty="0" smtClean="0"/>
              <a:t>デメリット</a:t>
            </a:r>
            <a:endParaRPr lang="en-US" altLang="ja-JP" sz="1600" dirty="0" smtClean="0"/>
          </a:p>
          <a:p>
            <a:pPr lvl="2"/>
            <a:r>
              <a:rPr lang="ja-JP" altLang="en-US" sz="1600" dirty="0" smtClean="0"/>
              <a:t>入出力につながるブロックが単位を設定できるものでなくてはならない</a:t>
            </a:r>
            <a:endParaRPr lang="en-US" altLang="ja-JP" sz="1600" dirty="0" smtClean="0"/>
          </a:p>
          <a:p>
            <a:r>
              <a:rPr kumimoji="1" lang="en-US" altLang="ja-JP" sz="1800" dirty="0"/>
              <a:t>Unit System </a:t>
            </a:r>
            <a:r>
              <a:rPr kumimoji="1" lang="en-US" altLang="ja-JP" sz="1800" dirty="0" smtClean="0"/>
              <a:t>Configuration</a:t>
            </a:r>
          </a:p>
          <a:p>
            <a:pPr lvl="1"/>
            <a:r>
              <a:rPr lang="ja-JP" altLang="en-US" sz="1600" dirty="0" smtClean="0"/>
              <a:t>メリット</a:t>
            </a:r>
            <a:endParaRPr lang="en-US" altLang="ja-JP" sz="1600" dirty="0" smtClean="0"/>
          </a:p>
          <a:p>
            <a:pPr lvl="2"/>
            <a:r>
              <a:rPr kumimoji="1" lang="ja-JP" altLang="en-US" sz="1600" dirty="0" smtClean="0"/>
              <a:t>部分的に単位の制限をかけるときに効果的</a:t>
            </a:r>
            <a:endParaRPr kumimoji="1" lang="en-US" altLang="ja-JP" sz="1600" dirty="0" smtClean="0"/>
          </a:p>
          <a:p>
            <a:pPr lvl="2"/>
            <a:r>
              <a:rPr lang="ja-JP" altLang="en-US" sz="1600" dirty="0" smtClean="0"/>
              <a:t>コンフィギュレーションパラメータを使用せずに制限をかけられる</a:t>
            </a:r>
            <a:endParaRPr lang="en-US" altLang="ja-JP" sz="1600" dirty="0" smtClean="0"/>
          </a:p>
          <a:p>
            <a:pPr lvl="1"/>
            <a:r>
              <a:rPr lang="ja-JP" altLang="en-US" sz="1600" dirty="0" smtClean="0"/>
              <a:t>デメリット</a:t>
            </a:r>
            <a:endParaRPr lang="en-US" altLang="ja-JP" sz="1600" dirty="0" smtClean="0"/>
          </a:p>
          <a:p>
            <a:pPr lvl="2"/>
            <a:r>
              <a:rPr lang="ja-JP" altLang="en-US" sz="1600" dirty="0" smtClean="0"/>
              <a:t>特に見受けられませんでした。</a:t>
            </a:r>
            <a:endParaRPr lang="en-US" altLang="ja-JP" sz="1600" dirty="0" smtClean="0"/>
          </a:p>
          <a:p>
            <a:r>
              <a:rPr kumimoji="1" lang="en-US" altLang="ja-JP" sz="1800" dirty="0" smtClean="0"/>
              <a:t>Sequence Viewer</a:t>
            </a:r>
          </a:p>
          <a:p>
            <a:pPr lvl="1"/>
            <a:r>
              <a:rPr lang="ja-JP" altLang="en-US" sz="1600" dirty="0" smtClean="0"/>
              <a:t>メリット</a:t>
            </a:r>
            <a:endParaRPr lang="en-US" altLang="ja-JP" sz="1600" dirty="0" smtClean="0"/>
          </a:p>
          <a:p>
            <a:pPr lvl="2"/>
            <a:r>
              <a:rPr kumimoji="1" lang="en-US" altLang="ja-JP" sz="1600" dirty="0" smtClean="0"/>
              <a:t>Chart</a:t>
            </a:r>
            <a:r>
              <a:rPr kumimoji="1" lang="ja-JP" altLang="en-US" sz="1600" dirty="0" smtClean="0"/>
              <a:t>内の遷移の動きを把握できる</a:t>
            </a:r>
            <a:endParaRPr kumimoji="1" lang="en-US" altLang="ja-JP" sz="1600" dirty="0" smtClean="0"/>
          </a:p>
          <a:p>
            <a:pPr lvl="1"/>
            <a:r>
              <a:rPr lang="ja-JP" altLang="en-US" sz="1600" dirty="0" smtClean="0"/>
              <a:t>デメリット</a:t>
            </a:r>
            <a:endParaRPr lang="en-US" altLang="ja-JP" sz="1600" dirty="0" smtClean="0"/>
          </a:p>
          <a:p>
            <a:pPr lvl="2"/>
            <a:r>
              <a:rPr lang="ja-JP" altLang="en-US" sz="1600" dirty="0"/>
              <a:t>特</a:t>
            </a:r>
            <a:r>
              <a:rPr lang="ja-JP" altLang="en-US" sz="1600" dirty="0" smtClean="0"/>
              <a:t>に見受けられませんでした。</a:t>
            </a:r>
            <a:endParaRPr lang="en-US" altLang="ja-JP" sz="1600" dirty="0" smtClean="0"/>
          </a:p>
          <a:p>
            <a:pPr lvl="2"/>
            <a:endParaRPr kumimoji="1" lang="en-US" altLang="ja-JP" sz="1600" dirty="0"/>
          </a:p>
        </p:txBody>
      </p:sp>
    </p:spTree>
    <p:extLst>
      <p:ext uri="{BB962C8B-B14F-4D97-AF65-F5344CB8AC3E}">
        <p14:creationId xmlns:p14="http://schemas.microsoft.com/office/powerpoint/2010/main" val="3266523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注意点・バグ・エラーの発生</a:t>
            </a:r>
            <a:r>
              <a:rPr lang="ja-JP" altLang="en-US" dirty="0" smtClean="0"/>
              <a:t>ケース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Unit Conversion</a:t>
            </a:r>
            <a:r>
              <a:rPr kumimoji="1" lang="ja-JP" altLang="en-US" dirty="0" smtClean="0"/>
              <a:t>は</a:t>
            </a:r>
            <a:r>
              <a:rPr kumimoji="1" lang="en-US" altLang="ja-JP" dirty="0" smtClean="0"/>
              <a:t>[m]</a:t>
            </a:r>
            <a:r>
              <a:rPr kumimoji="1" lang="ja-JP" altLang="en-US" dirty="0" smtClean="0"/>
              <a:t>→</a:t>
            </a:r>
            <a:r>
              <a:rPr kumimoji="1" lang="en-US" altLang="ja-JP" dirty="0" smtClean="0"/>
              <a:t>[km]</a:t>
            </a:r>
            <a:r>
              <a:rPr kumimoji="1" lang="ja-JP" altLang="en-US" dirty="0" smtClean="0"/>
              <a:t>や</a:t>
            </a:r>
            <a:r>
              <a:rPr kumimoji="1" lang="en-US" altLang="ja-JP" dirty="0" smtClean="0"/>
              <a:t>[m/s]</a:t>
            </a:r>
            <a:r>
              <a:rPr kumimoji="1" lang="ja-JP" altLang="en-US" dirty="0"/>
              <a:t>→</a:t>
            </a:r>
            <a:r>
              <a:rPr kumimoji="1" lang="en-US" altLang="ja-JP" dirty="0" smtClean="0"/>
              <a:t>[km/h]</a:t>
            </a:r>
            <a:r>
              <a:rPr kumimoji="1" lang="ja-JP" altLang="en-US" dirty="0" smtClean="0"/>
              <a:t>は変換可能だが、</a:t>
            </a:r>
            <a:r>
              <a:rPr kumimoji="1" lang="en-US" altLang="ja-JP" dirty="0" smtClean="0"/>
              <a:t>[km]</a:t>
            </a:r>
            <a:r>
              <a:rPr kumimoji="1" lang="ja-JP" altLang="en-US" dirty="0"/>
              <a:t>→</a:t>
            </a:r>
            <a:r>
              <a:rPr kumimoji="1" lang="en-US" altLang="ja-JP" dirty="0" smtClean="0"/>
              <a:t>[km/h]</a:t>
            </a:r>
            <a:r>
              <a:rPr kumimoji="1" lang="ja-JP" altLang="en-US" dirty="0" smtClean="0"/>
              <a:t>は変換できない。</a:t>
            </a:r>
            <a:endParaRPr kumimoji="1" lang="ja-JP" altLang="en-US" dirty="0"/>
          </a:p>
        </p:txBody>
      </p:sp>
      <p:pic>
        <p:nvPicPr>
          <p:cNvPr id="4" name="図 3" descr="診断ビューアー"/>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895600"/>
            <a:ext cx="4269589" cy="2438400"/>
          </a:xfrm>
          <a:prstGeom prst="rect">
            <a:avLst/>
          </a:prstGeom>
        </p:spPr>
      </p:pic>
      <p:pic>
        <p:nvPicPr>
          <p:cNvPr id="5" name="図 4" descr="err_sample/Subsystem - Simulin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896" y="2590800"/>
            <a:ext cx="3981450" cy="3014114"/>
          </a:xfrm>
          <a:prstGeom prst="rect">
            <a:avLst/>
          </a:prstGeom>
        </p:spPr>
      </p:pic>
    </p:spTree>
    <p:extLst>
      <p:ext uri="{BB962C8B-B14F-4D97-AF65-F5344CB8AC3E}">
        <p14:creationId xmlns:p14="http://schemas.microsoft.com/office/powerpoint/2010/main" val="1120694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sample_R2019a/Subsystem - Simuli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50349"/>
            <a:ext cx="4376737" cy="3016635"/>
          </a:xfrm>
          <a:prstGeom prst="rect">
            <a:avLst/>
          </a:prstGeom>
        </p:spPr>
      </p:pic>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6" name="角丸四角形吹き出し 5"/>
          <p:cNvSpPr/>
          <p:nvPr/>
        </p:nvSpPr>
        <p:spPr bwMode="auto">
          <a:xfrm>
            <a:off x="5638800" y="1295400"/>
            <a:ext cx="2057400" cy="1368066"/>
          </a:xfrm>
          <a:prstGeom prst="wedgeRoundRectCallout">
            <a:avLst>
              <a:gd name="adj1" fmla="val -21698"/>
              <a:gd name="adj2" fmla="val 6163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SLDV</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の</a:t>
            </a:r>
            <a:r>
              <a:rPr lang="ja-JP" altLang="en-US" dirty="0" smtClean="0"/>
              <a:t>実行項目</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・設計エラー検出</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・テスト生成</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・プロパティ証明</a:t>
            </a:r>
          </a:p>
        </p:txBody>
      </p:sp>
      <p:pic>
        <p:nvPicPr>
          <p:cNvPr id="9" name="図 8"/>
          <p:cNvPicPr>
            <a:picLocks noChangeAspect="1"/>
          </p:cNvPicPr>
          <p:nvPr/>
        </p:nvPicPr>
        <p:blipFill>
          <a:blip r:embed="rId3"/>
          <a:stretch>
            <a:fillRect/>
          </a:stretch>
        </p:blipFill>
        <p:spPr>
          <a:xfrm>
            <a:off x="3657600" y="2819400"/>
            <a:ext cx="5176038" cy="3581400"/>
          </a:xfrm>
          <a:prstGeom prst="rect">
            <a:avLst/>
          </a:prstGeom>
        </p:spPr>
      </p:pic>
      <p:sp>
        <p:nvSpPr>
          <p:cNvPr id="10" name="角丸四角形吹き出し 9"/>
          <p:cNvSpPr/>
          <p:nvPr/>
        </p:nvSpPr>
        <p:spPr bwMode="auto">
          <a:xfrm>
            <a:off x="1248569" y="5257800"/>
            <a:ext cx="2057400" cy="757489"/>
          </a:xfrm>
          <a:prstGeom prst="wedgeRoundRectCallout">
            <a:avLst>
              <a:gd name="adj1" fmla="val 59871"/>
              <a:gd name="adj2" fmla="val 2830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SLDV</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の</a:t>
            </a:r>
            <a:r>
              <a:rPr lang="ja-JP" altLang="en-US" dirty="0" smtClean="0"/>
              <a:t>実行項目に対して実行可能</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443642814"/>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2.xml><?xml version="1.0" encoding="utf-8"?>
<ds:datastoreItem xmlns:ds="http://schemas.openxmlformats.org/officeDocument/2006/customXml" ds:itemID="{5DA664C2-CCE2-4B10-8669-5D34F1BEE413}">
  <ds:schemaRefs>
    <ds:schemaRef ds:uri="http://purl.org/dc/elements/1.1/"/>
    <ds:schemaRef ds:uri="4f9469a5-59df-4688-ab0c-43c66142dc4b"/>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A30B855-0407-4AE5-9E45-2B38148D7816}"/>
</file>

<file path=docProps/app.xml><?xml version="1.0" encoding="utf-8"?>
<Properties xmlns="http://schemas.openxmlformats.org/officeDocument/2006/extended-properties" xmlns:vt="http://schemas.openxmlformats.org/officeDocument/2006/docPropsVTypes">
  <Template>JMAAB</Template>
  <TotalTime>0</TotalTime>
  <Words>575</Words>
  <Application>Microsoft Office PowerPoint</Application>
  <PresentationFormat>画面に合わせる (4:3)</PresentationFormat>
  <Paragraphs>92</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ＭＳ Ｐゴシック</vt:lpstr>
      <vt:lpstr>ＭＳ Ｐ明朝</vt:lpstr>
      <vt:lpstr>Arial</vt:lpstr>
      <vt:lpstr>1_標準デザイン</vt:lpstr>
      <vt:lpstr>Unit Conversion Unit System Configuration Sequence Viewer</vt:lpstr>
      <vt:lpstr>目次</vt:lpstr>
      <vt:lpstr>概要</vt:lpstr>
      <vt:lpstr>使い方・設定方法</vt:lpstr>
      <vt:lpstr>使い方・設定方法</vt:lpstr>
      <vt:lpstr>使い方・設定方法</vt:lpstr>
      <vt:lpstr>メリット</vt:lpstr>
      <vt:lpstr>注意点・バグ・エラーの発生ケース</vt:lpstr>
      <vt:lpstr>SLDVの実行可否</vt:lpstr>
      <vt:lpstr>SLDVの実行可否</vt:lpstr>
      <vt:lpstr>SLDVの実行可否</vt:lpstr>
      <vt:lpstr>SLDVの実行可否</vt:lpstr>
      <vt:lpstr>SimulinkCheckの実行可否</vt:lpstr>
      <vt:lpstr>SimulinkCheckの実行可否</vt:lpstr>
      <vt:lpstr>コード生成の可否</vt:lpstr>
      <vt:lpstr>コード生成の可否</vt:lpstr>
      <vt:lpstr>コード生成の可否</vt:lpstr>
      <vt:lpstr>ダウングレード時の影響</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2020-03-25T23:37:29Z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