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26"/>
  </p:notesMasterIdLst>
  <p:sldIdLst>
    <p:sldId id="258" r:id="rId5"/>
    <p:sldId id="410" r:id="rId6"/>
    <p:sldId id="412" r:id="rId7"/>
    <p:sldId id="437" r:id="rId8"/>
    <p:sldId id="429" r:id="rId9"/>
    <p:sldId id="435" r:id="rId10"/>
    <p:sldId id="442" r:id="rId11"/>
    <p:sldId id="436" r:id="rId12"/>
    <p:sldId id="434" r:id="rId13"/>
    <p:sldId id="431" r:id="rId14"/>
    <p:sldId id="433" r:id="rId15"/>
    <p:sldId id="432" r:id="rId16"/>
    <p:sldId id="444" r:id="rId17"/>
    <p:sldId id="445" r:id="rId18"/>
    <p:sldId id="446" r:id="rId19"/>
    <p:sldId id="447" r:id="rId20"/>
    <p:sldId id="448" r:id="rId21"/>
    <p:sldId id="440" r:id="rId22"/>
    <p:sldId id="439" r:id="rId23"/>
    <p:sldId id="441" r:id="rId24"/>
    <p:sldId id="409" r:id="rId25"/>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D99A6A54-76E9-432D-960F-414449D2E847}">
          <p14:sldIdLst>
            <p14:sldId id="258"/>
            <p14:sldId id="410"/>
            <p14:sldId id="412"/>
            <p14:sldId id="437"/>
            <p14:sldId id="429"/>
            <p14:sldId id="435"/>
            <p14:sldId id="442"/>
            <p14:sldId id="436"/>
            <p14:sldId id="434"/>
            <p14:sldId id="431"/>
            <p14:sldId id="433"/>
            <p14:sldId id="432"/>
            <p14:sldId id="444"/>
            <p14:sldId id="445"/>
            <p14:sldId id="446"/>
            <p14:sldId id="447"/>
            <p14:sldId id="448"/>
            <p14:sldId id="440"/>
            <p14:sldId id="439"/>
            <p14:sldId id="441"/>
            <p14:sldId id="4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9885" autoAdjust="0"/>
  </p:normalViewPr>
  <p:slideViewPr>
    <p:cSldViewPr>
      <p:cViewPr varScale="1">
        <p:scale>
          <a:sx n="118" d="100"/>
          <a:sy n="118" d="100"/>
        </p:scale>
        <p:origin x="1248" y="96"/>
      </p:cViewPr>
      <p:guideLst>
        <p:guide orient="horz" pos="2160"/>
        <p:guide pos="2880"/>
      </p:guideLst>
    </p:cSldViewPr>
  </p:slideViewPr>
  <p:outlineViewPr>
    <p:cViewPr>
      <p:scale>
        <a:sx n="33" d="100"/>
        <a:sy n="33" d="100"/>
      </p:scale>
      <p:origin x="0" y="1071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jp.mathworks.com/help/stateflow/examples/modeling-a-distributed-traffic-control-system-using-messages.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p.mathworks.com/matlabcentral/fileexchange/47890-embedded-coder-support-package-for-autosar-stand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mathworks.com/help/autosar/ug/example-import-autosar-adaptive-component-to-simulink.html"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jp.mathworks.com/help/simulink/ug/export-function-models.html" TargetMode="External"/><Relationship Id="rId2" Type="http://schemas.openxmlformats.org/officeDocument/2006/relationships/hyperlink" Target="https://jp.mathworks.com/help/simulink/slref/unitconversion.html" TargetMode="External"/><Relationship Id="rId1" Type="http://schemas.openxmlformats.org/officeDocument/2006/relationships/slideLayout" Target="../slideLayouts/slideLayout2.xml"/><Relationship Id="rId6" Type="http://schemas.openxmlformats.org/officeDocument/2006/relationships/hyperlink" Target="https://jp.mathworks.com/help/simulink/ug/configure-your-model.html" TargetMode="External"/><Relationship Id="rId5" Type="http://schemas.openxmlformats.org/officeDocument/2006/relationships/hyperlink" Target="https://jp.mathworks.com/help/simulink/ug/convert-units.html"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644775"/>
            <a:ext cx="7772400" cy="1470025"/>
          </a:xfrm>
        </p:spPr>
        <p:txBody>
          <a:bodyPr/>
          <a:lstStyle/>
          <a:p>
            <a:pPr fontAlgn="t"/>
            <a: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チーム　</a:t>
            </a:r>
            <a:r>
              <a:rPr lang="en-US" altLang="ja-JP"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40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月調査</a:t>
            </a:r>
            <a:r>
              <a:rPr lang="ja-JP" altLang="en-US" sz="4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項目</a:t>
            </a: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3</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26</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調査者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：日産自動車株式会社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4"/>
          <p:cNvSpPr txBox="1">
            <a:spLocks noChangeArrowheads="1"/>
          </p:cNvSpPr>
          <p:nvPr/>
        </p:nvSpPr>
        <p:spPr bwMode="auto">
          <a:xfrm>
            <a:off x="838200" y="11430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fontAlgn="t"/>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kern="0" dirty="0" smtClean="0">
                <a:solidFill>
                  <a:srgbClr val="00B050"/>
                </a:solidFill>
              </a:rPr>
              <a:t>Simulink function check20WS</a:t>
            </a:r>
            <a:endParaRPr lang="ja-JP" altLang="en-US" sz="4000" kern="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82753" y="838200"/>
            <a:ext cx="8229600" cy="5329237"/>
          </a:xfrm>
        </p:spPr>
        <p:txBody>
          <a:bodyPr/>
          <a:lstStyle/>
          <a:p>
            <a:r>
              <a:rPr lang="ja-JP" altLang="en-US" sz="1400" dirty="0"/>
              <a:t>サブシステムまたは最上位モデルとそのすべての子の単位系は、子の別の </a:t>
            </a:r>
            <a:r>
              <a:rPr lang="en-US" altLang="ja-JP" sz="1400" dirty="0"/>
              <a:t>Unit System Configuration </a:t>
            </a:r>
            <a:r>
              <a:rPr lang="ja-JP" altLang="en-US" sz="1400" dirty="0"/>
              <a:t>ブロックでオーバーライドしない限り制限</a:t>
            </a:r>
            <a:r>
              <a:rPr lang="ja-JP" altLang="en-US" sz="1400" dirty="0" smtClean="0"/>
              <a:t>される。</a:t>
            </a:r>
            <a:endParaRPr lang="en-US" altLang="ja-JP" sz="1400" dirty="0" smtClean="0"/>
          </a:p>
          <a:p>
            <a:r>
              <a:rPr kumimoji="1" lang="ja-JP" altLang="en-US" sz="1400" dirty="0" smtClean="0"/>
              <a:t>サンプル： </a:t>
            </a:r>
            <a:r>
              <a:rPr kumimoji="1" lang="en-US" altLang="ja-JP" sz="1400" dirty="0" err="1"/>
              <a:t>open_system</a:t>
            </a:r>
            <a:r>
              <a:rPr kumimoji="1" lang="en-US" altLang="ja-JP" sz="1400" dirty="0"/>
              <a:t>([</a:t>
            </a:r>
            <a:r>
              <a:rPr kumimoji="1" lang="en-US" altLang="ja-JP" sz="1400" dirty="0" err="1"/>
              <a:t>matlabroot</a:t>
            </a:r>
            <a:r>
              <a:rPr kumimoji="1" lang="en-US" altLang="ja-JP" sz="1400" dirty="0"/>
              <a:t>,'/help/toolbox/</a:t>
            </a:r>
            <a:r>
              <a:rPr kumimoji="1" lang="en-US" altLang="ja-JP" sz="1400" dirty="0" err="1"/>
              <a:t>simulink</a:t>
            </a:r>
            <a:r>
              <a:rPr kumimoji="1" lang="en-US" altLang="ja-JP" sz="1400" dirty="0"/>
              <a:t>/examples/</a:t>
            </a:r>
            <a:r>
              <a:rPr kumimoji="1" lang="en-US" altLang="ja-JP" sz="1400" dirty="0" err="1"/>
              <a:t>ex_units_fuelsys</a:t>
            </a:r>
            <a:r>
              <a:rPr kumimoji="1" lang="en-US" altLang="ja-JP" sz="1400" dirty="0"/>
              <a:t>'])</a:t>
            </a:r>
          </a:p>
          <a:p>
            <a:endParaRPr kumimoji="1" lang="ja-JP" altLang="en-US" sz="1400" dirty="0"/>
          </a:p>
        </p:txBody>
      </p:sp>
      <p:sp>
        <p:nvSpPr>
          <p:cNvPr id="14" name="正方形/長方形 13"/>
          <p:cNvSpPr/>
          <p:nvPr/>
        </p:nvSpPr>
        <p:spPr bwMode="auto">
          <a:xfrm>
            <a:off x="596916" y="1676400"/>
            <a:ext cx="8229600" cy="265526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6" name="Picture 2" descr="https://jp.mathworks.com/help/simulink/ug/ex1_topmodel_start_ja_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40" y="1856016"/>
            <a:ext cx="7905750" cy="2342171"/>
          </a:xfrm>
          <a:prstGeom prst="rect">
            <a:avLst/>
          </a:prstGeom>
          <a:noFill/>
          <a:extLst>
            <a:ext uri="{909E8E84-426E-40DD-AFC4-6F175D3DCCD1}">
              <a14:hiddenFill xmlns:a14="http://schemas.microsoft.com/office/drawing/2010/main">
                <a:solidFill>
                  <a:srgbClr val="FFFFFF"/>
                </a:solidFill>
              </a14:hiddenFill>
            </a:ext>
          </a:extLst>
        </p:spPr>
      </p:pic>
      <p:sp>
        <p:nvSpPr>
          <p:cNvPr id="12" name="四角形吹き出し 11"/>
          <p:cNvSpPr/>
          <p:nvPr/>
        </p:nvSpPr>
        <p:spPr bwMode="auto">
          <a:xfrm>
            <a:off x="797614" y="4192615"/>
            <a:ext cx="7127186" cy="2438400"/>
          </a:xfrm>
          <a:prstGeom prst="wedgeRectCallout">
            <a:avLst>
              <a:gd name="adj1" fmla="val 34171"/>
              <a:gd name="adj2" fmla="val -8783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smtClean="0"/>
              <a:t>Unit System Configuration - </a:t>
            </a:r>
            <a:r>
              <a:rPr kumimoji="1" lang="ja-JP" altLang="en-US" dirty="0" smtClean="0"/>
              <a:t>スコープ </a:t>
            </a:r>
            <a:r>
              <a:rPr kumimoji="1" lang="en-US" altLang="ja-JP" dirty="0" smtClean="0"/>
              <a:t>-  </a:t>
            </a:r>
            <a:endParaRPr kumimoji="1" lang="ja-JP" altLang="en-US" dirty="0"/>
          </a:p>
        </p:txBody>
      </p:sp>
      <p:pic>
        <p:nvPicPr>
          <p:cNvPr id="4" name="図 3"/>
          <p:cNvPicPr>
            <a:picLocks noChangeAspect="1"/>
          </p:cNvPicPr>
          <p:nvPr/>
        </p:nvPicPr>
        <p:blipFill>
          <a:blip r:embed="rId3"/>
          <a:stretch>
            <a:fillRect/>
          </a:stretch>
        </p:blipFill>
        <p:spPr>
          <a:xfrm>
            <a:off x="1606717" y="4345871"/>
            <a:ext cx="4067175" cy="2131888"/>
          </a:xfrm>
          <a:prstGeom prst="rect">
            <a:avLst/>
          </a:prstGeom>
          <a:ln>
            <a:solidFill>
              <a:schemeClr val="tx1"/>
            </a:solidFill>
          </a:ln>
        </p:spPr>
      </p:pic>
      <p:sp>
        <p:nvSpPr>
          <p:cNvPr id="17" name="正方形/長方形 16"/>
          <p:cNvSpPr/>
          <p:nvPr/>
        </p:nvSpPr>
        <p:spPr bwMode="auto">
          <a:xfrm>
            <a:off x="603197" y="1680393"/>
            <a:ext cx="683526" cy="228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err="1" smtClean="0">
                <a:solidFill>
                  <a:schemeClr val="tx1"/>
                </a:solidFill>
                <a:latin typeface="Arial" charset="0"/>
                <a:ea typeface="ＭＳ Ｐゴシック" pitchFamily="50" charset="-128"/>
              </a:rPr>
              <a:t>Unit:SI</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826358" y="4224438"/>
            <a:ext cx="683526" cy="2286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err="1" smtClean="0">
                <a:solidFill>
                  <a:schemeClr val="tx1"/>
                </a:solidFill>
                <a:latin typeface="Arial" charset="0"/>
                <a:ea typeface="ＭＳ Ｐゴシック" pitchFamily="50" charset="-128"/>
              </a:rPr>
              <a:t>Unit:all</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15" name="図 14"/>
          <p:cNvPicPr>
            <a:picLocks noChangeAspect="1"/>
          </p:cNvPicPr>
          <p:nvPr/>
        </p:nvPicPr>
        <p:blipFill>
          <a:blip r:embed="rId4"/>
          <a:stretch>
            <a:fillRect/>
          </a:stretch>
        </p:blipFill>
        <p:spPr>
          <a:xfrm>
            <a:off x="771021" y="1935244"/>
            <a:ext cx="371475" cy="361950"/>
          </a:xfrm>
          <a:prstGeom prst="rect">
            <a:avLst/>
          </a:prstGeom>
        </p:spPr>
      </p:pic>
      <p:sp>
        <p:nvSpPr>
          <p:cNvPr id="20" name="正方形/長方形 19"/>
          <p:cNvSpPr/>
          <p:nvPr/>
        </p:nvSpPr>
        <p:spPr bwMode="auto">
          <a:xfrm>
            <a:off x="5880956" y="4651640"/>
            <a:ext cx="1967644" cy="727807"/>
          </a:xfrm>
          <a:prstGeom prst="rect">
            <a:avLst/>
          </a:prstGeom>
          <a:solidFill>
            <a:schemeClr val="bg1"/>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サブシステムの単位は上位とは異なる単位を設定可能</a:t>
            </a:r>
          </a:p>
        </p:txBody>
      </p:sp>
    </p:spTree>
    <p:extLst>
      <p:ext uri="{BB962C8B-B14F-4D97-AF65-F5344CB8AC3E}">
        <p14:creationId xmlns:p14="http://schemas.microsoft.com/office/powerpoint/2010/main" val="302646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ー 2"/>
          <p:cNvSpPr>
            <a:spLocks noGrp="1"/>
          </p:cNvSpPr>
          <p:nvPr>
            <p:ph idx="1"/>
          </p:nvPr>
        </p:nvSpPr>
        <p:spPr>
          <a:xfrm>
            <a:off x="582753" y="838200"/>
            <a:ext cx="8229600" cy="5329237"/>
          </a:xfrm>
        </p:spPr>
        <p:txBody>
          <a:bodyPr/>
          <a:lstStyle/>
          <a:p>
            <a:r>
              <a:rPr lang="en-US" altLang="ja-JP" sz="1400" dirty="0" smtClean="0"/>
              <a:t>Unit System Configuration</a:t>
            </a:r>
            <a:r>
              <a:rPr lang="ja-JP" altLang="en-US" sz="1400" dirty="0" smtClean="0"/>
              <a:t>で許可された単位と、入出力ポートに設定する単位で不一致がある場合に違反検出される。</a:t>
            </a:r>
            <a:r>
              <a:rPr lang="en-US" altLang="ja-JP" sz="1400" dirty="0" smtClean="0"/>
              <a:t>3</a:t>
            </a:r>
            <a:r>
              <a:rPr lang="ja-JP" altLang="en-US" sz="1400" dirty="0" smtClean="0"/>
              <a:t>通りの検出が可能。</a:t>
            </a:r>
            <a:endParaRPr lang="en-US" altLang="ja-JP" sz="1400" dirty="0" smtClean="0"/>
          </a:p>
          <a:p>
            <a:endParaRPr kumimoji="1" lang="ja-JP" altLang="en-US" sz="1400" dirty="0"/>
          </a:p>
        </p:txBody>
      </p:sp>
      <p:sp>
        <p:nvSpPr>
          <p:cNvPr id="2" name="タイトル 1"/>
          <p:cNvSpPr>
            <a:spLocks noGrp="1"/>
          </p:cNvSpPr>
          <p:nvPr>
            <p:ph type="title"/>
          </p:nvPr>
        </p:nvSpPr>
        <p:spPr/>
        <p:txBody>
          <a:bodyPr/>
          <a:lstStyle/>
          <a:p>
            <a:r>
              <a:rPr lang="en-US" altLang="ja-JP" dirty="0"/>
              <a:t>Unit System Configuration </a:t>
            </a:r>
            <a:r>
              <a:rPr lang="en-US" altLang="ja-JP" dirty="0" smtClean="0"/>
              <a:t>– </a:t>
            </a:r>
            <a:r>
              <a:rPr lang="ja-JP" altLang="en-US" dirty="0" smtClean="0"/>
              <a:t>違反検出 </a:t>
            </a:r>
            <a:r>
              <a:rPr lang="en-US" altLang="ja-JP" dirty="0"/>
              <a:t>- </a:t>
            </a:r>
            <a:endParaRPr kumimoji="1" lang="ja-JP" altLang="en-US" dirty="0"/>
          </a:p>
        </p:txBody>
      </p:sp>
      <p:pic>
        <p:nvPicPr>
          <p:cNvPr id="9" name="図 8"/>
          <p:cNvPicPr>
            <a:picLocks noChangeAspect="1"/>
          </p:cNvPicPr>
          <p:nvPr/>
        </p:nvPicPr>
        <p:blipFill>
          <a:blip r:embed="rId2"/>
          <a:stretch>
            <a:fillRect/>
          </a:stretch>
        </p:blipFill>
        <p:spPr>
          <a:xfrm>
            <a:off x="1905000" y="2033351"/>
            <a:ext cx="5099035" cy="2211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四角形吹き出し 9"/>
          <p:cNvSpPr/>
          <p:nvPr/>
        </p:nvSpPr>
        <p:spPr bwMode="auto">
          <a:xfrm>
            <a:off x="913653" y="2800756"/>
            <a:ext cx="1496141" cy="281613"/>
          </a:xfrm>
          <a:prstGeom prst="wedgeRectCallout">
            <a:avLst>
              <a:gd name="adj1" fmla="val 33665"/>
              <a:gd name="adj2" fmla="val -11261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t>SI</a:t>
            </a:r>
            <a:r>
              <a:rPr lang="ja-JP" altLang="en-US" sz="1200" dirty="0" smtClean="0"/>
              <a:t>系のみ許可</a:t>
            </a:r>
            <a:endParaRPr kumimoji="1" lang="ja-JP" altLang="en-US" sz="1200" b="0" i="0" u="none" strike="noStrike" cap="none" normalizeH="0" baseline="0" dirty="0" smtClean="0">
              <a:ln>
                <a:noFill/>
              </a:ln>
              <a:solidFill>
                <a:schemeClr val="tx1"/>
              </a:solidFill>
              <a:effectLst/>
            </a:endParaRPr>
          </a:p>
        </p:txBody>
      </p:sp>
      <p:sp>
        <p:nvSpPr>
          <p:cNvPr id="11" name="四角形吹き出し 10"/>
          <p:cNvSpPr/>
          <p:nvPr/>
        </p:nvSpPr>
        <p:spPr bwMode="auto">
          <a:xfrm>
            <a:off x="913654" y="3880794"/>
            <a:ext cx="1600946" cy="454485"/>
          </a:xfrm>
          <a:prstGeom prst="wedgeRectCallout">
            <a:avLst>
              <a:gd name="adj1" fmla="val 57938"/>
              <a:gd name="adj2" fmla="val -9273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単位</a:t>
            </a:r>
            <a:r>
              <a:rPr kumimoji="1" lang="en-US" altLang="ja-JP" sz="1200" b="0" i="0" u="none" strike="noStrike" cap="none" normalizeH="0" baseline="0" dirty="0" err="1" smtClean="0">
                <a:ln>
                  <a:noFill/>
                </a:ln>
                <a:solidFill>
                  <a:schemeClr val="tx1"/>
                </a:solidFill>
                <a:effectLst/>
                <a:latin typeface="Arial" charset="0"/>
                <a:ea typeface="ＭＳ Ｐゴシック" pitchFamily="50" charset="-128"/>
              </a:rPr>
              <a:t>deg</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 (</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度</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 </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をポートに設定</a:t>
            </a:r>
          </a:p>
        </p:txBody>
      </p:sp>
      <p:sp>
        <p:nvSpPr>
          <p:cNvPr id="14" name="正方形/長方形 13"/>
          <p:cNvSpPr/>
          <p:nvPr/>
        </p:nvSpPr>
        <p:spPr bwMode="auto">
          <a:xfrm>
            <a:off x="3048000" y="3555226"/>
            <a:ext cx="2133600" cy="689818"/>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charset="0"/>
              <a:ea typeface="ＭＳ Ｐゴシック" pitchFamily="50" charset="-128"/>
            </a:endParaRPr>
          </a:p>
        </p:txBody>
      </p:sp>
      <p:pic>
        <p:nvPicPr>
          <p:cNvPr id="16" name="図 15"/>
          <p:cNvPicPr>
            <a:picLocks noChangeAspect="1"/>
          </p:cNvPicPr>
          <p:nvPr/>
        </p:nvPicPr>
        <p:blipFill>
          <a:blip r:embed="rId3"/>
          <a:stretch>
            <a:fillRect/>
          </a:stretch>
        </p:blipFill>
        <p:spPr>
          <a:xfrm>
            <a:off x="735153" y="5040797"/>
            <a:ext cx="3962400" cy="1391891"/>
          </a:xfrm>
          <a:prstGeom prst="rect">
            <a:avLst/>
          </a:prstGeom>
        </p:spPr>
      </p:pic>
      <p:pic>
        <p:nvPicPr>
          <p:cNvPr id="17" name="図 16"/>
          <p:cNvPicPr>
            <a:picLocks noChangeAspect="1"/>
          </p:cNvPicPr>
          <p:nvPr/>
        </p:nvPicPr>
        <p:blipFill>
          <a:blip r:embed="rId4"/>
          <a:stretch>
            <a:fillRect/>
          </a:stretch>
        </p:blipFill>
        <p:spPr>
          <a:xfrm>
            <a:off x="4939783" y="5075076"/>
            <a:ext cx="4054375" cy="1271961"/>
          </a:xfrm>
          <a:prstGeom prst="rect">
            <a:avLst/>
          </a:prstGeom>
          <a:ln w="9525" cap="sq">
            <a:solidFill>
              <a:schemeClr val="tx1"/>
            </a:solidFill>
            <a:prstDash val="solid"/>
            <a:miter lim="800000"/>
          </a:ln>
          <a:effectLst>
            <a:outerShdw blurRad="50800" dist="38100" dir="2700000" algn="tl" rotWithShape="0">
              <a:srgbClr val="000000">
                <a:alpha val="43000"/>
              </a:srgbClr>
            </a:outerShdw>
          </a:effectLst>
        </p:spPr>
      </p:pic>
      <p:sp>
        <p:nvSpPr>
          <p:cNvPr id="18" name="正方形/長方形 17"/>
          <p:cNvSpPr/>
          <p:nvPr/>
        </p:nvSpPr>
        <p:spPr bwMode="auto">
          <a:xfrm>
            <a:off x="744594" y="1534619"/>
            <a:ext cx="2713934" cy="3642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indent="0">
              <a:buNone/>
            </a:pPr>
            <a:r>
              <a:rPr lang="en-US" altLang="ja-JP" sz="1400" dirty="0" smtClean="0"/>
              <a:t>1</a:t>
            </a:r>
            <a:r>
              <a:rPr lang="en-US" altLang="ja-JP" sz="1400" dirty="0"/>
              <a:t>.  Model Compile</a:t>
            </a:r>
            <a:r>
              <a:rPr lang="ja-JP" altLang="en-US" sz="1400" dirty="0"/>
              <a:t>で警告表示</a:t>
            </a:r>
            <a:endParaRPr lang="en-US" altLang="ja-JP" sz="1400" dirty="0"/>
          </a:p>
        </p:txBody>
      </p:sp>
      <p:sp>
        <p:nvSpPr>
          <p:cNvPr id="19" name="正方形/長方形 18"/>
          <p:cNvSpPr/>
          <p:nvPr/>
        </p:nvSpPr>
        <p:spPr bwMode="auto">
          <a:xfrm>
            <a:off x="744594" y="4604244"/>
            <a:ext cx="2532006" cy="3642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indent="0">
              <a:buNone/>
            </a:pPr>
            <a:r>
              <a:rPr lang="en-US" altLang="ja-JP" sz="1400" dirty="0" smtClean="0"/>
              <a:t>2</a:t>
            </a:r>
            <a:r>
              <a:rPr lang="en-US" altLang="ja-JP" sz="1400" dirty="0"/>
              <a:t>. </a:t>
            </a:r>
            <a:r>
              <a:rPr lang="ja-JP" altLang="en-US" sz="1400" dirty="0"/>
              <a:t>診断ビューアに警告表示</a:t>
            </a:r>
            <a:endParaRPr lang="en-US" altLang="ja-JP" sz="1400" dirty="0"/>
          </a:p>
        </p:txBody>
      </p:sp>
      <p:sp>
        <p:nvSpPr>
          <p:cNvPr id="20" name="正方形/長方形 19"/>
          <p:cNvSpPr/>
          <p:nvPr/>
        </p:nvSpPr>
        <p:spPr bwMode="auto">
          <a:xfrm>
            <a:off x="4939783" y="4604244"/>
            <a:ext cx="2518376" cy="3642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sz="1400" dirty="0" smtClean="0"/>
              <a:t>3</a:t>
            </a:r>
            <a:r>
              <a:rPr lang="en-US" altLang="ja-JP" sz="1400" dirty="0"/>
              <a:t>. Model Advisor</a:t>
            </a:r>
            <a:r>
              <a:rPr lang="ja-JP" altLang="en-US" sz="1400" dirty="0"/>
              <a:t>で警告表示</a:t>
            </a:r>
            <a:endParaRPr kumimoji="1" lang="ja-JP"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130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Unit System Configuration – </a:t>
            </a:r>
            <a:r>
              <a:rPr lang="ja-JP" altLang="en-US" dirty="0" smtClean="0"/>
              <a:t>コード生成 </a:t>
            </a:r>
            <a:r>
              <a:rPr lang="en-US" altLang="ja-JP" dirty="0"/>
              <a:t>- </a:t>
            </a:r>
            <a:endParaRPr kumimoji="1" lang="ja-JP" altLang="en-US" dirty="0"/>
          </a:p>
        </p:txBody>
      </p:sp>
      <p:sp>
        <p:nvSpPr>
          <p:cNvPr id="5" name="コンテンツ プレースホルダー 2"/>
          <p:cNvSpPr txBox="1">
            <a:spLocks/>
          </p:cNvSpPr>
          <p:nvPr/>
        </p:nvSpPr>
        <p:spPr bwMode="auto">
          <a:xfrm>
            <a:off x="582753" y="1066800"/>
            <a:ext cx="8229600" cy="510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kumimoji="1" lang="ja-JP" altLang="en-US" sz="1600" kern="0" dirty="0" smtClean="0"/>
              <a:t>本ブロックの有無によるコード生成結果に差分なし</a:t>
            </a:r>
            <a:endParaRPr kumimoji="1" lang="ja-JP" altLang="en-US" sz="1600" kern="0" dirty="0"/>
          </a:p>
        </p:txBody>
      </p:sp>
    </p:spTree>
    <p:extLst>
      <p:ext uri="{BB962C8B-B14F-4D97-AF65-F5344CB8AC3E}">
        <p14:creationId xmlns:p14="http://schemas.microsoft.com/office/powerpoint/2010/main" val="6338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endParaRPr kumimoji="1" lang="en-US" altLang="ja-JP" sz="2800" dirty="0"/>
          </a:p>
          <a:p>
            <a:pPr marL="0" indent="0" algn="ctr">
              <a:buNone/>
            </a:pPr>
            <a:endParaRPr kumimoji="1" lang="en-US" altLang="ja-JP" sz="2800" dirty="0" smtClean="0"/>
          </a:p>
          <a:p>
            <a:pPr marL="0" indent="0" algn="ctr">
              <a:buNone/>
            </a:pPr>
            <a:endParaRPr kumimoji="1" lang="en-US" altLang="ja-JP" sz="2800" dirty="0"/>
          </a:p>
          <a:p>
            <a:pPr marL="0" indent="0" algn="ctr">
              <a:buNone/>
            </a:pPr>
            <a:r>
              <a:rPr kumimoji="1" lang="en-US" altLang="ja-JP" sz="2800" dirty="0"/>
              <a:t>Sequence Viewer</a:t>
            </a:r>
          </a:p>
        </p:txBody>
      </p:sp>
    </p:spTree>
    <p:extLst>
      <p:ext uri="{BB962C8B-B14F-4D97-AF65-F5344CB8AC3E}">
        <p14:creationId xmlns:p14="http://schemas.microsoft.com/office/powerpoint/2010/main" val="304435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82753" y="838200"/>
            <a:ext cx="8229600" cy="5329237"/>
          </a:xfrm>
        </p:spPr>
        <p:txBody>
          <a:bodyPr/>
          <a:lstStyle/>
          <a:p>
            <a:r>
              <a:rPr kumimoji="1" lang="ja-JP" altLang="en-US" sz="1600" dirty="0" smtClean="0"/>
              <a:t>概要</a:t>
            </a:r>
            <a:endParaRPr kumimoji="1" lang="en-US" altLang="ja-JP" sz="1600" dirty="0" smtClean="0"/>
          </a:p>
          <a:p>
            <a:pPr lvl="1"/>
            <a:r>
              <a:rPr lang="ja-JP" altLang="en-US" sz="1400" dirty="0"/>
              <a:t>シミュレーション時にブロック間のメッセージ、イベント、ステート、遷移、および関数を表示する</a:t>
            </a:r>
            <a:r>
              <a:rPr lang="ja-JP" altLang="en-US" sz="1400" dirty="0" smtClean="0"/>
              <a:t>。</a:t>
            </a:r>
            <a:endParaRPr lang="en-US" altLang="ja-JP" sz="1400" dirty="0" smtClean="0"/>
          </a:p>
          <a:p>
            <a:pPr marL="0" indent="0">
              <a:buNone/>
            </a:pPr>
            <a:endParaRPr kumimoji="1" lang="en-US" altLang="ja-JP" sz="1400" dirty="0" smtClean="0"/>
          </a:p>
          <a:p>
            <a:r>
              <a:rPr lang="ja-JP" altLang="en-US" sz="1600" dirty="0" smtClean="0"/>
              <a:t>表示可能なブロック</a:t>
            </a:r>
            <a:endParaRPr lang="en-US" altLang="ja-JP" sz="1600" dirty="0" smtClean="0"/>
          </a:p>
          <a:p>
            <a:pPr lvl="1"/>
            <a:r>
              <a:rPr lang="ja-JP" altLang="en-US" sz="1400" dirty="0"/>
              <a:t>サブシステム</a:t>
            </a:r>
          </a:p>
          <a:p>
            <a:pPr lvl="1"/>
            <a:r>
              <a:rPr lang="ja-JP" altLang="en-US" sz="1400" dirty="0" smtClean="0"/>
              <a:t>参照</a:t>
            </a:r>
            <a:r>
              <a:rPr lang="ja-JP" altLang="en-US" sz="1400" dirty="0"/>
              <a:t>モデル</a:t>
            </a:r>
          </a:p>
          <a:p>
            <a:pPr lvl="1"/>
            <a:r>
              <a:rPr lang="en-US" altLang="ja-JP" sz="1400" dirty="0" err="1" smtClean="0"/>
              <a:t>Stateflow</a:t>
            </a:r>
            <a:r>
              <a:rPr lang="en-US" altLang="ja-JP" sz="1400" dirty="0"/>
              <a:t>® </a:t>
            </a:r>
            <a:r>
              <a:rPr lang="ja-JP" altLang="en-US" sz="1400" dirty="0"/>
              <a:t>チャートなど、メッセージを含むブロック</a:t>
            </a:r>
          </a:p>
          <a:p>
            <a:pPr lvl="1"/>
            <a:r>
              <a:rPr lang="en-US" altLang="ja-JP" sz="1400" dirty="0" smtClean="0"/>
              <a:t>Function </a:t>
            </a:r>
            <a:r>
              <a:rPr lang="en-US" altLang="ja-JP" sz="1400" dirty="0"/>
              <a:t>Caller</a:t>
            </a:r>
            <a:r>
              <a:rPr lang="ja-JP" altLang="en-US" sz="1400" dirty="0" err="1"/>
              <a:t>、</a:t>
            </a:r>
            <a:r>
              <a:rPr lang="en-US" altLang="ja-JP" sz="1400" dirty="0"/>
              <a:t>Function-Call Generator</a:t>
            </a:r>
            <a:r>
              <a:rPr lang="ja-JP" altLang="en-US" sz="1400" dirty="0" err="1"/>
              <a:t>、</a:t>
            </a:r>
            <a:r>
              <a:rPr lang="en-US" altLang="ja-JP" sz="1400" dirty="0"/>
              <a:t>MATLAB Function </a:t>
            </a:r>
            <a:r>
              <a:rPr lang="ja-JP" altLang="en-US" sz="1400" dirty="0"/>
              <a:t>など、関数の呼び出しやイベントの生成を行うブロック</a:t>
            </a:r>
          </a:p>
          <a:p>
            <a:pPr lvl="1"/>
            <a:r>
              <a:rPr lang="en-US" altLang="ja-JP" sz="1400" dirty="0" smtClean="0"/>
              <a:t>Function-Call </a:t>
            </a:r>
            <a:r>
              <a:rPr lang="en-US" altLang="ja-JP" sz="1400" dirty="0"/>
              <a:t>Subsystem </a:t>
            </a:r>
            <a:r>
              <a:rPr lang="ja-JP" altLang="en-US" sz="1400" dirty="0"/>
              <a:t>や </a:t>
            </a:r>
            <a:r>
              <a:rPr lang="en-US" altLang="ja-JP" sz="1400" dirty="0"/>
              <a:t>Simulink Function </a:t>
            </a:r>
            <a:r>
              <a:rPr lang="ja-JP" altLang="en-US" sz="1400" dirty="0"/>
              <a:t>など、関数を含む</a:t>
            </a:r>
            <a:r>
              <a:rPr lang="ja-JP" altLang="en-US" sz="1400" dirty="0" smtClean="0"/>
              <a:t>ブロック</a:t>
            </a:r>
            <a:endParaRPr lang="en-US" altLang="ja-JP" sz="1400" dirty="0" smtClean="0"/>
          </a:p>
          <a:p>
            <a:pPr lvl="1"/>
            <a:endParaRPr lang="en-US" altLang="ja-JP" sz="1400" dirty="0"/>
          </a:p>
          <a:p>
            <a:r>
              <a:rPr lang="ja-JP" altLang="en-US" sz="1600" dirty="0" smtClean="0"/>
              <a:t>使用方法</a:t>
            </a:r>
            <a:endParaRPr lang="en-US" altLang="ja-JP" sz="1600" dirty="0" smtClean="0"/>
          </a:p>
          <a:p>
            <a:pPr lvl="1"/>
            <a:r>
              <a:rPr lang="ja-JP" altLang="en-US" sz="1400" dirty="0"/>
              <a:t>任意</a:t>
            </a:r>
            <a:r>
              <a:rPr lang="ja-JP" altLang="en-US" sz="1400" dirty="0" smtClean="0"/>
              <a:t>のサブシステム、または最上位にブロックを配置する。</a:t>
            </a:r>
            <a:endParaRPr lang="en-US" altLang="ja-JP" sz="1400" dirty="0" smtClean="0"/>
          </a:p>
          <a:p>
            <a:pPr lvl="1"/>
            <a:r>
              <a:rPr lang="ja-JP" altLang="en-US" sz="1400" dirty="0" smtClean="0"/>
              <a:t>無効（メッセージ、イベント、</a:t>
            </a:r>
            <a:r>
              <a:rPr lang="en-US" altLang="ja-JP" sz="1400" dirty="0" smtClean="0"/>
              <a:t>State</a:t>
            </a:r>
            <a:r>
              <a:rPr lang="ja-JP" altLang="en-US" sz="1400" dirty="0"/>
              <a:t> </a:t>
            </a:r>
            <a:r>
              <a:rPr lang="en-US" altLang="ja-JP" sz="1400" dirty="0" smtClean="0"/>
              <a:t>Activity</a:t>
            </a:r>
            <a:r>
              <a:rPr lang="ja-JP" altLang="en-US" sz="1400" dirty="0" smtClean="0"/>
              <a:t>をもたない）なサブシステムに配置した場合は、</a:t>
            </a:r>
            <a:r>
              <a:rPr lang="ja-JP" altLang="en-US" sz="1400" dirty="0" smtClean="0">
                <a:solidFill>
                  <a:srgbClr val="FF0000"/>
                </a:solidFill>
              </a:rPr>
              <a:t>対象がないことを表示</a:t>
            </a:r>
            <a:r>
              <a:rPr lang="ja-JP" altLang="en-US" sz="1400" dirty="0" smtClean="0"/>
              <a:t>する</a:t>
            </a:r>
            <a:endParaRPr lang="en-US" altLang="ja-JP" sz="1400" dirty="0" smtClean="0"/>
          </a:p>
          <a:p>
            <a:pPr lvl="1"/>
            <a:endParaRPr lang="en-US" altLang="ja-JP" sz="1400" dirty="0"/>
          </a:p>
          <a:p>
            <a:pPr lvl="1"/>
            <a:endParaRPr lang="en-US" altLang="ja-JP" sz="1400" dirty="0" smtClean="0"/>
          </a:p>
          <a:p>
            <a:endParaRPr lang="en-US" altLang="ja-JP" sz="1600" dirty="0" smtClean="0"/>
          </a:p>
          <a:p>
            <a:pPr>
              <a:buFont typeface="+mj-lt"/>
              <a:buAutoNum type="arabicPeriod"/>
            </a:pPr>
            <a:endParaRPr kumimoji="1" lang="en-US" altLang="ja-JP" sz="1400" dirty="0"/>
          </a:p>
          <a:p>
            <a:pPr>
              <a:buFont typeface="+mj-lt"/>
              <a:buAutoNum type="arabicPeriod"/>
            </a:pPr>
            <a:endParaRPr kumimoji="1" lang="en-US" altLang="ja-JP" sz="1400" dirty="0" smtClean="0"/>
          </a:p>
          <a:p>
            <a:pPr>
              <a:buFont typeface="+mj-lt"/>
              <a:buAutoNum type="arabicPeriod"/>
            </a:pPr>
            <a:endParaRPr kumimoji="1" lang="ja-JP" altLang="en-US" sz="1400" dirty="0"/>
          </a:p>
        </p:txBody>
      </p:sp>
      <p:sp>
        <p:nvSpPr>
          <p:cNvPr id="2" name="タイトル 1"/>
          <p:cNvSpPr>
            <a:spLocks noGrp="1"/>
          </p:cNvSpPr>
          <p:nvPr>
            <p:ph type="title"/>
          </p:nvPr>
        </p:nvSpPr>
        <p:spPr/>
        <p:txBody>
          <a:bodyPr/>
          <a:lstStyle/>
          <a:p>
            <a:r>
              <a:rPr lang="en-US" altLang="ja-JP" dirty="0"/>
              <a:t>Sequence </a:t>
            </a:r>
            <a:r>
              <a:rPr lang="en-US" altLang="ja-JP" dirty="0" smtClean="0"/>
              <a:t>Viewer</a:t>
            </a:r>
            <a:r>
              <a:rPr lang="ja-JP" altLang="en-US" dirty="0" smtClean="0"/>
              <a:t>　</a:t>
            </a:r>
            <a:r>
              <a:rPr lang="en-US" altLang="ja-JP" dirty="0" smtClean="0"/>
              <a:t>– </a:t>
            </a:r>
            <a:r>
              <a:rPr kumimoji="1" lang="ja-JP" altLang="en-US" dirty="0" smtClean="0"/>
              <a:t>概要と設定 </a:t>
            </a:r>
            <a:r>
              <a:rPr kumimoji="1" lang="en-US" altLang="ja-JP" dirty="0" smtClean="0"/>
              <a:t>-  </a:t>
            </a:r>
            <a:endParaRPr kumimoji="1" lang="ja-JP" altLang="en-US" dirty="0"/>
          </a:p>
        </p:txBody>
      </p:sp>
      <p:pic>
        <p:nvPicPr>
          <p:cNvPr id="7" name="図 6"/>
          <p:cNvPicPr>
            <a:picLocks noChangeAspect="1"/>
          </p:cNvPicPr>
          <p:nvPr/>
        </p:nvPicPr>
        <p:blipFill>
          <a:blip r:embed="rId2"/>
          <a:stretch>
            <a:fillRect/>
          </a:stretch>
        </p:blipFill>
        <p:spPr>
          <a:xfrm>
            <a:off x="3124200" y="4758191"/>
            <a:ext cx="2593570" cy="169817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5" name="四角形吹き出し 14"/>
          <p:cNvSpPr/>
          <p:nvPr/>
        </p:nvSpPr>
        <p:spPr bwMode="auto">
          <a:xfrm>
            <a:off x="866776" y="5416776"/>
            <a:ext cx="1973402" cy="381000"/>
          </a:xfrm>
          <a:prstGeom prst="wedgeRectCallout">
            <a:avLst>
              <a:gd name="adj1" fmla="val 60768"/>
              <a:gd name="adj2" fmla="val -12279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Sequence Viewer</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配置</a:t>
            </a:r>
          </a:p>
        </p:txBody>
      </p:sp>
      <p:sp>
        <p:nvSpPr>
          <p:cNvPr id="17" name="四角形吹き出し 16"/>
          <p:cNvSpPr/>
          <p:nvPr/>
        </p:nvSpPr>
        <p:spPr bwMode="auto">
          <a:xfrm>
            <a:off x="5717770" y="5449627"/>
            <a:ext cx="1973402" cy="381000"/>
          </a:xfrm>
          <a:prstGeom prst="wedgeRectCallout">
            <a:avLst>
              <a:gd name="adj1" fmla="val -86442"/>
              <a:gd name="adj2" fmla="val -5907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対象がないことを表示</a:t>
            </a:r>
          </a:p>
        </p:txBody>
      </p:sp>
    </p:spTree>
    <p:extLst>
      <p:ext uri="{BB962C8B-B14F-4D97-AF65-F5344CB8AC3E}">
        <p14:creationId xmlns:p14="http://schemas.microsoft.com/office/powerpoint/2010/main" val="126121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Sequence Viewer</a:t>
            </a:r>
            <a:r>
              <a:rPr lang="ja-JP" altLang="en-US" dirty="0"/>
              <a:t>　</a:t>
            </a:r>
            <a:r>
              <a:rPr lang="en-US" altLang="ja-JP" dirty="0"/>
              <a:t>– </a:t>
            </a:r>
            <a:r>
              <a:rPr lang="ja-JP" altLang="en-US" dirty="0" smtClean="0"/>
              <a:t>サンプル </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a:t>メッセージを使用した分散トラフィック制御システムの</a:t>
            </a:r>
            <a:r>
              <a:rPr kumimoji="1" lang="ja-JP" altLang="en-US" sz="1600" dirty="0" smtClean="0"/>
              <a:t>モデル化</a:t>
            </a:r>
            <a:endParaRPr kumimoji="1" lang="en-US" altLang="ja-JP" sz="1600" dirty="0" smtClean="0"/>
          </a:p>
          <a:p>
            <a:r>
              <a:rPr lang="en-US" altLang="ja-JP" sz="1600" dirty="0">
                <a:hlinkClick r:id="rId2"/>
              </a:rPr>
              <a:t>https://</a:t>
            </a:r>
            <a:r>
              <a:rPr lang="en-US" altLang="ja-JP" sz="1600" dirty="0" smtClean="0">
                <a:hlinkClick r:id="rId2"/>
              </a:rPr>
              <a:t>jp.mathworks.com/help/stateflow/examples/modeling-a-distributed-traffic-control-system-using-messages.html</a:t>
            </a:r>
            <a:endParaRPr lang="en-US" altLang="ja-JP" sz="1600" dirty="0" smtClean="0"/>
          </a:p>
          <a:p>
            <a:r>
              <a:rPr lang="ja-JP" altLang="en-US" sz="1600" dirty="0" smtClean="0"/>
              <a:t>モデル概要：一方通</a:t>
            </a:r>
            <a:r>
              <a:rPr lang="ja-JP" altLang="en-US" sz="1600" dirty="0"/>
              <a:t>行路の交差点の分散制</a:t>
            </a:r>
            <a:r>
              <a:rPr lang="ja-JP" altLang="en-US" sz="1600" dirty="0" smtClean="0"/>
              <a:t>御システム</a:t>
            </a:r>
            <a:endParaRPr lang="en-US" altLang="ja-JP" sz="1600" dirty="0" smtClean="0"/>
          </a:p>
          <a:p>
            <a:endParaRPr kumimoji="1" lang="ja-JP" altLang="en-US" sz="1600" dirty="0"/>
          </a:p>
          <a:p>
            <a:endParaRPr kumimoji="1" lang="ja-JP" altLang="en-US" sz="1600" dirty="0"/>
          </a:p>
        </p:txBody>
      </p:sp>
      <p:pic>
        <p:nvPicPr>
          <p:cNvPr id="3074" name="Picture 2" descr="https://jp.mathworks.com/help/stateflow/examples/modelingadistributedtrafficcontrolsystemusingmessageexample_01_ja_J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437" y="2362200"/>
            <a:ext cx="5464161" cy="3076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s://jp.mathworks.com/help/stateflow/examples/xxsf_msg_traffic_light_ui_ja_J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474" y="2667000"/>
            <a:ext cx="2005983" cy="2347913"/>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bwMode="auto">
          <a:xfrm>
            <a:off x="5341798" y="2322091"/>
            <a:ext cx="525602" cy="573509"/>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charset="0"/>
              <a:ea typeface="ＭＳ Ｐゴシック" pitchFamily="50" charset="-128"/>
            </a:endParaRPr>
          </a:p>
        </p:txBody>
      </p:sp>
      <p:sp>
        <p:nvSpPr>
          <p:cNvPr id="4" name="四角形吹き出し 3"/>
          <p:cNvSpPr/>
          <p:nvPr/>
        </p:nvSpPr>
        <p:spPr bwMode="auto">
          <a:xfrm>
            <a:off x="6248400" y="2075446"/>
            <a:ext cx="1973402" cy="381000"/>
          </a:xfrm>
          <a:prstGeom prst="wedgeRectCallout">
            <a:avLst>
              <a:gd name="adj1" fmla="val -63889"/>
              <a:gd name="adj2" fmla="val 6410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Sequence Viewer</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79425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bwMode="auto">
          <a:xfrm>
            <a:off x="609600" y="914400"/>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altLang="ja-JP" sz="1600" dirty="0" smtClean="0"/>
              <a:t>Sequence </a:t>
            </a:r>
            <a:r>
              <a:rPr lang="en-US" altLang="ja-JP" sz="1600" dirty="0"/>
              <a:t>Viewer </a:t>
            </a:r>
            <a:r>
              <a:rPr lang="ja-JP" altLang="en-US" sz="1600" dirty="0"/>
              <a:t>ウィンドウでは、モデル内の各ブロックが、シミュレーション時間が下向きに進む縦のライフラインとして</a:t>
            </a:r>
            <a:r>
              <a:rPr lang="ja-JP" altLang="en-US" sz="1600" dirty="0" smtClean="0"/>
              <a:t>表現される</a:t>
            </a:r>
            <a:endParaRPr lang="en-US" altLang="ja-JP" sz="1600" dirty="0" smtClean="0"/>
          </a:p>
          <a:p>
            <a:r>
              <a:rPr kumimoji="1" lang="ja-JP" altLang="en-US" sz="1600" kern="0" dirty="0" smtClean="0"/>
              <a:t>シミュレーション実行すると</a:t>
            </a:r>
            <a:r>
              <a:rPr lang="ja-JP" altLang="en-US" sz="1600" dirty="0"/>
              <a:t>ブロック間のエンティティの移動</a:t>
            </a:r>
            <a:r>
              <a:rPr lang="ja-JP" altLang="en-US" sz="1600" dirty="0" smtClean="0"/>
              <a:t>を可視化される</a:t>
            </a:r>
            <a:endParaRPr kumimoji="1" lang="ja-JP" altLang="en-US" sz="1600" kern="0" dirty="0" smtClean="0"/>
          </a:p>
          <a:p>
            <a:endParaRPr kumimoji="1" lang="ja-JP" altLang="en-US" sz="1600" kern="0" dirty="0"/>
          </a:p>
        </p:txBody>
      </p:sp>
      <p:sp>
        <p:nvSpPr>
          <p:cNvPr id="2" name="タイトル 1"/>
          <p:cNvSpPr>
            <a:spLocks noGrp="1"/>
          </p:cNvSpPr>
          <p:nvPr>
            <p:ph type="title"/>
          </p:nvPr>
        </p:nvSpPr>
        <p:spPr/>
        <p:txBody>
          <a:bodyPr/>
          <a:lstStyle/>
          <a:p>
            <a:r>
              <a:rPr lang="en-US" altLang="ja-JP" dirty="0"/>
              <a:t>Sequence Viewer</a:t>
            </a:r>
            <a:r>
              <a:rPr lang="ja-JP" altLang="en-US" dirty="0"/>
              <a:t>　</a:t>
            </a:r>
            <a:r>
              <a:rPr lang="en-US" altLang="ja-JP" dirty="0"/>
              <a:t>– </a:t>
            </a:r>
            <a:r>
              <a:rPr lang="ja-JP" altLang="en-US" dirty="0"/>
              <a:t>サンプル </a:t>
            </a:r>
            <a:r>
              <a:rPr lang="en-US" altLang="ja-JP" dirty="0"/>
              <a:t>- </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685800" y="2093140"/>
            <a:ext cx="2869615" cy="4150497"/>
          </a:xfrm>
          <a:prstGeom prst="rect">
            <a:avLst/>
          </a:prstGeom>
        </p:spPr>
      </p:pic>
      <p:sp>
        <p:nvSpPr>
          <p:cNvPr id="5" name="四角形吹き出し 4"/>
          <p:cNvSpPr/>
          <p:nvPr/>
        </p:nvSpPr>
        <p:spPr bwMode="auto">
          <a:xfrm>
            <a:off x="3784460" y="1902640"/>
            <a:ext cx="3378340" cy="381000"/>
          </a:xfrm>
          <a:prstGeom prst="wedgeRectCallout">
            <a:avLst>
              <a:gd name="adj1" fmla="val -62956"/>
              <a:gd name="adj2" fmla="val 11933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ヘッダペイン：サブシステム、</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Stateflow</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1219200" y="2414798"/>
            <a:ext cx="2057400" cy="457200"/>
          </a:xfrm>
          <a:prstGeom prst="rect">
            <a:avLst/>
          </a:prstGeom>
          <a:noFill/>
          <a:ln w="2857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四角形吹き出し 7"/>
          <p:cNvSpPr/>
          <p:nvPr/>
        </p:nvSpPr>
        <p:spPr bwMode="auto">
          <a:xfrm>
            <a:off x="3810000" y="2553287"/>
            <a:ext cx="4597540" cy="381000"/>
          </a:xfrm>
          <a:prstGeom prst="wedgeRectCallout">
            <a:avLst>
              <a:gd name="adj1" fmla="val -67335"/>
              <a:gd name="adj2" fmla="val -385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アイコンを選択すると、サブシステムのライフラインが展開</a:t>
            </a:r>
          </a:p>
        </p:txBody>
      </p:sp>
      <p:sp>
        <p:nvSpPr>
          <p:cNvPr id="9" name="四角形吹き出し 8"/>
          <p:cNvSpPr/>
          <p:nvPr/>
        </p:nvSpPr>
        <p:spPr bwMode="auto">
          <a:xfrm>
            <a:off x="3784460" y="3235466"/>
            <a:ext cx="3683140" cy="381000"/>
          </a:xfrm>
          <a:prstGeom prst="wedgeRectCallout">
            <a:avLst>
              <a:gd name="adj1" fmla="val -113301"/>
              <a:gd name="adj2" fmla="val -18226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↓アイコンを選択すると、ルート表示を切り替え</a:t>
            </a:r>
          </a:p>
        </p:txBody>
      </p:sp>
      <p:sp>
        <p:nvSpPr>
          <p:cNvPr id="10" name="四角形吹き出し 9"/>
          <p:cNvSpPr/>
          <p:nvPr/>
        </p:nvSpPr>
        <p:spPr bwMode="auto">
          <a:xfrm>
            <a:off x="3810000" y="3781232"/>
            <a:ext cx="3683140" cy="569141"/>
          </a:xfrm>
          <a:prstGeom prst="wedgeRectCallout">
            <a:avLst>
              <a:gd name="adj1" fmla="val -81444"/>
              <a:gd name="adj2" fmla="val 1108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送信側→受信側へ矢印として表示</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t>・メッセージ、イベント、関数コール</a:t>
            </a:r>
            <a:endParaRPr lang="en-US" altLang="ja-JP" sz="1400" dirty="0" smtClean="0"/>
          </a:p>
        </p:txBody>
      </p:sp>
      <p:sp>
        <p:nvSpPr>
          <p:cNvPr id="11" name="正方形/長方形 10"/>
          <p:cNvSpPr/>
          <p:nvPr/>
        </p:nvSpPr>
        <p:spPr bwMode="auto">
          <a:xfrm>
            <a:off x="693218" y="2782470"/>
            <a:ext cx="525982" cy="3213727"/>
          </a:xfrm>
          <a:prstGeom prst="rect">
            <a:avLst/>
          </a:prstGeom>
          <a:noFill/>
          <a:ln w="28575"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四角形吹き出し 11"/>
          <p:cNvSpPr/>
          <p:nvPr/>
        </p:nvSpPr>
        <p:spPr bwMode="auto">
          <a:xfrm>
            <a:off x="76200" y="6191174"/>
            <a:ext cx="1397140" cy="381000"/>
          </a:xfrm>
          <a:prstGeom prst="wedgeRectCallout">
            <a:avLst>
              <a:gd name="adj1" fmla="val 31166"/>
              <a:gd name="adj2" fmla="val -17589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Simulation</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時間</a:t>
            </a:r>
          </a:p>
        </p:txBody>
      </p:sp>
      <p:pic>
        <p:nvPicPr>
          <p:cNvPr id="13" name="図 12"/>
          <p:cNvPicPr>
            <a:picLocks noChangeAspect="1"/>
          </p:cNvPicPr>
          <p:nvPr/>
        </p:nvPicPr>
        <p:blipFill>
          <a:blip r:embed="rId3"/>
          <a:stretch>
            <a:fillRect/>
          </a:stretch>
        </p:blipFill>
        <p:spPr>
          <a:xfrm>
            <a:off x="3614757" y="4660957"/>
            <a:ext cx="2367002" cy="1530217"/>
          </a:xfrm>
          <a:prstGeom prst="rect">
            <a:avLst/>
          </a:prstGeom>
        </p:spPr>
      </p:pic>
      <p:sp>
        <p:nvSpPr>
          <p:cNvPr id="14" name="四角形吹き出し 13"/>
          <p:cNvSpPr/>
          <p:nvPr/>
        </p:nvSpPr>
        <p:spPr bwMode="auto">
          <a:xfrm>
            <a:off x="6063281" y="4916005"/>
            <a:ext cx="2694396" cy="381000"/>
          </a:xfrm>
          <a:prstGeom prst="wedgeRectCallout">
            <a:avLst>
              <a:gd name="adj1" fmla="val -55613"/>
              <a:gd name="adj2" fmla="val -2934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State Activity</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と状態遷移を表示</a:t>
            </a:r>
          </a:p>
        </p:txBody>
      </p:sp>
      <p:sp>
        <p:nvSpPr>
          <p:cNvPr id="15" name="四角形吹き出し 14"/>
          <p:cNvSpPr/>
          <p:nvPr/>
        </p:nvSpPr>
        <p:spPr bwMode="auto">
          <a:xfrm>
            <a:off x="6108770" y="5506587"/>
            <a:ext cx="2694396" cy="381000"/>
          </a:xfrm>
          <a:prstGeom prst="wedgeRectCallout">
            <a:avLst>
              <a:gd name="adj1" fmla="val -73933"/>
              <a:gd name="adj2" fmla="val -5695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黄色の縦棒は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Active</a:t>
            </a:r>
            <a:r>
              <a:rPr lang="ja-JP" altLang="en-US" sz="1400" dirty="0" smtClean="0"/>
              <a:t>な</a:t>
            </a:r>
            <a:r>
              <a:rPr lang="en-US" altLang="ja-JP" sz="1400" dirty="0" smtClean="0"/>
              <a:t>State</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74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Sequence Viewer</a:t>
            </a:r>
            <a:r>
              <a:rPr lang="ja-JP" altLang="en-US" dirty="0"/>
              <a:t>　</a:t>
            </a:r>
            <a:r>
              <a:rPr lang="en-US" altLang="ja-JP" dirty="0"/>
              <a:t>– </a:t>
            </a:r>
            <a:r>
              <a:rPr lang="ja-JP" altLang="en-US" dirty="0" smtClean="0"/>
              <a:t>コード生成 </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a:t>本ブロックの有無によるコード生成結果に差分なし</a:t>
            </a:r>
          </a:p>
          <a:p>
            <a:endParaRPr kumimoji="1" lang="ja-JP" altLang="en-US" sz="1600" dirty="0"/>
          </a:p>
        </p:txBody>
      </p:sp>
    </p:spTree>
    <p:extLst>
      <p:ext uri="{BB962C8B-B14F-4D97-AF65-F5344CB8AC3E}">
        <p14:creationId xmlns:p14="http://schemas.microsoft.com/office/powerpoint/2010/main" val="39650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endParaRPr kumimoji="1" lang="en-US" altLang="ja-JP" sz="2800" dirty="0"/>
          </a:p>
          <a:p>
            <a:pPr marL="0" indent="0" algn="ctr">
              <a:buNone/>
            </a:pPr>
            <a:endParaRPr kumimoji="1" lang="en-US" altLang="ja-JP" sz="2800" dirty="0" smtClean="0"/>
          </a:p>
          <a:p>
            <a:pPr marL="0" indent="0" algn="ctr">
              <a:buNone/>
            </a:pPr>
            <a:endParaRPr kumimoji="1" lang="en-US" altLang="ja-JP" sz="2800" dirty="0"/>
          </a:p>
          <a:p>
            <a:pPr marL="0" indent="0" algn="ctr">
              <a:buNone/>
            </a:pPr>
            <a:r>
              <a:rPr lang="en-US" altLang="ja-JP" sz="2800" dirty="0"/>
              <a:t>Appendix</a:t>
            </a:r>
            <a:endParaRPr kumimoji="1" lang="ja-JP" altLang="en-US" sz="2800" dirty="0"/>
          </a:p>
        </p:txBody>
      </p:sp>
    </p:spTree>
    <p:extLst>
      <p:ext uri="{BB962C8B-B14F-4D97-AF65-F5344CB8AC3E}">
        <p14:creationId xmlns:p14="http://schemas.microsoft.com/office/powerpoint/2010/main" val="1874508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Matlab2019b + AUTOSAR Package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400" dirty="0" smtClean="0"/>
              <a:t>AUTOSAR Support Package </a:t>
            </a:r>
            <a:r>
              <a:rPr kumimoji="1" lang="ja-JP" altLang="en-US" sz="1400" dirty="0" smtClean="0"/>
              <a:t>について</a:t>
            </a:r>
            <a:endParaRPr kumimoji="1" lang="en-US" altLang="ja-JP" sz="1400" dirty="0" smtClean="0"/>
          </a:p>
          <a:p>
            <a:pPr marL="685800" lvl="1"/>
            <a:r>
              <a:rPr lang="en-US" altLang="ja-JP" sz="1400" dirty="0" smtClean="0">
                <a:hlinkClick r:id="rId2"/>
              </a:rPr>
              <a:t>https</a:t>
            </a:r>
            <a:r>
              <a:rPr lang="en-US" altLang="ja-JP" sz="1400" dirty="0">
                <a:hlinkClick r:id="rId2"/>
              </a:rPr>
              <a:t>://</a:t>
            </a:r>
            <a:r>
              <a:rPr lang="en-US" altLang="ja-JP" sz="1400" dirty="0" smtClean="0">
                <a:hlinkClick r:id="rId2"/>
              </a:rPr>
              <a:t>jp.mathworks.com/matlabcentral/fileexchange/47890-embedded-coder-support-package-for-autosar-standard</a:t>
            </a:r>
            <a:endParaRPr lang="en-US" altLang="ja-JP" sz="1400" dirty="0" smtClean="0"/>
          </a:p>
          <a:p>
            <a:pPr marL="685800" lvl="1"/>
            <a:r>
              <a:rPr kumimoji="1" lang="en-US" altLang="ja-JP" sz="1400" dirty="0" smtClean="0"/>
              <a:t>Embedded </a:t>
            </a:r>
            <a:r>
              <a:rPr kumimoji="1" lang="en-US" altLang="ja-JP" sz="1400" dirty="0" smtClean="0"/>
              <a:t>coder</a:t>
            </a:r>
            <a:r>
              <a:rPr kumimoji="1" lang="ja-JP" altLang="en-US" sz="1400" dirty="0" smtClean="0"/>
              <a:t>のアドオンで、</a:t>
            </a:r>
            <a:r>
              <a:rPr kumimoji="1" lang="en-US" altLang="ja-JP" sz="1400" dirty="0" smtClean="0"/>
              <a:t>AUTOSAR</a:t>
            </a:r>
            <a:r>
              <a:rPr kumimoji="1" lang="ja-JP" altLang="en-US" sz="1400" dirty="0" smtClean="0"/>
              <a:t>モデルから</a:t>
            </a:r>
            <a:r>
              <a:rPr kumimoji="1" lang="en-US" altLang="ja-JP" sz="1400" dirty="0" smtClean="0"/>
              <a:t>AUTOSAR</a:t>
            </a:r>
            <a:r>
              <a:rPr kumimoji="1" lang="ja-JP" altLang="en-US" sz="1400" dirty="0" smtClean="0"/>
              <a:t>準拠の</a:t>
            </a:r>
            <a:r>
              <a:rPr kumimoji="1" lang="en-US" altLang="ja-JP" sz="1400" dirty="0" smtClean="0"/>
              <a:t>C</a:t>
            </a:r>
            <a:r>
              <a:rPr kumimoji="1" lang="ja-JP" altLang="en-US" sz="1400" dirty="0" smtClean="0"/>
              <a:t>コード</a:t>
            </a:r>
            <a:r>
              <a:rPr kumimoji="1" lang="en-US" altLang="ja-JP" sz="1400" dirty="0" smtClean="0"/>
              <a:t>/ARXML</a:t>
            </a:r>
            <a:r>
              <a:rPr kumimoji="1" lang="ja-JP" altLang="en-US" sz="1400" dirty="0" smtClean="0"/>
              <a:t>を生成することが可能となる</a:t>
            </a:r>
            <a:r>
              <a:rPr kumimoji="1" lang="ja-JP" altLang="en-US" sz="1400" dirty="0" smtClean="0"/>
              <a:t>。</a:t>
            </a:r>
            <a:endParaRPr kumimoji="1" lang="en-US" altLang="ja-JP" sz="1400" dirty="0" smtClean="0"/>
          </a:p>
          <a:p>
            <a:pPr marL="685800" lvl="1"/>
            <a:r>
              <a:rPr kumimoji="1" lang="en-US" altLang="ja-JP" sz="1400" dirty="0" err="1" smtClean="0"/>
              <a:t>Matlab</a:t>
            </a:r>
            <a:r>
              <a:rPr kumimoji="1" lang="en-US" altLang="ja-JP" sz="1400" dirty="0" smtClean="0"/>
              <a:t> </a:t>
            </a:r>
            <a:r>
              <a:rPr kumimoji="1" lang="en-US" altLang="ja-JP" sz="1400" dirty="0" smtClean="0"/>
              <a:t>R2014b – R2018b</a:t>
            </a:r>
            <a:r>
              <a:rPr kumimoji="1" lang="ja-JP" altLang="en-US" sz="1400" dirty="0" err="1" smtClean="0"/>
              <a:t>までの</a:t>
            </a:r>
            <a:r>
              <a:rPr kumimoji="1" lang="ja-JP" altLang="en-US" sz="1400" dirty="0" smtClean="0"/>
              <a:t>サポート</a:t>
            </a:r>
            <a:r>
              <a:rPr kumimoji="1" lang="ja-JP" altLang="en-US" sz="1400" dirty="0" smtClean="0"/>
              <a:t>。</a:t>
            </a:r>
            <a:endParaRPr kumimoji="1" lang="en-US" altLang="ja-JP" sz="1400" dirty="0" smtClean="0"/>
          </a:p>
          <a:p>
            <a:pPr marL="685800" lvl="1"/>
            <a:r>
              <a:rPr kumimoji="1" lang="en-US" altLang="ja-JP" sz="1400" dirty="0" err="1" smtClean="0">
                <a:solidFill>
                  <a:srgbClr val="FF0000"/>
                </a:solidFill>
              </a:rPr>
              <a:t>Matlab</a:t>
            </a:r>
            <a:r>
              <a:rPr kumimoji="1" lang="en-US" altLang="ja-JP" sz="1400" dirty="0" smtClean="0">
                <a:solidFill>
                  <a:srgbClr val="FF0000"/>
                </a:solidFill>
              </a:rPr>
              <a:t> </a:t>
            </a:r>
            <a:r>
              <a:rPr kumimoji="1" lang="en-US" altLang="ja-JP" sz="1400" dirty="0" smtClean="0">
                <a:solidFill>
                  <a:srgbClr val="FF0000"/>
                </a:solidFill>
              </a:rPr>
              <a:t>R2019a </a:t>
            </a:r>
            <a:r>
              <a:rPr kumimoji="1" lang="ja-JP" altLang="en-US" sz="1400" dirty="0" smtClean="0">
                <a:solidFill>
                  <a:srgbClr val="FF0000"/>
                </a:solidFill>
              </a:rPr>
              <a:t>からは</a:t>
            </a:r>
            <a:r>
              <a:rPr kumimoji="1" lang="en-US" altLang="ja-JP" sz="1400" dirty="0" smtClean="0">
                <a:solidFill>
                  <a:srgbClr val="FF0000"/>
                </a:solidFill>
              </a:rPr>
              <a:t>AUTOSAR </a:t>
            </a:r>
            <a:r>
              <a:rPr kumimoji="1" lang="en-US" altLang="ja-JP" sz="1400" dirty="0" err="1" smtClean="0">
                <a:solidFill>
                  <a:srgbClr val="FF0000"/>
                </a:solidFill>
              </a:rPr>
              <a:t>Blockset</a:t>
            </a:r>
            <a:r>
              <a:rPr kumimoji="1" lang="ja-JP" altLang="en-US" sz="1400" dirty="0" smtClean="0">
                <a:solidFill>
                  <a:srgbClr val="FF0000"/>
                </a:solidFill>
              </a:rPr>
              <a:t>製品が代替される。</a:t>
            </a:r>
            <a:endParaRPr kumimoji="1" lang="en-US" altLang="ja-JP" sz="1400" dirty="0" smtClean="0">
              <a:solidFill>
                <a:srgbClr val="FF0000"/>
              </a:solidFill>
            </a:endParaRPr>
          </a:p>
          <a:p>
            <a:pPr marL="400050" lvl="1" indent="0">
              <a:buNone/>
            </a:pPr>
            <a:endParaRPr kumimoji="1" lang="en-US" altLang="ja-JP" sz="1400" dirty="0" smtClean="0">
              <a:solidFill>
                <a:srgbClr val="FF0000"/>
              </a:solidFill>
            </a:endParaRPr>
          </a:p>
        </p:txBody>
      </p:sp>
    </p:spTree>
    <p:extLst>
      <p:ext uri="{BB962C8B-B14F-4D97-AF65-F5344CB8AC3E}">
        <p14:creationId xmlns:p14="http://schemas.microsoft.com/office/powerpoint/2010/main" val="8567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調査項目とポイント</a:t>
            </a:r>
            <a:endParaRPr kumimoji="1" lang="ja-JP" altLang="en-US" dirty="0"/>
          </a:p>
        </p:txBody>
      </p:sp>
      <p:sp>
        <p:nvSpPr>
          <p:cNvPr id="5" name="Rectangle 1"/>
          <p:cNvSpPr>
            <a:spLocks noChangeArrowheads="1"/>
          </p:cNvSpPr>
          <p:nvPr/>
        </p:nvSpPr>
        <p:spPr bwMode="auto">
          <a:xfrm>
            <a:off x="3800475" y="275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smtClean="0">
                <a:ln>
                  <a:noFill/>
                </a:ln>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ja-JP" altLang="ja-JP"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9" name="コンテンツ プレースホルダー 8"/>
          <p:cNvSpPr>
            <a:spLocks noGrp="1"/>
          </p:cNvSpPr>
          <p:nvPr>
            <p:ph idx="1"/>
          </p:nvPr>
        </p:nvSpPr>
        <p:spPr/>
        <p:txBody>
          <a:bodyPr/>
          <a:lstStyle/>
          <a:p>
            <a:pPr eaLnBrk="1" hangingPunct="1"/>
            <a:r>
              <a:rPr lang="ja-JP" altLang="en-US" dirty="0" smtClean="0"/>
              <a:t>調査</a:t>
            </a:r>
            <a:r>
              <a:rPr lang="ja-JP" altLang="en-US" dirty="0"/>
              <a:t>項目</a:t>
            </a:r>
            <a:endParaRPr lang="en-US" altLang="ja-JP" dirty="0" smtClean="0"/>
          </a:p>
          <a:p>
            <a:pPr lvl="1" eaLnBrk="1" hangingPunct="1"/>
            <a:r>
              <a:rPr lang="en-US" altLang="ja-JP" dirty="0"/>
              <a:t>Unit Conversion​</a:t>
            </a:r>
          </a:p>
          <a:p>
            <a:pPr lvl="1" eaLnBrk="1" hangingPunct="1"/>
            <a:r>
              <a:rPr lang="en-US" altLang="ja-JP" dirty="0"/>
              <a:t>Unit System Configuration​</a:t>
            </a:r>
          </a:p>
          <a:p>
            <a:pPr lvl="1" eaLnBrk="1" hangingPunct="1"/>
            <a:r>
              <a:rPr lang="en-US" altLang="ja-JP" dirty="0"/>
              <a:t>Sequence Viewer</a:t>
            </a:r>
            <a:r>
              <a:rPr lang="en-US" altLang="ja-JP" dirty="0" smtClean="0"/>
              <a:t>​</a:t>
            </a:r>
            <a:br>
              <a:rPr lang="en-US" altLang="ja-JP" dirty="0" smtClean="0"/>
            </a:br>
            <a:r>
              <a:rPr lang="en-US" altLang="ja-JP" dirty="0" smtClean="0"/>
              <a:t>​</a:t>
            </a:r>
          </a:p>
          <a:p>
            <a:pPr eaLnBrk="1" hangingPunct="1"/>
            <a:r>
              <a:rPr kumimoji="1" lang="ja-JP" altLang="en-US" dirty="0" smtClean="0"/>
              <a:t>調査ポイント</a:t>
            </a:r>
            <a:endParaRPr kumimoji="1" lang="en-US" altLang="ja-JP" dirty="0" smtClean="0"/>
          </a:p>
          <a:p>
            <a:pPr lvl="1"/>
            <a:r>
              <a:rPr kumimoji="1" lang="ja-JP" altLang="en-US" dirty="0" smtClean="0"/>
              <a:t>特徴</a:t>
            </a:r>
            <a:r>
              <a:rPr kumimoji="1" lang="en-US" altLang="ja-JP" dirty="0" smtClean="0"/>
              <a:t>, </a:t>
            </a:r>
            <a:r>
              <a:rPr kumimoji="1" lang="ja-JP" altLang="en-US" dirty="0" smtClean="0"/>
              <a:t>ユースケース</a:t>
            </a:r>
            <a:endParaRPr kumimoji="1" lang="en-US" altLang="ja-JP" dirty="0"/>
          </a:p>
          <a:p>
            <a:pPr lvl="1"/>
            <a:r>
              <a:rPr kumimoji="1" lang="en-US" altLang="ja-JP" dirty="0"/>
              <a:t>How to use</a:t>
            </a:r>
          </a:p>
          <a:p>
            <a:pPr lvl="1"/>
            <a:r>
              <a:rPr kumimoji="1" lang="en-US" altLang="ja-JP" dirty="0" smtClean="0"/>
              <a:t>Code</a:t>
            </a:r>
            <a:r>
              <a:rPr kumimoji="1" lang="ja-JP" altLang="en-US" dirty="0"/>
              <a:t>生成</a:t>
            </a:r>
            <a:endParaRPr kumimoji="1" lang="en-US" altLang="ja-JP" dirty="0"/>
          </a:p>
          <a:p>
            <a:pPr lvl="1"/>
            <a:r>
              <a:rPr kumimoji="1" lang="ja-JP" altLang="en-US" dirty="0"/>
              <a:t>その他</a:t>
            </a:r>
            <a:endParaRPr kumimoji="1" lang="en-US" altLang="ja-JP" dirty="0"/>
          </a:p>
          <a:p>
            <a:pPr eaLnBrk="1" hangingPunct="1"/>
            <a:endParaRPr kumimoji="1" lang="ja-JP" altLang="en-US" dirty="0"/>
          </a:p>
        </p:txBody>
      </p:sp>
    </p:spTree>
    <p:extLst>
      <p:ext uri="{BB962C8B-B14F-4D97-AF65-F5344CB8AC3E}">
        <p14:creationId xmlns:p14="http://schemas.microsoft.com/office/powerpoint/2010/main" val="512905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Matlab2019b + AUTOSAR code generation</a:t>
            </a:r>
            <a:endParaRPr kumimoji="1" lang="ja-JP" altLang="en-US" dirty="0"/>
          </a:p>
        </p:txBody>
      </p:sp>
      <p:sp>
        <p:nvSpPr>
          <p:cNvPr id="3" name="コンテンツ プレースホルダー 2"/>
          <p:cNvSpPr>
            <a:spLocks noGrp="1"/>
          </p:cNvSpPr>
          <p:nvPr>
            <p:ph idx="1"/>
          </p:nvPr>
        </p:nvSpPr>
        <p:spPr>
          <a:xfrm>
            <a:off x="535107" y="838200"/>
            <a:ext cx="5962650" cy="5329237"/>
          </a:xfrm>
        </p:spPr>
        <p:txBody>
          <a:bodyPr/>
          <a:lstStyle/>
          <a:p>
            <a:pPr marL="0" indent="0">
              <a:buNone/>
            </a:pPr>
            <a:r>
              <a:rPr kumimoji="1" lang="en-US" altLang="ja-JP" sz="1400" dirty="0" smtClean="0"/>
              <a:t>Matlab2019b</a:t>
            </a:r>
            <a:r>
              <a:rPr kumimoji="1" lang="ja-JP" altLang="en-US" sz="1400" dirty="0" smtClean="0"/>
              <a:t>で</a:t>
            </a:r>
            <a:r>
              <a:rPr kumimoji="1" lang="en-US" altLang="ja-JP" sz="1400" dirty="0" smtClean="0"/>
              <a:t>AUTOSAR</a:t>
            </a:r>
            <a:r>
              <a:rPr kumimoji="1" lang="ja-JP" altLang="en-US" sz="1400" dirty="0" smtClean="0"/>
              <a:t>コンポーネント生成し、コード</a:t>
            </a:r>
            <a:r>
              <a:rPr kumimoji="1" lang="ja-JP" altLang="en-US" sz="1400" dirty="0" smtClean="0"/>
              <a:t>を生成してみる。</a:t>
            </a:r>
            <a:endParaRPr kumimoji="1" lang="en-US" altLang="ja-JP" sz="1400" dirty="0" smtClean="0"/>
          </a:p>
          <a:p>
            <a:pPr>
              <a:buFont typeface="+mj-lt"/>
              <a:buAutoNum type="arabicPeriod"/>
            </a:pPr>
            <a:endParaRPr kumimoji="1" lang="en-US" altLang="ja-JP" sz="1400" dirty="0" smtClean="0"/>
          </a:p>
          <a:p>
            <a:pPr>
              <a:buFont typeface="+mj-lt"/>
              <a:buAutoNum type="arabicPeriod"/>
            </a:pPr>
            <a:r>
              <a:rPr kumimoji="1" lang="ja-JP" altLang="en-US" sz="1400" dirty="0" smtClean="0"/>
              <a:t>コンフィグレーション</a:t>
            </a:r>
            <a:r>
              <a:rPr kumimoji="1" lang="ja-JP" altLang="en-US" sz="1400" dirty="0" smtClean="0"/>
              <a:t>設定：</a:t>
            </a:r>
            <a:r>
              <a:rPr kumimoji="1" lang="en-US" altLang="ja-JP" sz="1400" dirty="0" err="1" smtClean="0"/>
              <a:t>autosar.tlc</a:t>
            </a:r>
            <a:r>
              <a:rPr kumimoji="1" lang="ja-JP" altLang="en-US" sz="1400" dirty="0" smtClean="0"/>
              <a:t>　選択</a:t>
            </a:r>
            <a:endParaRPr kumimoji="1" lang="en-US" altLang="ja-JP" sz="1400" dirty="0" smtClean="0"/>
          </a:p>
          <a:p>
            <a:pPr>
              <a:buFont typeface="+mj-lt"/>
              <a:buAutoNum type="arabicPeriod"/>
            </a:pPr>
            <a:r>
              <a:rPr kumimoji="1" lang="ja-JP" altLang="en-US" sz="1400" dirty="0" smtClean="0"/>
              <a:t>アプリ→</a:t>
            </a:r>
            <a:r>
              <a:rPr kumimoji="1" lang="en-US" altLang="ja-JP" sz="1400" dirty="0" smtClean="0"/>
              <a:t>AUTOSAR Component Designer</a:t>
            </a:r>
            <a:r>
              <a:rPr kumimoji="1" lang="ja-JP" altLang="en-US" sz="1400" dirty="0" smtClean="0"/>
              <a:t>　実行</a:t>
            </a:r>
            <a:endParaRPr kumimoji="1" lang="en-US" altLang="ja-JP" sz="1400" dirty="0" smtClean="0"/>
          </a:p>
          <a:p>
            <a:pPr marL="0" indent="0">
              <a:buNone/>
            </a:pPr>
            <a:r>
              <a:rPr lang="en-US" altLang="ja-JP" sz="1400" dirty="0">
                <a:hlinkClick r:id="rId2"/>
              </a:rPr>
              <a:t>https://www.mathworks.com/help/autosar/ug/example-import-autosar-adaptive-component-to-simulink.html</a:t>
            </a:r>
            <a:endParaRPr kumimoji="1" lang="en-US" altLang="ja-JP" sz="1400" dirty="0" smtClean="0"/>
          </a:p>
          <a:p>
            <a:pPr>
              <a:buFont typeface="+mj-lt"/>
              <a:buAutoNum type="arabicPeriod" startAt="3"/>
            </a:pPr>
            <a:r>
              <a:rPr kumimoji="1" lang="en-US" altLang="ja-JP" sz="1400" dirty="0" smtClean="0"/>
              <a:t>AUTOSAR Software Component</a:t>
            </a:r>
            <a:r>
              <a:rPr kumimoji="1" lang="ja-JP" altLang="en-US" sz="1400" dirty="0" smtClean="0"/>
              <a:t>設定を</a:t>
            </a:r>
            <a:r>
              <a:rPr kumimoji="1" lang="en-US" altLang="ja-JP" sz="1400" dirty="0" smtClean="0"/>
              <a:t>Simulink</a:t>
            </a:r>
            <a:r>
              <a:rPr kumimoji="1" lang="ja-JP" altLang="en-US" sz="1400" dirty="0" smtClean="0"/>
              <a:t>上</a:t>
            </a:r>
            <a:r>
              <a:rPr kumimoji="1" lang="en-US" altLang="ja-JP" sz="1400" dirty="0" smtClean="0"/>
              <a:t>(</a:t>
            </a:r>
            <a:r>
              <a:rPr kumimoji="1" lang="ja-JP" altLang="en-US" sz="1400" dirty="0" smtClean="0"/>
              <a:t>コードマッピング</a:t>
            </a:r>
            <a:r>
              <a:rPr kumimoji="1" lang="en-US" altLang="ja-JP" sz="1400" dirty="0" smtClean="0"/>
              <a:t>)</a:t>
            </a:r>
            <a:r>
              <a:rPr kumimoji="1" lang="ja-JP" altLang="en-US" sz="1400" dirty="0" smtClean="0"/>
              <a:t>でカスタマイズ</a:t>
            </a:r>
            <a:endParaRPr kumimoji="1" lang="en-US" altLang="ja-JP" sz="1400" dirty="0" smtClean="0"/>
          </a:p>
          <a:p>
            <a:pPr lvl="1"/>
            <a:r>
              <a:rPr kumimoji="1" lang="en-US" altLang="ja-JP" sz="1200" dirty="0" smtClean="0"/>
              <a:t>Runnable function, RTE R/W, Parameter, Data Transfer</a:t>
            </a:r>
            <a:r>
              <a:rPr kumimoji="1" lang="ja-JP" altLang="en-US" sz="1200" dirty="0" smtClean="0"/>
              <a:t>等々</a:t>
            </a:r>
            <a:endParaRPr kumimoji="1" lang="en-US" altLang="ja-JP" sz="1200" dirty="0" smtClean="0"/>
          </a:p>
          <a:p>
            <a:pPr lvl="1"/>
            <a:endParaRPr lang="en-US" altLang="ja-JP" sz="1100" dirty="0"/>
          </a:p>
          <a:p>
            <a:pPr lvl="1"/>
            <a:endParaRPr kumimoji="1" lang="en-US" altLang="ja-JP" sz="1100" dirty="0" smtClean="0"/>
          </a:p>
          <a:p>
            <a:pPr lvl="1"/>
            <a:endParaRPr lang="en-US" altLang="ja-JP" sz="1100" dirty="0"/>
          </a:p>
          <a:p>
            <a:pPr lvl="1"/>
            <a:endParaRPr kumimoji="1" lang="en-US" altLang="ja-JP" sz="1100" dirty="0" smtClean="0"/>
          </a:p>
          <a:p>
            <a:pPr lvl="1"/>
            <a:endParaRPr lang="en-US" altLang="ja-JP" sz="1100" dirty="0"/>
          </a:p>
          <a:p>
            <a:pPr lvl="1"/>
            <a:endParaRPr kumimoji="1" lang="en-US" altLang="ja-JP" sz="1100" dirty="0" smtClean="0"/>
          </a:p>
          <a:p>
            <a:pPr>
              <a:buFont typeface="+mj-lt"/>
              <a:buAutoNum type="arabicPeriod" startAt="4"/>
            </a:pPr>
            <a:r>
              <a:rPr kumimoji="1" lang="ja-JP" altLang="en-US" sz="1400" dirty="0" smtClean="0"/>
              <a:t>通常通りコード生成</a:t>
            </a:r>
            <a:endParaRPr kumimoji="1" lang="en-US" altLang="ja-JP" sz="1400" dirty="0" smtClean="0"/>
          </a:p>
          <a:p>
            <a:endParaRPr kumimoji="1" lang="en-US" altLang="ja-JP" sz="1400" dirty="0" smtClean="0"/>
          </a:p>
        </p:txBody>
      </p:sp>
      <p:pic>
        <p:nvPicPr>
          <p:cNvPr id="4" name="図 3"/>
          <p:cNvPicPr>
            <a:picLocks noChangeAspect="1"/>
          </p:cNvPicPr>
          <p:nvPr/>
        </p:nvPicPr>
        <p:blipFill>
          <a:blip r:embed="rId3"/>
          <a:stretch>
            <a:fillRect/>
          </a:stretch>
        </p:blipFill>
        <p:spPr>
          <a:xfrm>
            <a:off x="6517987" y="1006795"/>
            <a:ext cx="2433132" cy="1470648"/>
          </a:xfrm>
          <a:prstGeom prst="rect">
            <a:avLst/>
          </a:prstGeom>
        </p:spPr>
      </p:pic>
      <p:pic>
        <p:nvPicPr>
          <p:cNvPr id="5" name="図 4"/>
          <p:cNvPicPr>
            <a:picLocks noChangeAspect="1"/>
          </p:cNvPicPr>
          <p:nvPr/>
        </p:nvPicPr>
        <p:blipFill>
          <a:blip r:embed="rId4"/>
          <a:stretch>
            <a:fillRect/>
          </a:stretch>
        </p:blipFill>
        <p:spPr>
          <a:xfrm>
            <a:off x="914400" y="3072051"/>
            <a:ext cx="7468667" cy="1011960"/>
          </a:xfrm>
          <a:prstGeom prst="rect">
            <a:avLst/>
          </a:prstGeom>
        </p:spPr>
      </p:pic>
      <p:pic>
        <p:nvPicPr>
          <p:cNvPr id="7" name="図 6"/>
          <p:cNvPicPr>
            <a:picLocks noChangeAspect="1"/>
          </p:cNvPicPr>
          <p:nvPr/>
        </p:nvPicPr>
        <p:blipFill>
          <a:blip r:embed="rId5"/>
          <a:stretch>
            <a:fillRect/>
          </a:stretch>
        </p:blipFill>
        <p:spPr>
          <a:xfrm>
            <a:off x="914400" y="4572000"/>
            <a:ext cx="3490337" cy="2083426"/>
          </a:xfrm>
          <a:prstGeom prst="rect">
            <a:avLst/>
          </a:prstGeom>
          <a:ln>
            <a:solidFill>
              <a:schemeClr val="accent2"/>
            </a:solidFill>
          </a:ln>
        </p:spPr>
      </p:pic>
      <p:sp>
        <p:nvSpPr>
          <p:cNvPr id="9" name="四角形吹き出し 8"/>
          <p:cNvSpPr/>
          <p:nvPr/>
        </p:nvSpPr>
        <p:spPr bwMode="auto">
          <a:xfrm>
            <a:off x="4763800" y="4492797"/>
            <a:ext cx="2780000" cy="381000"/>
          </a:xfrm>
          <a:prstGeom prst="wedgeRectCallout">
            <a:avLst>
              <a:gd name="adj1" fmla="val -112647"/>
              <a:gd name="adj2" fmla="val 2375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Runnable Step, </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Init</a:t>
            </a:r>
            <a:r>
              <a:rPr lang="ja-JP" altLang="en-US" sz="1400" dirty="0" smtClean="0"/>
              <a:t>関数が生成</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四角形吹き出し 9"/>
          <p:cNvSpPr/>
          <p:nvPr/>
        </p:nvSpPr>
        <p:spPr bwMode="auto">
          <a:xfrm>
            <a:off x="4763800" y="5173511"/>
            <a:ext cx="2780000" cy="381000"/>
          </a:xfrm>
          <a:prstGeom prst="wedgeRectCallout">
            <a:avLst>
              <a:gd name="adj1" fmla="val -64157"/>
              <a:gd name="adj2" fmla="val 8534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RTE R/W</a:t>
            </a:r>
            <a:r>
              <a:rPr lang="ja-JP" altLang="en-US" sz="1400" dirty="0"/>
              <a:t> </a:t>
            </a:r>
            <a:r>
              <a:rPr lang="en-US" altLang="ja-JP" sz="1400" dirty="0" smtClean="0"/>
              <a:t>API</a:t>
            </a:r>
            <a:r>
              <a:rPr lang="ja-JP" altLang="en-US" sz="1400" dirty="0" smtClean="0"/>
              <a:t>が生成</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838200" y="3947476"/>
            <a:ext cx="1143000" cy="2286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四角形吹き出し 10"/>
          <p:cNvSpPr/>
          <p:nvPr/>
        </p:nvSpPr>
        <p:spPr bwMode="auto">
          <a:xfrm>
            <a:off x="4624457" y="3806540"/>
            <a:ext cx="2780000" cy="381000"/>
          </a:xfrm>
          <a:prstGeom prst="wedgeRectCallout">
            <a:avLst>
              <a:gd name="adj1" fmla="val -132441"/>
              <a:gd name="adj2" fmla="val 1526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コードマッピングエディアを開く</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72871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txBox="1">
            <a:spLocks/>
          </p:cNvSpPr>
          <p:nvPr/>
        </p:nvSpPr>
        <p:spPr bwMode="auto">
          <a:xfrm>
            <a:off x="3591098" y="3225339"/>
            <a:ext cx="1959293" cy="89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algn="ctr"/>
            <a:r>
              <a:rPr lang="ja-JP" altLang="en-US" sz="4000" kern="0" dirty="0" smtClean="0"/>
              <a:t>以上</a:t>
            </a:r>
            <a:endParaRPr lang="ja-JP" altLang="en-US" sz="4000" kern="0" dirty="0"/>
          </a:p>
        </p:txBody>
      </p:sp>
    </p:spTree>
    <p:extLst>
      <p:ext uri="{BB962C8B-B14F-4D97-AF65-F5344CB8AC3E}">
        <p14:creationId xmlns:p14="http://schemas.microsoft.com/office/powerpoint/2010/main" val="532445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650402915"/>
              </p:ext>
            </p:extLst>
          </p:nvPr>
        </p:nvGraphicFramePr>
        <p:xfrm>
          <a:off x="533400" y="990600"/>
          <a:ext cx="8458200" cy="5125720"/>
        </p:xfrm>
        <a:graphic>
          <a:graphicData uri="http://schemas.openxmlformats.org/drawingml/2006/table">
            <a:tbl>
              <a:tblPr firstRow="1" bandRow="1">
                <a:tableStyleId>{5C22544A-7EE6-4342-B048-85BDC9FD1C3A}</a:tableStyleId>
              </a:tblPr>
              <a:tblGrid>
                <a:gridCol w="2292668"/>
                <a:gridCol w="2660332"/>
                <a:gridCol w="3505200"/>
              </a:tblGrid>
              <a:tr h="370840">
                <a:tc>
                  <a:txBody>
                    <a:bodyPr/>
                    <a:lstStyle/>
                    <a:p>
                      <a:r>
                        <a:rPr kumimoji="1" lang="ja-JP" altLang="en-US" sz="1400" dirty="0" smtClean="0">
                          <a:solidFill>
                            <a:schemeClr val="tx1"/>
                          </a:solidFill>
                        </a:rPr>
                        <a:t>ブロック</a:t>
                      </a:r>
                      <a:endParaRPr kumimoji="1" lang="ja-JP" altLang="en-US" sz="1400" dirty="0">
                        <a:solidFill>
                          <a:schemeClr val="tx1"/>
                        </a:solidFill>
                      </a:endParaRPr>
                    </a:p>
                  </a:txBody>
                  <a:tcPr/>
                </a:tc>
                <a:tc>
                  <a:txBody>
                    <a:bodyPr/>
                    <a:lstStyle/>
                    <a:p>
                      <a:r>
                        <a:rPr kumimoji="1" lang="ja-JP" altLang="en-US" sz="1400" dirty="0" smtClean="0">
                          <a:solidFill>
                            <a:schemeClr val="tx1"/>
                          </a:solidFill>
                        </a:rPr>
                        <a:t>特徴</a:t>
                      </a:r>
                      <a:endParaRPr kumimoji="1" lang="ja-JP" altLang="en-US" sz="1400" dirty="0">
                        <a:solidFill>
                          <a:schemeClr val="tx1"/>
                        </a:solidFill>
                      </a:endParaRPr>
                    </a:p>
                  </a:txBody>
                  <a:tcPr/>
                </a:tc>
                <a:tc>
                  <a:txBody>
                    <a:bodyPr/>
                    <a:lstStyle/>
                    <a:p>
                      <a:r>
                        <a:rPr kumimoji="1" lang="ja-JP" altLang="en-US" sz="1400" dirty="0" smtClean="0">
                          <a:solidFill>
                            <a:schemeClr val="tx1"/>
                          </a:solidFill>
                        </a:rPr>
                        <a:t>詳細</a:t>
                      </a:r>
                      <a:r>
                        <a:rPr kumimoji="1" lang="en-US" altLang="ja-JP" sz="1400" dirty="0" smtClean="0">
                          <a:solidFill>
                            <a:schemeClr val="tx1"/>
                          </a:solidFill>
                        </a:rPr>
                        <a:t>,</a:t>
                      </a:r>
                      <a:r>
                        <a:rPr kumimoji="1" lang="en-US" altLang="ja-JP" sz="1400" baseline="0" dirty="0" smtClean="0">
                          <a:solidFill>
                            <a:schemeClr val="tx1"/>
                          </a:solidFill>
                        </a:rPr>
                        <a:t> </a:t>
                      </a:r>
                      <a:r>
                        <a:rPr kumimoji="1" lang="en-US" altLang="ja-JP" sz="1400" dirty="0" smtClean="0">
                          <a:solidFill>
                            <a:schemeClr val="tx1"/>
                          </a:solidFill>
                        </a:rPr>
                        <a:t>Use Case</a:t>
                      </a:r>
                      <a:endParaRPr kumimoji="1" lang="ja-JP" altLang="en-US" sz="1400" dirty="0">
                        <a:solidFill>
                          <a:schemeClr val="tx1"/>
                        </a:solidFill>
                      </a:endParaRPr>
                    </a:p>
                  </a:txBody>
                  <a:tcPr/>
                </a:tc>
              </a:tr>
              <a:tr h="370840">
                <a:tc>
                  <a:txBody>
                    <a:bodyPr/>
                    <a:lstStyle/>
                    <a:p>
                      <a:r>
                        <a:rPr lang="en-US" altLang="ja-JP" sz="1400" b="0" i="0" kern="1200" dirty="0" smtClean="0">
                          <a:solidFill>
                            <a:schemeClr val="dk1"/>
                          </a:solidFill>
                          <a:effectLst/>
                          <a:latin typeface="+mn-lt"/>
                          <a:ea typeface="+mn-ea"/>
                          <a:cs typeface="+mn-cs"/>
                        </a:rPr>
                        <a:t>Unit Conversion​</a:t>
                      </a:r>
                    </a:p>
                  </a:txBody>
                  <a:tcPr/>
                </a:tc>
                <a:tc>
                  <a:txBody>
                    <a:bodyPr/>
                    <a:lstStyle/>
                    <a:p>
                      <a:pPr marL="0" indent="0">
                        <a:buFont typeface="Arial" panose="020B0604020202020204" pitchFamily="34" charset="0"/>
                        <a:buNone/>
                      </a:pPr>
                      <a:r>
                        <a:rPr lang="ja-JP" altLang="en-US" sz="1400" b="0" i="0" kern="1200" dirty="0" smtClean="0">
                          <a:solidFill>
                            <a:schemeClr val="dk1"/>
                          </a:solidFill>
                          <a:effectLst/>
                          <a:latin typeface="+mn-lt"/>
                          <a:ea typeface="+mn-ea"/>
                          <a:cs typeface="+mn-cs"/>
                        </a:rPr>
                        <a:t>単位変換ブロックで、入力信号の単位→出力先の単位に自動変換する。</a:t>
                      </a:r>
                      <a:endParaRPr lang="en-US" altLang="ja-JP" sz="1400" b="0" i="0" kern="1200" dirty="0" smtClean="0">
                        <a:solidFill>
                          <a:schemeClr val="dk1"/>
                        </a:solidFill>
                        <a:effectLst/>
                        <a:latin typeface="+mn-lt"/>
                        <a:ea typeface="+mn-ea"/>
                        <a:cs typeface="+mn-cs"/>
                      </a:endParaRPr>
                    </a:p>
                    <a:p>
                      <a:pPr marL="0" indent="0">
                        <a:buFont typeface="Arial" panose="020B0604020202020204" pitchFamily="34" charset="0"/>
                        <a:buNone/>
                      </a:pPr>
                      <a:r>
                        <a:rPr lang="ja-JP" altLang="en-US" sz="1400" b="0" i="0" kern="1200" dirty="0" smtClean="0">
                          <a:solidFill>
                            <a:schemeClr val="dk1"/>
                          </a:solidFill>
                          <a:effectLst/>
                          <a:latin typeface="+mn-lt"/>
                          <a:ea typeface="+mn-ea"/>
                          <a:cs typeface="+mn-cs"/>
                        </a:rPr>
                        <a:t>変換係数またはオフセットで区切られた単位を変換するのに利用する。</a:t>
                      </a:r>
                      <a:endParaRPr lang="en-US" altLang="ja-JP" sz="1400" b="0" i="0" kern="1200" dirty="0" smtClean="0">
                        <a:solidFill>
                          <a:schemeClr val="dk1"/>
                        </a:solidFill>
                        <a:effectLst/>
                        <a:latin typeface="+mn-lt"/>
                        <a:ea typeface="+mn-ea"/>
                        <a:cs typeface="+mn-cs"/>
                      </a:endParaRPr>
                    </a:p>
                  </a:txBody>
                  <a:tcPr/>
                </a:tc>
                <a:tc>
                  <a:txBody>
                    <a:bodyPr/>
                    <a:lstStyle/>
                    <a:p>
                      <a:pPr marL="0" indent="0">
                        <a:buFont typeface="Arial" panose="020B0604020202020204" pitchFamily="34" charset="0"/>
                        <a:buNone/>
                      </a:pPr>
                      <a:r>
                        <a:rPr kumimoji="1" lang="ja-JP" altLang="en-US" sz="1400" dirty="0" smtClean="0">
                          <a:solidFill>
                            <a:schemeClr val="tx1"/>
                          </a:solidFill>
                        </a:rPr>
                        <a:t>利点：</a:t>
                      </a:r>
                      <a:endParaRPr kumimoji="1" lang="en-US" altLang="ja-JP" sz="1400" dirty="0" smtClean="0">
                        <a:solidFill>
                          <a:schemeClr val="tx1"/>
                        </a:solidFill>
                      </a:endParaRPr>
                    </a:p>
                    <a:p>
                      <a:pPr marL="285750" indent="-285750">
                        <a:buFont typeface="Arial" panose="020B0604020202020204" pitchFamily="34" charset="0"/>
                        <a:buChar char="•"/>
                      </a:pPr>
                      <a:r>
                        <a:rPr kumimoji="1" lang="ja-JP" altLang="en-US" sz="1400" dirty="0" smtClean="0">
                          <a:solidFill>
                            <a:schemeClr val="tx1"/>
                          </a:solidFill>
                        </a:rPr>
                        <a:t>開発者は単位換算を意識（実装）する必要がなく、換算ミスや実装工数の削減</a:t>
                      </a:r>
                      <a:endParaRPr kumimoji="1" lang="en-US" altLang="ja-JP" sz="1400" dirty="0" smtClean="0">
                        <a:solidFill>
                          <a:schemeClr val="tx1"/>
                        </a:solidFill>
                      </a:endParaRPr>
                    </a:p>
                    <a:p>
                      <a:pPr marL="0" indent="0">
                        <a:buFont typeface="Arial" panose="020B0604020202020204" pitchFamily="34" charset="0"/>
                        <a:buNone/>
                      </a:pPr>
                      <a:r>
                        <a:rPr kumimoji="1" lang="en-US" altLang="ja-JP" sz="1400" dirty="0" smtClean="0">
                          <a:solidFill>
                            <a:schemeClr val="tx1"/>
                          </a:solidFill>
                        </a:rPr>
                        <a:t>Use Case</a:t>
                      </a:r>
                      <a:r>
                        <a:rPr kumimoji="1" lang="ja-JP" altLang="en-US" sz="1400" dirty="0" smtClean="0">
                          <a:solidFill>
                            <a:schemeClr val="tx1"/>
                          </a:solidFill>
                        </a:rPr>
                        <a:t>：</a:t>
                      </a:r>
                      <a:endParaRPr kumimoji="1" lang="en-US" altLang="ja-JP" sz="14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smtClean="0">
                          <a:solidFill>
                            <a:schemeClr val="tx1"/>
                          </a:solidFill>
                        </a:rPr>
                        <a:t>SW</a:t>
                      </a:r>
                      <a:r>
                        <a:rPr kumimoji="1" lang="ja-JP" altLang="en-US" sz="1400" dirty="0" smtClean="0">
                          <a:solidFill>
                            <a:schemeClr val="tx1"/>
                          </a:solidFill>
                        </a:rPr>
                        <a:t>世代間の整合で単位変換が必要な場合（</a:t>
                      </a:r>
                      <a:r>
                        <a:rPr kumimoji="1" lang="en-US" altLang="ja-JP" sz="1400" dirty="0" smtClean="0">
                          <a:solidFill>
                            <a:schemeClr val="tx1"/>
                          </a:solidFill>
                        </a:rPr>
                        <a:t>IF</a:t>
                      </a:r>
                      <a:r>
                        <a:rPr kumimoji="1" lang="ja-JP" altLang="en-US" sz="1400" dirty="0" smtClean="0">
                          <a:solidFill>
                            <a:schemeClr val="tx1"/>
                          </a:solidFill>
                        </a:rPr>
                        <a:t>変更や移植が推測される）</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Unit System Configuration​</a:t>
                      </a:r>
                    </a:p>
                  </a:txBody>
                  <a:tcPr/>
                </a:tc>
                <a:tc>
                  <a:txBody>
                    <a:bodyPr/>
                    <a:lstStyle/>
                    <a:p>
                      <a:pPr marL="0" indent="0">
                        <a:buFont typeface="Arial" panose="020B0604020202020204" pitchFamily="34" charset="0"/>
                        <a:buNone/>
                      </a:pPr>
                      <a:r>
                        <a:rPr kumimoji="1" lang="ja-JP" altLang="en-US" sz="1400" dirty="0" smtClean="0">
                          <a:solidFill>
                            <a:schemeClr val="tx1"/>
                          </a:solidFill>
                        </a:rPr>
                        <a:t>許可される単位と許可されない単位を指定する。</a:t>
                      </a:r>
                      <a:endParaRPr kumimoji="1" lang="en-US" altLang="ja-JP" sz="1400" dirty="0" smtClean="0">
                        <a:solidFill>
                          <a:schemeClr val="tx1"/>
                        </a:solidFill>
                      </a:endParaRPr>
                    </a:p>
                    <a:p>
                      <a:pPr marL="0" indent="0">
                        <a:buFont typeface="Arial" panose="020B0604020202020204" pitchFamily="34" charset="0"/>
                        <a:buNone/>
                      </a:pPr>
                      <a:r>
                        <a:rPr kumimoji="1" lang="en-US" altLang="ja-JP" sz="1400" dirty="0" smtClean="0">
                          <a:solidFill>
                            <a:schemeClr val="tx1"/>
                          </a:solidFill>
                        </a:rPr>
                        <a:t>‘SI’, ‘English’, ‘SI (extended)’, ‘CGS‘ </a:t>
                      </a:r>
                      <a:r>
                        <a:rPr kumimoji="1" lang="ja-JP" altLang="en-US" sz="1400" dirty="0" smtClean="0">
                          <a:solidFill>
                            <a:schemeClr val="tx1"/>
                          </a:solidFill>
                        </a:rPr>
                        <a:t>から選択。</a:t>
                      </a:r>
                      <a:endParaRPr kumimoji="1" lang="en-US" altLang="ja-JP" sz="1400" dirty="0" smtClean="0">
                        <a:solidFill>
                          <a:schemeClr val="tx1"/>
                        </a:solidFill>
                      </a:endParaRPr>
                    </a:p>
                    <a:p>
                      <a:pPr marL="0" indent="0">
                        <a:buFont typeface="Arial" panose="020B0604020202020204" pitchFamily="34" charset="0"/>
                        <a:buNone/>
                      </a:pPr>
                      <a:endParaRPr kumimoji="1" lang="en-US" altLang="ja-JP" sz="1400" dirty="0" smtClean="0">
                        <a:solidFill>
                          <a:schemeClr val="tx1"/>
                        </a:solidFill>
                      </a:endParaRPr>
                    </a:p>
                  </a:txBody>
                  <a:tcPr/>
                </a:tc>
                <a:tc>
                  <a:txBody>
                    <a:bodyPr/>
                    <a:lstStyle/>
                    <a:p>
                      <a:pPr marL="0" indent="0">
                        <a:buFont typeface="Arial" panose="020B0604020202020204" pitchFamily="34" charset="0"/>
                        <a:buNone/>
                      </a:pPr>
                      <a:r>
                        <a:rPr kumimoji="1" lang="ja-JP" altLang="en-US" sz="1400" dirty="0" smtClean="0">
                          <a:solidFill>
                            <a:schemeClr val="tx1"/>
                          </a:solidFill>
                        </a:rPr>
                        <a:t>利点：</a:t>
                      </a:r>
                      <a:endParaRPr kumimoji="1" lang="en-US" altLang="ja-JP" sz="1400" dirty="0" smtClean="0">
                        <a:solidFill>
                          <a:schemeClr val="tx1"/>
                        </a:solidFill>
                      </a:endParaRPr>
                    </a:p>
                    <a:p>
                      <a:pPr marL="285750" indent="-285750">
                        <a:buFont typeface="Arial" panose="020B0604020202020204" pitchFamily="34" charset="0"/>
                        <a:buChar char="•"/>
                      </a:pPr>
                      <a:r>
                        <a:rPr kumimoji="1" lang="ja-JP" altLang="en-US" sz="1400" dirty="0" smtClean="0">
                          <a:solidFill>
                            <a:schemeClr val="tx1"/>
                          </a:solidFill>
                        </a:rPr>
                        <a:t>開発者はモデル（サブシステム）単位で単位を意識すれば良く、統合モデルでの単位の不一致を検証可能</a:t>
                      </a:r>
                      <a:endParaRPr kumimoji="1" lang="en-US" altLang="ja-JP" sz="14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400" dirty="0" smtClean="0">
                          <a:solidFill>
                            <a:schemeClr val="tx1"/>
                          </a:solidFill>
                        </a:rPr>
                        <a:t>Use Case</a:t>
                      </a:r>
                      <a:r>
                        <a:rPr kumimoji="1" lang="ja-JP" altLang="en-US" sz="1400" dirty="0" smtClean="0">
                          <a:solidFill>
                            <a:schemeClr val="tx1"/>
                          </a:solidFill>
                        </a:rPr>
                        <a:t>：</a:t>
                      </a:r>
                      <a:endParaRPr kumimoji="1" lang="en-US" altLang="ja-JP" sz="14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smtClean="0">
                          <a:ln>
                            <a:noFill/>
                          </a:ln>
                          <a:solidFill>
                            <a:srgbClr val="000000"/>
                          </a:solidFill>
                          <a:effectLst/>
                          <a:uLnTx/>
                          <a:uFillTx/>
                          <a:latin typeface="+mn-lt"/>
                          <a:ea typeface="+mn-ea"/>
                          <a:cs typeface="+mn-cs"/>
                        </a:rPr>
                        <a:t>モデル単位で単位が異なる</a:t>
                      </a:r>
                      <a:r>
                        <a:rPr kumimoji="1" lang="en-US" altLang="ja-JP" sz="1400" b="0" i="0" u="none" strike="noStrike" kern="1200" cap="none" spc="0" normalizeH="0" baseline="0" noProof="0" dirty="0" smtClean="0">
                          <a:ln>
                            <a:noFill/>
                          </a:ln>
                          <a:solidFill>
                            <a:srgbClr val="000000"/>
                          </a:solidFill>
                          <a:effectLst/>
                          <a:uLnTx/>
                          <a:uFillTx/>
                          <a:latin typeface="+mn-lt"/>
                          <a:ea typeface="+mn-ea"/>
                          <a:cs typeface="+mn-cs"/>
                        </a:rPr>
                        <a:t>SW</a:t>
                      </a:r>
                      <a:r>
                        <a:rPr kumimoji="1" lang="ja-JP" altLang="en-US" sz="1400" b="0" i="0" u="none" strike="noStrike" kern="1200" cap="none" spc="0" normalizeH="0" baseline="0" noProof="0" dirty="0" smtClean="0">
                          <a:ln>
                            <a:noFill/>
                          </a:ln>
                          <a:solidFill>
                            <a:srgbClr val="000000"/>
                          </a:solidFill>
                          <a:effectLst/>
                          <a:uLnTx/>
                          <a:uFillTx/>
                          <a:latin typeface="+mn-lt"/>
                          <a:ea typeface="+mn-ea"/>
                          <a:cs typeface="+mn-cs"/>
                        </a:rPr>
                        <a:t>統合時の検証</a:t>
                      </a:r>
                      <a:endParaRPr kumimoji="1" lang="en-US" altLang="ja-JP" sz="1400" b="0" i="0" u="none" strike="noStrike" kern="1200" cap="none" spc="0" normalizeH="0" baseline="0" noProof="0" dirty="0" smtClean="0">
                        <a:ln>
                          <a:noFill/>
                        </a:ln>
                        <a:solidFill>
                          <a:srgbClr val="000000"/>
                        </a:solidFill>
                        <a:effectLst/>
                        <a:uLnTx/>
                        <a:uFillTx/>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smtClean="0">
                          <a:ln>
                            <a:noFill/>
                          </a:ln>
                          <a:solidFill>
                            <a:srgbClr val="000000"/>
                          </a:solidFill>
                          <a:effectLst/>
                          <a:uLnTx/>
                          <a:uFillTx/>
                          <a:latin typeface="+mn-lt"/>
                          <a:ea typeface="+mn-ea"/>
                          <a:cs typeface="+mn-cs"/>
                        </a:rPr>
                        <a:t>Unit Conversion</a:t>
                      </a:r>
                      <a:r>
                        <a:rPr kumimoji="1" lang="ja-JP" altLang="en-US" sz="1400" b="0" i="0" u="none" strike="noStrike" kern="1200" cap="none" spc="0" normalizeH="0" baseline="0" noProof="0" dirty="0" smtClean="0">
                          <a:ln>
                            <a:noFill/>
                          </a:ln>
                          <a:solidFill>
                            <a:srgbClr val="000000"/>
                          </a:solidFill>
                          <a:effectLst/>
                          <a:uLnTx/>
                          <a:uFillTx/>
                          <a:latin typeface="+mn-lt"/>
                          <a:ea typeface="+mn-ea"/>
                          <a:cs typeface="+mn-cs"/>
                        </a:rPr>
                        <a:t>ブロックと併用することが推測される</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Sequence Viewer​​</a:t>
                      </a:r>
                    </a:p>
                  </a:txBody>
                  <a:tcPr/>
                </a:tc>
                <a:tc>
                  <a:txBody>
                    <a:bodyPr/>
                    <a:lstStyle/>
                    <a:p>
                      <a:pPr marL="0" indent="0">
                        <a:buFont typeface="Arial" panose="020B0604020202020204" pitchFamily="34" charset="0"/>
                        <a:buNone/>
                      </a:pPr>
                      <a:r>
                        <a:rPr kumimoji="1" lang="ja-JP" altLang="en-US" sz="1400" dirty="0" smtClean="0">
                          <a:solidFill>
                            <a:schemeClr val="tx1"/>
                          </a:solidFill>
                        </a:rPr>
                        <a:t>シミュレーション時にブロック間のメッセージ、イベント、ステート、遷移、および関数を表示する。</a:t>
                      </a:r>
                      <a:endParaRPr kumimoji="1" lang="ja-JP" altLang="en-US" sz="1400" dirty="0">
                        <a:solidFill>
                          <a:schemeClr val="tx1"/>
                        </a:solidFill>
                      </a:endParaRPr>
                    </a:p>
                  </a:txBody>
                  <a:tcPr/>
                </a:tc>
                <a:tc>
                  <a:txBody>
                    <a:bodyPr/>
                    <a:lstStyle/>
                    <a:p>
                      <a:pPr marL="0" indent="0">
                        <a:buFont typeface="Arial" panose="020B0604020202020204" pitchFamily="34" charset="0"/>
                        <a:buNone/>
                      </a:pPr>
                      <a:r>
                        <a:rPr kumimoji="1" lang="ja-JP" altLang="en-US" sz="1400" dirty="0" smtClean="0">
                          <a:solidFill>
                            <a:schemeClr val="tx1"/>
                          </a:solidFill>
                        </a:rPr>
                        <a:t>利点：</a:t>
                      </a:r>
                      <a:endParaRPr kumimoji="1" lang="en-US" altLang="ja-JP" sz="1400" dirty="0" smtClean="0">
                        <a:solidFill>
                          <a:schemeClr val="tx1"/>
                        </a:solidFill>
                      </a:endParaRPr>
                    </a:p>
                    <a:p>
                      <a:pPr marL="285750" indent="-285750">
                        <a:buFont typeface="Arial" panose="020B0604020202020204" pitchFamily="34" charset="0"/>
                        <a:buChar char="•"/>
                      </a:pPr>
                      <a:r>
                        <a:rPr kumimoji="1" lang="ja-JP" altLang="en-US" sz="1400" dirty="0" smtClean="0">
                          <a:solidFill>
                            <a:schemeClr val="tx1"/>
                          </a:solidFill>
                        </a:rPr>
                        <a:t>メッセージ・イベント・遷移に関する検証が可視化されるため容易となる</a:t>
                      </a:r>
                      <a:endParaRPr kumimoji="1" lang="en-US" altLang="ja-JP" sz="1400" dirty="0" smtClean="0">
                        <a:solidFill>
                          <a:schemeClr val="tx1"/>
                        </a:solidFill>
                      </a:endParaRPr>
                    </a:p>
                    <a:p>
                      <a:pPr marL="0" indent="0">
                        <a:buFont typeface="Arial" panose="020B0604020202020204" pitchFamily="34" charset="0"/>
                        <a:buNone/>
                      </a:pPr>
                      <a:r>
                        <a:rPr kumimoji="1" lang="en-US" altLang="ja-JP" sz="1400" dirty="0" smtClean="0">
                          <a:solidFill>
                            <a:schemeClr val="tx1"/>
                          </a:solidFill>
                        </a:rPr>
                        <a:t>Use</a:t>
                      </a:r>
                      <a:r>
                        <a:rPr kumimoji="1" lang="en-US" altLang="ja-JP" sz="1400" baseline="0" dirty="0" smtClean="0">
                          <a:solidFill>
                            <a:schemeClr val="tx1"/>
                          </a:solidFill>
                        </a:rPr>
                        <a:t> Case</a:t>
                      </a:r>
                    </a:p>
                    <a:p>
                      <a:pPr marL="285750" indent="-285750">
                        <a:buFont typeface="Arial" panose="020B0604020202020204" pitchFamily="34" charset="0"/>
                        <a:buChar char="•"/>
                      </a:pPr>
                      <a:r>
                        <a:rPr kumimoji="1" lang="ja-JP" altLang="en-US" sz="1400" baseline="0" dirty="0" smtClean="0">
                          <a:solidFill>
                            <a:schemeClr val="tx1"/>
                          </a:solidFill>
                        </a:rPr>
                        <a:t>モデル実装時の単体検証、状態遷移検証、デバッグ解析</a:t>
                      </a:r>
                      <a:endParaRPr kumimoji="1" lang="en-US" altLang="ja-JP" sz="1400" dirty="0" smtClean="0">
                        <a:solidFill>
                          <a:schemeClr val="tx1"/>
                        </a:solidFill>
                      </a:endParaRPr>
                    </a:p>
                  </a:txBody>
                  <a:tcPr/>
                </a:tc>
              </a:tr>
            </a:tbl>
          </a:graphicData>
        </a:graphic>
      </p:graphicFrame>
    </p:spTree>
    <p:extLst>
      <p:ext uri="{BB962C8B-B14F-4D97-AF65-F5344CB8AC3E}">
        <p14:creationId xmlns:p14="http://schemas.microsoft.com/office/powerpoint/2010/main" val="183759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endParaRPr kumimoji="1" lang="en-US" altLang="ja-JP" sz="2800" dirty="0"/>
          </a:p>
          <a:p>
            <a:pPr marL="0" indent="0" algn="ctr">
              <a:buNone/>
            </a:pPr>
            <a:endParaRPr kumimoji="1" lang="en-US" altLang="ja-JP" sz="2800" dirty="0" smtClean="0"/>
          </a:p>
          <a:p>
            <a:pPr marL="0" indent="0" algn="ctr">
              <a:buNone/>
            </a:pPr>
            <a:endParaRPr kumimoji="1" lang="en-US" altLang="ja-JP" sz="2800" dirty="0"/>
          </a:p>
          <a:p>
            <a:pPr marL="0" indent="0" algn="ctr">
              <a:buNone/>
            </a:pPr>
            <a:r>
              <a:rPr kumimoji="1" lang="en-US" altLang="ja-JP" sz="2800" dirty="0" smtClean="0"/>
              <a:t>Unit Conversion</a:t>
            </a:r>
            <a:endParaRPr kumimoji="1" lang="ja-JP" altLang="en-US" sz="2800" dirty="0"/>
          </a:p>
        </p:txBody>
      </p:sp>
    </p:spTree>
    <p:extLst>
      <p:ext uri="{BB962C8B-B14F-4D97-AF65-F5344CB8AC3E}">
        <p14:creationId xmlns:p14="http://schemas.microsoft.com/office/powerpoint/2010/main" val="315725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Unit Conversion – </a:t>
            </a:r>
            <a:r>
              <a:rPr kumimoji="1" lang="ja-JP" altLang="en-US" dirty="0" smtClean="0"/>
              <a:t>概要と設定 </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590550" y="2667000"/>
            <a:ext cx="8229600" cy="3714750"/>
          </a:xfrm>
        </p:spPr>
        <p:txBody>
          <a:bodyPr/>
          <a:lstStyle/>
          <a:p>
            <a:r>
              <a:rPr kumimoji="1" lang="ja-JP" altLang="en-US" sz="1600" dirty="0" smtClean="0"/>
              <a:t>概要</a:t>
            </a:r>
            <a:endParaRPr kumimoji="1" lang="en-US" altLang="ja-JP" sz="1600" dirty="0" smtClean="0"/>
          </a:p>
          <a:p>
            <a:pPr lvl="1"/>
            <a:r>
              <a:rPr lang="ja-JP" altLang="en-US" sz="1400" dirty="0"/>
              <a:t>入力信号の単位を出力</a:t>
            </a:r>
            <a:r>
              <a:rPr lang="ja-JP" altLang="en-US" sz="1400" dirty="0" smtClean="0"/>
              <a:t>信号の単位に変換</a:t>
            </a:r>
            <a:r>
              <a:rPr lang="ja-JP" altLang="en-US" sz="1400" dirty="0"/>
              <a:t>する</a:t>
            </a:r>
            <a:r>
              <a:rPr lang="ja-JP" altLang="en-US" sz="1400" dirty="0" smtClean="0"/>
              <a:t>。</a:t>
            </a:r>
            <a:endParaRPr lang="en-US" altLang="ja-JP" sz="1400" dirty="0" smtClean="0"/>
          </a:p>
          <a:p>
            <a:pPr lvl="1"/>
            <a:r>
              <a:rPr lang="ja-JP" altLang="en-US" sz="1400" dirty="0"/>
              <a:t>変換係数またはオフセットで区切られた単位</a:t>
            </a:r>
            <a:r>
              <a:rPr lang="ja-JP" altLang="en-US" sz="1400" dirty="0" smtClean="0"/>
              <a:t>を変換する。</a:t>
            </a:r>
            <a:endParaRPr lang="en-US" altLang="ja-JP" sz="1400" dirty="0" smtClean="0"/>
          </a:p>
          <a:p>
            <a:pPr lvl="2">
              <a:buFont typeface="Wingdings" panose="05000000000000000000" pitchFamily="2" charset="2"/>
              <a:buChar char="Ø"/>
            </a:pPr>
            <a:r>
              <a:rPr lang="en-US" altLang="ja-JP" sz="1600" dirty="0" smtClean="0"/>
              <a:t>y=a*U</a:t>
            </a:r>
            <a:endParaRPr lang="en-US" altLang="ja-JP" sz="1600" dirty="0"/>
          </a:p>
          <a:p>
            <a:pPr lvl="2">
              <a:buFont typeface="Wingdings" panose="05000000000000000000" pitchFamily="2" charset="2"/>
              <a:buChar char="Ø"/>
            </a:pPr>
            <a:r>
              <a:rPr lang="en-US" altLang="ja-JP" sz="1600" dirty="0"/>
              <a:t>y=a*</a:t>
            </a:r>
            <a:r>
              <a:rPr lang="en-US" altLang="ja-JP" sz="1600" dirty="0" err="1"/>
              <a:t>U+b</a:t>
            </a:r>
            <a:r>
              <a:rPr lang="en-US" altLang="ja-JP" sz="1600" dirty="0"/>
              <a:t> (a </a:t>
            </a:r>
            <a:r>
              <a:rPr lang="ja-JP" altLang="en-US" sz="1600" dirty="0"/>
              <a:t>はスケールで </a:t>
            </a:r>
            <a:r>
              <a:rPr lang="en-US" altLang="ja-JP" sz="1600" dirty="0"/>
              <a:t>b </a:t>
            </a:r>
            <a:r>
              <a:rPr lang="ja-JP" altLang="en-US" sz="1600" dirty="0"/>
              <a:t>はオフセット</a:t>
            </a:r>
            <a:r>
              <a:rPr lang="en-US" altLang="ja-JP" sz="1600" dirty="0" smtClean="0"/>
              <a:t>)</a:t>
            </a:r>
            <a:endParaRPr lang="en-US" altLang="ja-JP" sz="1600" dirty="0"/>
          </a:p>
          <a:p>
            <a:pPr lvl="2">
              <a:buFont typeface="Wingdings" panose="05000000000000000000" pitchFamily="2" charset="2"/>
              <a:buChar char="Ø"/>
            </a:pPr>
            <a:r>
              <a:rPr lang="en-US" altLang="ja-JP" sz="1600" dirty="0"/>
              <a:t>y=a/U</a:t>
            </a:r>
          </a:p>
          <a:p>
            <a:endParaRPr kumimoji="1" lang="en-US" altLang="ja-JP" sz="1600" dirty="0"/>
          </a:p>
          <a:p>
            <a:r>
              <a:rPr kumimoji="1" lang="ja-JP" altLang="en-US" sz="1600" dirty="0" smtClean="0"/>
              <a:t>設定：出力データ型</a:t>
            </a:r>
            <a:endParaRPr kumimoji="1" lang="en-US" altLang="ja-JP" sz="1600" dirty="0" smtClean="0"/>
          </a:p>
          <a:p>
            <a:pPr lvl="1"/>
            <a:r>
              <a:rPr kumimoji="1" lang="en-US" altLang="ja-JP" sz="1400" dirty="0" err="1"/>
              <a:t>Inherit:Inherit</a:t>
            </a:r>
            <a:r>
              <a:rPr kumimoji="1" lang="en-US" altLang="ja-JP" sz="1400" dirty="0"/>
              <a:t> via internal rule — Simulink® </a:t>
            </a:r>
            <a:r>
              <a:rPr kumimoji="1" lang="ja-JP" altLang="en-US" sz="1400" dirty="0"/>
              <a:t>は、</a:t>
            </a:r>
            <a:r>
              <a:rPr kumimoji="1" lang="ja-JP" altLang="en-US" sz="1400" dirty="0">
                <a:solidFill>
                  <a:srgbClr val="FF0000"/>
                </a:solidFill>
              </a:rPr>
              <a:t>組み込みターゲット ハードウェアのプロパティを考慮</a:t>
            </a:r>
            <a:r>
              <a:rPr kumimoji="1" lang="ja-JP" altLang="en-US" sz="1400" dirty="0"/>
              <a:t>しつつ、数値の精度、パフォーマンス、生成コードのサイズのバランスが取れるように、</a:t>
            </a:r>
            <a:r>
              <a:rPr kumimoji="1" lang="ja-JP" altLang="en-US" sz="1400" dirty="0">
                <a:solidFill>
                  <a:srgbClr val="FF0000"/>
                </a:solidFill>
              </a:rPr>
              <a:t>中間データ型と出力データ型を選択</a:t>
            </a:r>
            <a:r>
              <a:rPr kumimoji="1" lang="ja-JP" altLang="en-US" sz="1400" dirty="0"/>
              <a:t>します。組み込みターゲット ハードウェアの設定を変更すると、内部ルールにより選択されるデータ型が変更される可能性があります</a:t>
            </a:r>
            <a:r>
              <a:rPr kumimoji="1" lang="ja-JP" altLang="en-US" sz="1400" dirty="0" smtClean="0"/>
              <a:t>。</a:t>
            </a:r>
            <a:endParaRPr kumimoji="1" lang="ja-JP" altLang="en-US" sz="1400" dirty="0"/>
          </a:p>
          <a:p>
            <a:pPr lvl="1"/>
            <a:r>
              <a:rPr kumimoji="1" lang="en-US" altLang="ja-JP" sz="1400" dirty="0" err="1"/>
              <a:t>Inherit:Inherit</a:t>
            </a:r>
            <a:r>
              <a:rPr kumimoji="1" lang="en-US" altLang="ja-JP" sz="1400" dirty="0"/>
              <a:t> via back propagation — </a:t>
            </a:r>
            <a:r>
              <a:rPr kumimoji="1" lang="ja-JP" altLang="en-US" sz="1400" dirty="0"/>
              <a:t>出力データ型は</a:t>
            </a:r>
            <a:r>
              <a:rPr kumimoji="1" lang="ja-JP" altLang="en-US" sz="1400" dirty="0">
                <a:solidFill>
                  <a:srgbClr val="FF0000"/>
                </a:solidFill>
              </a:rPr>
              <a:t>逆伝播を介して継承</a:t>
            </a:r>
            <a:r>
              <a:rPr kumimoji="1" lang="ja-JP" altLang="en-US" sz="1400" dirty="0"/>
              <a:t>されます。継承ルールによって中間データ型が決定され、</a:t>
            </a:r>
            <a:r>
              <a:rPr kumimoji="1" lang="en-US" altLang="ja-JP" sz="1400" dirty="0"/>
              <a:t>Simulink </a:t>
            </a:r>
            <a:r>
              <a:rPr kumimoji="1" lang="ja-JP" altLang="en-US" sz="1400" dirty="0"/>
              <a:t>は最終的な結果を出力データ型にキャストします</a:t>
            </a:r>
            <a:r>
              <a:rPr kumimoji="1" lang="ja-JP" altLang="en-US" sz="1400" dirty="0" smtClean="0"/>
              <a:t>。</a:t>
            </a:r>
            <a:endParaRPr kumimoji="1" lang="en-US" altLang="ja-JP" sz="1400" dirty="0" smtClean="0"/>
          </a:p>
          <a:p>
            <a:pPr lvl="1"/>
            <a:endParaRPr lang="en-US" altLang="ja-JP" sz="1400" dirty="0"/>
          </a:p>
        </p:txBody>
      </p:sp>
      <p:pic>
        <p:nvPicPr>
          <p:cNvPr id="4" name="図 3"/>
          <p:cNvPicPr>
            <a:picLocks noChangeAspect="1"/>
          </p:cNvPicPr>
          <p:nvPr/>
        </p:nvPicPr>
        <p:blipFill>
          <a:blip r:embed="rId2"/>
          <a:stretch>
            <a:fillRect/>
          </a:stretch>
        </p:blipFill>
        <p:spPr>
          <a:xfrm>
            <a:off x="2609850" y="990600"/>
            <a:ext cx="4191000" cy="1490289"/>
          </a:xfrm>
          <a:prstGeom prst="rect">
            <a:avLst/>
          </a:prstGeom>
        </p:spPr>
      </p:pic>
    </p:spTree>
    <p:extLst>
      <p:ext uri="{BB962C8B-B14F-4D97-AF65-F5344CB8AC3E}">
        <p14:creationId xmlns:p14="http://schemas.microsoft.com/office/powerpoint/2010/main" val="422423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Unit Conversion – </a:t>
            </a:r>
            <a:r>
              <a:rPr lang="ja-JP" altLang="en-US" dirty="0" smtClean="0"/>
              <a:t>コード生成 </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smtClean="0"/>
              <a:t>サンプル：速度単位変換 </a:t>
            </a:r>
            <a:r>
              <a:rPr kumimoji="1" lang="en-US" altLang="ja-JP" sz="1600" dirty="0" smtClean="0"/>
              <a:t>(km/h </a:t>
            </a:r>
            <a:r>
              <a:rPr kumimoji="1" lang="ja-JP" altLang="en-US" sz="1600" dirty="0" smtClean="0"/>
              <a:t>→ </a:t>
            </a:r>
            <a:r>
              <a:rPr kumimoji="1" lang="en-US" altLang="ja-JP" sz="1600" dirty="0" smtClean="0"/>
              <a:t>m/s)</a:t>
            </a:r>
          </a:p>
          <a:p>
            <a:endParaRPr kumimoji="1" lang="en-US" altLang="ja-JP" sz="1600" dirty="0"/>
          </a:p>
          <a:p>
            <a:endParaRPr kumimoji="1" lang="en-US" altLang="ja-JP" sz="1600" dirty="0" smtClean="0"/>
          </a:p>
          <a:p>
            <a:endParaRPr kumimoji="1" lang="en-US" altLang="ja-JP" sz="1600" dirty="0"/>
          </a:p>
          <a:p>
            <a:endParaRPr kumimoji="1" lang="en-US" altLang="ja-JP" sz="1600" dirty="0" smtClean="0"/>
          </a:p>
          <a:p>
            <a:endParaRPr kumimoji="1" lang="en-US" altLang="ja-JP" sz="1600" dirty="0"/>
          </a:p>
          <a:p>
            <a:endParaRPr kumimoji="1" lang="en-US" altLang="ja-JP" sz="1600" dirty="0" smtClean="0"/>
          </a:p>
          <a:p>
            <a:r>
              <a:rPr kumimoji="1" lang="ja-JP" altLang="en-US" sz="1600" dirty="0" smtClean="0"/>
              <a:t>コード生成結果</a:t>
            </a:r>
            <a:endParaRPr kumimoji="1" lang="ja-JP" altLang="en-US" sz="1600" dirty="0"/>
          </a:p>
        </p:txBody>
      </p:sp>
      <p:pic>
        <p:nvPicPr>
          <p:cNvPr id="5" name="図 4"/>
          <p:cNvPicPr>
            <a:picLocks noChangeAspect="1"/>
          </p:cNvPicPr>
          <p:nvPr/>
        </p:nvPicPr>
        <p:blipFill>
          <a:blip r:embed="rId2"/>
          <a:stretch>
            <a:fillRect/>
          </a:stretch>
        </p:blipFill>
        <p:spPr>
          <a:xfrm>
            <a:off x="2076450" y="1600199"/>
            <a:ext cx="5257800" cy="1269346"/>
          </a:xfrm>
          <a:prstGeom prst="rect">
            <a:avLst/>
          </a:prstGeom>
        </p:spPr>
      </p:pic>
      <p:pic>
        <p:nvPicPr>
          <p:cNvPr id="6" name="図 5"/>
          <p:cNvPicPr>
            <a:picLocks noChangeAspect="1"/>
          </p:cNvPicPr>
          <p:nvPr/>
        </p:nvPicPr>
        <p:blipFill>
          <a:blip r:embed="rId3"/>
          <a:stretch>
            <a:fillRect/>
          </a:stretch>
        </p:blipFill>
        <p:spPr>
          <a:xfrm>
            <a:off x="1447800" y="3810000"/>
            <a:ext cx="4057650" cy="1978315"/>
          </a:xfrm>
          <a:prstGeom prst="rect">
            <a:avLst/>
          </a:prstGeom>
        </p:spPr>
      </p:pic>
      <p:sp>
        <p:nvSpPr>
          <p:cNvPr id="7" name="正方形/長方形 6"/>
          <p:cNvSpPr/>
          <p:nvPr/>
        </p:nvSpPr>
        <p:spPr bwMode="auto">
          <a:xfrm>
            <a:off x="1436336" y="4876800"/>
            <a:ext cx="3897664" cy="750232"/>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5543887" y="5062380"/>
            <a:ext cx="2743200" cy="379071"/>
          </a:xfrm>
          <a:prstGeom prst="rect">
            <a:avLst/>
          </a:prstGeom>
          <a:solidFill>
            <a:schemeClr val="bg1"/>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km/h </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m/s</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の変換処理が出力</a:t>
            </a:r>
          </a:p>
        </p:txBody>
      </p:sp>
    </p:spTree>
    <p:extLst>
      <p:ext uri="{BB962C8B-B14F-4D97-AF65-F5344CB8AC3E}">
        <p14:creationId xmlns:p14="http://schemas.microsoft.com/office/powerpoint/2010/main" val="140594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lang="ja-JP" altLang="en-US" dirty="0"/>
              <a:t>：</a:t>
            </a:r>
            <a:r>
              <a:rPr kumimoji="1" lang="ja-JP" altLang="en-US" dirty="0" smtClean="0"/>
              <a:t>単位の変換</a:t>
            </a:r>
            <a:endParaRPr kumimoji="1" lang="ja-JP" altLang="en-US" dirty="0"/>
          </a:p>
        </p:txBody>
      </p:sp>
      <p:sp>
        <p:nvSpPr>
          <p:cNvPr id="4" name="Rectangle 1"/>
          <p:cNvSpPr>
            <a:spLocks noChangeArrowheads="1"/>
          </p:cNvSpPr>
          <p:nvPr/>
        </p:nvSpPr>
        <p:spPr bwMode="auto">
          <a:xfrm>
            <a:off x="762000" y="2860025"/>
            <a:ext cx="7229728" cy="2042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0" rIns="0" bIns="57132"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a:t>
            </a:r>
            <a:r>
              <a:rPr kumimoji="0" lang="ja-JP" altLang="ja-JP" sz="700" b="0" i="0" u="none" strike="noStrike" cap="none" normalizeH="0" baseline="3000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では、次のような既知の数学的な関係をもつ不一致を検出した場合に端子間で単位を変換できます。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スケーリング ファクター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変換係数とオフセット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°F</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(華氏) から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°C</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(摂氏) へなど)</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スケーリングされた逆数の単位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mpg</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(ガロンあたりの走行マイル数) や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L/km</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(キロメートルあたりのリットル数) など)</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たとえば、単位が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cm</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の 1 </a:t>
            </a:r>
            <a:r>
              <a:rPr kumimoji="0" lang="ja-JP" altLang="ja-JP" sz="900" b="0" i="0" u="none" strike="noStrike" cap="none" normalizeH="0" baseline="0" dirty="0" err="1"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つの</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端子を単位が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mm</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の端子に接続すると、Simulink は 1 つの単位を自動的にスケーリングして他の単位と連携させることができます。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 でモデルの単位の不一致を自動的に変換できるようにするには、</a:t>
            </a:r>
            <a:r>
              <a:rPr kumimoji="0" lang="ja-JP" altLang="ja-JP" sz="900" b="1"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[自動単位変換を許可]</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コンフィギュレーション パラメーターを選択します。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 がブロック端子での信号単位の変換に成功すると、  </a:t>
            </a:r>
            <a:r>
              <a:rPr kumimoji="0" lang="ja-JP" altLang="ja-JP" sz="8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が表示されます。</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 で自動変換が不可能であることが検出されると、  </a:t>
            </a:r>
            <a:r>
              <a:rPr kumimoji="0" lang="ja-JP" altLang="ja-JP" sz="8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が表示されます。</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変換係数またはオフセットで区切られた単位を手動で変換するには、次のようにします。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ja-JP" altLang="ja-JP" sz="900" b="1"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[自動単位変換を許可]</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コンフィギュレーション パラメーターをクリアします。</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単位を変換する端子間に </a:t>
            </a:r>
            <a:r>
              <a:rPr kumimoji="0" lang="ja-JP" altLang="ja-JP" sz="900" b="0" i="0" u="none" strike="noStrike" cap="none" normalizeH="0" baseline="0" dirty="0" smtClean="0">
                <a:ln>
                  <a:noFill/>
                </a:ln>
                <a:solidFill>
                  <a:srgbClr val="005487"/>
                </a:solidFill>
                <a:effectLst/>
                <a:latin typeface="メイリオ" panose="020B0604030504040204" pitchFamily="50" charset="-128"/>
                <a:ea typeface="メイリオ" panose="020B0604030504040204" pitchFamily="50" charset="-128"/>
                <a:cs typeface="メイリオ" panose="020B0604030504040204" pitchFamily="50" charset="-128"/>
                <a:hlinkClick r:id="rId2"/>
              </a:rPr>
              <a:t>Unit Conversion</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ブロックを挿入します。</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descr="https://jp.mathworks.com/help/simulink/ug/units_convoarrow_ja_J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003025"/>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jp.mathworks.com/help/simulink/ug/units_no_convoarrow_ja_J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4139550"/>
            <a:ext cx="133350" cy="13335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685800" y="1941570"/>
            <a:ext cx="8001000" cy="461665"/>
          </a:xfrm>
          <a:prstGeom prst="rect">
            <a:avLst/>
          </a:prstGeom>
        </p:spPr>
        <p:txBody>
          <a:bodyPr wrap="square">
            <a:spAutoFit/>
          </a:bodyPr>
          <a:lstStyle/>
          <a:p>
            <a:r>
              <a:rPr lang="en-US" altLang="ja-JP" sz="1200" dirty="0" smtClean="0"/>
              <a:t>Mathworks</a:t>
            </a:r>
            <a:r>
              <a:rPr lang="ja-JP" altLang="en-US" sz="1200" dirty="0" smtClean="0"/>
              <a:t>ヘルプの抜粋：</a:t>
            </a:r>
            <a:endParaRPr lang="en-US" altLang="ja-JP" sz="1200" dirty="0" smtClean="0">
              <a:hlinkClick r:id="rId5"/>
            </a:endParaRPr>
          </a:p>
          <a:p>
            <a:r>
              <a:rPr lang="en-US" altLang="ja-JP" sz="1200" dirty="0" smtClean="0">
                <a:hlinkClick r:id="rId5"/>
              </a:rPr>
              <a:t>https</a:t>
            </a:r>
            <a:r>
              <a:rPr lang="en-US" altLang="ja-JP" sz="1200" dirty="0">
                <a:hlinkClick r:id="rId5"/>
              </a:rPr>
              <a:t>://jp.mathworks.com/help/simulink/ug/convert-units.html</a:t>
            </a:r>
            <a:endParaRPr lang="ja-JP" altLang="en-US" sz="1200" dirty="0"/>
          </a:p>
        </p:txBody>
      </p:sp>
      <p:sp>
        <p:nvSpPr>
          <p:cNvPr id="6" name="正方形/長方形 5"/>
          <p:cNvSpPr/>
          <p:nvPr/>
        </p:nvSpPr>
        <p:spPr>
          <a:xfrm>
            <a:off x="762000" y="4902200"/>
            <a:ext cx="7391400" cy="1338828"/>
          </a:xfrm>
          <a:prstGeom prst="rect">
            <a:avLst/>
          </a:prstGeom>
        </p:spPr>
        <p:txBody>
          <a:bodyPr wrap="square">
            <a:spAutoFit/>
          </a:bodyPr>
          <a:lstStyle/>
          <a:p>
            <a:r>
              <a:rPr lang="ja-JP" altLang="en-US" sz="900" b="1" dirty="0">
                <a:solidFill>
                  <a:srgbClr val="C45400"/>
                </a:solidFill>
                <a:latin typeface="Meiryo" panose="020B0604030504040204" pitchFamily="50" charset="-128"/>
                <a:ea typeface="Meiryo" panose="020B0604030504040204" pitchFamily="50" charset="-128"/>
              </a:rPr>
              <a:t>単位の自動変換の制限</a:t>
            </a:r>
          </a:p>
          <a:p>
            <a:r>
              <a:rPr lang="en-US" altLang="ja-JP" sz="900" dirty="0">
                <a:solidFill>
                  <a:srgbClr val="404040"/>
                </a:solidFill>
                <a:latin typeface="Meiryo" panose="020B0604030504040204" pitchFamily="50" charset="-128"/>
                <a:ea typeface="Meiryo" panose="020B0604030504040204" pitchFamily="50" charset="-128"/>
              </a:rPr>
              <a:t>Simulink </a:t>
            </a:r>
            <a:r>
              <a:rPr lang="ja-JP" altLang="en-US" sz="900" dirty="0">
                <a:solidFill>
                  <a:srgbClr val="404040"/>
                </a:solidFill>
                <a:latin typeface="Meiryo" panose="020B0604030504040204" pitchFamily="50" charset="-128"/>
                <a:ea typeface="Meiryo" panose="020B0604030504040204" pitchFamily="50" charset="-128"/>
              </a:rPr>
              <a:t>では、以下では自動変換を実行できません。</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同時実行に設定されたモデルのルート レベルまたはエクスポート関数モデル。詳細については、</a:t>
            </a:r>
            <a:r>
              <a:rPr lang="ja-JP" altLang="en-US" sz="900" dirty="0">
                <a:solidFill>
                  <a:srgbClr val="005487"/>
                </a:solidFill>
                <a:latin typeface="Meiryo" panose="020B0604030504040204" pitchFamily="50" charset="-128"/>
                <a:ea typeface="Meiryo" panose="020B0604030504040204" pitchFamily="50" charset="-128"/>
                <a:hlinkClick r:id="rId6"/>
              </a:rPr>
              <a:t>同時実行用のモデルの構成</a:t>
            </a:r>
            <a:r>
              <a:rPr lang="ja-JP" altLang="en-US" sz="900" dirty="0">
                <a:solidFill>
                  <a:srgbClr val="404040"/>
                </a:solidFill>
                <a:latin typeface="Meiryo" panose="020B0604030504040204" pitchFamily="50" charset="-128"/>
                <a:ea typeface="Meiryo" panose="020B0604030504040204" pitchFamily="50" charset="-128"/>
              </a:rPr>
              <a:t>と</a:t>
            </a:r>
            <a:r>
              <a:rPr lang="ja-JP" altLang="en-US" sz="900" dirty="0">
                <a:solidFill>
                  <a:srgbClr val="005487"/>
                </a:solidFill>
                <a:latin typeface="Meiryo" panose="020B0604030504040204" pitchFamily="50" charset="-128"/>
                <a:ea typeface="Meiryo" panose="020B0604030504040204" pitchFamily="50" charset="-128"/>
                <a:hlinkClick r:id="rId7"/>
              </a:rPr>
              <a:t>エクスポート関数モデルの概要</a:t>
            </a:r>
            <a:r>
              <a:rPr lang="ja-JP" altLang="en-US" sz="900" dirty="0">
                <a:solidFill>
                  <a:srgbClr val="404040"/>
                </a:solidFill>
                <a:latin typeface="Meiryo" panose="020B0604030504040204" pitchFamily="50" charset="-128"/>
                <a:ea typeface="Meiryo" panose="020B0604030504040204" pitchFamily="50" charset="-128"/>
              </a:rPr>
              <a:t>を参照してください。</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固定小数点と整数型信号の場合。</a:t>
            </a:r>
          </a:p>
          <a:p>
            <a:pPr>
              <a:buFont typeface="Arial" panose="020B0604020202020204" pitchFamily="34" charset="0"/>
              <a:buChar char="•"/>
            </a:pPr>
            <a:r>
              <a:rPr lang="en-US" altLang="ja-JP" sz="900" dirty="0">
                <a:solidFill>
                  <a:srgbClr val="404040"/>
                </a:solidFill>
                <a:latin typeface="Meiryo" panose="020B0604030504040204" pitchFamily="50" charset="-128"/>
                <a:ea typeface="Meiryo" panose="020B0604030504040204" pitchFamily="50" charset="-128"/>
              </a:rPr>
              <a:t>Merge </a:t>
            </a:r>
            <a:r>
              <a:rPr lang="ja-JP" altLang="en-US" sz="900" dirty="0">
                <a:solidFill>
                  <a:srgbClr val="404040"/>
                </a:solidFill>
                <a:latin typeface="Meiryo" panose="020B0604030504040204" pitchFamily="50" charset="-128"/>
                <a:ea typeface="Meiryo" panose="020B0604030504040204" pitchFamily="50" charset="-128"/>
              </a:rPr>
              <a:t>ブロックの入力端子。</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非同期の </a:t>
            </a:r>
            <a:r>
              <a:rPr lang="en-US" altLang="ja-JP" sz="900" dirty="0">
                <a:solidFill>
                  <a:srgbClr val="404040"/>
                </a:solidFill>
                <a:latin typeface="Meiryo" panose="020B0604030504040204" pitchFamily="50" charset="-128"/>
                <a:ea typeface="Meiryo" panose="020B0604030504040204" pitchFamily="50" charset="-128"/>
              </a:rPr>
              <a:t>Rate Transition </a:t>
            </a:r>
            <a:r>
              <a:rPr lang="ja-JP" altLang="en-US" sz="900" dirty="0">
                <a:solidFill>
                  <a:srgbClr val="404040"/>
                </a:solidFill>
                <a:latin typeface="Meiryo" panose="020B0604030504040204" pitchFamily="50" charset="-128"/>
                <a:ea typeface="Meiryo" panose="020B0604030504040204" pitchFamily="50" charset="-128"/>
              </a:rPr>
              <a:t>ブロックの任意の端子。</a:t>
            </a:r>
          </a:p>
          <a:p>
            <a:pPr>
              <a:buFont typeface="Arial" panose="020B0604020202020204" pitchFamily="34" charset="0"/>
              <a:buChar char="•"/>
            </a:pPr>
            <a:r>
              <a:rPr lang="en-US" altLang="ja-JP" sz="900" dirty="0">
                <a:solidFill>
                  <a:srgbClr val="404040"/>
                </a:solidFill>
                <a:latin typeface="Meiryo" panose="020B0604030504040204" pitchFamily="50" charset="-128"/>
                <a:ea typeface="Meiryo" panose="020B0604030504040204" pitchFamily="50" charset="-128"/>
              </a:rPr>
              <a:t>Function-Call Subsystem </a:t>
            </a:r>
            <a:r>
              <a:rPr lang="ja-JP" altLang="en-US" sz="900" dirty="0">
                <a:solidFill>
                  <a:srgbClr val="404040"/>
                </a:solidFill>
                <a:latin typeface="Meiryo" panose="020B0604030504040204" pitchFamily="50" charset="-128"/>
                <a:ea typeface="Meiryo" panose="020B0604030504040204" pitchFamily="50" charset="-128"/>
              </a:rPr>
              <a:t>の入力端子。</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バス信号の場合。</a:t>
            </a:r>
            <a:endParaRPr lang="ja-JP" altLang="en-US" sz="900" b="0" i="0" dirty="0">
              <a:solidFill>
                <a:srgbClr val="404040"/>
              </a:solidFill>
              <a:effectLst/>
              <a:latin typeface="Meiryo" panose="020B0604030504040204" pitchFamily="50" charset="-128"/>
              <a:ea typeface="Meiryo" panose="020B0604030504040204" pitchFamily="50" charset="-128"/>
            </a:endParaRPr>
          </a:p>
        </p:txBody>
      </p:sp>
      <p:sp>
        <p:nvSpPr>
          <p:cNvPr id="7" name="正方形/長方形 6"/>
          <p:cNvSpPr/>
          <p:nvPr/>
        </p:nvSpPr>
        <p:spPr>
          <a:xfrm>
            <a:off x="685800" y="2493744"/>
            <a:ext cx="4572000" cy="646331"/>
          </a:xfrm>
          <a:prstGeom prst="rect">
            <a:avLst/>
          </a:prstGeom>
        </p:spPr>
        <p:txBody>
          <a:bodyPr>
            <a:spAutoFit/>
          </a:bodyPr>
          <a:lstStyle/>
          <a:p>
            <a:r>
              <a:rPr lang="ja-JP" altLang="en-US" sz="1200" b="1" dirty="0">
                <a:solidFill>
                  <a:srgbClr val="C45400"/>
                </a:solidFill>
                <a:latin typeface="Meiryo" panose="020B0604030504040204" pitchFamily="50" charset="-128"/>
                <a:ea typeface="Meiryo" panose="020B0604030504040204" pitchFamily="50" charset="-128"/>
              </a:rPr>
              <a:t>単位の変換</a:t>
            </a:r>
          </a:p>
          <a:p>
            <a:r>
              <a:rPr lang="ja-JP" altLang="en-US" sz="1200" dirty="0"/>
              <a:t/>
            </a:r>
            <a:br>
              <a:rPr lang="ja-JP" altLang="en-US" sz="1200" dirty="0"/>
            </a:br>
            <a:endParaRPr lang="ja-JP" altLang="en-US" sz="1200" dirty="0"/>
          </a:p>
        </p:txBody>
      </p:sp>
      <p:sp>
        <p:nvSpPr>
          <p:cNvPr id="10" name="コンテンツ プレースホルダー 2"/>
          <p:cNvSpPr>
            <a:spLocks noGrp="1"/>
          </p:cNvSpPr>
          <p:nvPr>
            <p:ph idx="1"/>
          </p:nvPr>
        </p:nvSpPr>
        <p:spPr>
          <a:xfrm>
            <a:off x="535106" y="838201"/>
            <a:ext cx="8532694" cy="689694"/>
          </a:xfrm>
        </p:spPr>
        <p:txBody>
          <a:bodyPr/>
          <a:lstStyle/>
          <a:p>
            <a:r>
              <a:rPr kumimoji="1" lang="en-US" altLang="ja-JP" sz="1400" dirty="0" smtClean="0"/>
              <a:t>Configuration Parameter</a:t>
            </a:r>
            <a:r>
              <a:rPr kumimoji="1" lang="ja-JP" altLang="en-US" sz="1400" dirty="0" smtClean="0"/>
              <a:t>で「自動単位変換を許可」にすることで、ブロック端子間の単位の自動変換が可能</a:t>
            </a:r>
            <a:endParaRPr kumimoji="1" lang="en-US" altLang="ja-JP" sz="1400" dirty="0" smtClean="0"/>
          </a:p>
          <a:p>
            <a:r>
              <a:rPr kumimoji="1" lang="ja-JP" altLang="en-US" sz="1400" dirty="0"/>
              <a:t>変換係数</a:t>
            </a:r>
            <a:r>
              <a:rPr kumimoji="1" lang="ja-JP" altLang="en-US" sz="1400" dirty="0" smtClean="0"/>
              <a:t>やオフセットで区切られた単位を変換するには </a:t>
            </a:r>
            <a:r>
              <a:rPr kumimoji="1" lang="en-US" altLang="ja-JP" sz="1400" dirty="0" smtClean="0"/>
              <a:t>Unit Conversion</a:t>
            </a:r>
            <a:r>
              <a:rPr kumimoji="1" lang="ja-JP" altLang="en-US" sz="1400" dirty="0" smtClean="0"/>
              <a:t>ブロックを利用する</a:t>
            </a:r>
            <a:endParaRPr kumimoji="1" lang="en-US" altLang="ja-JP" sz="1400" dirty="0" smtClean="0"/>
          </a:p>
        </p:txBody>
      </p:sp>
    </p:spTree>
    <p:extLst>
      <p:ext uri="{BB962C8B-B14F-4D97-AF65-F5344CB8AC3E}">
        <p14:creationId xmlns:p14="http://schemas.microsoft.com/office/powerpoint/2010/main" val="193830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endParaRPr kumimoji="1" lang="en-US" altLang="ja-JP" sz="2800" dirty="0"/>
          </a:p>
          <a:p>
            <a:pPr marL="0" indent="0" algn="ctr">
              <a:buNone/>
            </a:pPr>
            <a:endParaRPr kumimoji="1" lang="en-US" altLang="ja-JP" sz="2800" dirty="0" smtClean="0"/>
          </a:p>
          <a:p>
            <a:pPr marL="0" indent="0" algn="ctr">
              <a:buNone/>
            </a:pPr>
            <a:endParaRPr kumimoji="1" lang="en-US" altLang="ja-JP" sz="2800" dirty="0"/>
          </a:p>
          <a:p>
            <a:pPr marL="0" indent="0" algn="ctr">
              <a:buNone/>
            </a:pPr>
            <a:r>
              <a:rPr kumimoji="1" lang="en-US" altLang="ja-JP" sz="2800" dirty="0" smtClean="0"/>
              <a:t>Unit </a:t>
            </a:r>
            <a:r>
              <a:rPr kumimoji="1" lang="en-US" altLang="ja-JP" sz="2800" dirty="0"/>
              <a:t>System Configuration</a:t>
            </a:r>
            <a:endParaRPr kumimoji="1" lang="ja-JP" altLang="en-US" sz="2800" dirty="0"/>
          </a:p>
        </p:txBody>
      </p:sp>
    </p:spTree>
    <p:extLst>
      <p:ext uri="{BB962C8B-B14F-4D97-AF65-F5344CB8AC3E}">
        <p14:creationId xmlns:p14="http://schemas.microsoft.com/office/powerpoint/2010/main" val="315844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82753" y="838200"/>
            <a:ext cx="8229600" cy="5329237"/>
          </a:xfrm>
        </p:spPr>
        <p:txBody>
          <a:bodyPr/>
          <a:lstStyle/>
          <a:p>
            <a:r>
              <a:rPr kumimoji="1" lang="ja-JP" altLang="en-US" sz="1600" dirty="0" smtClean="0"/>
              <a:t>概要</a:t>
            </a:r>
            <a:endParaRPr kumimoji="1" lang="en-US" altLang="ja-JP" sz="1600" dirty="0" smtClean="0"/>
          </a:p>
          <a:p>
            <a:pPr lvl="1"/>
            <a:r>
              <a:rPr lang="ja-JP" altLang="en-US" sz="1400" dirty="0"/>
              <a:t>コンポーネントに対する許可される単位系と許可されない単位系を</a:t>
            </a:r>
            <a:r>
              <a:rPr lang="ja-JP" altLang="en-US" sz="1400" dirty="0" smtClean="0"/>
              <a:t>指定する。</a:t>
            </a:r>
            <a:endParaRPr lang="en-US" altLang="ja-JP" sz="1400" dirty="0" smtClean="0"/>
          </a:p>
          <a:p>
            <a:pPr marL="0" indent="0">
              <a:buNone/>
            </a:pPr>
            <a:endParaRPr kumimoji="1" lang="en-US" altLang="ja-JP" sz="1400" dirty="0" smtClean="0"/>
          </a:p>
          <a:p>
            <a:r>
              <a:rPr lang="ja-JP" altLang="en-US" sz="1600" dirty="0"/>
              <a:t>使用</a:t>
            </a:r>
            <a:r>
              <a:rPr lang="ja-JP" altLang="en-US" sz="1600" dirty="0" smtClean="0"/>
              <a:t>方法：許可する単位系は２通りで設定可能</a:t>
            </a:r>
            <a:endParaRPr lang="en-US" altLang="ja-JP" sz="1600" dirty="0" smtClean="0"/>
          </a:p>
          <a:p>
            <a:pPr lvl="1">
              <a:buFont typeface="+mj-lt"/>
              <a:buAutoNum type="arabicPeriod"/>
            </a:pPr>
            <a:r>
              <a:rPr lang="en-US" altLang="ja-JP" sz="1400" dirty="0" smtClean="0"/>
              <a:t>Unit </a:t>
            </a:r>
            <a:r>
              <a:rPr lang="en-US" altLang="ja-JP" sz="1400" dirty="0"/>
              <a:t>System Configuration </a:t>
            </a:r>
            <a:r>
              <a:rPr lang="ja-JP" altLang="en-US" sz="1400" dirty="0" smtClean="0"/>
              <a:t>ブロックによる設定</a:t>
            </a:r>
            <a:endParaRPr lang="en-US" altLang="ja-JP" sz="1400" dirty="0" smtClean="0"/>
          </a:p>
          <a:p>
            <a:pPr lvl="1">
              <a:buFont typeface="+mj-lt"/>
              <a:buAutoNum type="arabicPeriod"/>
            </a:pPr>
            <a:r>
              <a:rPr kumimoji="1" lang="en-US" altLang="ja-JP" sz="1400" dirty="0" smtClean="0"/>
              <a:t>Configuration Parameter</a:t>
            </a:r>
            <a:r>
              <a:rPr kumimoji="1" lang="ja-JP" altLang="en-US" sz="1400" dirty="0" smtClean="0"/>
              <a:t>による設定</a:t>
            </a:r>
            <a:endParaRPr kumimoji="1" lang="en-US" altLang="ja-JP" sz="1400" dirty="0" smtClean="0"/>
          </a:p>
          <a:p>
            <a:pPr lvl="1">
              <a:buFont typeface="+mj-lt"/>
              <a:buAutoNum type="arabicPeriod"/>
            </a:pPr>
            <a:endParaRPr lang="en-US" altLang="ja-JP" sz="1400" dirty="0"/>
          </a:p>
          <a:p>
            <a:pPr lvl="1">
              <a:buFont typeface="+mj-lt"/>
              <a:buAutoNum type="arabicPeriod"/>
            </a:pPr>
            <a:endParaRPr kumimoji="1" lang="en-US" altLang="ja-JP" sz="1400" dirty="0" smtClean="0"/>
          </a:p>
          <a:p>
            <a:pPr lvl="1">
              <a:buFont typeface="+mj-lt"/>
              <a:buAutoNum type="arabicPeriod"/>
            </a:pPr>
            <a:endParaRPr lang="en-US" altLang="ja-JP" sz="1400" dirty="0"/>
          </a:p>
          <a:p>
            <a:pPr lvl="1">
              <a:buFont typeface="+mj-lt"/>
              <a:buAutoNum type="arabicPeriod"/>
            </a:pPr>
            <a:endParaRPr kumimoji="1" lang="en-US" altLang="ja-JP" sz="1400" dirty="0" smtClean="0"/>
          </a:p>
          <a:p>
            <a:pPr lvl="1">
              <a:buFont typeface="+mj-lt"/>
              <a:buAutoNum type="arabicPeriod"/>
            </a:pPr>
            <a:endParaRPr lang="en-US" altLang="ja-JP" sz="1400" dirty="0"/>
          </a:p>
          <a:p>
            <a:pPr lvl="1">
              <a:buFont typeface="+mj-lt"/>
              <a:buAutoNum type="arabicPeriod"/>
            </a:pPr>
            <a:endParaRPr kumimoji="1" lang="en-US" altLang="ja-JP" sz="1400" dirty="0" smtClean="0"/>
          </a:p>
          <a:p>
            <a:pPr lvl="1">
              <a:buFont typeface="+mj-lt"/>
              <a:buAutoNum type="arabicPeriod"/>
            </a:pPr>
            <a:endParaRPr kumimoji="1" lang="en-US" altLang="ja-JP" sz="1400" dirty="0" smtClean="0"/>
          </a:p>
          <a:p>
            <a:pPr>
              <a:buFont typeface="+mj-lt"/>
              <a:buAutoNum type="arabicPeriod"/>
            </a:pPr>
            <a:endParaRPr kumimoji="1" lang="en-US" altLang="ja-JP" sz="1800" dirty="0"/>
          </a:p>
          <a:p>
            <a:r>
              <a:rPr kumimoji="1" lang="ja-JP" altLang="en-US" sz="1600" dirty="0" smtClean="0"/>
              <a:t>設定</a:t>
            </a:r>
            <a:endParaRPr kumimoji="1" lang="en-US" altLang="ja-JP" sz="1600" dirty="0" smtClean="0"/>
          </a:p>
          <a:p>
            <a:pPr lvl="1"/>
            <a:r>
              <a:rPr lang="en-US" altLang="ja-JP" sz="1400" dirty="0"/>
              <a:t>a</a:t>
            </a:r>
            <a:r>
              <a:rPr lang="en-US" altLang="ja-JP" sz="1400" dirty="0" smtClean="0"/>
              <a:t>ll	:</a:t>
            </a:r>
            <a:r>
              <a:rPr lang="ja-JP" altLang="en-US" sz="1400" dirty="0" smtClean="0"/>
              <a:t>全て許可</a:t>
            </a:r>
            <a:endParaRPr lang="en-US" altLang="ja-JP" sz="1400" dirty="0" smtClean="0"/>
          </a:p>
          <a:p>
            <a:pPr lvl="1"/>
            <a:r>
              <a:rPr lang="en-US" altLang="ja-JP" sz="1400" dirty="0" smtClean="0"/>
              <a:t>SI		</a:t>
            </a:r>
            <a:r>
              <a:rPr lang="ja-JP" altLang="en-US" sz="1400" dirty="0" smtClean="0"/>
              <a:t>：国際単位系</a:t>
            </a:r>
            <a:endParaRPr lang="en-US" altLang="ja-JP" sz="1400" dirty="0" smtClean="0"/>
          </a:p>
          <a:p>
            <a:pPr lvl="1"/>
            <a:r>
              <a:rPr lang="en-US" altLang="ja-JP" sz="1400" dirty="0" smtClean="0"/>
              <a:t>English	</a:t>
            </a:r>
            <a:r>
              <a:rPr lang="ja-JP" altLang="en-US" sz="1400" dirty="0" smtClean="0"/>
              <a:t>：ヤード・ポンド法</a:t>
            </a:r>
            <a:endParaRPr lang="en-US" altLang="ja-JP" sz="1400" dirty="0" smtClean="0"/>
          </a:p>
          <a:p>
            <a:pPr lvl="1"/>
            <a:r>
              <a:rPr lang="en-US" altLang="ja-JP" sz="1400" dirty="0" smtClean="0"/>
              <a:t>SI </a:t>
            </a:r>
            <a:r>
              <a:rPr lang="en-US" altLang="ja-JP" sz="1400" dirty="0"/>
              <a:t>(extended</a:t>
            </a:r>
            <a:r>
              <a:rPr lang="en-US" altLang="ja-JP" sz="1400" dirty="0" smtClean="0"/>
              <a:t>)	</a:t>
            </a:r>
            <a:r>
              <a:rPr lang="ja-JP" altLang="en-US" sz="1400" dirty="0" smtClean="0"/>
              <a:t>：国際単位系（拡張）</a:t>
            </a:r>
            <a:endParaRPr lang="en-US" altLang="ja-JP" sz="1400" dirty="0" smtClean="0"/>
          </a:p>
          <a:p>
            <a:pPr lvl="1"/>
            <a:r>
              <a:rPr lang="en-US" altLang="ja-JP" sz="1400" dirty="0" smtClean="0"/>
              <a:t>CGS	</a:t>
            </a:r>
            <a:r>
              <a:rPr lang="ja-JP" altLang="en-US" sz="1400" dirty="0" smtClean="0"/>
              <a:t>：</a:t>
            </a:r>
            <a:r>
              <a:rPr lang="en-US" altLang="ja-JP" sz="1400" dirty="0" smtClean="0"/>
              <a:t>CGS(</a:t>
            </a:r>
            <a:r>
              <a:rPr lang="ja-JP" altLang="en-US" sz="1400" dirty="0" smtClean="0"/>
              <a:t>センチメートル、グラム、秒）単位系</a:t>
            </a:r>
            <a:endParaRPr kumimoji="1" lang="en-US" altLang="ja-JP" sz="1400" dirty="0"/>
          </a:p>
          <a:p>
            <a:pPr>
              <a:buFont typeface="+mj-lt"/>
              <a:buAutoNum type="arabicPeriod"/>
            </a:pPr>
            <a:endParaRPr kumimoji="1" lang="en-US" altLang="ja-JP" sz="1400" dirty="0" smtClean="0"/>
          </a:p>
          <a:p>
            <a:pPr>
              <a:buFont typeface="+mj-lt"/>
              <a:buAutoNum type="arabicPeriod"/>
            </a:pPr>
            <a:endParaRPr kumimoji="1" lang="ja-JP" altLang="en-US" sz="1400" dirty="0"/>
          </a:p>
        </p:txBody>
      </p:sp>
      <p:sp>
        <p:nvSpPr>
          <p:cNvPr id="2" name="タイトル 1"/>
          <p:cNvSpPr>
            <a:spLocks noGrp="1"/>
          </p:cNvSpPr>
          <p:nvPr>
            <p:ph type="title"/>
          </p:nvPr>
        </p:nvSpPr>
        <p:spPr/>
        <p:txBody>
          <a:bodyPr/>
          <a:lstStyle/>
          <a:p>
            <a:r>
              <a:rPr kumimoji="1" lang="en-US" altLang="ja-JP" dirty="0" smtClean="0"/>
              <a:t>Unit System Configuration – </a:t>
            </a:r>
            <a:r>
              <a:rPr kumimoji="1" lang="ja-JP" altLang="en-US" dirty="0" smtClean="0"/>
              <a:t>概要と設定 </a:t>
            </a:r>
            <a:r>
              <a:rPr kumimoji="1" lang="en-US" altLang="ja-JP" dirty="0" smtClean="0"/>
              <a:t>-  </a:t>
            </a:r>
            <a:endParaRPr kumimoji="1" lang="ja-JP" altLang="en-US" dirty="0"/>
          </a:p>
        </p:txBody>
      </p:sp>
      <p:pic>
        <p:nvPicPr>
          <p:cNvPr id="5" name="図 4"/>
          <p:cNvPicPr>
            <a:picLocks noChangeAspect="1"/>
          </p:cNvPicPr>
          <p:nvPr/>
        </p:nvPicPr>
        <p:blipFill>
          <a:blip r:embed="rId2"/>
          <a:stretch>
            <a:fillRect/>
          </a:stretch>
        </p:blipFill>
        <p:spPr>
          <a:xfrm>
            <a:off x="685179" y="2667000"/>
            <a:ext cx="3337794" cy="1769534"/>
          </a:xfrm>
          <a:prstGeom prst="rect">
            <a:avLst/>
          </a:prstGeom>
        </p:spPr>
      </p:pic>
      <p:grpSp>
        <p:nvGrpSpPr>
          <p:cNvPr id="4" name="グループ化 3"/>
          <p:cNvGrpSpPr/>
          <p:nvPr/>
        </p:nvGrpSpPr>
        <p:grpSpPr>
          <a:xfrm>
            <a:off x="4227137" y="2658234"/>
            <a:ext cx="4599377" cy="1789955"/>
            <a:chOff x="1295400" y="4114800"/>
            <a:chExt cx="6428177" cy="2111122"/>
          </a:xfrm>
        </p:grpSpPr>
        <p:pic>
          <p:nvPicPr>
            <p:cNvPr id="6" name="図 5"/>
            <p:cNvPicPr>
              <a:picLocks noChangeAspect="1"/>
            </p:cNvPicPr>
            <p:nvPr/>
          </p:nvPicPr>
          <p:blipFill>
            <a:blip r:embed="rId3"/>
            <a:stretch>
              <a:fillRect/>
            </a:stretch>
          </p:blipFill>
          <p:spPr>
            <a:xfrm>
              <a:off x="1295400" y="4114800"/>
              <a:ext cx="6428177" cy="2111122"/>
            </a:xfrm>
            <a:prstGeom prst="rect">
              <a:avLst/>
            </a:prstGeom>
          </p:spPr>
        </p:pic>
        <p:sp>
          <p:nvSpPr>
            <p:cNvPr id="16" name="正方形/長方形 15"/>
            <p:cNvSpPr/>
            <p:nvPr/>
          </p:nvSpPr>
          <p:spPr bwMode="auto">
            <a:xfrm>
              <a:off x="2667000" y="5400601"/>
              <a:ext cx="4724400" cy="314399"/>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charset="0"/>
                <a:ea typeface="ＭＳ Ｐゴシック" pitchFamily="50" charset="-128"/>
              </a:endParaRPr>
            </a:p>
          </p:txBody>
        </p:sp>
      </p:grpSp>
    </p:spTree>
    <p:extLst>
      <p:ext uri="{BB962C8B-B14F-4D97-AF65-F5344CB8AC3E}">
        <p14:creationId xmlns:p14="http://schemas.microsoft.com/office/powerpoint/2010/main" val="1062827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A664C2-CCE2-4B10-8669-5D34F1BEE413}">
  <ds:schemaRef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4f9469a5-59df-4688-ab0c-43c66142dc4b"/>
    <ds:schemaRef ds:uri="http://schemas.microsoft.com/office/2006/metadata/properties"/>
  </ds:schemaRefs>
</ds:datastoreItem>
</file>

<file path=customXml/itemProps2.xml><?xml version="1.0" encoding="utf-8"?>
<ds:datastoreItem xmlns:ds="http://schemas.openxmlformats.org/officeDocument/2006/customXml" ds:itemID="{081BEE27-4360-449E-8E38-2337ED0A7B2D}"/>
</file>

<file path=customXml/itemProps3.xml><?xml version="1.0" encoding="utf-8"?>
<ds:datastoreItem xmlns:ds="http://schemas.openxmlformats.org/officeDocument/2006/customXml" ds:itemID="{AF6A28B0-91EE-4580-937F-72EBAF519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1081</Words>
  <Application>Microsoft Office PowerPoint</Application>
  <PresentationFormat>画面に合わせる (4:3)</PresentationFormat>
  <Paragraphs>206</Paragraphs>
  <Slides>21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Arial Unicode MS</vt:lpstr>
      <vt:lpstr>Meiryo UI</vt:lpstr>
      <vt:lpstr>Menlo</vt:lpstr>
      <vt:lpstr>ＭＳ Ｐゴシック</vt:lpstr>
      <vt:lpstr>ＭＳ Ｐ明朝</vt:lpstr>
      <vt:lpstr>メイリオ</vt:lpstr>
      <vt:lpstr>メイリオ</vt:lpstr>
      <vt:lpstr>Arial</vt:lpstr>
      <vt:lpstr>Wingdings</vt:lpstr>
      <vt:lpstr>1_標準デザイン</vt:lpstr>
      <vt:lpstr>Aチーム　3月調査項目</vt:lpstr>
      <vt:lpstr>調査項目とポイント</vt:lpstr>
      <vt:lpstr>まとめ</vt:lpstr>
      <vt:lpstr>PowerPoint プレゼンテーション</vt:lpstr>
      <vt:lpstr>Unit Conversion – 概要と設定 -</vt:lpstr>
      <vt:lpstr>Unit Conversion – コード生成 -</vt:lpstr>
      <vt:lpstr>参考：単位の変換</vt:lpstr>
      <vt:lpstr>PowerPoint プレゼンテーション</vt:lpstr>
      <vt:lpstr>Unit System Configuration – 概要と設定 -  </vt:lpstr>
      <vt:lpstr>Unit System Configuration - スコープ -  </vt:lpstr>
      <vt:lpstr>Unit System Configuration – 違反検出 - </vt:lpstr>
      <vt:lpstr>Unit System Configuration – コード生成 - </vt:lpstr>
      <vt:lpstr>PowerPoint プレゼンテーション</vt:lpstr>
      <vt:lpstr>Sequence Viewer　– 概要と設定 -  </vt:lpstr>
      <vt:lpstr>Sequence Viewer　– サンプル - </vt:lpstr>
      <vt:lpstr>Sequence Viewer　– サンプル - </vt:lpstr>
      <vt:lpstr>Sequence Viewer　– コード生成 - </vt:lpstr>
      <vt:lpstr>PowerPoint プレゼンテーション</vt:lpstr>
      <vt:lpstr>Matlab2019b + AUTOSAR Package</vt:lpstr>
      <vt:lpstr>Matlab2019b + AUTOSAR code generation</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2014-11-07T02:25:43Z</dcterms:created>
  <dcterms:modified xsi:type="dcterms:W3CDTF">2020-03-26T02:03:39Z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