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4"/>
  </p:sldMasterIdLst>
  <p:notesMasterIdLst>
    <p:notesMasterId r:id="rId62"/>
  </p:notesMasterIdLst>
  <p:sldIdLst>
    <p:sldId id="258" r:id="rId5"/>
    <p:sldId id="259" r:id="rId6"/>
    <p:sldId id="260" r:id="rId7"/>
    <p:sldId id="261" r:id="rId8"/>
    <p:sldId id="310" r:id="rId9"/>
    <p:sldId id="262" r:id="rId10"/>
    <p:sldId id="263" r:id="rId11"/>
    <p:sldId id="309" r:id="rId12"/>
    <p:sldId id="264" r:id="rId13"/>
    <p:sldId id="265" r:id="rId14"/>
    <p:sldId id="266" r:id="rId15"/>
    <p:sldId id="281" r:id="rId16"/>
    <p:sldId id="290" r:id="rId17"/>
    <p:sldId id="267" r:id="rId18"/>
    <p:sldId id="268" r:id="rId19"/>
    <p:sldId id="292" r:id="rId20"/>
    <p:sldId id="293" r:id="rId21"/>
    <p:sldId id="294" r:id="rId22"/>
    <p:sldId id="269" r:id="rId23"/>
    <p:sldId id="295" r:id="rId24"/>
    <p:sldId id="271" r:id="rId25"/>
    <p:sldId id="274" r:id="rId26"/>
    <p:sldId id="270" r:id="rId27"/>
    <p:sldId id="273" r:id="rId28"/>
    <p:sldId id="296" r:id="rId29"/>
    <p:sldId id="297" r:id="rId30"/>
    <p:sldId id="298" r:id="rId31"/>
    <p:sldId id="272" r:id="rId32"/>
    <p:sldId id="299" r:id="rId33"/>
    <p:sldId id="300" r:id="rId34"/>
    <p:sldId id="301" r:id="rId35"/>
    <p:sldId id="282" r:id="rId36"/>
    <p:sldId id="283" r:id="rId37"/>
    <p:sldId id="284" r:id="rId38"/>
    <p:sldId id="306" r:id="rId39"/>
    <p:sldId id="275" r:id="rId40"/>
    <p:sldId id="276" r:id="rId41"/>
    <p:sldId id="305" r:id="rId42"/>
    <p:sldId id="277" r:id="rId43"/>
    <p:sldId id="278" r:id="rId44"/>
    <p:sldId id="279" r:id="rId45"/>
    <p:sldId id="302" r:id="rId46"/>
    <p:sldId id="312" r:id="rId47"/>
    <p:sldId id="313" r:id="rId48"/>
    <p:sldId id="314" r:id="rId49"/>
    <p:sldId id="311" r:id="rId50"/>
    <p:sldId id="280" r:id="rId51"/>
    <p:sldId id="303" r:id="rId52"/>
    <p:sldId id="285" r:id="rId53"/>
    <p:sldId id="304" r:id="rId54"/>
    <p:sldId id="286" r:id="rId55"/>
    <p:sldId id="287" r:id="rId56"/>
    <p:sldId id="315" r:id="rId57"/>
    <p:sldId id="288" r:id="rId58"/>
    <p:sldId id="289" r:id="rId59"/>
    <p:sldId id="307" r:id="rId60"/>
    <p:sldId id="308" r:id="rId61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9656" autoAdjust="0"/>
  </p:normalViewPr>
  <p:slideViewPr>
    <p:cSldViewPr>
      <p:cViewPr varScale="1">
        <p:scale>
          <a:sx n="164" d="100"/>
          <a:sy n="164" d="100"/>
        </p:scale>
        <p:origin x="162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5.wmf"/><Relationship Id="rId3" Type="http://schemas.openxmlformats.org/officeDocument/2006/relationships/image" Target="../media/image77.png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31515/toolbox/simulink/simulink/slmsgviewer/from_spreadsheet_sample1/From%20Spreadsheet','error" TargetMode="Externa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8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file:///C:/Program%20Files/MATLAB/R2019b/help/simulink/slref/fromspreadsheet.html" TargetMode="Externa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______.xlsx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file:///C:/Program%20Files/MATLAB/R2019b/help/simulink/slref/fromspreadshee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5AAF36D2-D007-4FDC-A1A4-1BADA54FA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Simulink</a:t>
            </a:r>
            <a:r>
              <a:rPr kumimoji="1" lang="ja-JP" altLang="en-US" dirty="0"/>
              <a:t>機能確認</a:t>
            </a:r>
            <a:r>
              <a:rPr kumimoji="1" lang="en-US" altLang="ja-JP" dirty="0"/>
              <a:t>20WS</a:t>
            </a:r>
            <a:r>
              <a:rPr kumimoji="1" lang="ja-JP" altLang="en-US" dirty="0"/>
              <a:t> </a:t>
            </a:r>
            <a:r>
              <a:rPr kumimoji="1" lang="en-US" altLang="ja-JP" dirty="0"/>
              <a:t>B</a:t>
            </a:r>
            <a:r>
              <a:rPr kumimoji="1" lang="ja-JP" altLang="en-US" dirty="0"/>
              <a:t>班</a:t>
            </a:r>
            <a:endParaRPr kumimoji="1" lang="en-US" altLang="ja-JP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2717D22-89D8-480D-AF40-E9CB8EC5C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From Spreadsheet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7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・スプレッドシートの設定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右図赤枠部分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設定値概要は下図参照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詳細は次ページから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44" y="1228725"/>
            <a:ext cx="3246356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 bwMode="auto">
          <a:xfrm>
            <a:off x="5745244" y="2667000"/>
            <a:ext cx="3246356" cy="1143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745244" y="4038600"/>
            <a:ext cx="3246356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64927"/>
              </p:ext>
            </p:extLst>
          </p:nvPr>
        </p:nvGraphicFramePr>
        <p:xfrm>
          <a:off x="533400" y="2743200"/>
          <a:ext cx="5105400" cy="3754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0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設定名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概要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ファイル名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読み込むファイル名を指定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右のフォルダボタンで</a:t>
                      </a:r>
                      <a:r>
                        <a:rPr kumimoji="1" lang="en-US" altLang="ja-JP" dirty="0" smtClean="0"/>
                        <a:t>GUI</a:t>
                      </a:r>
                      <a:r>
                        <a:rPr kumimoji="1" lang="ja-JP" altLang="en-US" dirty="0" smtClean="0"/>
                        <a:t>で選択可能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シート名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読み込むシートの名前</a:t>
                      </a:r>
                      <a:endParaRPr kumimoji="1" lang="en-US" altLang="ja-JP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シート名右のボタンで</a:t>
                      </a:r>
                      <a:r>
                        <a:rPr kumimoji="1" lang="en-US" altLang="ja-JP" dirty="0" smtClean="0"/>
                        <a:t>GUI</a:t>
                      </a:r>
                      <a:r>
                        <a:rPr kumimoji="1" lang="ja-JP" altLang="en-US" dirty="0" smtClean="0"/>
                        <a:t>で選択可能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範囲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空欄でシートすべてを読み込む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シート名右のボタンで</a:t>
                      </a:r>
                      <a:r>
                        <a:rPr kumimoji="1" lang="en-US" altLang="ja-JP" dirty="0" smtClean="0"/>
                        <a:t>GUI</a:t>
                      </a:r>
                      <a:r>
                        <a:rPr kumimoji="1" lang="ja-JP" altLang="en-US" dirty="0" smtClean="0"/>
                        <a:t>で選択可能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最初の列の扱い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最初の列を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時間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として扱うか、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データ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として扱うか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9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ファイル名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読み込むファイルを選択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右図赤枠のボタンで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で選択できる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・ファイル選択</a:t>
            </a:r>
            <a:r>
              <a:rPr kumimoji="1" lang="en-US" altLang="ja-JP" dirty="0" smtClean="0"/>
              <a:t>GUI</a:t>
            </a:r>
            <a:endParaRPr kumimoji="1" lang="en-US" altLang="ja-JP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307" y="1220487"/>
            <a:ext cx="3232055" cy="492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8686800" y="2879124"/>
            <a:ext cx="2286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399"/>
            <a:ext cx="4114800" cy="254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6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535305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ファイル名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読み込むファイルを選択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右図赤枠のボタンで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で選択できる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MATLAB</a:t>
            </a:r>
            <a:r>
              <a:rPr kumimoji="1" lang="ja-JP" altLang="en-US" dirty="0" smtClean="0"/>
              <a:t>のカレントフォルダ以外のファイルを選択した場合、絶対パスとなる</a:t>
            </a:r>
            <a:endParaRPr kumimoji="1" lang="en-US" altLang="ja-JP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545" y="1220486"/>
            <a:ext cx="3215825" cy="492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5759545" y="2854410"/>
            <a:ext cx="3155855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320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520065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ファイル名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読み込むファイルを選択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右図赤枠のボタンで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で選択できる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MATLAB</a:t>
            </a:r>
            <a:r>
              <a:rPr kumimoji="1" lang="ja-JP" altLang="en-US" dirty="0" smtClean="0"/>
              <a:t>のカレントフォルダのファイルを選ぶとファイル名のみ入る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u="sng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カレントフォルダを移動させたときに、同名ファイルが移動先のフォルダに存在した場合、意図しないファイルを読み込む場合があるため注意が必要</a:t>
            </a:r>
            <a:endParaRPr kumimoji="1" lang="en-US" altLang="ja-JP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307" y="1220487"/>
            <a:ext cx="3232055" cy="492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5759545" y="2854410"/>
            <a:ext cx="3155855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664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527685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シート</a:t>
            </a:r>
            <a:r>
              <a:rPr kumimoji="1" lang="ja-JP" altLang="en-US" dirty="0" smtClean="0"/>
              <a:t>名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読み込むシートを選択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右図赤枠のボタンで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で選択できる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下のシートをクリックで選択</a:t>
            </a:r>
            <a:endParaRPr kumimoji="1" lang="en-US" altLang="ja-JP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196" y="1220487"/>
            <a:ext cx="3226166" cy="495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8686800" y="3124200"/>
            <a:ext cx="2286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2133600" cy="350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正方形/長方形 10"/>
          <p:cNvSpPr/>
          <p:nvPr/>
        </p:nvSpPr>
        <p:spPr bwMode="auto">
          <a:xfrm>
            <a:off x="2590800" y="5906530"/>
            <a:ext cx="6096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153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527685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範囲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読み込む範囲を選択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右図赤枠のボタンで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で選択できる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Ctrl</a:t>
            </a:r>
            <a:r>
              <a:rPr kumimoji="1" lang="ja-JP" altLang="en-US" dirty="0" smtClean="0"/>
              <a:t>キーを押しながらクリックで飛び地で選択が可能</a:t>
            </a:r>
            <a:endParaRPr kumimoji="1" lang="en-US" altLang="ja-JP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492" y="1219199"/>
            <a:ext cx="3215870" cy="491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8686800" y="3124200"/>
            <a:ext cx="2286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93200"/>
            <a:ext cx="1981200" cy="328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 bwMode="auto">
          <a:xfrm>
            <a:off x="5767492" y="3352800"/>
            <a:ext cx="3147908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242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From Spreadsheet</a:t>
            </a:r>
            <a:r>
              <a:rPr lang="ja-JP" altLang="en-US" dirty="0"/>
              <a:t>ブロックの設定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選択しない信号がある場合はポートが削除される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不適切な範囲を選択すると、自動で書き換えられる。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49765" t="59722" r="42344" b="36806"/>
          <a:stretch/>
        </p:blipFill>
        <p:spPr>
          <a:xfrm>
            <a:off x="1400175" y="3961209"/>
            <a:ext cx="1443038" cy="35718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82" y="3943350"/>
            <a:ext cx="1007269" cy="392906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 bwMode="auto">
          <a:xfrm>
            <a:off x="3107532" y="3993356"/>
            <a:ext cx="707231" cy="24288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/>
          <a:srcRect b="63062"/>
          <a:stretch/>
        </p:blipFill>
        <p:spPr>
          <a:xfrm>
            <a:off x="1400176" y="4444994"/>
            <a:ext cx="1764506" cy="691362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1543050" y="4600575"/>
            <a:ext cx="1071563" cy="29289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093119" y="4896633"/>
            <a:ext cx="1071563" cy="1234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175" y="1752600"/>
            <a:ext cx="885825" cy="4071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0175" y="2254244"/>
            <a:ext cx="1778794" cy="71437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3060" y="2209007"/>
            <a:ext cx="2364581" cy="614363"/>
          </a:xfrm>
          <a:prstGeom prst="rect">
            <a:avLst/>
          </a:prstGeom>
        </p:spPr>
      </p:pic>
      <p:sp>
        <p:nvSpPr>
          <p:cNvPr id="16" name="角丸四角形吹き出し 15"/>
          <p:cNvSpPr/>
          <p:nvPr/>
        </p:nvSpPr>
        <p:spPr bwMode="auto">
          <a:xfrm>
            <a:off x="6125765" y="2062974"/>
            <a:ext cx="1832372" cy="636173"/>
          </a:xfrm>
          <a:prstGeom prst="wedgeRoundRectCallout">
            <a:avLst>
              <a:gd name="adj1" fmla="val -61985"/>
              <a:gd name="adj2" fmla="val 15758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altLang="ja-JP" sz="825" dirty="0" err="1"/>
              <a:t>signalA</a:t>
            </a:r>
            <a:r>
              <a:rPr lang="ja-JP" altLang="en-US" sz="825" dirty="0"/>
              <a:t>のポートが削除され</a:t>
            </a:r>
            <a:endParaRPr lang="en-US" altLang="ja-JP" sz="825" dirty="0"/>
          </a:p>
          <a:p>
            <a:pPr defTabSz="685800"/>
            <a:r>
              <a:rPr lang="en-US" altLang="ja-JP" sz="825" dirty="0" err="1"/>
              <a:t>signalB</a:t>
            </a:r>
            <a:r>
              <a:rPr lang="ja-JP" altLang="en-US" sz="825" dirty="0"/>
              <a:t>分のみとなる</a:t>
            </a: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9081" y="4437851"/>
            <a:ext cx="1771650" cy="685800"/>
          </a:xfrm>
          <a:prstGeom prst="rect">
            <a:avLst/>
          </a:prstGeom>
        </p:spPr>
      </p:pic>
      <p:sp>
        <p:nvSpPr>
          <p:cNvPr id="18" name="角丸四角形吹き出し 17"/>
          <p:cNvSpPr/>
          <p:nvPr/>
        </p:nvSpPr>
        <p:spPr bwMode="auto">
          <a:xfrm>
            <a:off x="2843212" y="1788538"/>
            <a:ext cx="1539479" cy="385163"/>
          </a:xfrm>
          <a:prstGeom prst="wedgeRoundRectCallout">
            <a:avLst>
              <a:gd name="adj1" fmla="val -41568"/>
              <a:gd name="adj2" fmla="val 121478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ja-JP" altLang="en-US" sz="825" dirty="0"/>
              <a:t>表上でドラッグして選択できる</a:t>
            </a:r>
            <a:endParaRPr lang="en-US" altLang="ja-JP" sz="825" dirty="0"/>
          </a:p>
          <a:p>
            <a:pPr defTabSz="685800"/>
            <a:r>
              <a:rPr lang="ja-JP" altLang="en-US" sz="825" dirty="0"/>
              <a:t>複数箇所選択時は</a:t>
            </a:r>
            <a:r>
              <a:rPr lang="en-US" altLang="ja-JP" sz="825" dirty="0"/>
              <a:t>Ctrl</a:t>
            </a:r>
            <a:r>
              <a:rPr lang="ja-JP" altLang="en-US" sz="825" dirty="0"/>
              <a:t>押下</a:t>
            </a:r>
            <a:endParaRPr lang="en-US" altLang="ja-JP" sz="825" dirty="0"/>
          </a:p>
        </p:txBody>
      </p:sp>
    </p:spTree>
    <p:extLst>
      <p:ext uri="{BB962C8B-B14F-4D97-AF65-F5344CB8AC3E}">
        <p14:creationId xmlns:p14="http://schemas.microsoft.com/office/powerpoint/2010/main" val="32293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From Spreadsheet</a:t>
            </a:r>
            <a:r>
              <a:rPr lang="ja-JP" altLang="en-US" dirty="0"/>
              <a:t>ブロックの設定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出力データ型</a:t>
            </a:r>
            <a:endParaRPr kumimoji="1" lang="en-US" altLang="ja-JP" dirty="0"/>
          </a:p>
          <a:p>
            <a:pPr lvl="1"/>
            <a:r>
              <a:rPr lang="ja-JP" altLang="en-US" dirty="0"/>
              <a:t>出力データ型を設定できる</a:t>
            </a:r>
            <a:endParaRPr lang="en-US" altLang="ja-JP" dirty="0"/>
          </a:p>
          <a:p>
            <a:pPr lvl="1"/>
            <a:r>
              <a:rPr lang="ja-JP" altLang="en-US" dirty="0" smtClean="0"/>
              <a:t>小数点データを</a:t>
            </a:r>
            <a:r>
              <a:rPr lang="en-US" altLang="ja-JP" dirty="0" smtClean="0"/>
              <a:t>uint8</a:t>
            </a:r>
            <a:r>
              <a:rPr lang="ja-JP" altLang="en-US" dirty="0" smtClean="0"/>
              <a:t>で出力する例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780287" y="2285999"/>
          <a:ext cx="5999132" cy="3748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224">
                  <a:extLst>
                    <a:ext uri="{9D8B030D-6E8A-4147-A177-3AD203B41FA5}">
                      <a16:colId xmlns:a16="http://schemas.microsoft.com/office/drawing/2014/main" val="2403615868"/>
                    </a:ext>
                  </a:extLst>
                </a:gridCol>
                <a:gridCol w="1919589">
                  <a:extLst>
                    <a:ext uri="{9D8B030D-6E8A-4147-A177-3AD203B41FA5}">
                      <a16:colId xmlns:a16="http://schemas.microsoft.com/office/drawing/2014/main" val="2604676277"/>
                    </a:ext>
                  </a:extLst>
                </a:gridCol>
                <a:gridCol w="2550319">
                  <a:extLst>
                    <a:ext uri="{9D8B030D-6E8A-4147-A177-3AD203B41FA5}">
                      <a16:colId xmlns:a16="http://schemas.microsoft.com/office/drawing/2014/main" val="1147605962"/>
                    </a:ext>
                  </a:extLst>
                </a:gridCol>
              </a:tblGrid>
              <a:tr h="258683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データ型</a:t>
                      </a:r>
                      <a:endParaRPr kumimoji="1" lang="en-US" altLang="ja-JP" sz="11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モデル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Scope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0298785"/>
                  </a:ext>
                </a:extLst>
              </a:tr>
              <a:tr h="166878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double</a:t>
                      </a:r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3438228"/>
                  </a:ext>
                </a:extLst>
              </a:tr>
              <a:tr h="166878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uint8</a:t>
                      </a:r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233709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614613"/>
            <a:ext cx="1771650" cy="48577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682" y="2614613"/>
            <a:ext cx="2274856" cy="144259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707" y="4271962"/>
            <a:ext cx="1757363" cy="44291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107" y="4284146"/>
            <a:ext cx="2307431" cy="147875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9223" y="2114791"/>
            <a:ext cx="1207294" cy="1864519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047542" y="401619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/>
              <a:t>From</a:t>
            </a:r>
            <a:r>
              <a:rPr lang="ja-JP" altLang="en-US" sz="900" dirty="0"/>
              <a:t> </a:t>
            </a:r>
            <a:r>
              <a:rPr lang="en-US" altLang="ja-JP" sz="900" dirty="0"/>
              <a:t>Spreadsheet</a:t>
            </a:r>
            <a:r>
              <a:rPr lang="ja-JP" altLang="en-US" sz="900" dirty="0"/>
              <a:t>への</a:t>
            </a:r>
            <a:endParaRPr lang="en-US" altLang="ja-JP" sz="900" dirty="0"/>
          </a:p>
          <a:p>
            <a:r>
              <a:rPr lang="ja-JP" altLang="en-US" sz="900" dirty="0"/>
              <a:t>入力データ</a:t>
            </a:r>
          </a:p>
        </p:txBody>
      </p:sp>
      <p:sp>
        <p:nvSpPr>
          <p:cNvPr id="14" name="角丸四角形吹き出し 13"/>
          <p:cNvSpPr/>
          <p:nvPr/>
        </p:nvSpPr>
        <p:spPr bwMode="auto">
          <a:xfrm>
            <a:off x="6534542" y="5015798"/>
            <a:ext cx="1474353" cy="402615"/>
          </a:xfrm>
          <a:prstGeom prst="wedgeRoundRectCallout">
            <a:avLst>
              <a:gd name="adj1" fmla="val -42652"/>
              <a:gd name="adj2" fmla="val -83601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25" dirty="0"/>
              <a:t>小数点以下切り捨て</a:t>
            </a:r>
            <a:endParaRPr lang="en-US" altLang="ja-JP" sz="825" dirty="0"/>
          </a:p>
        </p:txBody>
      </p:sp>
    </p:spTree>
    <p:extLst>
      <p:ext uri="{BB962C8B-B14F-4D97-AF65-F5344CB8AC3E}">
        <p14:creationId xmlns:p14="http://schemas.microsoft.com/office/powerpoint/2010/main" val="13890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From Spreadsheet</a:t>
            </a:r>
            <a:r>
              <a:rPr lang="ja-JP" altLang="en-US" dirty="0"/>
              <a:t>ブロックの設定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ja-JP" altLang="en-US" dirty="0" smtClean="0"/>
              <a:t>型の範囲外のデータを入力する例</a:t>
            </a:r>
            <a:r>
              <a:rPr kumimoji="1" lang="en-US" altLang="ja-JP" dirty="0" smtClean="0"/>
              <a:t>(-300~300)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780287" y="2264568"/>
          <a:ext cx="7020690" cy="3429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907">
                  <a:extLst>
                    <a:ext uri="{9D8B030D-6E8A-4147-A177-3AD203B41FA5}">
                      <a16:colId xmlns:a16="http://schemas.microsoft.com/office/drawing/2014/main" val="2403615868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1147605962"/>
                    </a:ext>
                  </a:extLst>
                </a:gridCol>
                <a:gridCol w="2378869">
                  <a:extLst>
                    <a:ext uri="{9D8B030D-6E8A-4147-A177-3AD203B41FA5}">
                      <a16:colId xmlns:a16="http://schemas.microsoft.com/office/drawing/2014/main" val="2461493340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33957415"/>
                    </a:ext>
                  </a:extLst>
                </a:gridCol>
              </a:tblGrid>
              <a:tr h="255149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データ型</a:t>
                      </a:r>
                      <a:endParaRPr kumimoji="1" lang="en-US" altLang="ja-JP" sz="11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範囲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From</a:t>
                      </a:r>
                      <a:r>
                        <a:rPr kumimoji="1" lang="en-US" altLang="ja-JP" sz="1100" baseline="0" dirty="0" err="1" smtClean="0"/>
                        <a:t>Spreadsheet</a:t>
                      </a:r>
                      <a:r>
                        <a:rPr kumimoji="1" lang="ja-JP" altLang="en-US" sz="1100" baseline="0" dirty="0" err="1" smtClean="0"/>
                        <a:t>への</a:t>
                      </a:r>
                      <a:r>
                        <a:rPr kumimoji="1" lang="ja-JP" altLang="en-US" sz="1100" baseline="0" dirty="0" smtClean="0"/>
                        <a:t>入力データ</a:t>
                      </a:r>
                      <a:endParaRPr kumimoji="1" lang="en-US" altLang="ja-JP" sz="11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Scope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0298785"/>
                  </a:ext>
                </a:extLst>
              </a:tr>
              <a:tr h="1586926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int8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-300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en-US" altLang="ja-JP" sz="11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en-US" altLang="ja-JP" sz="1100" dirty="0" smtClean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3438228"/>
                  </a:ext>
                </a:extLst>
              </a:tr>
              <a:tr h="1586926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uint8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-200~200</a:t>
                      </a:r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233709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456" y="2525316"/>
            <a:ext cx="985838" cy="15737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457" y="4149328"/>
            <a:ext cx="985837" cy="1510463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 bwMode="auto">
          <a:xfrm>
            <a:off x="2507457" y="3128962"/>
            <a:ext cx="985837" cy="58936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507455" y="4717025"/>
            <a:ext cx="985838" cy="7229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sp>
        <p:nvSpPr>
          <p:cNvPr id="16" name="角丸四角形吹き出し 15"/>
          <p:cNvSpPr/>
          <p:nvPr/>
        </p:nvSpPr>
        <p:spPr bwMode="auto">
          <a:xfrm>
            <a:off x="3602830" y="2984491"/>
            <a:ext cx="800100" cy="288942"/>
          </a:xfrm>
          <a:prstGeom prst="wedgeRoundRectCallout">
            <a:avLst>
              <a:gd name="adj1" fmla="val -62550"/>
              <a:gd name="adj2" fmla="val 37417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ja-JP" altLang="en-US" sz="825" dirty="0"/>
              <a:t>型の範囲内</a:t>
            </a:r>
            <a:endParaRPr lang="en-US" altLang="ja-JP" sz="825" dirty="0"/>
          </a:p>
        </p:txBody>
      </p:sp>
      <p:sp>
        <p:nvSpPr>
          <p:cNvPr id="17" name="角丸四角形吹き出し 16"/>
          <p:cNvSpPr/>
          <p:nvPr/>
        </p:nvSpPr>
        <p:spPr bwMode="auto">
          <a:xfrm>
            <a:off x="3602830" y="4615617"/>
            <a:ext cx="800100" cy="288942"/>
          </a:xfrm>
          <a:prstGeom prst="wedgeRoundRectCallout">
            <a:avLst>
              <a:gd name="adj1" fmla="val -62550"/>
              <a:gd name="adj2" fmla="val 37417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ja-JP" altLang="en-US" sz="825" dirty="0"/>
              <a:t>型の範囲内</a:t>
            </a:r>
            <a:endParaRPr lang="en-US" altLang="ja-JP" sz="825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360" y="2563415"/>
            <a:ext cx="2883358" cy="139761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360" y="4147008"/>
            <a:ext cx="2883358" cy="1394151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 bwMode="auto">
          <a:xfrm>
            <a:off x="5713572" y="2686050"/>
            <a:ext cx="1087279" cy="10386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690712" y="4259873"/>
            <a:ext cx="1333024" cy="11035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sp>
        <p:nvSpPr>
          <p:cNvPr id="22" name="角丸四角形吹き出し 21"/>
          <p:cNvSpPr/>
          <p:nvPr/>
        </p:nvSpPr>
        <p:spPr bwMode="auto">
          <a:xfrm>
            <a:off x="6800850" y="2307498"/>
            <a:ext cx="1360170" cy="325853"/>
          </a:xfrm>
          <a:prstGeom prst="wedgeRoundRectCallout">
            <a:avLst>
              <a:gd name="adj1" fmla="val -60802"/>
              <a:gd name="adj2" fmla="val 54956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ja-JP" altLang="en-US" sz="825" dirty="0"/>
              <a:t>型の範囲内は問題なし</a:t>
            </a:r>
            <a:endParaRPr lang="en-US" altLang="ja-JP" sz="825" dirty="0"/>
          </a:p>
        </p:txBody>
      </p:sp>
      <p:sp>
        <p:nvSpPr>
          <p:cNvPr id="23" name="角丸四角形吹き出し 22"/>
          <p:cNvSpPr/>
          <p:nvPr/>
        </p:nvSpPr>
        <p:spPr bwMode="auto">
          <a:xfrm>
            <a:off x="6880977" y="3841030"/>
            <a:ext cx="1474353" cy="402615"/>
          </a:xfrm>
          <a:prstGeom prst="wedgeRoundRectCallout">
            <a:avLst>
              <a:gd name="adj1" fmla="val -26348"/>
              <a:gd name="adj2" fmla="val -818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25" dirty="0"/>
              <a:t>特にエラー等なく範囲外が意図しない値で出力される</a:t>
            </a:r>
            <a:endParaRPr lang="en-US" altLang="ja-JP" sz="825" dirty="0"/>
          </a:p>
        </p:txBody>
      </p:sp>
    </p:spTree>
    <p:extLst>
      <p:ext uri="{BB962C8B-B14F-4D97-AF65-F5344CB8AC3E}">
        <p14:creationId xmlns:p14="http://schemas.microsoft.com/office/powerpoint/2010/main" val="38817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40105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の列の扱い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時間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の列の値を時間値として扱う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次のデータのとき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次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よう</a:t>
            </a:r>
            <a:r>
              <a:rPr kumimoji="1" lang="ja-JP" altLang="en-US" dirty="0" smtClean="0"/>
              <a:t>な結果となる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　　　　　　　　　　　　　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右上図の通り設定したとき</a:t>
            </a:r>
            <a:endParaRPr kumimoji="1" lang="en-US" altLang="ja-JP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75365"/>
            <a:ext cx="2286000" cy="99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7" y="4114800"/>
            <a:ext cx="2283278" cy="20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416" y="926757"/>
            <a:ext cx="3115236" cy="417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5715000" y="3606114"/>
            <a:ext cx="31242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64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目次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１</a:t>
            </a:r>
            <a:r>
              <a:rPr kumimoji="1" lang="ja-JP" altLang="en-US" dirty="0" smtClean="0"/>
              <a:t>．</a:t>
            </a: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ブロックの特徴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２</a:t>
            </a:r>
            <a:r>
              <a:rPr kumimoji="1" lang="ja-JP" altLang="en-US" dirty="0" smtClean="0"/>
              <a:t>．</a:t>
            </a: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ブロックの設定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３</a:t>
            </a:r>
            <a:r>
              <a:rPr kumimoji="1" lang="ja-JP" altLang="en-US" dirty="0" smtClean="0"/>
              <a:t>．</a:t>
            </a:r>
            <a:r>
              <a:rPr kumimoji="1" lang="ja-JP" altLang="en-US" dirty="0"/>
              <a:t>読み込まれる値の</a:t>
            </a:r>
            <a:r>
              <a:rPr kumimoji="1" lang="ja-JP" altLang="en-US" dirty="0" smtClean="0"/>
              <a:t>特徴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４</a:t>
            </a:r>
            <a:r>
              <a:rPr kumimoji="1" lang="ja-JP" altLang="en-US" dirty="0" smtClean="0"/>
              <a:t>．</a:t>
            </a: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の制約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５</a:t>
            </a:r>
            <a:r>
              <a:rPr kumimoji="1" lang="ja-JP" altLang="en-US" dirty="0" smtClean="0"/>
              <a:t>．</a:t>
            </a: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のダウングレード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６．他ツールボックスとの互換性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７．</a:t>
            </a:r>
            <a:r>
              <a:rPr kumimoji="1" lang="en-US" altLang="ja-JP" dirty="0" smtClean="0"/>
              <a:t>From </a:t>
            </a:r>
            <a:r>
              <a:rPr kumimoji="1" lang="en-US" altLang="ja-JP" dirty="0"/>
              <a:t>Spreadsheet</a:t>
            </a:r>
            <a:r>
              <a:rPr kumimoji="1" lang="ja-JP" altLang="en-US" dirty="0"/>
              <a:t>の</a:t>
            </a:r>
            <a:r>
              <a:rPr kumimoji="1" lang="en-US" altLang="ja-JP" dirty="0" smtClean="0"/>
              <a:t>API</a:t>
            </a:r>
          </a:p>
          <a:p>
            <a:pPr marL="0" indent="0">
              <a:buNone/>
            </a:pPr>
            <a:r>
              <a:rPr kumimoji="1" lang="ja-JP" altLang="en-US" dirty="0"/>
              <a:t>８</a:t>
            </a:r>
            <a:r>
              <a:rPr kumimoji="1" lang="ja-JP" altLang="en-US" dirty="0" smtClean="0"/>
              <a:t>．</a:t>
            </a: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の利点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９．参考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345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From Spreadsheet</a:t>
            </a:r>
            <a:r>
              <a:rPr lang="ja-JP" altLang="en-US" dirty="0"/>
              <a:t>ブロックの設定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{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}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{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>}</a:t>
            </a:r>
            <a:r>
              <a:rPr kumimoji="1" lang="ja-JP" altLang="en-US" dirty="0" smtClean="0"/>
              <a:t>の出力結果比較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766147" y="2144597"/>
          <a:ext cx="5999132" cy="3444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183">
                  <a:extLst>
                    <a:ext uri="{9D8B030D-6E8A-4147-A177-3AD203B41FA5}">
                      <a16:colId xmlns:a16="http://schemas.microsoft.com/office/drawing/2014/main" val="2403615868"/>
                    </a:ext>
                  </a:extLst>
                </a:gridCol>
                <a:gridCol w="1866507">
                  <a:extLst>
                    <a:ext uri="{9D8B030D-6E8A-4147-A177-3AD203B41FA5}">
                      <a16:colId xmlns:a16="http://schemas.microsoft.com/office/drawing/2014/main" val="2604676277"/>
                    </a:ext>
                  </a:extLst>
                </a:gridCol>
                <a:gridCol w="2848442">
                  <a:extLst>
                    <a:ext uri="{9D8B030D-6E8A-4147-A177-3AD203B41FA5}">
                      <a16:colId xmlns:a16="http://schemas.microsoft.com/office/drawing/2014/main" val="1147605962"/>
                    </a:ext>
                  </a:extLst>
                </a:gridCol>
              </a:tblGrid>
              <a:tr h="258683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最初の列の扱い</a:t>
                      </a:r>
                      <a:endParaRPr kumimoji="1" lang="en-US" altLang="ja-JP" sz="11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モデル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Scope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0298785"/>
                  </a:ext>
                </a:extLst>
              </a:tr>
              <a:tr h="159290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時間</a:t>
                      </a:r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3438228"/>
                  </a:ext>
                </a:extLst>
              </a:tr>
              <a:tr h="159290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データ</a:t>
                      </a:r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233709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57" y="2480170"/>
            <a:ext cx="2618369" cy="145163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531" y="4170356"/>
            <a:ext cx="1350169" cy="49291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758" y="4058984"/>
            <a:ext cx="2618369" cy="1482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531" y="2480170"/>
            <a:ext cx="1335881" cy="50720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184" y="2187321"/>
            <a:ext cx="1214438" cy="1871663"/>
          </a:xfrm>
          <a:prstGeom prst="rect">
            <a:avLst/>
          </a:prstGeom>
        </p:spPr>
      </p:pic>
      <p:sp>
        <p:nvSpPr>
          <p:cNvPr id="12" name="角丸四角形吹き出し 11"/>
          <p:cNvSpPr/>
          <p:nvPr/>
        </p:nvSpPr>
        <p:spPr bwMode="auto">
          <a:xfrm>
            <a:off x="6879997" y="4202158"/>
            <a:ext cx="1566813" cy="429314"/>
          </a:xfrm>
          <a:prstGeom prst="wedgeRoundRectCallout">
            <a:avLst>
              <a:gd name="adj1" fmla="val -73680"/>
              <a:gd name="adj2" fmla="val -141627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altLang="ja-JP" sz="825" dirty="0" err="1"/>
              <a:t>DataA</a:t>
            </a:r>
            <a:r>
              <a:rPr lang="ja-JP" altLang="en-US" sz="825" dirty="0"/>
              <a:t>＝時間の場合、</a:t>
            </a:r>
            <a:endParaRPr lang="en-US" altLang="ja-JP" sz="825" dirty="0"/>
          </a:p>
          <a:p>
            <a:pPr defTabSz="685800"/>
            <a:r>
              <a:rPr lang="en-US" altLang="ja-JP" sz="825" dirty="0"/>
              <a:t>2</a:t>
            </a:r>
            <a:r>
              <a:rPr lang="ja-JP" altLang="en-US" sz="825" dirty="0"/>
              <a:t>秒に</a:t>
            </a:r>
            <a:r>
              <a:rPr lang="en-US" altLang="ja-JP" sz="825" dirty="0"/>
              <a:t>1</a:t>
            </a:r>
            <a:r>
              <a:rPr lang="ja-JP" altLang="en-US" sz="825" dirty="0"/>
              <a:t>回の</a:t>
            </a:r>
            <a:r>
              <a:rPr lang="en-US" altLang="ja-JP" sz="825" dirty="0" err="1"/>
              <a:t>DataB</a:t>
            </a:r>
            <a:r>
              <a:rPr lang="ja-JP" altLang="en-US" sz="825" dirty="0"/>
              <a:t>の値更新</a:t>
            </a:r>
            <a:endParaRPr lang="en-US" altLang="ja-JP" sz="825" dirty="0"/>
          </a:p>
        </p:txBody>
      </p:sp>
      <p:sp>
        <p:nvSpPr>
          <p:cNvPr id="13" name="角丸四角形吹き出し 12"/>
          <p:cNvSpPr/>
          <p:nvPr/>
        </p:nvSpPr>
        <p:spPr bwMode="auto">
          <a:xfrm>
            <a:off x="6940875" y="4711041"/>
            <a:ext cx="2054872" cy="1109421"/>
          </a:xfrm>
          <a:prstGeom prst="wedgeRoundRectCallout">
            <a:avLst>
              <a:gd name="adj1" fmla="val -68192"/>
              <a:gd name="adj2" fmla="val -40638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altLang="ja-JP" sz="825" dirty="0" err="1"/>
              <a:t>DataA</a:t>
            </a:r>
            <a:r>
              <a:rPr lang="ja-JP" altLang="en-US" sz="825" dirty="0"/>
              <a:t>＝データの場合、</a:t>
            </a:r>
            <a:endParaRPr lang="en-US" altLang="ja-JP" sz="825" dirty="0"/>
          </a:p>
          <a:p>
            <a:pPr defTabSz="685800"/>
            <a:r>
              <a:rPr lang="en-US" altLang="ja-JP" sz="825" dirty="0"/>
              <a:t>Excel/CSV</a:t>
            </a:r>
            <a:r>
              <a:rPr lang="ja-JP" altLang="en-US" sz="825" dirty="0"/>
              <a:t>では値の更新タイミングを</a:t>
            </a:r>
            <a:endParaRPr lang="en-US" altLang="ja-JP" sz="825" dirty="0"/>
          </a:p>
          <a:p>
            <a:pPr defTabSz="685800"/>
            <a:r>
              <a:rPr lang="ja-JP" altLang="en-US" sz="825" dirty="0"/>
              <a:t>決められない。</a:t>
            </a:r>
            <a:endParaRPr lang="en-US" altLang="ja-JP" sz="825" dirty="0"/>
          </a:p>
          <a:p>
            <a:pPr defTabSz="685800"/>
            <a:r>
              <a:rPr lang="ja-JP" altLang="en-US" sz="825" dirty="0"/>
              <a:t>今回は</a:t>
            </a:r>
            <a:r>
              <a:rPr lang="en-US" altLang="ja-JP" sz="825" dirty="0" err="1"/>
              <a:t>FromSpreadsheet</a:t>
            </a:r>
            <a:r>
              <a:rPr lang="ja-JP" altLang="en-US" sz="825" dirty="0"/>
              <a:t>の</a:t>
            </a:r>
            <a:endParaRPr lang="en-US" altLang="ja-JP" sz="825" dirty="0"/>
          </a:p>
          <a:p>
            <a:pPr defTabSz="685800"/>
            <a:r>
              <a:rPr lang="ja-JP" altLang="en-US" sz="825" dirty="0"/>
              <a:t> サンプル時間が</a:t>
            </a:r>
            <a:r>
              <a:rPr lang="en-US" altLang="ja-JP" sz="825" dirty="0"/>
              <a:t>1</a:t>
            </a:r>
            <a:r>
              <a:rPr lang="ja-JP" altLang="en-US" sz="825" dirty="0"/>
              <a:t>のため、</a:t>
            </a:r>
            <a:endParaRPr lang="en-US" altLang="ja-JP" sz="825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25" dirty="0"/>
              <a:t>1</a:t>
            </a:r>
            <a:r>
              <a:rPr lang="ja-JP" altLang="en-US" sz="825" dirty="0"/>
              <a:t>秒に</a:t>
            </a:r>
            <a:r>
              <a:rPr lang="en-US" altLang="ja-JP" sz="825" dirty="0"/>
              <a:t>1</a:t>
            </a:r>
            <a:r>
              <a:rPr lang="ja-JP" altLang="en-US" sz="825" dirty="0"/>
              <a:t>回の</a:t>
            </a:r>
            <a:r>
              <a:rPr lang="en-US" altLang="ja-JP" sz="825" dirty="0" err="1"/>
              <a:t>DataB</a:t>
            </a:r>
            <a:r>
              <a:rPr lang="ja-JP" altLang="en-US" sz="825" dirty="0"/>
              <a:t>の値更新となっている。</a:t>
            </a:r>
            <a:endParaRPr lang="en-US" altLang="ja-JP" sz="825" dirty="0"/>
          </a:p>
        </p:txBody>
      </p:sp>
    </p:spTree>
    <p:extLst>
      <p:ext uri="{BB962C8B-B14F-4D97-AF65-F5344CB8AC3E}">
        <p14:creationId xmlns:p14="http://schemas.microsoft.com/office/powerpoint/2010/main" val="4667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49" y="1052513"/>
            <a:ext cx="8309681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の列の扱い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データ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の列の値をデータとして扱う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>
                <a:solidFill>
                  <a:srgbClr val="FF0000"/>
                </a:solidFill>
              </a:rPr>
              <a:t>データにしたときの注意点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u="sng" dirty="0" smtClean="0"/>
              <a:t>１</a:t>
            </a:r>
            <a:r>
              <a:rPr kumimoji="1" lang="ja-JP" altLang="en-US" u="sng" dirty="0"/>
              <a:t>．</a:t>
            </a:r>
            <a:r>
              <a:rPr kumimoji="1" lang="ja-JP" altLang="en-US" u="sng" dirty="0" smtClean="0"/>
              <a:t>内挿外挿の設定部分が無くなる</a:t>
            </a:r>
            <a:endParaRPr kumimoji="1" lang="en-US" altLang="ja-JP" u="sng" dirty="0" smtClean="0"/>
          </a:p>
          <a:p>
            <a:pPr marL="0" indent="0">
              <a:buNone/>
            </a:pPr>
            <a:r>
              <a:rPr kumimoji="1" lang="ja-JP" altLang="en-US" dirty="0" smtClean="0"/>
              <a:t>　→「最後のデータ点後の出力</a:t>
            </a:r>
            <a:r>
              <a:rPr kumimoji="1" lang="ja-JP" altLang="en-US" dirty="0"/>
              <a:t>」</a:t>
            </a:r>
            <a:r>
              <a:rPr kumimoji="1" lang="ja-JP" altLang="en-US" dirty="0" smtClean="0"/>
              <a:t>に変化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　　　反復列 </a:t>
            </a:r>
            <a:r>
              <a:rPr kumimoji="1" lang="en-US" altLang="ja-JP" dirty="0" smtClean="0"/>
              <a:t>or </a:t>
            </a:r>
            <a:r>
              <a:rPr kumimoji="1" lang="ja-JP" altLang="en-US" dirty="0" smtClean="0"/>
              <a:t>最終値をホールド </a:t>
            </a:r>
            <a:r>
              <a:rPr kumimoji="1" lang="en-US" altLang="ja-JP" dirty="0" smtClean="0"/>
              <a:t>or </a:t>
            </a:r>
            <a:r>
              <a:rPr kumimoji="1" lang="ja-JP" altLang="en-US" dirty="0" smtClean="0"/>
              <a:t>グラウンド値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　　　　が設定可能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825845"/>
            <a:ext cx="217288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6847703" y="3089190"/>
            <a:ext cx="2183185" cy="2286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6847703" y="2667000"/>
            <a:ext cx="2183185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76301"/>
            <a:ext cx="1820163" cy="244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屈折矢印 2"/>
          <p:cNvSpPr/>
          <p:nvPr/>
        </p:nvSpPr>
        <p:spPr bwMode="auto">
          <a:xfrm rot="5400000">
            <a:off x="6324600" y="2974890"/>
            <a:ext cx="304800" cy="762000"/>
          </a:xfrm>
          <a:prstGeom prst="bent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080607" y="2785690"/>
            <a:ext cx="1777393" cy="4178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34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49" y="1052513"/>
            <a:ext cx="8309681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の列の扱い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データ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の列の値をデータとして扱う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>
                <a:solidFill>
                  <a:srgbClr val="FF0000"/>
                </a:solidFill>
              </a:rPr>
              <a:t>データにしたときの注意点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u="sng" dirty="0"/>
              <a:t>２．</a:t>
            </a:r>
            <a:r>
              <a:rPr kumimoji="1" lang="ja-JP" altLang="en-US" u="sng" dirty="0" smtClean="0"/>
              <a:t>サンプル時間が</a:t>
            </a:r>
            <a:r>
              <a:rPr kumimoji="1" lang="en-US" altLang="ja-JP" u="sng" dirty="0" smtClean="0"/>
              <a:t>0</a:t>
            </a:r>
            <a:r>
              <a:rPr kumimoji="1" lang="ja-JP" altLang="en-US" u="sng" dirty="0" smtClean="0"/>
              <a:t>設定不可能になる</a:t>
            </a:r>
            <a:endParaRPr kumimoji="1" lang="en-US" altLang="ja-JP" u="sng" dirty="0" smtClean="0"/>
          </a:p>
          <a:p>
            <a:pPr marL="0" indent="0">
              <a:buNone/>
            </a:pPr>
            <a:r>
              <a:rPr kumimoji="1" lang="ja-JP" altLang="en-US" dirty="0" smtClean="0"/>
              <a:t>　→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にするとシミュレーション開始時エラーとなる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99" y="838200"/>
            <a:ext cx="2516101" cy="335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715590"/>
            <a:ext cx="5284315" cy="115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正方形/長方形 9"/>
          <p:cNvSpPr/>
          <p:nvPr/>
        </p:nvSpPr>
        <p:spPr bwMode="auto">
          <a:xfrm>
            <a:off x="6246899" y="2988276"/>
            <a:ext cx="2516101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3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49" y="1052513"/>
            <a:ext cx="8309681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の列の扱い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データ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の列の値をデータとして扱う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次のデータのとき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次のような結果となる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　　　　　　　　　　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設定値を右上の図の通りにしたとき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794" y="838200"/>
            <a:ext cx="3082258" cy="410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5776031" y="3505200"/>
            <a:ext cx="31242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75365"/>
            <a:ext cx="2286000" cy="99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14800"/>
            <a:ext cx="2221569" cy="200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18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・ブロック共通設定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右図赤枠部分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設定値概要は下図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44" y="1228725"/>
            <a:ext cx="3246356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 bwMode="auto">
          <a:xfrm>
            <a:off x="5745244" y="3700462"/>
            <a:ext cx="3246356" cy="338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745244" y="4267200"/>
            <a:ext cx="3246356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09498"/>
              </p:ext>
            </p:extLst>
          </p:nvPr>
        </p:nvGraphicFramePr>
        <p:xfrm>
          <a:off x="533400" y="2743200"/>
          <a:ext cx="5105400" cy="3662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設定名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概要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出力データ型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出力するデータ型を設定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Inherit: auto</a:t>
                      </a:r>
                      <a:r>
                        <a:rPr kumimoji="1" lang="ja-JP" altLang="en-US" dirty="0" smtClean="0"/>
                        <a:t>の時は逆伝播でデータが決まる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サンプル時間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ブロックのサンプル時間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：連続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-1</a:t>
                      </a:r>
                      <a:r>
                        <a:rPr kumimoji="1" lang="ja-JP" altLang="en-US" dirty="0" smtClean="0"/>
                        <a:t>：継承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正の数：任意の時間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ゼロクロッシング検出を有効にする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サンプル時間設定が</a:t>
                      </a:r>
                      <a:r>
                        <a:rPr kumimoji="1" lang="en-US" altLang="ja-JP" dirty="0" smtClean="0"/>
                        <a:t>”0”(</a:t>
                      </a:r>
                      <a:r>
                        <a:rPr kumimoji="1" lang="ja-JP" altLang="en-US" dirty="0" smtClean="0"/>
                        <a:t>連続</a:t>
                      </a:r>
                      <a:r>
                        <a:rPr kumimoji="1" lang="en-US" altLang="ja-JP" dirty="0" smtClean="0"/>
                        <a:t>)</a:t>
                      </a:r>
                      <a:r>
                        <a:rPr kumimoji="1" lang="ja-JP" altLang="en-US" dirty="0" smtClean="0"/>
                        <a:t>の時に適用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不連続点で過度に小さいタイムスタンプを取ることを防ぐ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 bwMode="auto">
          <a:xfrm>
            <a:off x="5745244" y="5334000"/>
            <a:ext cx="3246356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70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From Spreadsheet</a:t>
            </a:r>
            <a:r>
              <a:rPr lang="ja-JP" altLang="en-US" dirty="0"/>
              <a:t>ブロックの設定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Spreadsheet</a:t>
            </a:r>
            <a:r>
              <a:rPr kumimoji="1" lang="ja-JP" altLang="en-US" dirty="0" smtClean="0"/>
              <a:t>のサンプル時間は基本サンプル時間の整数倍にする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Spreadsheet</a:t>
            </a:r>
            <a:r>
              <a:rPr kumimoji="1" lang="ja-JP" altLang="en-US" dirty="0" smtClean="0"/>
              <a:t>のサンプル時間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= Excel/CSV</a:t>
            </a:r>
            <a:r>
              <a:rPr kumimoji="1" lang="ja-JP" altLang="en-US" dirty="0" smtClean="0"/>
              <a:t>からデータを読み取る時間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285100"/>
            <a:ext cx="2865995" cy="5453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 bwMode="auto">
          <a:xfrm>
            <a:off x="2159343" y="2603093"/>
            <a:ext cx="1621825" cy="1946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b="66553"/>
          <a:stretch/>
        </p:blipFill>
        <p:spPr>
          <a:xfrm>
            <a:off x="4307190" y="2186253"/>
            <a:ext cx="3314700" cy="7430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 bwMode="auto">
          <a:xfrm>
            <a:off x="4399972" y="2514095"/>
            <a:ext cx="1646585" cy="4152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51777" y="2908731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/>
              <a:t>From</a:t>
            </a:r>
            <a:r>
              <a:rPr lang="ja-JP" altLang="en-US" sz="900" dirty="0"/>
              <a:t> </a:t>
            </a:r>
            <a:r>
              <a:rPr lang="en-US" altLang="ja-JP" sz="900" dirty="0"/>
              <a:t>Spreadsheet</a:t>
            </a:r>
            <a:endParaRPr lang="ja-JP" altLang="en-US" sz="9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63377" y="2825464"/>
            <a:ext cx="18341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コンフィギュレーションパラメーター</a:t>
            </a:r>
          </a:p>
        </p:txBody>
      </p:sp>
    </p:spTree>
    <p:extLst>
      <p:ext uri="{BB962C8B-B14F-4D97-AF65-F5344CB8AC3E}">
        <p14:creationId xmlns:p14="http://schemas.microsoft.com/office/powerpoint/2010/main" val="30107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From Spreadsheet</a:t>
            </a:r>
            <a:r>
              <a:rPr lang="ja-JP" altLang="en-US" dirty="0"/>
              <a:t>ブロックの設定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13018" y="1521859"/>
          <a:ext cx="5663376" cy="4313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224">
                  <a:extLst>
                    <a:ext uri="{9D8B030D-6E8A-4147-A177-3AD203B41FA5}">
                      <a16:colId xmlns:a16="http://schemas.microsoft.com/office/drawing/2014/main" val="2403615868"/>
                    </a:ext>
                  </a:extLst>
                </a:gridCol>
                <a:gridCol w="1343319">
                  <a:extLst>
                    <a:ext uri="{9D8B030D-6E8A-4147-A177-3AD203B41FA5}">
                      <a16:colId xmlns:a16="http://schemas.microsoft.com/office/drawing/2014/main" val="2604676277"/>
                    </a:ext>
                  </a:extLst>
                </a:gridCol>
                <a:gridCol w="2790833">
                  <a:extLst>
                    <a:ext uri="{9D8B030D-6E8A-4147-A177-3AD203B41FA5}">
                      <a16:colId xmlns:a16="http://schemas.microsoft.com/office/drawing/2014/main" val="114760596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ｺﾝﾌｨｷﾞｭﾚｰｼｮﾝﾊﾟﾗﾒｰﾀｰ</a:t>
                      </a:r>
                      <a:endParaRPr kumimoji="1" lang="en-US" altLang="ja-JP" sz="1100" dirty="0" smtClean="0"/>
                    </a:p>
                    <a:p>
                      <a:r>
                        <a:rPr kumimoji="1" lang="ja-JP" altLang="en-US" sz="1100" dirty="0" smtClean="0"/>
                        <a:t>基本サンプル時間</a:t>
                      </a:r>
                      <a:endParaRPr kumimoji="1" lang="en-US" altLang="ja-JP" sz="11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From</a:t>
                      </a:r>
                      <a:r>
                        <a:rPr kumimoji="1" lang="ja-JP" altLang="en-US" sz="1100" dirty="0" smtClean="0"/>
                        <a:t> </a:t>
                      </a:r>
                      <a:r>
                        <a:rPr kumimoji="1" lang="en-US" altLang="ja-JP" sz="1100" dirty="0" smtClean="0"/>
                        <a:t>Spreadsheet</a:t>
                      </a:r>
                    </a:p>
                    <a:p>
                      <a:r>
                        <a:rPr kumimoji="1" lang="ja-JP" altLang="en-US" sz="1100" dirty="0" smtClean="0"/>
                        <a:t>サンプル時間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結果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0298785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1</a:t>
                      </a:r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3438228"/>
                  </a:ext>
                </a:extLst>
              </a:tr>
              <a:tr h="1257752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1</a:t>
                      </a:r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2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23370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3</a:t>
                      </a:r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85583240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t="27132" b="8686"/>
          <a:stretch/>
        </p:blipFill>
        <p:spPr>
          <a:xfrm>
            <a:off x="4107730" y="1941460"/>
            <a:ext cx="1732040" cy="111165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730" y="3193539"/>
            <a:ext cx="1750365" cy="11298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697" y="1673219"/>
            <a:ext cx="1764506" cy="187166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7730" y="4414230"/>
            <a:ext cx="1813518" cy="1069636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 bwMode="auto">
          <a:xfrm>
            <a:off x="5549555" y="4352424"/>
            <a:ext cx="371693" cy="37137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918414" y="354488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/>
              <a:t>From</a:t>
            </a:r>
            <a:r>
              <a:rPr lang="ja-JP" altLang="en-US" sz="900" dirty="0"/>
              <a:t> </a:t>
            </a:r>
            <a:r>
              <a:rPr lang="en-US" altLang="ja-JP" sz="900" dirty="0"/>
              <a:t>Spreadsheet</a:t>
            </a:r>
            <a:r>
              <a:rPr lang="ja-JP" altLang="en-US" sz="900" dirty="0"/>
              <a:t>への</a:t>
            </a:r>
            <a:endParaRPr lang="en-US" altLang="ja-JP" sz="900" dirty="0"/>
          </a:p>
          <a:p>
            <a:r>
              <a:rPr lang="ja-JP" altLang="en-US" sz="900" dirty="0"/>
              <a:t>入力データ</a:t>
            </a:r>
          </a:p>
        </p:txBody>
      </p:sp>
      <p:sp>
        <p:nvSpPr>
          <p:cNvPr id="11" name="角丸四角形吹き出し 10"/>
          <p:cNvSpPr/>
          <p:nvPr/>
        </p:nvSpPr>
        <p:spPr bwMode="auto">
          <a:xfrm>
            <a:off x="6550963" y="4214377"/>
            <a:ext cx="2138194" cy="404169"/>
          </a:xfrm>
          <a:prstGeom prst="wedgeRoundRectCallout">
            <a:avLst>
              <a:gd name="adj1" fmla="val -80268"/>
              <a:gd name="adj2" fmla="val 2765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altLang="ja-JP" sz="900" dirty="0"/>
              <a:t>10</a:t>
            </a:r>
            <a:r>
              <a:rPr lang="ja-JP" altLang="en-US" sz="900" dirty="0"/>
              <a:t>秒の点ではデータの読み取りなし。</a:t>
            </a: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33242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From Spreadsheet</a:t>
            </a:r>
            <a:r>
              <a:rPr lang="ja-JP" altLang="en-US" dirty="0"/>
              <a:t>ブロックの設定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ゼロクロッシング検出を有効にする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ゼロクロッシング検出を有効にする場合は選択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ただしゼロクロッシングの発生は可変ステップソルバーで起こる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ゼロクロッシング検出有効時にはサンプル時間が</a:t>
            </a:r>
            <a:r>
              <a:rPr kumimoji="1" lang="en-US" altLang="ja-JP" dirty="0" smtClean="0"/>
              <a:t>0(</a:t>
            </a:r>
            <a:r>
              <a:rPr kumimoji="1" lang="ja-JP" altLang="en-US" dirty="0" smtClean="0"/>
              <a:t>連続状態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である必要がある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52161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・内挿外挿設定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右図赤枠部分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設定値概要は下図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　いずれも補間の挙動を決めるもの</a:t>
            </a:r>
            <a:endParaRPr kumimoji="1" lang="en-US" altLang="ja-JP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44" y="1228725"/>
            <a:ext cx="3246356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5745244" y="4648200"/>
            <a:ext cx="3246356" cy="685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143039"/>
              </p:ext>
            </p:extLst>
          </p:nvPr>
        </p:nvGraphicFramePr>
        <p:xfrm>
          <a:off x="533400" y="3058160"/>
          <a:ext cx="5105400" cy="2291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0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設定名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概要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最初のデータ点前のデータ外挿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スプレッドシートの時間軸より前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時間範囲内のデータ内挿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スプレッドシートの時間内での間の抜けている部分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最後のデータ点後のデータ外挿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スプレッドシートの時間軸より後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766146" y="2144597"/>
          <a:ext cx="6007011" cy="349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45">
                  <a:extLst>
                    <a:ext uri="{9D8B030D-6E8A-4147-A177-3AD203B41FA5}">
                      <a16:colId xmlns:a16="http://schemas.microsoft.com/office/drawing/2014/main" val="2403615868"/>
                    </a:ext>
                  </a:extLst>
                </a:gridCol>
                <a:gridCol w="940324">
                  <a:extLst>
                    <a:ext uri="{9D8B030D-6E8A-4147-A177-3AD203B41FA5}">
                      <a16:colId xmlns:a16="http://schemas.microsoft.com/office/drawing/2014/main" val="1985254943"/>
                    </a:ext>
                  </a:extLst>
                </a:gridCol>
                <a:gridCol w="3040142">
                  <a:extLst>
                    <a:ext uri="{9D8B030D-6E8A-4147-A177-3AD203B41FA5}">
                      <a16:colId xmlns:a16="http://schemas.microsoft.com/office/drawing/2014/main" val="1147605962"/>
                    </a:ext>
                  </a:extLst>
                </a:gridCol>
              </a:tblGrid>
              <a:tr h="370475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+mn-lt"/>
                        </a:rPr>
                        <a:t>最初のデータ点前のデータ外挿</a:t>
                      </a:r>
                      <a:endParaRPr kumimoji="1" lang="en-US" altLang="ja-JP" sz="1100" dirty="0" smtClean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+mn-lt"/>
                        </a:rPr>
                        <a:t>最初の値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Scope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0298785"/>
                  </a:ext>
                </a:extLst>
              </a:tr>
              <a:tr h="104283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線形外挿</a:t>
                      </a:r>
                      <a:endParaRPr kumimoji="1" lang="en-US" altLang="ja-JP" sz="11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線形外挿</a:t>
                      </a:r>
                      <a:endParaRPr kumimoji="1" lang="ja-JP" alt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3438228"/>
                  </a:ext>
                </a:extLst>
              </a:tr>
              <a:tr h="104283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最初の値をホールド</a:t>
                      </a:r>
                      <a:endParaRPr kumimoji="1" lang="en-US" altLang="ja-JP" sz="11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5</a:t>
                      </a:r>
                      <a:endParaRPr kumimoji="1" lang="ja-JP" alt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233709"/>
                  </a:ext>
                </a:extLst>
              </a:tr>
              <a:tr h="104283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グラウンド値</a:t>
                      </a:r>
                      <a:endParaRPr kumimoji="1" lang="en-US" altLang="ja-JP" sz="11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4110217"/>
                  </a:ext>
                </a:extLst>
              </a:tr>
            </a:tbl>
          </a:graphicData>
        </a:graphic>
      </p:graphicFrame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516" y="2546888"/>
            <a:ext cx="2009364" cy="96002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783" y="3623339"/>
            <a:ext cx="1999097" cy="92436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783" y="4656718"/>
            <a:ext cx="1999097" cy="9202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From Spreadsheet</a:t>
            </a:r>
            <a:r>
              <a:rPr lang="ja-JP" altLang="en-US" dirty="0"/>
              <a:t>ブロックの設定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ブロック パラメーター</a:t>
            </a:r>
            <a:r>
              <a:rPr kumimoji="1" lang="en-US" altLang="ja-JP" dirty="0" smtClean="0"/>
              <a:t>]-[</a:t>
            </a:r>
            <a:r>
              <a:rPr kumimoji="1" lang="ja-JP" altLang="en-US" dirty="0"/>
              <a:t>最初のデータ点前のデータ外挿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9043" y="2007451"/>
            <a:ext cx="1200150" cy="707231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127759" y="2745862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/>
              <a:t>From</a:t>
            </a:r>
            <a:r>
              <a:rPr lang="ja-JP" altLang="en-US" sz="900" dirty="0"/>
              <a:t> </a:t>
            </a:r>
            <a:r>
              <a:rPr lang="en-US" altLang="ja-JP" sz="900" dirty="0"/>
              <a:t>Spreadsheet</a:t>
            </a:r>
            <a:r>
              <a:rPr lang="ja-JP" altLang="en-US" sz="900" dirty="0" err="1"/>
              <a:t>への</a:t>
            </a:r>
            <a:r>
              <a:rPr lang="ja-JP" altLang="en-US" sz="900" dirty="0"/>
              <a:t>入力データ</a:t>
            </a:r>
            <a:endParaRPr lang="en-US" altLang="ja-JP" sz="900" dirty="0"/>
          </a:p>
          <a:p>
            <a:endParaRPr lang="en-US" altLang="ja-JP" sz="900" dirty="0"/>
          </a:p>
          <a:p>
            <a:r>
              <a:rPr lang="ja-JP" altLang="en-US" sz="900" dirty="0"/>
              <a:t>最初の時間が</a:t>
            </a:r>
            <a:r>
              <a:rPr lang="en-US" altLang="ja-JP" sz="900" dirty="0"/>
              <a:t>5</a:t>
            </a:r>
            <a:r>
              <a:rPr lang="ja-JP" altLang="en-US" sz="900" dirty="0"/>
              <a:t>であり、</a:t>
            </a:r>
            <a:endParaRPr lang="en-US" altLang="ja-JP" sz="900" dirty="0"/>
          </a:p>
          <a:p>
            <a:r>
              <a:rPr lang="ja-JP" altLang="en-US" sz="900" dirty="0"/>
              <a:t>それ以前の値をどうするかという設定</a:t>
            </a:r>
          </a:p>
        </p:txBody>
      </p:sp>
      <p:sp>
        <p:nvSpPr>
          <p:cNvPr id="17" name="角丸四角形吹き出し 16"/>
          <p:cNvSpPr/>
          <p:nvPr/>
        </p:nvSpPr>
        <p:spPr bwMode="auto">
          <a:xfrm>
            <a:off x="6558781" y="3444867"/>
            <a:ext cx="1684777" cy="591389"/>
          </a:xfrm>
          <a:prstGeom prst="wedgeRoundRectCallout">
            <a:avLst>
              <a:gd name="adj1" fmla="val -75075"/>
              <a:gd name="adj2" fmla="val -8447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altLang="ja-JP" sz="900" dirty="0"/>
              <a:t>double</a:t>
            </a:r>
            <a:r>
              <a:rPr lang="ja-JP" altLang="en-US" sz="900" dirty="0"/>
              <a:t>型の例</a:t>
            </a:r>
            <a:endParaRPr lang="en-US" altLang="ja-JP" sz="900" dirty="0"/>
          </a:p>
          <a:p>
            <a:pPr defTabSz="685800"/>
            <a:r>
              <a:rPr lang="en-US" altLang="ja-JP" sz="900" dirty="0" err="1"/>
              <a:t>DataA</a:t>
            </a:r>
            <a:r>
              <a:rPr lang="ja-JP" altLang="en-US" sz="900" dirty="0"/>
              <a:t>の最初の</a:t>
            </a:r>
            <a:r>
              <a:rPr lang="en-US" altLang="ja-JP" sz="900" dirty="0"/>
              <a:t>2</a:t>
            </a:r>
            <a:r>
              <a:rPr lang="ja-JP" altLang="en-US" sz="900" dirty="0" err="1"/>
              <a:t>つの</a:t>
            </a:r>
            <a:r>
              <a:rPr lang="ja-JP" altLang="en-US" sz="900" dirty="0"/>
              <a:t>データ</a:t>
            </a:r>
            <a:endParaRPr lang="en-US" altLang="ja-JP" sz="900" dirty="0"/>
          </a:p>
          <a:p>
            <a:pPr defTabSz="685800"/>
            <a:r>
              <a:rPr lang="en-US" altLang="ja-JP" sz="900" dirty="0"/>
              <a:t>5,6</a:t>
            </a:r>
            <a:r>
              <a:rPr lang="ja-JP" altLang="en-US" sz="900" dirty="0"/>
              <a:t>を使用して線形外挿</a:t>
            </a:r>
            <a:endParaRPr lang="en-US" altLang="ja-JP" sz="900" dirty="0"/>
          </a:p>
        </p:txBody>
      </p:sp>
      <p:sp>
        <p:nvSpPr>
          <p:cNvPr id="18" name="楕円 17"/>
          <p:cNvSpPr/>
          <p:nvPr/>
        </p:nvSpPr>
        <p:spPr bwMode="auto">
          <a:xfrm>
            <a:off x="4371806" y="2975212"/>
            <a:ext cx="253279" cy="21803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sp>
        <p:nvSpPr>
          <p:cNvPr id="19" name="楕円 18"/>
          <p:cNvSpPr/>
          <p:nvPr/>
        </p:nvSpPr>
        <p:spPr bwMode="auto">
          <a:xfrm>
            <a:off x="4828896" y="2770032"/>
            <a:ext cx="253279" cy="21803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sp>
        <p:nvSpPr>
          <p:cNvPr id="20" name="楕円 19"/>
          <p:cNvSpPr/>
          <p:nvPr/>
        </p:nvSpPr>
        <p:spPr bwMode="auto">
          <a:xfrm>
            <a:off x="4361974" y="4265212"/>
            <a:ext cx="253279" cy="21803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sp>
        <p:nvSpPr>
          <p:cNvPr id="21" name="楕円 20"/>
          <p:cNvSpPr/>
          <p:nvPr/>
        </p:nvSpPr>
        <p:spPr bwMode="auto">
          <a:xfrm>
            <a:off x="3801501" y="5291124"/>
            <a:ext cx="253279" cy="21803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sp>
        <p:nvSpPr>
          <p:cNvPr id="24" name="楕円 23"/>
          <p:cNvSpPr/>
          <p:nvPr/>
        </p:nvSpPr>
        <p:spPr bwMode="auto">
          <a:xfrm rot="20463012">
            <a:off x="3921535" y="3123385"/>
            <a:ext cx="481241" cy="220438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cxnSp>
        <p:nvCxnSpPr>
          <p:cNvPr id="27" name="直線矢印コネクタ 26"/>
          <p:cNvCxnSpPr>
            <a:stCxn id="18" idx="2"/>
            <a:endCxn id="24" idx="6"/>
          </p:cNvCxnSpPr>
          <p:nvPr/>
        </p:nvCxnSpPr>
        <p:spPr bwMode="auto">
          <a:xfrm>
            <a:off x="4371805" y="3084230"/>
            <a:ext cx="17930" cy="712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線矢印コネクタ 27"/>
          <p:cNvCxnSpPr>
            <a:stCxn id="19" idx="2"/>
            <a:endCxn id="24" idx="6"/>
          </p:cNvCxnSpPr>
          <p:nvPr/>
        </p:nvCxnSpPr>
        <p:spPr bwMode="auto">
          <a:xfrm flipH="1">
            <a:off x="4389736" y="2879050"/>
            <a:ext cx="439160" cy="2764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矢印コネクタ 30"/>
          <p:cNvCxnSpPr>
            <a:stCxn id="20" idx="1"/>
          </p:cNvCxnSpPr>
          <p:nvPr/>
        </p:nvCxnSpPr>
        <p:spPr bwMode="auto">
          <a:xfrm flipH="1">
            <a:off x="4054780" y="4297142"/>
            <a:ext cx="344286" cy="189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角丸四角形吹き出し 22"/>
          <p:cNvSpPr/>
          <p:nvPr/>
        </p:nvSpPr>
        <p:spPr bwMode="auto">
          <a:xfrm>
            <a:off x="6542948" y="4243409"/>
            <a:ext cx="1684777" cy="467288"/>
          </a:xfrm>
          <a:prstGeom prst="wedgeRoundRectCallout">
            <a:avLst>
              <a:gd name="adj1" fmla="val -72243"/>
              <a:gd name="adj2" fmla="val -29202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altLang="ja-JP" sz="900" dirty="0" err="1"/>
              <a:t>DataA</a:t>
            </a:r>
            <a:r>
              <a:rPr lang="ja-JP" altLang="en-US" sz="900" dirty="0"/>
              <a:t>の最初のデータ</a:t>
            </a:r>
            <a:endParaRPr lang="en-US" altLang="ja-JP" sz="900" dirty="0"/>
          </a:p>
          <a:p>
            <a:pPr defTabSz="685800"/>
            <a:r>
              <a:rPr lang="en-US" altLang="ja-JP" sz="900" dirty="0"/>
              <a:t>5</a:t>
            </a:r>
            <a:r>
              <a:rPr lang="ja-JP" altLang="en-US" sz="900" dirty="0"/>
              <a:t>を使用</a:t>
            </a:r>
            <a:endParaRPr lang="en-US" altLang="ja-JP" sz="900" dirty="0"/>
          </a:p>
        </p:txBody>
      </p:sp>
      <p:sp>
        <p:nvSpPr>
          <p:cNvPr id="26" name="角丸四角形吹き出し 25"/>
          <p:cNvSpPr/>
          <p:nvPr/>
        </p:nvSpPr>
        <p:spPr bwMode="auto">
          <a:xfrm>
            <a:off x="6546393" y="5133055"/>
            <a:ext cx="1684777" cy="467288"/>
          </a:xfrm>
          <a:prstGeom prst="wedgeRoundRectCallout">
            <a:avLst>
              <a:gd name="adj1" fmla="val -71889"/>
              <a:gd name="adj2" fmla="val -13888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altLang="ja-JP" sz="900" dirty="0"/>
              <a:t>0</a:t>
            </a:r>
            <a:r>
              <a:rPr lang="ja-JP" altLang="en-US" sz="900" dirty="0"/>
              <a:t>を使用</a:t>
            </a: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867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3276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sz="4000" dirty="0" smtClean="0"/>
              <a:t>From Spreadsheet</a:t>
            </a:r>
            <a:r>
              <a:rPr kumimoji="1" lang="ja-JP" altLang="en-US" sz="4000" dirty="0" smtClean="0"/>
              <a:t>ブロックの</a:t>
            </a:r>
            <a:r>
              <a:rPr kumimoji="1" lang="ja-JP" altLang="en-US" sz="4000" dirty="0"/>
              <a:t>特徴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1033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766146" y="2144597"/>
          <a:ext cx="6007011" cy="349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45">
                  <a:extLst>
                    <a:ext uri="{9D8B030D-6E8A-4147-A177-3AD203B41FA5}">
                      <a16:colId xmlns:a16="http://schemas.microsoft.com/office/drawing/2014/main" val="2403615868"/>
                    </a:ext>
                  </a:extLst>
                </a:gridCol>
                <a:gridCol w="940324">
                  <a:extLst>
                    <a:ext uri="{9D8B030D-6E8A-4147-A177-3AD203B41FA5}">
                      <a16:colId xmlns:a16="http://schemas.microsoft.com/office/drawing/2014/main" val="1985254943"/>
                    </a:ext>
                  </a:extLst>
                </a:gridCol>
                <a:gridCol w="3040142">
                  <a:extLst>
                    <a:ext uri="{9D8B030D-6E8A-4147-A177-3AD203B41FA5}">
                      <a16:colId xmlns:a16="http://schemas.microsoft.com/office/drawing/2014/main" val="1147605962"/>
                    </a:ext>
                  </a:extLst>
                </a:gridCol>
              </a:tblGrid>
              <a:tr h="527771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最初のデータ点前のデータ外挿</a:t>
                      </a:r>
                      <a:endParaRPr kumimoji="1" lang="en-US" altLang="ja-JP" sz="11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+mn-lt"/>
                        </a:rPr>
                        <a:t>タイムスタンプ間の値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Scope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0298785"/>
                  </a:ext>
                </a:extLst>
              </a:tr>
              <a:tr h="1485597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線形内挿</a:t>
                      </a:r>
                      <a:endParaRPr kumimoji="1" lang="en-US" altLang="ja-JP" sz="11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前後の値で内挿</a:t>
                      </a:r>
                      <a:endParaRPr kumimoji="1" lang="ja-JP" alt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3438228"/>
                  </a:ext>
                </a:extLst>
              </a:tr>
              <a:tr h="1485597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ゼロ次ホールド</a:t>
                      </a:r>
                      <a:endParaRPr kumimoji="1" lang="en-US" altLang="ja-JP" sz="11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前回値</a:t>
                      </a:r>
                      <a:endParaRPr kumimoji="1" lang="ja-JP" alt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233709"/>
                  </a:ext>
                </a:extLst>
              </a:tr>
            </a:tbl>
          </a:graphicData>
        </a:graphic>
      </p:graphicFrame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652" y="4190653"/>
            <a:ext cx="2917248" cy="1361813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652" y="2721342"/>
            <a:ext cx="2917248" cy="13873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From Spreadsheet</a:t>
            </a:r>
            <a:r>
              <a:rPr lang="ja-JP" altLang="en-US" dirty="0"/>
              <a:t>ブロックの設定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6696" y="1646634"/>
            <a:ext cx="8229600" cy="3996928"/>
          </a:xfrm>
        </p:spPr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ブロック パラメーター</a:t>
            </a:r>
            <a:r>
              <a:rPr kumimoji="1" lang="en-US" altLang="ja-JP" dirty="0" smtClean="0"/>
              <a:t>]-[</a:t>
            </a:r>
            <a:r>
              <a:rPr kumimoji="1" lang="ja-JP" altLang="en-US" dirty="0"/>
              <a:t>時間範囲内のデータ内挿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850" y="2028068"/>
            <a:ext cx="1200150" cy="735806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144415" y="2763874"/>
            <a:ext cx="19111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/>
              <a:t>From</a:t>
            </a:r>
            <a:r>
              <a:rPr lang="ja-JP" altLang="en-US" sz="900" dirty="0"/>
              <a:t> </a:t>
            </a:r>
            <a:r>
              <a:rPr lang="en-US" altLang="ja-JP" sz="900" dirty="0"/>
              <a:t>Spreadsheet</a:t>
            </a:r>
            <a:r>
              <a:rPr lang="ja-JP" altLang="en-US" sz="900" dirty="0" err="1"/>
              <a:t>への</a:t>
            </a:r>
            <a:r>
              <a:rPr lang="ja-JP" altLang="en-US" sz="900" dirty="0"/>
              <a:t>入力データ</a:t>
            </a:r>
            <a:endParaRPr lang="en-US" altLang="ja-JP" sz="900" dirty="0"/>
          </a:p>
        </p:txBody>
      </p:sp>
      <p:sp>
        <p:nvSpPr>
          <p:cNvPr id="18" name="楕円 17"/>
          <p:cNvSpPr/>
          <p:nvPr/>
        </p:nvSpPr>
        <p:spPr bwMode="auto">
          <a:xfrm>
            <a:off x="3933952" y="3691797"/>
            <a:ext cx="253279" cy="21803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sp>
        <p:nvSpPr>
          <p:cNvPr id="19" name="楕円 18"/>
          <p:cNvSpPr/>
          <p:nvPr/>
        </p:nvSpPr>
        <p:spPr bwMode="auto">
          <a:xfrm>
            <a:off x="4321740" y="3092407"/>
            <a:ext cx="253279" cy="21803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sp>
        <p:nvSpPr>
          <p:cNvPr id="32" name="楕円 31"/>
          <p:cNvSpPr/>
          <p:nvPr/>
        </p:nvSpPr>
        <p:spPr bwMode="auto">
          <a:xfrm>
            <a:off x="5573370" y="2867748"/>
            <a:ext cx="253279" cy="21803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sp>
        <p:nvSpPr>
          <p:cNvPr id="33" name="楕円 32"/>
          <p:cNvSpPr/>
          <p:nvPr/>
        </p:nvSpPr>
        <p:spPr bwMode="auto">
          <a:xfrm rot="18543992">
            <a:off x="3987936" y="3336433"/>
            <a:ext cx="622321" cy="392865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sp>
        <p:nvSpPr>
          <p:cNvPr id="34" name="楕円 33"/>
          <p:cNvSpPr/>
          <p:nvPr/>
        </p:nvSpPr>
        <p:spPr bwMode="auto">
          <a:xfrm rot="21113707">
            <a:off x="4506910" y="2998446"/>
            <a:ext cx="1097474" cy="218035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sp>
        <p:nvSpPr>
          <p:cNvPr id="20" name="楕円 19"/>
          <p:cNvSpPr/>
          <p:nvPr/>
        </p:nvSpPr>
        <p:spPr bwMode="auto">
          <a:xfrm>
            <a:off x="4321740" y="4566608"/>
            <a:ext cx="253279" cy="21803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sp>
        <p:nvSpPr>
          <p:cNvPr id="29" name="楕円 28"/>
          <p:cNvSpPr/>
          <p:nvPr/>
        </p:nvSpPr>
        <p:spPr bwMode="auto">
          <a:xfrm>
            <a:off x="5573369" y="4370255"/>
            <a:ext cx="253279" cy="21803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sp>
        <p:nvSpPr>
          <p:cNvPr id="30" name="楕円 29"/>
          <p:cNvSpPr/>
          <p:nvPr/>
        </p:nvSpPr>
        <p:spPr bwMode="auto">
          <a:xfrm>
            <a:off x="3942737" y="5128666"/>
            <a:ext cx="253279" cy="21803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cxnSp>
        <p:nvCxnSpPr>
          <p:cNvPr id="41" name="直線矢印コネクタ 40"/>
          <p:cNvCxnSpPr>
            <a:stCxn id="30" idx="7"/>
          </p:cNvCxnSpPr>
          <p:nvPr/>
        </p:nvCxnSpPr>
        <p:spPr bwMode="auto">
          <a:xfrm>
            <a:off x="4158923" y="5160596"/>
            <a:ext cx="262220" cy="6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線矢印コネクタ 43"/>
          <p:cNvCxnSpPr>
            <a:stCxn id="20" idx="7"/>
          </p:cNvCxnSpPr>
          <p:nvPr/>
        </p:nvCxnSpPr>
        <p:spPr bwMode="auto">
          <a:xfrm flipV="1">
            <a:off x="4537927" y="4588290"/>
            <a:ext cx="1035442" cy="102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角丸四角形吹き出し 61"/>
          <p:cNvSpPr/>
          <p:nvPr/>
        </p:nvSpPr>
        <p:spPr bwMode="auto">
          <a:xfrm>
            <a:off x="6703430" y="3302690"/>
            <a:ext cx="1684777" cy="591389"/>
          </a:xfrm>
          <a:prstGeom prst="wedgeRoundRectCallout">
            <a:avLst>
              <a:gd name="adj1" fmla="val -75075"/>
              <a:gd name="adj2" fmla="val -8447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altLang="ja-JP" sz="900" dirty="0"/>
              <a:t>double</a:t>
            </a:r>
            <a:r>
              <a:rPr lang="ja-JP" altLang="en-US" sz="900" dirty="0"/>
              <a:t>型の例</a:t>
            </a:r>
            <a:endParaRPr lang="en-US" altLang="ja-JP" sz="900" dirty="0"/>
          </a:p>
          <a:p>
            <a:pPr defTabSz="685800"/>
            <a:r>
              <a:rPr lang="en-US" altLang="ja-JP" sz="900" dirty="0" err="1"/>
              <a:t>DataA</a:t>
            </a:r>
            <a:r>
              <a:rPr lang="ja-JP" altLang="en-US" sz="900" dirty="0"/>
              <a:t>の最初の</a:t>
            </a:r>
            <a:r>
              <a:rPr lang="en-US" altLang="ja-JP" sz="900" dirty="0"/>
              <a:t>2</a:t>
            </a:r>
            <a:r>
              <a:rPr lang="ja-JP" altLang="en-US" sz="900" dirty="0" err="1"/>
              <a:t>つの</a:t>
            </a:r>
            <a:r>
              <a:rPr lang="ja-JP" altLang="en-US" sz="900" dirty="0"/>
              <a:t>データ</a:t>
            </a:r>
            <a:endParaRPr lang="en-US" altLang="ja-JP" sz="900" dirty="0"/>
          </a:p>
          <a:p>
            <a:pPr defTabSz="685800"/>
            <a:r>
              <a:rPr lang="en-US" altLang="ja-JP" sz="900" dirty="0"/>
              <a:t>5,6</a:t>
            </a:r>
            <a:r>
              <a:rPr lang="ja-JP" altLang="en-US" sz="900" dirty="0"/>
              <a:t>を使用して線形外挿</a:t>
            </a:r>
            <a:endParaRPr lang="en-US" altLang="ja-JP" sz="900" dirty="0"/>
          </a:p>
        </p:txBody>
      </p:sp>
      <p:sp>
        <p:nvSpPr>
          <p:cNvPr id="63" name="角丸四角形吹き出し 62"/>
          <p:cNvSpPr/>
          <p:nvPr/>
        </p:nvSpPr>
        <p:spPr bwMode="auto">
          <a:xfrm>
            <a:off x="6768306" y="4762693"/>
            <a:ext cx="1684777" cy="591389"/>
          </a:xfrm>
          <a:prstGeom prst="wedgeRoundRectCallout">
            <a:avLst>
              <a:gd name="adj1" fmla="val -75075"/>
              <a:gd name="adj2" fmla="val -8447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ja-JP" altLang="en-US" sz="900" dirty="0"/>
              <a:t>前回値保持</a:t>
            </a: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7870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766146" y="2144598"/>
          <a:ext cx="6007011" cy="3554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45">
                  <a:extLst>
                    <a:ext uri="{9D8B030D-6E8A-4147-A177-3AD203B41FA5}">
                      <a16:colId xmlns:a16="http://schemas.microsoft.com/office/drawing/2014/main" val="2403615868"/>
                    </a:ext>
                  </a:extLst>
                </a:gridCol>
                <a:gridCol w="940324">
                  <a:extLst>
                    <a:ext uri="{9D8B030D-6E8A-4147-A177-3AD203B41FA5}">
                      <a16:colId xmlns:a16="http://schemas.microsoft.com/office/drawing/2014/main" val="1985254943"/>
                    </a:ext>
                  </a:extLst>
                </a:gridCol>
                <a:gridCol w="3040142">
                  <a:extLst>
                    <a:ext uri="{9D8B030D-6E8A-4147-A177-3AD203B41FA5}">
                      <a16:colId xmlns:a16="http://schemas.microsoft.com/office/drawing/2014/main" val="1147605962"/>
                    </a:ext>
                  </a:extLst>
                </a:gridCol>
              </a:tblGrid>
              <a:tr h="376407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+mn-lt"/>
                        </a:rPr>
                        <a:t>最初のデータ点前のデータ外挿</a:t>
                      </a:r>
                      <a:endParaRPr kumimoji="1" lang="en-US" altLang="ja-JP" sz="1100" dirty="0" smtClean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+mn-lt"/>
                        </a:rPr>
                        <a:t>最後の値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Scope</a:t>
                      </a:r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0298785"/>
                  </a:ext>
                </a:extLst>
              </a:tr>
              <a:tr h="105953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線形外挿</a:t>
                      </a:r>
                      <a:endParaRPr kumimoji="1" lang="en-US" altLang="ja-JP" sz="11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線形外挿</a:t>
                      </a:r>
                      <a:endParaRPr kumimoji="1" lang="ja-JP" alt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3438228"/>
                  </a:ext>
                </a:extLst>
              </a:tr>
              <a:tr h="105953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最後の値をホールド</a:t>
                      </a:r>
                      <a:endParaRPr kumimoji="1" lang="en-US" altLang="ja-JP" sz="11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7</a:t>
                      </a:r>
                      <a:endParaRPr kumimoji="1" lang="ja-JP" alt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en-US" altLang="ja-JP" sz="1100" dirty="0" smtClean="0"/>
                    </a:p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233709"/>
                  </a:ext>
                </a:extLst>
              </a:tr>
              <a:tr h="1059530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グラウンド値</a:t>
                      </a:r>
                      <a:endParaRPr kumimoji="1" lang="en-US" altLang="ja-JP" sz="11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4110217"/>
                  </a:ext>
                </a:extLst>
              </a:tr>
            </a:tbl>
          </a:graphicData>
        </a:graphic>
      </p:graphicFrame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072" y="3575361"/>
            <a:ext cx="2121881" cy="99302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652" y="2534759"/>
            <a:ext cx="2116301" cy="9904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From Spreadsheet</a:t>
            </a:r>
            <a:r>
              <a:rPr lang="ja-JP" altLang="en-US" dirty="0"/>
              <a:t>ブロックの設定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ブロック パラメーター</a:t>
            </a:r>
            <a:r>
              <a:rPr kumimoji="1" lang="en-US" altLang="ja-JP" dirty="0" smtClean="0"/>
              <a:t>]-[</a:t>
            </a:r>
            <a:r>
              <a:rPr kumimoji="1" lang="ja-JP" altLang="en-US" dirty="0" smtClean="0"/>
              <a:t>最後のデータ点後の</a:t>
            </a:r>
            <a:r>
              <a:rPr kumimoji="1" lang="ja-JP" altLang="en-US" dirty="0"/>
              <a:t>データ外挿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043" y="2007451"/>
            <a:ext cx="1200150" cy="707231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127759" y="2745862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/>
              <a:t>From</a:t>
            </a:r>
            <a:r>
              <a:rPr lang="ja-JP" altLang="en-US" sz="900" dirty="0"/>
              <a:t> </a:t>
            </a:r>
            <a:r>
              <a:rPr lang="en-US" altLang="ja-JP" sz="900" dirty="0"/>
              <a:t>Spreadsheet</a:t>
            </a:r>
            <a:r>
              <a:rPr lang="ja-JP" altLang="en-US" sz="900" dirty="0" err="1"/>
              <a:t>への</a:t>
            </a:r>
            <a:r>
              <a:rPr lang="ja-JP" altLang="en-US" sz="900" dirty="0"/>
              <a:t>入力データ</a:t>
            </a:r>
            <a:endParaRPr lang="en-US" altLang="ja-JP" sz="900" dirty="0"/>
          </a:p>
          <a:p>
            <a:endParaRPr lang="en-US" altLang="ja-JP" sz="900" dirty="0"/>
          </a:p>
          <a:p>
            <a:r>
              <a:rPr lang="ja-JP" altLang="en-US" sz="900" dirty="0"/>
              <a:t>最初の時間が</a:t>
            </a:r>
            <a:r>
              <a:rPr lang="en-US" altLang="ja-JP" sz="900" dirty="0"/>
              <a:t>5</a:t>
            </a:r>
            <a:r>
              <a:rPr lang="ja-JP" altLang="en-US" sz="900" dirty="0"/>
              <a:t>であり、</a:t>
            </a:r>
            <a:endParaRPr lang="en-US" altLang="ja-JP" sz="900" dirty="0"/>
          </a:p>
          <a:p>
            <a:r>
              <a:rPr lang="ja-JP" altLang="en-US" sz="900" dirty="0"/>
              <a:t>それ以前の値をどうするかという設定</a:t>
            </a:r>
          </a:p>
        </p:txBody>
      </p:sp>
      <p:sp>
        <p:nvSpPr>
          <p:cNvPr id="17" name="角丸四角形吹き出し 16"/>
          <p:cNvSpPr/>
          <p:nvPr/>
        </p:nvSpPr>
        <p:spPr bwMode="auto">
          <a:xfrm>
            <a:off x="6558781" y="3444867"/>
            <a:ext cx="1684777" cy="591389"/>
          </a:xfrm>
          <a:prstGeom prst="wedgeRoundRectCallout">
            <a:avLst>
              <a:gd name="adj1" fmla="val -75075"/>
              <a:gd name="adj2" fmla="val -8447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altLang="ja-JP" sz="900" dirty="0"/>
              <a:t>double</a:t>
            </a:r>
            <a:r>
              <a:rPr lang="ja-JP" altLang="en-US" sz="900" dirty="0"/>
              <a:t>型の例</a:t>
            </a:r>
            <a:endParaRPr lang="en-US" altLang="ja-JP" sz="900" dirty="0"/>
          </a:p>
          <a:p>
            <a:pPr defTabSz="685800"/>
            <a:r>
              <a:rPr lang="en-US" altLang="ja-JP" sz="900" dirty="0" err="1"/>
              <a:t>DataA</a:t>
            </a:r>
            <a:r>
              <a:rPr lang="ja-JP" altLang="en-US" sz="900" dirty="0"/>
              <a:t>の最後の</a:t>
            </a:r>
            <a:r>
              <a:rPr lang="en-US" altLang="ja-JP" sz="900" dirty="0"/>
              <a:t>2</a:t>
            </a:r>
            <a:r>
              <a:rPr lang="ja-JP" altLang="en-US" sz="900" dirty="0" err="1"/>
              <a:t>つの</a:t>
            </a:r>
            <a:r>
              <a:rPr lang="ja-JP" altLang="en-US" sz="900" dirty="0"/>
              <a:t>データ</a:t>
            </a:r>
            <a:endParaRPr lang="en-US" altLang="ja-JP" sz="900" dirty="0"/>
          </a:p>
          <a:p>
            <a:pPr defTabSz="685800"/>
            <a:r>
              <a:rPr lang="en-US" altLang="ja-JP" sz="900" dirty="0"/>
              <a:t>6,7</a:t>
            </a:r>
            <a:r>
              <a:rPr lang="ja-JP" altLang="en-US" sz="900" dirty="0"/>
              <a:t>を使用して線形外挿</a:t>
            </a:r>
            <a:endParaRPr lang="en-US" altLang="ja-JP" sz="900" dirty="0"/>
          </a:p>
        </p:txBody>
      </p:sp>
      <p:sp>
        <p:nvSpPr>
          <p:cNvPr id="18" name="楕円 17"/>
          <p:cNvSpPr/>
          <p:nvPr/>
        </p:nvSpPr>
        <p:spPr bwMode="auto">
          <a:xfrm>
            <a:off x="4722467" y="2747664"/>
            <a:ext cx="253279" cy="21803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sp>
        <p:nvSpPr>
          <p:cNvPr id="19" name="楕円 18"/>
          <p:cNvSpPr/>
          <p:nvPr/>
        </p:nvSpPr>
        <p:spPr bwMode="auto">
          <a:xfrm>
            <a:off x="5166153" y="2672322"/>
            <a:ext cx="253279" cy="21803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sp>
        <p:nvSpPr>
          <p:cNvPr id="20" name="楕円 19"/>
          <p:cNvSpPr/>
          <p:nvPr/>
        </p:nvSpPr>
        <p:spPr bwMode="auto">
          <a:xfrm>
            <a:off x="5206879" y="3631544"/>
            <a:ext cx="253279" cy="21803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sp>
        <p:nvSpPr>
          <p:cNvPr id="24" name="楕円 23"/>
          <p:cNvSpPr/>
          <p:nvPr/>
        </p:nvSpPr>
        <p:spPr bwMode="auto">
          <a:xfrm rot="21262732">
            <a:off x="5391640" y="2560221"/>
            <a:ext cx="486540" cy="218035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cxnSp>
        <p:nvCxnSpPr>
          <p:cNvPr id="27" name="直線矢印コネクタ 26"/>
          <p:cNvCxnSpPr>
            <a:stCxn id="19" idx="4"/>
          </p:cNvCxnSpPr>
          <p:nvPr/>
        </p:nvCxnSpPr>
        <p:spPr bwMode="auto">
          <a:xfrm flipV="1">
            <a:off x="5292792" y="2801560"/>
            <a:ext cx="353297" cy="88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線矢印コネクタ 27"/>
          <p:cNvCxnSpPr>
            <a:stCxn id="18" idx="6"/>
            <a:endCxn id="24" idx="4"/>
          </p:cNvCxnSpPr>
          <p:nvPr/>
        </p:nvCxnSpPr>
        <p:spPr bwMode="auto">
          <a:xfrm flipV="1">
            <a:off x="4975745" y="2777731"/>
            <a:ext cx="669843" cy="789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矢印コネクタ 30"/>
          <p:cNvCxnSpPr/>
          <p:nvPr/>
        </p:nvCxnSpPr>
        <p:spPr bwMode="auto">
          <a:xfrm>
            <a:off x="5431226" y="3660575"/>
            <a:ext cx="4025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角丸四角形吹き出し 22"/>
          <p:cNvSpPr/>
          <p:nvPr/>
        </p:nvSpPr>
        <p:spPr bwMode="auto">
          <a:xfrm>
            <a:off x="6542948" y="4243409"/>
            <a:ext cx="1684777" cy="467288"/>
          </a:xfrm>
          <a:prstGeom prst="wedgeRoundRectCallout">
            <a:avLst>
              <a:gd name="adj1" fmla="val -72243"/>
              <a:gd name="adj2" fmla="val -29202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altLang="ja-JP" sz="900" dirty="0" err="1"/>
              <a:t>DataA</a:t>
            </a:r>
            <a:r>
              <a:rPr lang="ja-JP" altLang="en-US" sz="900" dirty="0"/>
              <a:t>の最後のデータ</a:t>
            </a:r>
            <a:endParaRPr lang="en-US" altLang="ja-JP" sz="900" dirty="0"/>
          </a:p>
          <a:p>
            <a:pPr defTabSz="685800"/>
            <a:r>
              <a:rPr lang="en-US" altLang="ja-JP" sz="900" dirty="0"/>
              <a:t>7</a:t>
            </a:r>
            <a:r>
              <a:rPr lang="ja-JP" altLang="en-US" sz="900" dirty="0"/>
              <a:t>を使用</a:t>
            </a:r>
            <a:endParaRPr lang="en-US" altLang="ja-JP" sz="900" dirty="0"/>
          </a:p>
        </p:txBody>
      </p:sp>
      <p:sp>
        <p:nvSpPr>
          <p:cNvPr id="26" name="角丸四角形吹き出し 25"/>
          <p:cNvSpPr/>
          <p:nvPr/>
        </p:nvSpPr>
        <p:spPr bwMode="auto">
          <a:xfrm>
            <a:off x="6546393" y="5133055"/>
            <a:ext cx="1684777" cy="467288"/>
          </a:xfrm>
          <a:prstGeom prst="wedgeRoundRectCallout">
            <a:avLst>
              <a:gd name="adj1" fmla="val -71889"/>
              <a:gd name="adj2" fmla="val -13888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altLang="ja-JP" sz="900" dirty="0"/>
              <a:t>0</a:t>
            </a:r>
            <a:r>
              <a:rPr lang="ja-JP" altLang="en-US" sz="900" dirty="0"/>
              <a:t>を使用</a:t>
            </a:r>
            <a:endParaRPr lang="en-US" altLang="ja-JP" sz="900" dirty="0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652" y="4651288"/>
            <a:ext cx="2116301" cy="992891"/>
          </a:xfrm>
          <a:prstGeom prst="rect">
            <a:avLst/>
          </a:prstGeom>
        </p:spPr>
      </p:pic>
      <p:sp>
        <p:nvSpPr>
          <p:cNvPr id="21" name="楕円 20"/>
          <p:cNvSpPr/>
          <p:nvPr/>
        </p:nvSpPr>
        <p:spPr bwMode="auto">
          <a:xfrm>
            <a:off x="5342801" y="5357964"/>
            <a:ext cx="253279" cy="21803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321089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3276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sz="4000" dirty="0" smtClean="0"/>
              <a:t>読み込まれる値の特徴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1298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読み込まれる値の特徴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 smtClean="0"/>
              <a:t>SpreadSheet</a:t>
            </a:r>
            <a:r>
              <a:rPr kumimoji="1" lang="ja-JP" altLang="en-US" dirty="0" smtClean="0"/>
              <a:t>内に欠損値がある場合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・最初のデータの扱い：時間　のとき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シミュレーション開始時にエラーとなる</a:t>
            </a:r>
            <a:endParaRPr kumimoji="1" lang="en-US" altLang="ja-JP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24860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3971925"/>
            <a:ext cx="66389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9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読み込まれる値の特徴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 smtClean="0"/>
              <a:t>SpreadSheet</a:t>
            </a:r>
            <a:r>
              <a:rPr kumimoji="1" lang="ja-JP" altLang="en-US" dirty="0" smtClean="0"/>
              <a:t>内に欠損値がある場合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・最初のデータの扱い：</a:t>
            </a:r>
            <a:r>
              <a:rPr kumimoji="1" lang="ja-JP" altLang="en-US" dirty="0"/>
              <a:t>データ</a:t>
            </a:r>
            <a:r>
              <a:rPr kumimoji="1" lang="ja-JP" altLang="en-US" dirty="0" smtClean="0"/>
              <a:t>　のとき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該当データ部分は</a:t>
            </a:r>
            <a:r>
              <a:rPr kumimoji="1" lang="en-US" altLang="ja-JP" dirty="0" err="1" smtClean="0"/>
              <a:t>NaN</a:t>
            </a:r>
            <a:r>
              <a:rPr kumimoji="1" lang="ja-JP" altLang="en-US" dirty="0" smtClean="0"/>
              <a:t>として出力される</a:t>
            </a:r>
            <a:endParaRPr kumimoji="1" lang="en-US" altLang="ja-JP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24860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3078851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03" y="3752334"/>
            <a:ext cx="3369617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25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読み込まれる値の特徴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注意点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Excel</a:t>
            </a:r>
            <a:r>
              <a:rPr lang="ja-JP" altLang="en-US" dirty="0" smtClean="0"/>
              <a:t>側で</a:t>
            </a:r>
            <a:r>
              <a:rPr lang="en-US" altLang="ja-JP" dirty="0" smtClean="0"/>
              <a:t>Sheet</a:t>
            </a:r>
            <a:r>
              <a:rPr lang="ja-JP" altLang="en-US" dirty="0" smtClean="0"/>
              <a:t>をコピー＆ペーストし、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新しい</a:t>
            </a:r>
            <a:r>
              <a:rPr lang="en-US" altLang="ja-JP" dirty="0" smtClean="0"/>
              <a:t>Sheet</a:t>
            </a:r>
            <a:r>
              <a:rPr lang="ja-JP" altLang="en-US" dirty="0" smtClean="0"/>
              <a:t>で列削除する際に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列の内容だけを削除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例えば列選択→</a:t>
            </a:r>
            <a:r>
              <a:rPr lang="en-US" altLang="ja-JP" dirty="0" smtClean="0"/>
              <a:t>Delete</a:t>
            </a:r>
            <a:r>
              <a:rPr lang="ja-JP" altLang="en-US" dirty="0" smtClean="0"/>
              <a:t>キー押下</a:t>
            </a:r>
            <a:r>
              <a:rPr lang="en-US" altLang="ja-JP" dirty="0" smtClean="0"/>
              <a:t>)</a:t>
            </a:r>
            <a:r>
              <a:rPr lang="ja-JP" altLang="en-US" dirty="0" smtClean="0"/>
              <a:t>すると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シミュレーション実行時に下記のエラーが出た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lvl="1"/>
            <a:r>
              <a:rPr lang="ja-JP" altLang="en-US" dirty="0" smtClean="0"/>
              <a:t>列選択→右クリックメニューの「削除」を押下するとエラーが出ない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の仕様上、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marL="342900" lvl="1" indent="0">
              <a:buNone/>
            </a:pPr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71800"/>
            <a:ext cx="4064794" cy="155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5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3276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sz="4000" dirty="0" smtClean="0"/>
              <a:t>From Spreadsheet</a:t>
            </a:r>
            <a:r>
              <a:rPr kumimoji="1" lang="ja-JP" altLang="en-US" sz="4000" dirty="0" smtClean="0"/>
              <a:t>の制約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2549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</a:t>
            </a:r>
            <a:r>
              <a:rPr lang="ja-JP" altLang="en-US" dirty="0"/>
              <a:t>制約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From Spreadsheet</a:t>
            </a:r>
            <a:r>
              <a:rPr kumimoji="1" lang="ja-JP" altLang="en-US" dirty="0" err="1" smtClean="0"/>
              <a:t>には</a:t>
            </a:r>
            <a:r>
              <a:rPr kumimoji="1" lang="ja-JP" altLang="en-US" dirty="0" smtClean="0"/>
              <a:t>以下の制約がある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○コード生成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err="1" smtClean="0"/>
              <a:t>EmbeddedCoder</a:t>
            </a:r>
            <a:r>
              <a:rPr kumimoji="1" lang="ja-JP" altLang="en-US" dirty="0" smtClean="0"/>
              <a:t>によるコード生成不可能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○</a:t>
            </a:r>
            <a:r>
              <a:rPr kumimoji="1" lang="en-US" altLang="ja-JP" dirty="0" smtClean="0"/>
              <a:t>SLDV</a:t>
            </a:r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SLDV</a:t>
            </a:r>
            <a:r>
              <a:rPr kumimoji="1" lang="ja-JP" altLang="en-US" dirty="0" smtClean="0"/>
              <a:t>の非互換ブロック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6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Excel,</a:t>
            </a:r>
            <a:r>
              <a:rPr lang="ja-JP" altLang="en-US" dirty="0" smtClean="0"/>
              <a:t> </a:t>
            </a:r>
            <a:r>
              <a:rPr lang="en-US" altLang="ja-JP" dirty="0" smtClean="0"/>
              <a:t>CSV</a:t>
            </a:r>
            <a:r>
              <a:rPr lang="ja-JP" altLang="en-US" dirty="0" smtClean="0"/>
              <a:t>形式の制限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Excel,</a:t>
            </a:r>
            <a:r>
              <a:rPr kumimoji="1" lang="ja-JP" altLang="en-US" dirty="0"/>
              <a:t> 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の形式には制限がある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8156" y="5578916"/>
            <a:ext cx="4358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>
                <a:solidFill>
                  <a:srgbClr val="00B0F0"/>
                </a:solidFill>
              </a:rPr>
              <a:t>「</a:t>
            </a:r>
            <a:r>
              <a:rPr lang="en-US" altLang="ja-JP" sz="900" dirty="0">
                <a:solidFill>
                  <a:srgbClr val="00B0F0"/>
                </a:solidFill>
              </a:rPr>
              <a:t>From Spreadsheet</a:t>
            </a:r>
            <a:r>
              <a:rPr lang="ja-JP" altLang="en-US" sz="900" dirty="0">
                <a:solidFill>
                  <a:srgbClr val="00B0F0"/>
                </a:solidFill>
              </a:rPr>
              <a:t>」：　</a:t>
            </a:r>
            <a:r>
              <a:rPr lang="en-US" altLang="ja-JP" sz="900" dirty="0">
                <a:solidFill>
                  <a:srgbClr val="00B0F0"/>
                </a:solidFill>
              </a:rPr>
              <a:t>web(</a:t>
            </a:r>
            <a:r>
              <a:rPr lang="en-US" altLang="ja-JP" sz="900" dirty="0" err="1">
                <a:solidFill>
                  <a:srgbClr val="00B0F0"/>
                </a:solidFill>
              </a:rPr>
              <a:t>fullfile</a:t>
            </a:r>
            <a:r>
              <a:rPr lang="en-US" altLang="ja-JP" sz="900" dirty="0">
                <a:solidFill>
                  <a:srgbClr val="00B0F0"/>
                </a:solidFill>
              </a:rPr>
              <a:t>(</a:t>
            </a:r>
            <a:r>
              <a:rPr lang="en-US" altLang="ja-JP" sz="900" dirty="0" err="1">
                <a:solidFill>
                  <a:srgbClr val="00B0F0"/>
                </a:solidFill>
              </a:rPr>
              <a:t>docroot</a:t>
            </a:r>
            <a:r>
              <a:rPr lang="en-US" altLang="ja-JP" sz="900" dirty="0">
                <a:solidFill>
                  <a:srgbClr val="00B0F0"/>
                </a:solidFill>
              </a:rPr>
              <a:t>, '</a:t>
            </a:r>
            <a:r>
              <a:rPr lang="en-US" altLang="ja-JP" sz="900" dirty="0" err="1">
                <a:solidFill>
                  <a:srgbClr val="00B0F0"/>
                </a:solidFill>
              </a:rPr>
              <a:t>simulink</a:t>
            </a:r>
            <a:r>
              <a:rPr lang="en-US" altLang="ja-JP" sz="900" dirty="0">
                <a:solidFill>
                  <a:srgbClr val="00B0F0"/>
                </a:solidFill>
              </a:rPr>
              <a:t>/</a:t>
            </a:r>
            <a:r>
              <a:rPr lang="en-US" altLang="ja-JP" sz="900" dirty="0" err="1">
                <a:solidFill>
                  <a:srgbClr val="00B0F0"/>
                </a:solidFill>
              </a:rPr>
              <a:t>slref</a:t>
            </a:r>
            <a:r>
              <a:rPr lang="en-US" altLang="ja-JP" sz="900" dirty="0">
                <a:solidFill>
                  <a:srgbClr val="00B0F0"/>
                </a:solidFill>
              </a:rPr>
              <a:t>/fromspreadsheet.html'))</a:t>
            </a:r>
            <a:endParaRPr lang="ja-JP" altLang="en-US" sz="900" dirty="0">
              <a:solidFill>
                <a:srgbClr val="00B0F0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78247"/>
              </p:ext>
            </p:extLst>
          </p:nvPr>
        </p:nvGraphicFramePr>
        <p:xfrm>
          <a:off x="1078230" y="1676400"/>
          <a:ext cx="7635904" cy="368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084">
                  <a:extLst>
                    <a:ext uri="{9D8B030D-6E8A-4147-A177-3AD203B41FA5}">
                      <a16:colId xmlns:a16="http://schemas.microsoft.com/office/drawing/2014/main" val="2604093610"/>
                    </a:ext>
                  </a:extLst>
                </a:gridCol>
                <a:gridCol w="1759226">
                  <a:extLst>
                    <a:ext uri="{9D8B030D-6E8A-4147-A177-3AD203B41FA5}">
                      <a16:colId xmlns:a16="http://schemas.microsoft.com/office/drawing/2014/main" val="2870919210"/>
                    </a:ext>
                  </a:extLst>
                </a:gridCol>
                <a:gridCol w="1617594">
                  <a:extLst>
                    <a:ext uri="{9D8B030D-6E8A-4147-A177-3AD203B41FA5}">
                      <a16:colId xmlns:a16="http://schemas.microsoft.com/office/drawing/2014/main" val="1422518209"/>
                    </a:ext>
                  </a:extLst>
                </a:gridCol>
              </a:tblGrid>
              <a:tr h="28433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制限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Excel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CSV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68295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smtClean="0"/>
                        <a:t>1</a:t>
                      </a:r>
                      <a:r>
                        <a:rPr lang="ja-JP" altLang="en-US" sz="1400" dirty="0" smtClean="0"/>
                        <a:t>行目は信号名として解釈する</a:t>
                      </a:r>
                      <a:endParaRPr lang="en-US" altLang="ja-JP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○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×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89855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</a:t>
                      </a:r>
                      <a:r>
                        <a:rPr kumimoji="1" lang="ja-JP" altLang="en-US" sz="1400" dirty="0" smtClean="0"/>
                        <a:t>列目は時間と解釈し、単調増加しなければならない</a:t>
                      </a:r>
                      <a:endParaRPr kumimoji="1" lang="en-US" altLang="ja-JP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○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○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807109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2</a:t>
                      </a:r>
                      <a:r>
                        <a:rPr kumimoji="1" lang="ja-JP" altLang="en-US" sz="1400" dirty="0" smtClean="0"/>
                        <a:t>列目以降を信号と解釈する</a:t>
                      </a:r>
                      <a:endParaRPr kumimoji="1" lang="en-US" altLang="ja-JP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○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○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703363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各列の行数は同じでなければならない</a:t>
                      </a:r>
                      <a:endParaRPr kumimoji="1" lang="en-US" altLang="ja-JP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×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○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567005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信号グループの解釈</a:t>
                      </a:r>
                      <a:endParaRPr kumimoji="1" lang="en-US" altLang="ja-JP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各シート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各ファイル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187290"/>
                  </a:ext>
                </a:extLst>
              </a:tr>
              <a:tr h="19202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正しい形式の例</a:t>
                      </a:r>
                      <a:r>
                        <a:rPr kumimoji="1" lang="en-US" altLang="ja-JP" sz="1400" dirty="0" smtClean="0"/>
                        <a:t>(MathWorks</a:t>
                      </a:r>
                      <a:r>
                        <a:rPr kumimoji="1" lang="ja-JP" altLang="en-US" sz="1400" dirty="0" smtClean="0"/>
                        <a:t> </a:t>
                      </a:r>
                      <a:r>
                        <a:rPr kumimoji="1" lang="en-US" altLang="ja-JP" sz="1400" dirty="0" smtClean="0"/>
                        <a:t>HP</a:t>
                      </a:r>
                      <a:r>
                        <a:rPr kumimoji="1" lang="ja-JP" altLang="en-US" sz="1400" dirty="0" smtClean="0"/>
                        <a:t>より引用</a:t>
                      </a:r>
                      <a:r>
                        <a:rPr kumimoji="1" lang="en-US" altLang="ja-JP" sz="1400" dirty="0" smtClean="0"/>
                        <a:t>)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98847878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343" y="3422089"/>
            <a:ext cx="678656" cy="165020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487" y="3422089"/>
            <a:ext cx="1403783" cy="1769438"/>
          </a:xfrm>
          <a:prstGeom prst="rect">
            <a:avLst/>
          </a:prstGeom>
        </p:spPr>
      </p:pic>
      <p:sp>
        <p:nvSpPr>
          <p:cNvPr id="8" name="楕円 7"/>
          <p:cNvSpPr/>
          <p:nvPr/>
        </p:nvSpPr>
        <p:spPr bwMode="auto">
          <a:xfrm>
            <a:off x="5509488" y="3361045"/>
            <a:ext cx="371693" cy="22479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4015333" y="3422088"/>
            <a:ext cx="1250315" cy="382540"/>
          </a:xfrm>
          <a:prstGeom prst="wedgeRoundRectCallout">
            <a:avLst>
              <a:gd name="adj1" fmla="val 61449"/>
              <a:gd name="adj2" fmla="val -3655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ja-JP" altLang="en-US" sz="825" dirty="0"/>
              <a:t>時間は</a:t>
            </a:r>
            <a:r>
              <a:rPr lang="en-US" altLang="ja-JP" sz="825" dirty="0"/>
              <a:t>‘a’</a:t>
            </a:r>
            <a:r>
              <a:rPr lang="ja-JP" altLang="en-US" sz="825" dirty="0"/>
              <a:t>等の適当な</a:t>
            </a:r>
            <a:endParaRPr lang="en-US" altLang="ja-JP" sz="825" dirty="0"/>
          </a:p>
          <a:p>
            <a:pPr defTabSz="685800"/>
            <a:r>
              <a:rPr lang="ja-JP" altLang="en-US" sz="825" dirty="0"/>
              <a:t>名前でも可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561114" y="1276290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〇：当てはまる</a:t>
            </a:r>
            <a:endParaRPr lang="en-US" altLang="ja-JP" sz="1000" dirty="0" smtClean="0"/>
          </a:p>
          <a:p>
            <a:r>
              <a:rPr kumimoji="1" lang="en-US" altLang="ja-JP" sz="1000" dirty="0" smtClean="0"/>
              <a:t>×</a:t>
            </a:r>
            <a:r>
              <a:rPr kumimoji="1" lang="ja-JP" altLang="en-US" sz="1000" dirty="0" smtClean="0"/>
              <a:t>：当てはまらない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353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3276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sz="4000" dirty="0" smtClean="0"/>
              <a:t>From Spreadsheet</a:t>
            </a:r>
            <a:r>
              <a:rPr kumimoji="1" lang="ja-JP" altLang="en-US" sz="4000" dirty="0" smtClean="0"/>
              <a:t>のダウングレード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4798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ブロックの特徴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スプレッドシートからデータをモデル内部に取り込む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26193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199" y="2514600"/>
            <a:ext cx="3256002" cy="88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右矢印 13"/>
          <p:cNvSpPr/>
          <p:nvPr/>
        </p:nvSpPr>
        <p:spPr bwMode="auto">
          <a:xfrm>
            <a:off x="4267200" y="2754443"/>
            <a:ext cx="609600" cy="4572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487" y="3505199"/>
            <a:ext cx="2952750" cy="266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 bwMode="auto">
          <a:xfrm>
            <a:off x="5181600" y="2693504"/>
            <a:ext cx="1676400" cy="5181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7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ブロックのダウングレード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ブロックを含んだモデルをダウングレード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警告で空のサブシステムに置き換えられたことが出力される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74" y="4162425"/>
            <a:ext cx="64770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96" y="1596059"/>
            <a:ext cx="4752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9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ブロックのダウングレード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ブロックを含んだモデルをダウングレード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空のサブシステムに置き換わっている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サブシステム内部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48006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95800"/>
            <a:ext cx="29622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2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3276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sz="4000" dirty="0"/>
              <a:t>他ツールボックスとの互換性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30311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ja-JP" altLang="en-US" dirty="0"/>
              <a:t>他ツールボックスとの</a:t>
            </a:r>
            <a:r>
              <a:rPr lang="ja-JP" altLang="en-US" dirty="0" smtClean="0"/>
              <a:t>互換性</a:t>
            </a:r>
            <a:endParaRPr lang="ja-JP" altLang="ja-JP" dirty="0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buFontTx/>
              <a:buChar char="•"/>
            </a:pPr>
            <a:r>
              <a:rPr lang="ja-JP" altLang="ja-JP" dirty="0" smtClean="0"/>
              <a:t>SLDVの実行可否</a:t>
            </a:r>
            <a:endParaRPr lang="en-US" altLang="ja-JP" dirty="0" smtClean="0"/>
          </a:p>
          <a:p>
            <a:pPr marL="557213" lvl="2" indent="-257175">
              <a:buFont typeface="Wingdings" panose="05000000000000000000" pitchFamily="2" charset="2"/>
              <a:buChar char="u"/>
            </a:pPr>
            <a:r>
              <a:rPr lang="ja-JP" altLang="en-US" sz="1350" dirty="0"/>
              <a:t>対象モデル </a:t>
            </a:r>
            <a:r>
              <a:rPr lang="en-US" altLang="ja-JP" sz="1350" dirty="0"/>
              <a:t>- from_spreadsheet_sample1</a:t>
            </a:r>
          </a:p>
          <a:p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1002033" y="3983509"/>
          <a:ext cx="769043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検証モード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結果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コンフィグ設定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ログ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設計エラー検出</a:t>
                      </a:r>
                      <a:endParaRPr kumimoji="1" lang="ja-JP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effectLst/>
                        </a:rPr>
                        <a:t>設計エラー検出 が正常に完了しました。</a:t>
                      </a:r>
                      <a:endParaRPr kumimoji="1" lang="ja-JP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>
                          <a:solidFill>
                            <a:schemeClr val="bg1"/>
                          </a:solidFill>
                        </a:rPr>
                        <a:t>config_DV_ErrorDetect.png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6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6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6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>
                          <a:solidFill>
                            <a:schemeClr val="bg1"/>
                          </a:solidFill>
                        </a:rPr>
                        <a:t>from_spreadsheet_sample1_report2.html</a:t>
                      </a:r>
                      <a:endParaRPr kumimoji="1" lang="ja-JP" altLang="en-US" sz="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テスト生成</a:t>
                      </a:r>
                      <a:endParaRPr kumimoji="1" lang="ja-JP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テスト生成 が正常に完了しました。</a:t>
                      </a:r>
                      <a:endParaRPr kumimoji="1" lang="ja-JP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>
                          <a:solidFill>
                            <a:schemeClr val="bg1"/>
                          </a:solidFill>
                        </a:rPr>
                        <a:t>config_DV_GenerateCode.png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6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6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dirty="0" smtClean="0">
                          <a:solidFill>
                            <a:schemeClr val="bg1"/>
                          </a:solidFill>
                        </a:rPr>
                        <a:t>from_spreadsheet_sample1_report3.html</a:t>
                      </a:r>
                      <a:endParaRPr kumimoji="1" lang="ja-JP" altLang="en-US" sz="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プロパティ証明</a:t>
                      </a:r>
                      <a:endParaRPr kumimoji="1" lang="ja-JP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effectLst/>
                        </a:rPr>
                        <a:t>プロパティ証明 が正常に完了しました。</a:t>
                      </a:r>
                      <a:endParaRPr kumimoji="1" lang="ja-JP" alt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smtClean="0">
                          <a:solidFill>
                            <a:schemeClr val="bg1"/>
                          </a:solidFill>
                        </a:rPr>
                        <a:t>config_DV_ProveProperty.png</a:t>
                      </a:r>
                    </a:p>
                    <a:p>
                      <a:endParaRPr kumimoji="1" lang="en-US" altLang="ja-JP" sz="6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kumimoji="1" lang="en-US" altLang="ja-JP" sz="6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kumimoji="1" lang="en-US" altLang="ja-JP" sz="6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kumimoji="1" lang="ja-JP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from_spreadsheet_sample1_report4.html</a:t>
                      </a:r>
                      <a:endParaRPr kumimoji="1" lang="ja-JP" altLang="en-US" sz="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333" name="Picture 2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83" y="2164975"/>
            <a:ext cx="317182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オブジェクト 8"/>
          <p:cNvGraphicFramePr>
            <a:graphicFrameLocks noChangeAspect="1"/>
          </p:cNvGraphicFramePr>
          <p:nvPr>
            <p:extLst/>
          </p:nvPr>
        </p:nvGraphicFramePr>
        <p:xfrm>
          <a:off x="5708871" y="4380619"/>
          <a:ext cx="975122" cy="29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パッケージャー シェル オブジェクト" showAsIcon="1" r:id="rId4" imgW="1299600" imgH="394920" progId="Package">
                  <p:embed/>
                </p:oleObj>
              </mc:Choice>
              <mc:Fallback>
                <p:oleObj name="パッケージャー シェル オブジェクト" showAsIcon="1" r:id="rId4" imgW="1299600" imgH="394920" progId="Package">
                  <p:embed/>
                  <p:pic>
                    <p:nvPicPr>
                      <p:cNvPr id="9" name="オブジェクト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8871" y="4380619"/>
                        <a:ext cx="975122" cy="296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オブジェクト 9"/>
          <p:cNvGraphicFramePr>
            <a:graphicFrameLocks noChangeAspect="1"/>
          </p:cNvGraphicFramePr>
          <p:nvPr>
            <p:extLst/>
          </p:nvPr>
        </p:nvGraphicFramePr>
        <p:xfrm>
          <a:off x="7260078" y="4422157"/>
          <a:ext cx="1451372" cy="29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パッケージャー シェル オブジェクト" showAsIcon="1" r:id="rId6" imgW="1934640" imgH="394920" progId="Package">
                  <p:embed/>
                </p:oleObj>
              </mc:Choice>
              <mc:Fallback>
                <p:oleObj name="パッケージャー シェル オブジェクト" showAsIcon="1" r:id="rId6" imgW="1934640" imgH="394920" progId="Package">
                  <p:embed/>
                  <p:pic>
                    <p:nvPicPr>
                      <p:cNvPr id="10" name="オブジェクト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60078" y="4422157"/>
                        <a:ext cx="1451372" cy="296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オブジェクト 14"/>
          <p:cNvGraphicFramePr>
            <a:graphicFrameLocks noChangeAspect="1"/>
          </p:cNvGraphicFramePr>
          <p:nvPr>
            <p:extLst/>
          </p:nvPr>
        </p:nvGraphicFramePr>
        <p:xfrm>
          <a:off x="5669917" y="4855673"/>
          <a:ext cx="1078706" cy="29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パッケージャー シェル オブジェクト" showAsIcon="1" r:id="rId8" imgW="1438200" imgH="394920" progId="Package">
                  <p:embed/>
                </p:oleObj>
              </mc:Choice>
              <mc:Fallback>
                <p:oleObj name="パッケージャー シェル オブジェクト" showAsIcon="1" r:id="rId8" imgW="1438200" imgH="394920" progId="Package">
                  <p:embed/>
                  <p:pic>
                    <p:nvPicPr>
                      <p:cNvPr id="15" name="オブジェクト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69917" y="4855673"/>
                        <a:ext cx="1078706" cy="296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オブジェクト 16"/>
          <p:cNvGraphicFramePr>
            <a:graphicFrameLocks noChangeAspect="1"/>
          </p:cNvGraphicFramePr>
          <p:nvPr>
            <p:extLst/>
          </p:nvPr>
        </p:nvGraphicFramePr>
        <p:xfrm>
          <a:off x="7250881" y="4854251"/>
          <a:ext cx="1451372" cy="29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パッケージャー シェル オブジェクト" showAsIcon="1" r:id="rId10" imgW="1934640" imgH="394920" progId="Package">
                  <p:embed/>
                </p:oleObj>
              </mc:Choice>
              <mc:Fallback>
                <p:oleObj name="パッケージャー シェル オブジェクト" showAsIcon="1" r:id="rId10" imgW="1934640" imgH="394920" progId="Package">
                  <p:embed/>
                  <p:pic>
                    <p:nvPicPr>
                      <p:cNvPr id="17" name="オブジェクト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50881" y="4854251"/>
                        <a:ext cx="1451372" cy="296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オブジェクト 22"/>
          <p:cNvGraphicFramePr>
            <a:graphicFrameLocks noChangeAspect="1"/>
          </p:cNvGraphicFramePr>
          <p:nvPr>
            <p:extLst/>
          </p:nvPr>
        </p:nvGraphicFramePr>
        <p:xfrm>
          <a:off x="5656880" y="5331522"/>
          <a:ext cx="1078706" cy="29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パッケージャー シェル オブジェクト" showAsIcon="1" r:id="rId12" imgW="1438200" imgH="394920" progId="Package">
                  <p:embed/>
                </p:oleObj>
              </mc:Choice>
              <mc:Fallback>
                <p:oleObj name="パッケージャー シェル オブジェクト" showAsIcon="1" r:id="rId12" imgW="1438200" imgH="394920" progId="Package">
                  <p:embed/>
                  <p:pic>
                    <p:nvPicPr>
                      <p:cNvPr id="23" name="オブジェクト 2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56880" y="5331522"/>
                        <a:ext cx="1078706" cy="296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オブジェクト 23"/>
          <p:cNvGraphicFramePr>
            <a:graphicFrameLocks noChangeAspect="1"/>
          </p:cNvGraphicFramePr>
          <p:nvPr>
            <p:extLst/>
          </p:nvPr>
        </p:nvGraphicFramePr>
        <p:xfrm>
          <a:off x="7270195" y="5302801"/>
          <a:ext cx="1451372" cy="29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パッケージャー シェル オブジェクト" showAsIcon="1" r:id="rId14" imgW="1934640" imgH="394920" progId="Package">
                  <p:embed/>
                </p:oleObj>
              </mc:Choice>
              <mc:Fallback>
                <p:oleObj name="パッケージャー シェル オブジェクト" showAsIcon="1" r:id="rId14" imgW="1934640" imgH="394920" progId="Package">
                  <p:embed/>
                  <p:pic>
                    <p:nvPicPr>
                      <p:cNvPr id="24" name="オブジェクト 2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70195" y="5302801"/>
                        <a:ext cx="1451372" cy="296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1002033" y="3156992"/>
            <a:ext cx="767858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未サポート</a:t>
            </a:r>
            <a:r>
              <a:rPr lang="ja-JP" altLang="en-US" dirty="0"/>
              <a:t>のブロック</a:t>
            </a:r>
          </a:p>
          <a:p>
            <a:pPr lvl="1"/>
            <a:r>
              <a:rPr lang="ja-JP" altLang="en-US" sz="1050" b="1" u="sng" dirty="0">
                <a:solidFill>
                  <a:srgbClr val="FF0000"/>
                </a:solidFill>
              </a:rPr>
              <a:t>次のブロック（</a:t>
            </a:r>
            <a:r>
              <a:rPr lang="en-US" altLang="ja-JP" sz="1050" b="1" u="sng" dirty="0">
                <a:solidFill>
                  <a:srgbClr val="FF0000"/>
                </a:solidFill>
              </a:rPr>
              <a:t>= From Spreadsheet</a:t>
            </a:r>
            <a:r>
              <a:rPr lang="ja-JP" altLang="en-US" sz="1050" b="1" u="sng" dirty="0">
                <a:solidFill>
                  <a:srgbClr val="FF0000"/>
                </a:solidFill>
              </a:rPr>
              <a:t>）は </a:t>
            </a:r>
            <a:r>
              <a:rPr lang="en-US" altLang="ja-JP" sz="1050" b="1" u="sng" dirty="0">
                <a:solidFill>
                  <a:srgbClr val="FF0000"/>
                </a:solidFill>
              </a:rPr>
              <a:t>Simulink Design Verifier </a:t>
            </a:r>
            <a:r>
              <a:rPr lang="ja-JP" altLang="en-US" sz="1050" b="1" u="sng" dirty="0">
                <a:solidFill>
                  <a:srgbClr val="FF0000"/>
                </a:solidFill>
              </a:rPr>
              <a:t>でサポートされません。</a:t>
            </a:r>
            <a:r>
              <a:rPr lang="ja-JP" altLang="en-US" sz="1050" dirty="0"/>
              <a:t>これらは解析中に抽象化されました。これにより、これらのブロックの出力値に依存するモデルの一部について </a:t>
            </a:r>
            <a:r>
              <a:rPr lang="en-US" altLang="ja-JP" sz="1050" dirty="0"/>
              <a:t>Simulink Design Verifier </a:t>
            </a:r>
            <a:r>
              <a:rPr lang="ja-JP" altLang="en-US" sz="1050" dirty="0"/>
              <a:t>の検証結果が不完全になる場合があります</a:t>
            </a:r>
            <a:r>
              <a:rPr lang="ja-JP" altLang="en-US" sz="1200" dirty="0"/>
              <a:t>。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4301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他ツールボックスとの互換性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buFontTx/>
              <a:buChar char="•"/>
            </a:pPr>
            <a:r>
              <a:rPr lang="ja-JP" altLang="en-US" dirty="0" smtClean="0"/>
              <a:t>コード生成</a:t>
            </a:r>
            <a:endParaRPr lang="en-US" altLang="ja-JP" dirty="0" smtClean="0"/>
          </a:p>
          <a:p>
            <a:pPr marL="557213" lvl="2" indent="-257175">
              <a:buFont typeface="Wingdings" panose="05000000000000000000" pitchFamily="2" charset="2"/>
              <a:buChar char="u"/>
            </a:pPr>
            <a:r>
              <a:rPr lang="ja-JP" altLang="en-US" sz="1350" dirty="0"/>
              <a:t>対象モデル </a:t>
            </a:r>
            <a:r>
              <a:rPr lang="en-US" altLang="ja-JP" sz="1350" dirty="0"/>
              <a:t>- from_spreadsheet_sample1</a:t>
            </a:r>
          </a:p>
          <a:p>
            <a:pPr marL="557213" lvl="2" indent="-257175">
              <a:buFont typeface="Wingdings" panose="05000000000000000000" pitchFamily="2" charset="2"/>
              <a:buChar char="u"/>
            </a:pPr>
            <a:endParaRPr lang="en-US" altLang="ja-JP" sz="1350" dirty="0"/>
          </a:p>
          <a:p>
            <a:pPr marL="300038" lvl="2" indent="0">
              <a:buNone/>
            </a:pPr>
            <a:endParaRPr lang="en-US" altLang="ja-JP" sz="1350" dirty="0"/>
          </a:p>
          <a:p>
            <a:endParaRPr kumimoji="1" lang="ja-JP" altLang="en-US" dirty="0"/>
          </a:p>
        </p:txBody>
      </p:sp>
      <p:pic>
        <p:nvPicPr>
          <p:cNvPr id="21" name="Picture 2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83" y="2164975"/>
            <a:ext cx="317182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正方形/長方形 10"/>
          <p:cNvSpPr/>
          <p:nvPr/>
        </p:nvSpPr>
        <p:spPr>
          <a:xfrm>
            <a:off x="914400" y="3222148"/>
            <a:ext cx="7463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/>
              <a:t>コード生成できず</a:t>
            </a:r>
            <a:endParaRPr lang="en-US" altLang="ja-JP" sz="1200" dirty="0"/>
          </a:p>
          <a:p>
            <a:pPr lvl="1"/>
            <a:r>
              <a:rPr lang="ja-JP" altLang="en-US" sz="1050" dirty="0"/>
              <a:t>ブロック </a:t>
            </a:r>
            <a:r>
              <a:rPr lang="en-US" altLang="ja-JP" sz="1050" dirty="0">
                <a:hlinkClick r:id="rId3" action="ppaction://hlinkfile"/>
              </a:rPr>
              <a:t>from_spreadsheet_sample1/From Spreadsheet</a:t>
            </a:r>
            <a:r>
              <a:rPr lang="ja-JP" altLang="en-US" sz="1050" dirty="0"/>
              <a:t> でエラーが発生しました</a:t>
            </a:r>
            <a:endParaRPr lang="en-US" altLang="ja-JP" sz="1050" dirty="0"/>
          </a:p>
          <a:p>
            <a:pPr lvl="1"/>
            <a:r>
              <a:rPr lang="ja-JP" altLang="en-US" sz="1050" dirty="0"/>
              <a:t>原因</a:t>
            </a:r>
            <a:r>
              <a:rPr lang="en-US" altLang="ja-JP" sz="1050" dirty="0"/>
              <a:t>: From Spreadsheet </a:t>
            </a:r>
            <a:r>
              <a:rPr lang="ja-JP" altLang="en-US" sz="1050" dirty="0"/>
              <a:t>ブロックは、ラピッド シミュレーション ターゲットと、</a:t>
            </a:r>
            <a:r>
              <a:rPr lang="en-US" altLang="ja-JP" sz="1050" dirty="0"/>
              <a:t>[</a:t>
            </a:r>
            <a:r>
              <a:rPr lang="ja-JP" altLang="en-US" sz="1050" dirty="0"/>
              <a:t>ノーマル</a:t>
            </a:r>
            <a:r>
              <a:rPr lang="en-US" altLang="ja-JP" sz="1050" dirty="0"/>
              <a:t>]</a:t>
            </a:r>
            <a:r>
              <a:rPr lang="ja-JP" altLang="en-US" sz="1050" dirty="0" err="1"/>
              <a:t>、</a:t>
            </a:r>
            <a:r>
              <a:rPr lang="en-US" altLang="ja-JP" sz="1050" dirty="0"/>
              <a:t>[</a:t>
            </a:r>
            <a:r>
              <a:rPr lang="ja-JP" altLang="en-US" sz="1050" dirty="0"/>
              <a:t>アクセラレータ</a:t>
            </a:r>
            <a:r>
              <a:rPr lang="en-US" altLang="ja-JP" sz="1050" dirty="0"/>
              <a:t>] </a:t>
            </a:r>
            <a:r>
              <a:rPr lang="ja-JP" altLang="en-US" sz="1050" dirty="0"/>
              <a:t>および </a:t>
            </a:r>
            <a:r>
              <a:rPr lang="en-US" altLang="ja-JP" sz="1050" dirty="0"/>
              <a:t>[</a:t>
            </a:r>
            <a:r>
              <a:rPr lang="ja-JP" altLang="en-US" sz="1050" dirty="0"/>
              <a:t>ラピッド アクセラレータ</a:t>
            </a:r>
            <a:r>
              <a:rPr lang="en-US" altLang="ja-JP" sz="1050" dirty="0"/>
              <a:t>] </a:t>
            </a:r>
            <a:r>
              <a:rPr lang="ja-JP" altLang="en-US" sz="1050" dirty="0"/>
              <a:t>の各シミュレーション モードをサポートします。</a:t>
            </a:r>
          </a:p>
          <a:p>
            <a:pPr lvl="1"/>
            <a:r>
              <a:rPr lang="ja-JP" altLang="en-US" sz="1050" dirty="0"/>
              <a:t>コンポーネント</a:t>
            </a:r>
            <a:r>
              <a:rPr lang="en-US" altLang="ja-JP" sz="1050" dirty="0"/>
              <a:t>:Simulink | </a:t>
            </a:r>
            <a:r>
              <a:rPr lang="ja-JP" altLang="en-US" sz="1050" dirty="0"/>
              <a:t>カテゴリ</a:t>
            </a:r>
            <a:r>
              <a:rPr lang="en-US" altLang="ja-JP" sz="1050" dirty="0"/>
              <a:t>:Block diagram </a:t>
            </a:r>
            <a:r>
              <a:rPr lang="ja-JP" altLang="en-US" sz="1050" dirty="0"/>
              <a:t>エラー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914400" y="4144695"/>
            <a:ext cx="74634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参考</a:t>
            </a:r>
            <a:r>
              <a:rPr lang="en-US" altLang="ja-JP" sz="1200" dirty="0"/>
              <a:t>】</a:t>
            </a:r>
            <a:r>
              <a:rPr lang="ja-JP" altLang="en-US" sz="1200" dirty="0"/>
              <a:t>ドキュメンテーション　拡張機能　</a:t>
            </a:r>
            <a:r>
              <a:rPr lang="en-US" altLang="ja-JP" sz="1200" dirty="0"/>
              <a:t>C/C++ </a:t>
            </a:r>
            <a:r>
              <a:rPr lang="ja-JP" altLang="en-US" sz="1200" dirty="0"/>
              <a:t>コード生成　</a:t>
            </a:r>
            <a:endParaRPr lang="en-US" altLang="ja-JP" sz="1200" dirty="0"/>
          </a:p>
          <a:p>
            <a:pPr lvl="1"/>
            <a:r>
              <a:rPr lang="en-US" altLang="ja-JP" sz="1050" dirty="0"/>
              <a:t>Simulink® Coder™ </a:t>
            </a:r>
            <a:r>
              <a:rPr lang="ja-JP" altLang="en-US" sz="1050" dirty="0"/>
              <a:t>を使用して </a:t>
            </a:r>
            <a:r>
              <a:rPr lang="en-US" altLang="ja-JP" sz="1050" dirty="0"/>
              <a:t>C </a:t>
            </a:r>
            <a:r>
              <a:rPr lang="ja-JP" altLang="en-US" sz="1050" dirty="0"/>
              <a:t>および </a:t>
            </a:r>
            <a:r>
              <a:rPr lang="en-US" altLang="ja-JP" sz="1050" dirty="0"/>
              <a:t>C++ </a:t>
            </a:r>
            <a:r>
              <a:rPr lang="ja-JP" altLang="en-US" sz="1050" dirty="0"/>
              <a:t>コードを生成します。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ja-JP" altLang="en-US" sz="1050" dirty="0"/>
              <a:t>量産コードには推奨されません。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ja-JP" sz="1050" dirty="0" err="1"/>
              <a:t>RSim</a:t>
            </a:r>
            <a:r>
              <a:rPr lang="en-US" altLang="ja-JP" sz="1050" dirty="0"/>
              <a:t> </a:t>
            </a:r>
            <a:r>
              <a:rPr lang="ja-JP" altLang="en-US" sz="1050" dirty="0"/>
              <a:t>ターゲットのコード生成は、</a:t>
            </a:r>
            <a:r>
              <a:rPr lang="en-US" altLang="ja-JP" sz="1050" dirty="0"/>
              <a:t>Simulink </a:t>
            </a:r>
            <a:r>
              <a:rPr lang="ja-JP" altLang="en-US" sz="1050" dirty="0"/>
              <a:t>と同じサポートを提供します。その他のすべてのコード生成ターゲットは、時間形式の配列の </a:t>
            </a:r>
            <a:r>
              <a:rPr lang="en-US" altLang="ja-JP" sz="1050" dirty="0"/>
              <a:t>double </a:t>
            </a:r>
            <a:r>
              <a:rPr lang="ja-JP" altLang="en-US" sz="1050" dirty="0"/>
              <a:t>の </a:t>
            </a:r>
            <a:r>
              <a:rPr lang="en-US" altLang="ja-JP" sz="1050" dirty="0"/>
              <a:t>1 </a:t>
            </a:r>
            <a:r>
              <a:rPr lang="ja-JP" altLang="en-US" sz="1050" dirty="0"/>
              <a:t>次元実信号のみをサポートします。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ja-JP" altLang="en-US" sz="1050" dirty="0"/>
              <a:t>アクセラレータ、ラピッド アクセラレータ、モデル参照アクセラレータ、モデル参照ラピッド アクセラレータの各モードにおけるシミュレーションは同じ動作になります。この場合の要件は、ノーマル モードにおけるシミュレーションと同じです。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ja-JP" sz="1050" u="sng" dirty="0">
                <a:solidFill>
                  <a:srgbClr val="FF0000"/>
                </a:solidFill>
              </a:rPr>
              <a:t>From Spreadsheet </a:t>
            </a:r>
            <a:r>
              <a:rPr lang="ja-JP" altLang="en-US" sz="1050" u="sng" dirty="0">
                <a:solidFill>
                  <a:srgbClr val="FF0000"/>
                </a:solidFill>
              </a:rPr>
              <a:t>ブロックの場合、</a:t>
            </a:r>
            <a:r>
              <a:rPr lang="en-US" altLang="ja-JP" sz="1050" b="1" u="sng" dirty="0">
                <a:solidFill>
                  <a:srgbClr val="FF0000"/>
                </a:solidFill>
              </a:rPr>
              <a:t>ERT/GRT </a:t>
            </a:r>
            <a:r>
              <a:rPr lang="ja-JP" altLang="en-US" sz="1050" b="1" u="sng" dirty="0">
                <a:solidFill>
                  <a:srgbClr val="FF0000"/>
                </a:solidFill>
              </a:rPr>
              <a:t>ターゲットのビルドまたは </a:t>
            </a:r>
            <a:r>
              <a:rPr lang="en-US" altLang="ja-JP" sz="1050" b="1" u="sng" dirty="0">
                <a:solidFill>
                  <a:srgbClr val="FF0000"/>
                </a:solidFill>
              </a:rPr>
              <a:t>SIL/PIL </a:t>
            </a:r>
            <a:r>
              <a:rPr lang="ja-JP" altLang="en-US" sz="1050" b="1" u="sng" dirty="0">
                <a:solidFill>
                  <a:srgbClr val="FF0000"/>
                </a:solidFill>
              </a:rPr>
              <a:t>シミュレーション モードの使用を含むコード生成はサポートしていません。</a:t>
            </a:r>
          </a:p>
        </p:txBody>
      </p:sp>
    </p:spTree>
    <p:extLst>
      <p:ext uri="{BB962C8B-B14F-4D97-AF65-F5344CB8AC3E}">
        <p14:creationId xmlns:p14="http://schemas.microsoft.com/office/powerpoint/2010/main" val="104756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buFontTx/>
              <a:buChar char="•"/>
            </a:pPr>
            <a:r>
              <a:rPr lang="en-US" altLang="ja-JP" dirty="0"/>
              <a:t>Simulink Check</a:t>
            </a:r>
            <a:r>
              <a:rPr lang="ja-JP" altLang="en-US" dirty="0"/>
              <a:t>の実行可否</a:t>
            </a:r>
          </a:p>
          <a:p>
            <a:pPr marL="557213" lvl="2" indent="-257175">
              <a:buFont typeface="Wingdings" panose="05000000000000000000" pitchFamily="2" charset="2"/>
              <a:buChar char="u"/>
            </a:pPr>
            <a:r>
              <a:rPr lang="ja-JP" altLang="en-US" sz="1350" dirty="0"/>
              <a:t>対象モデル </a:t>
            </a:r>
            <a:r>
              <a:rPr lang="en-US" altLang="ja-JP" sz="1350" dirty="0"/>
              <a:t>- from_spreadsheet_sample1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他ツールボックスとの互換性</a:t>
            </a:r>
            <a:endParaRPr lang="en-US" altLang="ja-JP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1293461" y="3448220"/>
          <a:ext cx="4572001" cy="194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製品別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実行可否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レポート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Embedded Coder</a:t>
                      </a:r>
                      <a:endParaRPr kumimoji="1" lang="ja-JP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実行可</a:t>
                      </a:r>
                      <a:endParaRPr kumimoji="1" lang="ja-JP" altLang="en-US" sz="1200" dirty="0"/>
                    </a:p>
                  </a:txBody>
                  <a:tcPr marL="68580" marR="68580" marT="34290" marB="34290"/>
                </a:tc>
                <a:tc rowSpan="6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Simulink</a:t>
                      </a:r>
                      <a:endParaRPr kumimoji="1" lang="ja-JP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実行可</a:t>
                      </a:r>
                      <a:endParaRPr kumimoji="1" lang="ja-JP" altLang="en-US" sz="12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Simulink Coder</a:t>
                      </a:r>
                      <a:endParaRPr kumimoji="1" lang="ja-JP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実行可</a:t>
                      </a:r>
                      <a:endParaRPr kumimoji="1" lang="ja-JP" altLang="en-US" sz="12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Simulink Check</a:t>
                      </a:r>
                      <a:endParaRPr kumimoji="1" lang="ja-JP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実行可</a:t>
                      </a:r>
                      <a:endParaRPr kumimoji="1" lang="ja-JP" altLang="en-US" sz="12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Simulink Requirements</a:t>
                      </a:r>
                      <a:endParaRPr kumimoji="1" lang="ja-JP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実行可</a:t>
                      </a:r>
                      <a:endParaRPr kumimoji="1" lang="ja-JP" altLang="en-US" sz="12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Simulink</a:t>
                      </a:r>
                      <a:r>
                        <a:rPr kumimoji="1" lang="en-US" altLang="ja-JP" sz="1200" baseline="0" dirty="0" smtClean="0"/>
                        <a:t> Design Verifier</a:t>
                      </a:r>
                      <a:endParaRPr kumimoji="1" lang="ja-JP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実行可</a:t>
                      </a:r>
                      <a:endParaRPr kumimoji="1" lang="ja-JP" altLang="en-US" sz="12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Picture 2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83" y="2164975"/>
            <a:ext cx="317182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4924425" y="4088606"/>
          <a:ext cx="482204" cy="296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パッケージャー シェル オブジェクト" showAsIcon="1" r:id="rId4" imgW="642240" imgH="394920" progId="Package">
                  <p:embed/>
                </p:oleObj>
              </mc:Choice>
              <mc:Fallback>
                <p:oleObj name="パッケージャー シェル オブジェクト" showAsIcon="1" r:id="rId4" imgW="642240" imgH="394920" progId="Package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4425" y="4088606"/>
                        <a:ext cx="482204" cy="296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5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3276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sz="4000" dirty="0" smtClean="0"/>
              <a:t>From Spreadsheet</a:t>
            </a:r>
            <a:r>
              <a:rPr kumimoji="1" lang="ja-JP" altLang="en-US" sz="4000" dirty="0" smtClean="0"/>
              <a:t>の</a:t>
            </a:r>
            <a:r>
              <a:rPr kumimoji="1" lang="en-US" altLang="ja-JP" sz="4000" dirty="0" smtClean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2946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From Spreadsheet</a:t>
            </a:r>
            <a:r>
              <a:rPr lang="ja-JP" altLang="en-US" dirty="0"/>
              <a:t>の</a:t>
            </a:r>
            <a:r>
              <a:rPr lang="en-US" altLang="ja-JP" dirty="0"/>
              <a:t>API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のプロパティ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732479"/>
              </p:ext>
            </p:extLst>
          </p:nvPr>
        </p:nvGraphicFramePr>
        <p:xfrm>
          <a:off x="990600" y="1600200"/>
          <a:ext cx="7467600" cy="4526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プロパティ名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コマンドのプロパティ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ファイル名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FileName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シート名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SheetName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範囲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Range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出力データ型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OutDataTypeStr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最初の列の扱い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TreatFirstColumnAs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サンプル時間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SampleTime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最初のデータ点前のデータ外挿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ExtrapolationBeforeFirstDataPoint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時間範囲内のデータ内挿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InterpolationWithinTimeRange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最後のデータ点後のデータ外挿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ExtrapolationAfterLastDataPoint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最後のデータ点後の出力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OutputAfterLastPoint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ゼロクロッシング検出を有効にする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ZeroCross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8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図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25" y="2603566"/>
            <a:ext cx="4391942" cy="2079277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122" y="1869853"/>
            <a:ext cx="3314700" cy="355044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From Spreadsheet</a:t>
            </a:r>
            <a:r>
              <a:rPr lang="ja-JP" altLang="en-US" dirty="0"/>
              <a:t>の</a:t>
            </a:r>
            <a:r>
              <a:rPr lang="en-US" altLang="ja-JP" dirty="0"/>
              <a:t>API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以下の項目を</a:t>
            </a:r>
            <a:r>
              <a:rPr kumimoji="1" lang="en-US" altLang="ja-JP" dirty="0" err="1" smtClean="0"/>
              <a:t>set_param</a:t>
            </a:r>
            <a:r>
              <a:rPr kumimoji="1" lang="ja-JP" altLang="en-US" dirty="0" smtClean="0"/>
              <a:t>で設定可能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 bwMode="auto">
          <a:xfrm flipV="1">
            <a:off x="4270342" y="2399896"/>
            <a:ext cx="1095866" cy="2741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線矢印コネクタ 7"/>
          <p:cNvCxnSpPr/>
          <p:nvPr/>
        </p:nvCxnSpPr>
        <p:spPr bwMode="auto">
          <a:xfrm flipV="1">
            <a:off x="3733015" y="2715946"/>
            <a:ext cx="1633193" cy="139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線矢印コネクタ 10"/>
          <p:cNvCxnSpPr/>
          <p:nvPr/>
        </p:nvCxnSpPr>
        <p:spPr bwMode="auto">
          <a:xfrm flipV="1">
            <a:off x="3733015" y="2939188"/>
            <a:ext cx="1633193" cy="117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線矢印コネクタ 13"/>
          <p:cNvCxnSpPr/>
          <p:nvPr/>
        </p:nvCxnSpPr>
        <p:spPr bwMode="auto">
          <a:xfrm>
            <a:off x="4270342" y="3255468"/>
            <a:ext cx="1194848" cy="61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線矢印コネクタ 16"/>
          <p:cNvCxnSpPr/>
          <p:nvPr/>
        </p:nvCxnSpPr>
        <p:spPr bwMode="auto">
          <a:xfrm>
            <a:off x="3605752" y="3422650"/>
            <a:ext cx="1760456" cy="1537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矢印コネクタ 19"/>
          <p:cNvCxnSpPr/>
          <p:nvPr/>
        </p:nvCxnSpPr>
        <p:spPr bwMode="auto">
          <a:xfrm>
            <a:off x="3407790" y="3624130"/>
            <a:ext cx="1958418" cy="1710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矢印コネクタ 28"/>
          <p:cNvCxnSpPr/>
          <p:nvPr/>
        </p:nvCxnSpPr>
        <p:spPr bwMode="auto">
          <a:xfrm>
            <a:off x="4705350" y="3869708"/>
            <a:ext cx="660858" cy="344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線矢印コネクタ 31"/>
          <p:cNvCxnSpPr/>
          <p:nvPr/>
        </p:nvCxnSpPr>
        <p:spPr bwMode="auto">
          <a:xfrm>
            <a:off x="4818276" y="4059596"/>
            <a:ext cx="547933" cy="42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直線矢印コネクタ 34"/>
          <p:cNvCxnSpPr/>
          <p:nvPr/>
        </p:nvCxnSpPr>
        <p:spPr bwMode="auto">
          <a:xfrm>
            <a:off x="4705350" y="4241132"/>
            <a:ext cx="660858" cy="47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線矢印コネクタ 37"/>
          <p:cNvCxnSpPr/>
          <p:nvPr/>
        </p:nvCxnSpPr>
        <p:spPr bwMode="auto">
          <a:xfrm>
            <a:off x="3605753" y="4638380"/>
            <a:ext cx="1696825" cy="2859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正方形/長方形 40"/>
          <p:cNvSpPr/>
          <p:nvPr/>
        </p:nvSpPr>
        <p:spPr bwMode="auto">
          <a:xfrm>
            <a:off x="1442301" y="4314531"/>
            <a:ext cx="3263049" cy="1698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1" y="4767775"/>
            <a:ext cx="3250406" cy="928688"/>
          </a:xfrm>
          <a:prstGeom prst="rect">
            <a:avLst/>
          </a:prstGeom>
        </p:spPr>
      </p:pic>
      <p:cxnSp>
        <p:nvCxnSpPr>
          <p:cNvPr id="43" name="直線矢印コネクタ 42"/>
          <p:cNvCxnSpPr>
            <a:stCxn id="41" idx="2"/>
          </p:cNvCxnSpPr>
          <p:nvPr/>
        </p:nvCxnSpPr>
        <p:spPr bwMode="auto">
          <a:xfrm flipH="1">
            <a:off x="1329376" y="4484396"/>
            <a:ext cx="1744450" cy="1003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角丸四角形吹き出し 46"/>
          <p:cNvSpPr/>
          <p:nvPr/>
        </p:nvSpPr>
        <p:spPr bwMode="auto">
          <a:xfrm>
            <a:off x="2688082" y="5087907"/>
            <a:ext cx="1891700" cy="467288"/>
          </a:xfrm>
          <a:prstGeom prst="wedgeRoundRectCallout">
            <a:avLst>
              <a:gd name="adj1" fmla="val -42933"/>
              <a:gd name="adj2" fmla="val -80460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altLang="ja-JP" sz="900" dirty="0"/>
              <a:t>{</a:t>
            </a:r>
            <a:r>
              <a:rPr lang="ja-JP" altLang="en-US" sz="900" dirty="0"/>
              <a:t>最後の列の扱い</a:t>
            </a:r>
            <a:r>
              <a:rPr lang="en-US" altLang="ja-JP" sz="900" dirty="0"/>
              <a:t>}</a:t>
            </a:r>
            <a:r>
              <a:rPr lang="ja-JP" altLang="en-US" sz="900" dirty="0"/>
              <a:t>を</a:t>
            </a:r>
            <a:r>
              <a:rPr lang="en-US" altLang="ja-JP" sz="900" dirty="0"/>
              <a:t>”</a:t>
            </a:r>
            <a:r>
              <a:rPr lang="ja-JP" altLang="en-US" sz="900" dirty="0"/>
              <a:t>データ</a:t>
            </a:r>
            <a:r>
              <a:rPr lang="en-US" altLang="ja-JP" sz="900" dirty="0"/>
              <a:t>”</a:t>
            </a:r>
          </a:p>
          <a:p>
            <a:pPr defTabSz="685800"/>
            <a:r>
              <a:rPr lang="ja-JP" altLang="en-US" sz="900" dirty="0"/>
              <a:t>にすることで</a:t>
            </a:r>
            <a:r>
              <a:rPr lang="en-US" altLang="ja-JP" sz="900" dirty="0"/>
              <a:t>UI</a:t>
            </a:r>
            <a:r>
              <a:rPr lang="ja-JP" altLang="en-US" sz="900" dirty="0"/>
              <a:t>上で可視化される</a:t>
            </a: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23718712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3276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sz="4000" dirty="0" smtClean="0"/>
              <a:t>From Spreadsheet</a:t>
            </a:r>
            <a:r>
              <a:rPr kumimoji="1" lang="ja-JP" altLang="en-US" sz="4000" dirty="0" smtClean="0"/>
              <a:t>の利点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5757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0550" y="2241207"/>
            <a:ext cx="8229600" cy="3478427"/>
          </a:xfrm>
        </p:spPr>
        <p:txBody>
          <a:bodyPr/>
          <a:lstStyle/>
          <a:p>
            <a:pPr marL="257175" lvl="2" indent="-257175">
              <a:buFontTx/>
              <a:buChar char="•"/>
            </a:pPr>
            <a:r>
              <a:rPr lang="ja-JP" altLang="en-US" sz="1350" dirty="0"/>
              <a:t>対象モデルの作成 </a:t>
            </a:r>
            <a:r>
              <a:rPr lang="en-US" altLang="ja-JP" sz="1350" dirty="0"/>
              <a:t>- from_spreadsheet_sample1</a:t>
            </a:r>
          </a:p>
          <a:p>
            <a:endParaRPr lang="ja-JP" altLang="en-US" sz="105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lang="ja-JP" altLang="en-US" dirty="0" smtClean="0"/>
              <a:t>検証</a:t>
            </a:r>
            <a:endParaRPr lang="en-US" altLang="ja-JP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/>
          </p:nvPr>
        </p:nvGraphicFramePr>
        <p:xfrm>
          <a:off x="539552" y="1538790"/>
          <a:ext cx="8229600" cy="62103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351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7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ysClr val="windowText" lastClr="000000"/>
                          </a:solidFill>
                        </a:rPr>
                        <a:t>ドキュメント項目名</a:t>
                      </a:r>
                      <a:endParaRPr kumimoji="1" lang="ja-JP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ysClr val="windowText" lastClr="000000"/>
                          </a:solidFill>
                        </a:rPr>
                        <a:t>アドレス</a:t>
                      </a:r>
                      <a:endParaRPr kumimoji="1" lang="ja-JP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From Spreadsheet</a:t>
                      </a:r>
                    </a:p>
                    <a:p>
                      <a:r>
                        <a:rPr kumimoji="1" lang="ja-JP" altLang="en-US" sz="900" dirty="0" smtClean="0"/>
                        <a:t>スプレッドシートからのデータの読み取り</a:t>
                      </a:r>
                      <a:endParaRPr kumimoji="1" lang="ja-JP" alt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hlinkClick r:id="rId3" action="ppaction://hlinkfile"/>
                        </a:rPr>
                        <a:t>file:///C:/Program%20Files/MATLAB/R2019b/help/simulink/slref/fromspreadsheet.html</a:t>
                      </a:r>
                      <a:endParaRPr lang="en-US" altLang="ja-JP" sz="900" dirty="0" smtClean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618338" y="2757488"/>
          <a:ext cx="2057400" cy="225885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2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DC 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Trigger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AC 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0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2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3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2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3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2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3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5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3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5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6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5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6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7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5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6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7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8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2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6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7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8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9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2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7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8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9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10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2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8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9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10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11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2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9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10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11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12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2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10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11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12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13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2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11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12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13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2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12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13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15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2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13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15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16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2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15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16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17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28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15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>
                          <a:effectLst/>
                        </a:rPr>
                        <a:t>16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 dirty="0">
                          <a:effectLst/>
                        </a:rPr>
                        <a:t>17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800" u="none" strike="noStrike" dirty="0">
                          <a:effectLst/>
                        </a:rPr>
                        <a:t>18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8" name="表 17"/>
          <p:cNvGraphicFramePr>
            <a:graphicFrameLocks noGrp="1"/>
          </p:cNvGraphicFramePr>
          <p:nvPr>
            <p:extLst/>
          </p:nvPr>
        </p:nvGraphicFramePr>
        <p:xfrm>
          <a:off x="7151662" y="2868259"/>
          <a:ext cx="1196353" cy="653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サンプルモデル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06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/>
          </p:nvPr>
        </p:nvGraphicFramePr>
        <p:xfrm>
          <a:off x="7151662" y="3961833"/>
          <a:ext cx="1196353" cy="653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サンプルシート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06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>
            <p:extLst/>
          </p:nvPr>
        </p:nvGraphicFramePr>
        <p:xfrm>
          <a:off x="7135416" y="3164682"/>
          <a:ext cx="1246584" cy="340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パッケージャー シェル オブジェクト" showAsIcon="1" r:id="rId4" imgW="1662120" imgH="453600" progId="Package">
                  <p:embed/>
                </p:oleObj>
              </mc:Choice>
              <mc:Fallback>
                <p:oleObj name="パッケージャー シェル オブジェクト" showAsIcon="1" r:id="rId4" imgW="1662120" imgH="453600" progId="Package">
                  <p:embed/>
                  <p:pic>
                    <p:nvPicPr>
                      <p:cNvPr id="6" name="オブジェクト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35416" y="3164682"/>
                        <a:ext cx="1246584" cy="340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7386252" y="4225882"/>
          <a:ext cx="685800" cy="578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ワークシート" showAsIcon="1" r:id="rId6" imgW="914400" imgH="771480" progId="Excel.Sheet.12">
                  <p:embed/>
                </p:oleObj>
              </mc:Choice>
              <mc:Fallback>
                <p:oleObj name="ワークシート" showAsIcon="1" r:id="rId6" imgW="914400" imgH="771480" progId="Excel.Shee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86252" y="4225882"/>
                        <a:ext cx="685800" cy="578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759" y="2617831"/>
            <a:ext cx="2789556" cy="28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3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メリット・デメリット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メリット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MATLAB</a:t>
            </a:r>
            <a:r>
              <a:rPr kumimoji="1" lang="ja-JP" altLang="en-US" dirty="0" smtClean="0"/>
              <a:t>が無くてもテストパターンを作成し、管理できる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Reactis</a:t>
            </a:r>
            <a:r>
              <a:rPr kumimoji="1" lang="ja-JP" altLang="en-US" dirty="0" smtClean="0"/>
              <a:t>等サードパーティ製ツールで、任意のカバレッジを満たすテストパターンが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形式で生成でき、それを利用できる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入力信号が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形式だと、信号の追加・削除が容易</a:t>
            </a:r>
            <a:r>
              <a:rPr lang="en-US" altLang="ja-JP" dirty="0" smtClean="0"/>
              <a:t>(</a:t>
            </a:r>
            <a:r>
              <a:rPr lang="ja-JP" altLang="en-US" dirty="0" smtClean="0"/>
              <a:t>列を追加・削除するだけ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簡易的に時系列データを挿入するには便利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デメリット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データが見辛い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（ブロックの機能で簡単にグラフ表示できるとより良い）</a:t>
            </a:r>
            <a:endParaRPr lang="en-US" altLang="ja-JP" dirty="0" smtClean="0"/>
          </a:p>
          <a:p>
            <a:pPr lvl="1"/>
            <a:r>
              <a:rPr lang="ja-JP" altLang="en-US" dirty="0"/>
              <a:t>類似のブロックに「</a:t>
            </a:r>
            <a:r>
              <a:rPr lang="en-US" altLang="ja-JP" dirty="0"/>
              <a:t>From File</a:t>
            </a:r>
            <a:r>
              <a:rPr lang="ja-JP" altLang="en-US" dirty="0"/>
              <a:t>」や「</a:t>
            </a:r>
            <a:r>
              <a:rPr lang="en-US" altLang="ja-JP" dirty="0"/>
              <a:t>Signal Builder</a:t>
            </a:r>
            <a:r>
              <a:rPr lang="ja-JP" altLang="en-US" dirty="0"/>
              <a:t>」があるが</a:t>
            </a:r>
            <a:r>
              <a:rPr lang="ja-JP" altLang="en-US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どの</a:t>
            </a:r>
            <a:r>
              <a:rPr lang="ja-JP" altLang="en-US" dirty="0"/>
              <a:t>ブロックに機能集約するかによって、使う方針が変わる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marL="34290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01142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ブロックの利点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時間に依存しないブロックの中で使うことが可能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トリガー信号のパターンを考慮せずにモデリングが可能）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例）トリガーの回数によって出力するデータを変更する場合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・モデル外観　　　　　　　　　　　　　　・サブシステム内部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Spreadsheet</a:t>
            </a:r>
            <a:r>
              <a:rPr kumimoji="1" lang="ja-JP" altLang="en-US" dirty="0" smtClean="0"/>
              <a:t>設定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624388"/>
            <a:ext cx="2739947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53946"/>
            <a:ext cx="25050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36361"/>
            <a:ext cx="2135227" cy="140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1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ブロックの利点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時間に依存しないブロックの中で使うことが可能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例）トリガーの回数によって出力するデータを変更する場合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・実行結果　　　　　　　　　　　　　・スプレッドシートデータ</a:t>
            </a:r>
            <a:endParaRPr kumimoji="1" lang="en-US" altLang="ja-JP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95600"/>
            <a:ext cx="20669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4" y="2772353"/>
            <a:ext cx="3624906" cy="324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3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3276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sz="4000" dirty="0" smtClean="0"/>
              <a:t>参考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1493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参考：</a:t>
            </a:r>
            <a:r>
              <a:rPr lang="ja-JP" altLang="en-US" dirty="0" smtClean="0"/>
              <a:t>他入力</a:t>
            </a:r>
            <a:r>
              <a:rPr kumimoji="1" lang="ja-JP" altLang="en-US" dirty="0" smtClean="0"/>
              <a:t>ブロックで同様のテストを行う場合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トリガーのタイミングを考慮したスプレッドシートデータを用意する必要がある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○</a:t>
            </a:r>
            <a:r>
              <a:rPr kumimoji="1" lang="en-US" altLang="ja-JP" dirty="0" err="1" smtClean="0"/>
              <a:t>SignalBuilder</a:t>
            </a:r>
            <a:r>
              <a:rPr kumimoji="1" lang="ja-JP" altLang="en-US" dirty="0" smtClean="0"/>
              <a:t>で読み込む場合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・モデル外観　　　　　　　　　　　　　・サブシステム内部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658104"/>
            <a:ext cx="3429001" cy="121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29025"/>
            <a:ext cx="22574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0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参考：</a:t>
            </a:r>
            <a:r>
              <a:rPr lang="ja-JP" altLang="en-US" dirty="0" smtClean="0"/>
              <a:t>他入力</a:t>
            </a:r>
            <a:r>
              <a:rPr kumimoji="1" lang="ja-JP" altLang="en-US" dirty="0" smtClean="0"/>
              <a:t>ブロックで同様のテストを行う場合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トリガーのタイミングを考慮したスプレッドシートデータを用意する必要がある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○</a:t>
            </a:r>
            <a:r>
              <a:rPr kumimoji="1" lang="en-US" altLang="ja-JP" dirty="0" err="1" smtClean="0"/>
              <a:t>SignalBuilder</a:t>
            </a:r>
            <a:r>
              <a:rPr kumimoji="1" lang="ja-JP" altLang="en-US" dirty="0" smtClean="0"/>
              <a:t>で読み込む場合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・実行結果　　　　　　　　　　　　　　・スプレッドシートデータ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3241091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242" y="3200399"/>
            <a:ext cx="2526958" cy="304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0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参考：バグレポート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2093243</a:t>
            </a:r>
            <a:r>
              <a:rPr kumimoji="1" lang="ja-JP" altLang="en-US" dirty="0" smtClean="0"/>
              <a:t>　→ </a:t>
            </a:r>
            <a:r>
              <a:rPr kumimoji="1" lang="en-US" altLang="ja-JP" dirty="0" smtClean="0"/>
              <a:t>Update3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fix</a:t>
            </a:r>
          </a:p>
          <a:p>
            <a:pPr lvl="1"/>
            <a:r>
              <a:rPr kumimoji="1" lang="ja-JP" altLang="en-US" dirty="0" smtClean="0"/>
              <a:t>接頭語</a:t>
            </a:r>
            <a:r>
              <a:rPr kumimoji="1" lang="en-US" altLang="ja-JP" dirty="0" smtClean="0"/>
              <a:t>“Sync”</a:t>
            </a:r>
            <a:r>
              <a:rPr kumimoji="1" lang="ja-JP" altLang="en-US" dirty="0" smtClean="0"/>
              <a:t>がつく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Spreadsheet</a:t>
            </a:r>
            <a:r>
              <a:rPr kumimoji="1" lang="ja-JP" altLang="en-US" dirty="0" smtClean="0"/>
              <a:t>を使ったテストケースを実行した場合に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以下のエラーが生成される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/>
              <a:t>Prefix 'sync' should not be specified for input signals.</a:t>
            </a:r>
            <a:r>
              <a:rPr lang="ja-JP" altLang="en-US" dirty="0" smtClean="0"/>
              <a:t>」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534915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参考：ドキュメンテーション</a:t>
            </a:r>
            <a:r>
              <a:rPr lang="ja-JP" altLang="en-US" dirty="0"/>
              <a:t>一覧（ヘルプ）</a:t>
            </a:r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/>
          </p:nvPr>
        </p:nvGraphicFramePr>
        <p:xfrm>
          <a:off x="611560" y="1862826"/>
          <a:ext cx="8229600" cy="71247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144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項目名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ysClr val="windowText" lastClr="000000"/>
                          </a:solidFill>
                        </a:rPr>
                        <a:t>アドレス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From Spreadsheet</a:t>
                      </a:r>
                    </a:p>
                    <a:p>
                      <a:r>
                        <a:rPr kumimoji="1" lang="ja-JP" altLang="en-US" sz="1200" dirty="0" smtClean="0"/>
                        <a:t>スプレッドシートからのデータの読み取り</a:t>
                      </a:r>
                      <a:endParaRPr kumimoji="1" lang="ja-JP" altLang="en-US" sz="12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hlinkClick r:id="rId2" action="ppaction://hlinkfile"/>
                        </a:rPr>
                        <a:t>file:///C:/Program%20Files/MATLAB/R2019b/help/simulink/slref/fromspreadsheet.html</a:t>
                      </a:r>
                      <a:endParaRPr lang="en-US" altLang="ja-JP" sz="1200" dirty="0" smtClean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539551" y="1508303"/>
            <a:ext cx="48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機能名：</a:t>
            </a:r>
            <a:r>
              <a:rPr lang="ja-JP" altLang="ja-JP" dirty="0" smtClean="0"/>
              <a:t> </a:t>
            </a:r>
            <a:r>
              <a:rPr lang="en-US" altLang="ja-JP" dirty="0"/>
              <a:t>From Spreadsheet</a:t>
            </a:r>
            <a:r>
              <a:rPr lang="ja-JP" altLang="en-US" dirty="0" smtClean="0"/>
              <a:t>　（</a:t>
            </a:r>
            <a:r>
              <a:rPr lang="en-US" altLang="ja-JP" dirty="0"/>
              <a:t>R2015b </a:t>
            </a:r>
            <a:r>
              <a:rPr lang="ja-JP" altLang="en-US" dirty="0"/>
              <a:t>で導入）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53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類似ブロック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外部からデータを取り込むブロック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51241"/>
              </p:ext>
            </p:extLst>
          </p:nvPr>
        </p:nvGraphicFramePr>
        <p:xfrm>
          <a:off x="838200" y="1981200"/>
          <a:ext cx="8077200" cy="41529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7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ブロック名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動作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From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en-US" altLang="ja-JP" baseline="0" dirty="0" smtClean="0"/>
                        <a:t>Spreadsheet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外部のスプレッドシートを読み込みモデル内に出力する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From File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外部の</a:t>
                      </a:r>
                      <a:r>
                        <a:rPr kumimoji="1" lang="en-US" altLang="ja-JP" dirty="0" smtClean="0"/>
                        <a:t>mat</a:t>
                      </a:r>
                      <a:r>
                        <a:rPr kumimoji="1" lang="ja-JP" altLang="en-US" dirty="0" smtClean="0"/>
                        <a:t>ファイルを読み込みモデル内に出力する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From Workspace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ワークスペースからデータをモデル内に出力する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Signal Builder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グラフィカルに流し込む信号を設定する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外部ファイルを読み込んで設定が可能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Signal Editor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Signal Builder</a:t>
                      </a:r>
                      <a:r>
                        <a:rPr kumimoji="1" lang="ja-JP" altLang="en-US" dirty="0" smtClean="0"/>
                        <a:t>の後継ブロック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Signal Builder</a:t>
                      </a:r>
                      <a:r>
                        <a:rPr kumimoji="1" lang="ja-JP" altLang="en-US" dirty="0" smtClean="0"/>
                        <a:t>に加え</a:t>
                      </a:r>
                      <a:r>
                        <a:rPr kumimoji="1" lang="en-US" altLang="ja-JP" dirty="0" smtClean="0"/>
                        <a:t>mat</a:t>
                      </a:r>
                      <a:r>
                        <a:rPr kumimoji="1" lang="ja-JP" altLang="en-US" dirty="0" smtClean="0"/>
                        <a:t>ファイルのシナリオを読み込むことができる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7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3276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sz="4000" dirty="0" smtClean="0"/>
              <a:t>From Spreadsheet</a:t>
            </a:r>
            <a:r>
              <a:rPr kumimoji="1" lang="ja-JP" altLang="en-US" sz="4000" dirty="0" smtClean="0"/>
              <a:t>ブロックの設定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42629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931" y="1630714"/>
            <a:ext cx="4929188" cy="337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From Spreadsheet</a:t>
            </a:r>
            <a:r>
              <a:rPr lang="ja-JP" altLang="en-US" dirty="0"/>
              <a:t>ブロックの設定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1350" dirty="0"/>
              <a:t>動作環境：</a:t>
            </a:r>
            <a:r>
              <a:rPr lang="en-US" altLang="ja-JP" sz="1350" dirty="0"/>
              <a:t>R2019b Update3</a:t>
            </a:r>
          </a:p>
          <a:p>
            <a:pPr marL="0" indent="0">
              <a:buNone/>
            </a:pPr>
            <a:endParaRPr lang="en-US" altLang="ja-JP" sz="1500" dirty="0"/>
          </a:p>
          <a:p>
            <a:pPr marL="0" indent="0">
              <a:buNone/>
            </a:pPr>
            <a:r>
              <a:rPr lang="ja-JP" altLang="en-US" sz="1350" dirty="0"/>
              <a:t>呼び出し方</a:t>
            </a:r>
            <a:endParaRPr lang="en-US" altLang="ja-JP" sz="1350" dirty="0"/>
          </a:p>
          <a:p>
            <a:pPr marL="0" indent="0">
              <a:buNone/>
            </a:pPr>
            <a:r>
              <a:rPr lang="ja-JP" altLang="en-US" sz="1200" dirty="0"/>
              <a:t>１．ライブラリブラウザより</a:t>
            </a:r>
          </a:p>
          <a:p>
            <a:pPr lvl="1"/>
            <a:r>
              <a:rPr lang="en-US" altLang="ja-JP" sz="1050" dirty="0"/>
              <a:t>Simulink / Sources</a:t>
            </a:r>
            <a:r>
              <a:rPr lang="ja-JP" altLang="en-US" sz="1050" dirty="0"/>
              <a:t>　　　　　　　　　　</a:t>
            </a:r>
            <a:r>
              <a:rPr lang="ja-JP" altLang="en-US" sz="1050" b="1" dirty="0"/>
              <a:t>例　⇒</a:t>
            </a:r>
            <a:r>
              <a:rPr lang="ja-JP" altLang="en-US" sz="1050" dirty="0"/>
              <a:t>　</a:t>
            </a:r>
            <a:endParaRPr lang="en-US" altLang="ja-JP" sz="1050" dirty="0"/>
          </a:p>
          <a:p>
            <a:pPr marL="0" indent="0">
              <a:buNone/>
            </a:pPr>
            <a:endParaRPr lang="en-US" altLang="ja-JP" sz="1500" dirty="0"/>
          </a:p>
          <a:p>
            <a:pPr marL="0" indent="0">
              <a:buNone/>
            </a:pPr>
            <a:endParaRPr lang="en-US" altLang="ja-JP" sz="1500" dirty="0"/>
          </a:p>
          <a:p>
            <a:pPr marL="0" indent="0">
              <a:buNone/>
            </a:pPr>
            <a:r>
              <a:rPr lang="ja-JP" altLang="en-US" sz="1200" dirty="0"/>
              <a:t>２．直接ブロック名を記入し検索　</a:t>
            </a:r>
            <a:endParaRPr lang="en-US" altLang="ja-JP" sz="1200" dirty="0"/>
          </a:p>
          <a:p>
            <a:pPr marL="0" indent="0">
              <a:buNone/>
            </a:pPr>
            <a:endParaRPr lang="en-US" altLang="ja-JP" sz="1500" dirty="0"/>
          </a:p>
          <a:p>
            <a:pPr marL="0" indent="0">
              <a:buNone/>
            </a:pPr>
            <a:endParaRPr lang="en-US" altLang="ja-JP" sz="1500" dirty="0"/>
          </a:p>
        </p:txBody>
      </p:sp>
      <p:sp>
        <p:nvSpPr>
          <p:cNvPr id="4" name="円/楕円 3"/>
          <p:cNvSpPr/>
          <p:nvPr/>
        </p:nvSpPr>
        <p:spPr bwMode="auto">
          <a:xfrm>
            <a:off x="6952707" y="3006702"/>
            <a:ext cx="999308" cy="62701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ja-JP" altLang="en-US" sz="135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9" y="3696891"/>
            <a:ext cx="2871788" cy="115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0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設定項目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大別して以下の項目が存在する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・スプレッドシートの設定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・ブロック共通設定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・内挿外挿設定</a:t>
            </a:r>
            <a:endParaRPr kumimoji="1" lang="en-US" altLang="ja-JP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44" y="1228725"/>
            <a:ext cx="3246356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1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7" ma:contentTypeDescription="新しいドキュメントを作成します。" ma:contentTypeScope="" ma:versionID="a436f1778138d24543795e64726b2366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94bd4548841eaa43b96f0a2dfc2e6871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A664C2-CCE2-4B10-8669-5D34F1BEE41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f9469a5-59df-4688-ab0c-43c66142dc4b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6A28B0-91EE-4580-937F-72EBAF519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42BC09-0BAE-41B3-ACD1-D4B5341833F0}"/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1836</Words>
  <Application>Microsoft Office PowerPoint</Application>
  <PresentationFormat>画面に合わせる (4:3)</PresentationFormat>
  <Paragraphs>690</Paragraphs>
  <Slides>57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57</vt:i4>
      </vt:variant>
    </vt:vector>
  </HeadingPairs>
  <TitlesOfParts>
    <vt:vector size="64" baseType="lpstr">
      <vt:lpstr>ＭＳ Ｐゴシック</vt:lpstr>
      <vt:lpstr>ＭＳ Ｐ明朝</vt:lpstr>
      <vt:lpstr>Arial</vt:lpstr>
      <vt:lpstr>Wingdings</vt:lpstr>
      <vt:lpstr>1_標準デザイン</vt:lpstr>
      <vt:lpstr>パッケージャー シェル オブジェクト</vt:lpstr>
      <vt:lpstr>ワークシート</vt:lpstr>
      <vt:lpstr>From Spreadsheet</vt:lpstr>
      <vt:lpstr>目次</vt:lpstr>
      <vt:lpstr>PowerPoint プレゼンテーション</vt:lpstr>
      <vt:lpstr>From Spreadsheetブロックの特徴</vt:lpstr>
      <vt:lpstr>動作検証</vt:lpstr>
      <vt:lpstr>類似ブロック</vt:lpstr>
      <vt:lpstr>PowerPoint プレゼンテーション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PowerPoint プレゼンテーション</vt:lpstr>
      <vt:lpstr>読み込まれる値の特徴</vt:lpstr>
      <vt:lpstr>読み込まれる値の特徴</vt:lpstr>
      <vt:lpstr>読み込まれる値の特徴</vt:lpstr>
      <vt:lpstr>PowerPoint プレゼンテーション</vt:lpstr>
      <vt:lpstr>From Spreadsheetブロックの制約</vt:lpstr>
      <vt:lpstr>Excel, CSV形式の制限</vt:lpstr>
      <vt:lpstr>PowerPoint プレゼンテーション</vt:lpstr>
      <vt:lpstr>From Spreadsheetブロックのダウングレード</vt:lpstr>
      <vt:lpstr>From Spreadsheetブロックのダウングレード</vt:lpstr>
      <vt:lpstr>PowerPoint プレゼンテーション</vt:lpstr>
      <vt:lpstr>他ツールボックスとの互換性</vt:lpstr>
      <vt:lpstr>他ツールボックスとの互換性</vt:lpstr>
      <vt:lpstr>他ツールボックスとの互換性</vt:lpstr>
      <vt:lpstr>PowerPoint プレゼンテーション</vt:lpstr>
      <vt:lpstr>From SpreadsheetのAPI</vt:lpstr>
      <vt:lpstr>From SpreadsheetのAPI</vt:lpstr>
      <vt:lpstr>PowerPoint プレゼンテーション</vt:lpstr>
      <vt:lpstr>メリット・デメリット</vt:lpstr>
      <vt:lpstr>From Spreadsheetブロックの利点</vt:lpstr>
      <vt:lpstr>From Spreadsheetブロックの利点</vt:lpstr>
      <vt:lpstr>PowerPoint プレゼンテーション</vt:lpstr>
      <vt:lpstr>参考：他入力ブロックで同様のテストを行う場合</vt:lpstr>
      <vt:lpstr>参考：他入力ブロックで同様のテストを行う場合</vt:lpstr>
      <vt:lpstr>参考：バグレポート</vt:lpstr>
      <vt:lpstr>参考：ドキュメンテーション一覧（ヘルプ）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Simulink機能確認20WS Simulink function check20WS</dc:title>
  <dc:creator/>
  <cp:lastModifiedBy/>
  <cp:revision>2</cp:revision>
  <dcterms:created xsi:type="dcterms:W3CDTF">2014-11-07T02:25:43Z</dcterms:created>
  <dcterms:modified xsi:type="dcterms:W3CDTF">2020-03-05T02:20:46Z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