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57"/>
  </p:notesMasterIdLst>
  <p:sldIdLst>
    <p:sldId id="256" r:id="rId5"/>
    <p:sldId id="257" r:id="rId6"/>
    <p:sldId id="260" r:id="rId7"/>
    <p:sldId id="259" r:id="rId8"/>
    <p:sldId id="261" r:id="rId9"/>
    <p:sldId id="263" r:id="rId10"/>
    <p:sldId id="264" r:id="rId11"/>
    <p:sldId id="266" r:id="rId12"/>
    <p:sldId id="267" r:id="rId13"/>
    <p:sldId id="265" r:id="rId14"/>
    <p:sldId id="283" r:id="rId15"/>
    <p:sldId id="268" r:id="rId16"/>
    <p:sldId id="269" r:id="rId17"/>
    <p:sldId id="284" r:id="rId18"/>
    <p:sldId id="270" r:id="rId19"/>
    <p:sldId id="273" r:id="rId20"/>
    <p:sldId id="271" r:id="rId21"/>
    <p:sldId id="272" r:id="rId22"/>
    <p:sldId id="301" r:id="rId23"/>
    <p:sldId id="274" r:id="rId24"/>
    <p:sldId id="275" r:id="rId25"/>
    <p:sldId id="282" r:id="rId26"/>
    <p:sldId id="276" r:id="rId27"/>
    <p:sldId id="277" r:id="rId28"/>
    <p:sldId id="278" r:id="rId29"/>
    <p:sldId id="279" r:id="rId30"/>
    <p:sldId id="281" r:id="rId31"/>
    <p:sldId id="286" r:id="rId32"/>
    <p:sldId id="287" r:id="rId33"/>
    <p:sldId id="288" r:id="rId34"/>
    <p:sldId id="289" r:id="rId35"/>
    <p:sldId id="290" r:id="rId36"/>
    <p:sldId id="280" r:id="rId37"/>
    <p:sldId id="291" r:id="rId38"/>
    <p:sldId id="293" r:id="rId39"/>
    <p:sldId id="285" r:id="rId40"/>
    <p:sldId id="294" r:id="rId41"/>
    <p:sldId id="298" r:id="rId42"/>
    <p:sldId id="299" r:id="rId43"/>
    <p:sldId id="300" r:id="rId44"/>
    <p:sldId id="292" r:id="rId45"/>
    <p:sldId id="295" r:id="rId46"/>
    <p:sldId id="296" r:id="rId47"/>
    <p:sldId id="297" r:id="rId48"/>
    <p:sldId id="302" r:id="rId49"/>
    <p:sldId id="303" r:id="rId50"/>
    <p:sldId id="306" r:id="rId51"/>
    <p:sldId id="308" r:id="rId52"/>
    <p:sldId id="309" r:id="rId53"/>
    <p:sldId id="304" r:id="rId54"/>
    <p:sldId id="305" r:id="rId55"/>
    <p:sldId id="307" r:id="rId56"/>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9656" autoAdjust="0"/>
  </p:normalViewPr>
  <p:slideViewPr>
    <p:cSldViewPr>
      <p:cViewPr varScale="1">
        <p:scale>
          <a:sx n="114" d="100"/>
          <a:sy n="114" d="100"/>
        </p:scale>
        <p:origin x="-1554" y="-96"/>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xmlns="" id="{5AAF36D2-D007-4FDC-A1A4-1BADA54FAEBB}"/>
              </a:ext>
            </a:extLst>
          </p:cNvPr>
          <p:cNvSpPr>
            <a:spLocks noGrp="1"/>
          </p:cNvSpPr>
          <p:nvPr>
            <p:ph type="subTitle" idx="1"/>
          </p:nvPr>
        </p:nvSpPr>
        <p:spPr/>
        <p:txBody>
          <a:bodyPr/>
          <a:lstStyle/>
          <a:p>
            <a:r>
              <a:rPr kumimoji="1" lang="ja-JP" altLang="en-US" dirty="0" smtClean="0"/>
              <a:t>アイシン・ソフトウェア株式会社</a:t>
            </a:r>
            <a:endParaRPr kumimoji="1" lang="ja-JP" altLang="en-US" dirty="0"/>
          </a:p>
        </p:txBody>
      </p:sp>
      <p:sp>
        <p:nvSpPr>
          <p:cNvPr id="3" name="タイトル 2">
            <a:extLst>
              <a:ext uri="{FF2B5EF4-FFF2-40B4-BE49-F238E27FC236}">
                <a16:creationId xmlns:a16="http://schemas.microsoft.com/office/drawing/2014/main" xmlns="" id="{D2717D22-89D8-480D-AF40-E9CB8EC5C8E6}"/>
              </a:ext>
            </a:extLst>
          </p:cNvPr>
          <p:cNvSpPr>
            <a:spLocks noGrp="1"/>
          </p:cNvSpPr>
          <p:nvPr>
            <p:ph type="ctrTitle"/>
          </p:nvPr>
        </p:nvSpPr>
        <p:spPr/>
        <p:txBody>
          <a:bodyPr/>
          <a:lstStyle/>
          <a:p>
            <a:r>
              <a:rPr kumimoji="1" lang="en-US" altLang="ja-JP" dirty="0" smtClean="0"/>
              <a:t>Bus Element</a:t>
            </a:r>
            <a:endParaRPr kumimoji="1" lang="ja-JP" altLang="en-US" dirty="0"/>
          </a:p>
        </p:txBody>
      </p:sp>
    </p:spTree>
    <p:extLst>
      <p:ext uri="{BB962C8B-B14F-4D97-AF65-F5344CB8AC3E}">
        <p14:creationId xmlns:p14="http://schemas.microsoft.com/office/powerpoint/2010/main" val="392493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In Bus Element</a:t>
            </a:r>
            <a:r>
              <a:rPr lang="ja-JP" altLang="en-US" dirty="0" smtClean="0"/>
              <a:t>ブロックの設定</a:t>
            </a:r>
            <a:r>
              <a:rPr lang="en-US" altLang="ja-JP" dirty="0" smtClean="0"/>
              <a:t>(</a:t>
            </a:r>
            <a:r>
              <a:rPr lang="ja-JP" altLang="en-US" dirty="0" smtClean="0"/>
              <a:t>期待する信号</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外部から接続されていない状態で期待する入力を定める方法</a:t>
            </a:r>
            <a:endParaRPr kumimoji="1" lang="en-US" altLang="ja-JP" dirty="0" smtClean="0"/>
          </a:p>
          <a:p>
            <a:pPr marL="0" indent="0">
              <a:buNone/>
            </a:pPr>
            <a:endParaRPr kumimoji="1" lang="en-US" altLang="ja-JP" dirty="0"/>
          </a:p>
          <a:p>
            <a:pPr marL="0" indent="0">
              <a:buNone/>
            </a:pPr>
            <a:r>
              <a:rPr kumimoji="1" lang="ja-JP" altLang="en-US" dirty="0" smtClean="0"/>
              <a:t>名前の部分に直接流れてくる予定のバスの要素名を記入する</a:t>
            </a:r>
            <a:endParaRPr kumimoji="1" lang="en-US" altLang="ja-JP" dirty="0" smtClean="0"/>
          </a:p>
          <a:p>
            <a:pPr marL="0" indent="0">
              <a:buNone/>
            </a:pPr>
            <a:endParaRPr kumimoji="1" lang="en-US" altLang="ja-JP" dirty="0" smtClean="0"/>
          </a:p>
          <a:p>
            <a:pPr marL="0" indent="0">
              <a:buNone/>
            </a:pPr>
            <a:r>
              <a:rPr kumimoji="1" lang="ja-JP" altLang="en-US" dirty="0" smtClean="0"/>
              <a:t>　　　　　入力前　　　　　　　　　　　　　　　入力後</a:t>
            </a: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81375"/>
            <a:ext cx="237172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19450"/>
            <a:ext cx="177165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3829050"/>
            <a:ext cx="42767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9685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In Bus Element</a:t>
            </a:r>
            <a:r>
              <a:rPr lang="ja-JP" altLang="en-US" dirty="0" smtClean="0"/>
              <a:t>ブロックの設定</a:t>
            </a:r>
            <a:r>
              <a:rPr lang="en-US" altLang="ja-JP" dirty="0" smtClean="0"/>
              <a:t>(</a:t>
            </a:r>
            <a:r>
              <a:rPr lang="ja-JP" altLang="en-US" dirty="0" smtClean="0"/>
              <a:t>期待する信号</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外部から接続されていない状態で期待する入力を定める方法</a:t>
            </a:r>
            <a:endParaRPr kumimoji="1" lang="en-US" altLang="ja-JP" dirty="0" smtClean="0"/>
          </a:p>
          <a:p>
            <a:pPr marL="0" indent="0">
              <a:buNone/>
            </a:pPr>
            <a:endParaRPr kumimoji="1" lang="en-US" altLang="ja-JP" dirty="0"/>
          </a:p>
          <a:p>
            <a:pPr marL="0" indent="0">
              <a:buNone/>
            </a:pPr>
            <a:r>
              <a:rPr kumimoji="1" lang="ja-JP" altLang="en-US" dirty="0" smtClean="0"/>
              <a:t>名前の部分にピリオドで区切りを入れると、バスのネストを表現可能</a:t>
            </a:r>
            <a:endParaRPr kumimoji="1" lang="en-US" altLang="ja-JP" dirty="0" smtClean="0"/>
          </a:p>
          <a:p>
            <a:pPr marL="0" indent="0">
              <a:buNone/>
            </a:pPr>
            <a:endParaRPr kumimoji="1" lang="en-US" altLang="ja-JP"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4148137"/>
            <a:ext cx="178117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429000"/>
            <a:ext cx="430530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74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Out Bus Element</a:t>
            </a:r>
            <a:r>
              <a:rPr lang="ja-JP" altLang="en-US" dirty="0" smtClean="0"/>
              <a:t>ブロックの設定</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配置直後</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プロパティ画面</a:t>
            </a:r>
            <a:endParaRPr kumimoji="1" lang="en-US" altLang="ja-JP" dirty="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072" y="1840396"/>
            <a:ext cx="153352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2" y="3228975"/>
            <a:ext cx="425767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8616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Out Bus Element</a:t>
            </a:r>
            <a:r>
              <a:rPr lang="ja-JP" altLang="en-US" dirty="0" smtClean="0"/>
              <a:t>ブロックの設定</a:t>
            </a:r>
            <a:r>
              <a:rPr lang="en-US" altLang="ja-JP" dirty="0" smtClean="0"/>
              <a:t>(</a:t>
            </a:r>
            <a:r>
              <a:rPr lang="ja-JP" altLang="en-US" dirty="0" smtClean="0"/>
              <a:t>要素の追加</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プロパティ画面で下図赤枠部分をクリックする</a:t>
            </a:r>
            <a:r>
              <a:rPr kumimoji="1" lang="ja-JP" altLang="en-US" dirty="0"/>
              <a:t>こと</a:t>
            </a:r>
            <a:r>
              <a:rPr kumimoji="1" lang="ja-JP" altLang="en-US" dirty="0" smtClean="0"/>
              <a:t>で要素</a:t>
            </a:r>
            <a:r>
              <a:rPr kumimoji="1" lang="en-US" altLang="ja-JP" dirty="0" smtClean="0"/>
              <a:t>(</a:t>
            </a:r>
            <a:r>
              <a:rPr kumimoji="1" lang="ja-JP" altLang="en-US" dirty="0" smtClean="0"/>
              <a:t>端子</a:t>
            </a:r>
            <a:r>
              <a:rPr kumimoji="1" lang="en-US" altLang="ja-JP" dirty="0" smtClean="0"/>
              <a:t>)</a:t>
            </a:r>
            <a:r>
              <a:rPr kumimoji="1" lang="ja-JP" altLang="en-US" dirty="0" smtClean="0"/>
              <a:t>の追加が可能</a:t>
            </a:r>
            <a:endParaRPr kumimoji="1" lang="en-US" altLang="ja-JP" dirty="0" smtClean="0"/>
          </a:p>
          <a:p>
            <a:pPr marL="0" indent="0">
              <a:buNone/>
            </a:pPr>
            <a:endParaRPr kumimoji="1" lang="en-US" altLang="ja-JP"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362200"/>
            <a:ext cx="3962400" cy="1817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609601" y="3393176"/>
            <a:ext cx="228600" cy="25241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392139"/>
            <a:ext cx="3581400" cy="2002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右矢印 6"/>
          <p:cNvSpPr/>
          <p:nvPr/>
        </p:nvSpPr>
        <p:spPr bwMode="auto">
          <a:xfrm>
            <a:off x="4495800" y="4307576"/>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224462"/>
            <a:ext cx="17049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0775" y="4867274"/>
            <a:ext cx="184785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020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Out Bus Element</a:t>
            </a:r>
            <a:r>
              <a:rPr lang="ja-JP" altLang="en-US" dirty="0" smtClean="0"/>
              <a:t>ブロックの設定</a:t>
            </a:r>
            <a:r>
              <a:rPr lang="en-US" altLang="ja-JP" dirty="0" smtClean="0"/>
              <a:t>(</a:t>
            </a:r>
            <a:r>
              <a:rPr lang="ja-JP" altLang="en-US" dirty="0" smtClean="0"/>
              <a:t>バスのネスト</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プロパティ画面で下図赤枠部分をクリックする</a:t>
            </a:r>
            <a:r>
              <a:rPr kumimoji="1" lang="ja-JP" altLang="en-US" dirty="0"/>
              <a:t>こと</a:t>
            </a:r>
            <a:r>
              <a:rPr kumimoji="1" lang="ja-JP" altLang="en-US" dirty="0" smtClean="0"/>
              <a:t>でバスのネストを作成することが可能</a:t>
            </a:r>
            <a:endParaRPr kumimoji="1" lang="en-US" altLang="ja-JP"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514600"/>
            <a:ext cx="3810000" cy="1747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838201" y="3479683"/>
            <a:ext cx="228600"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150" y="2514600"/>
            <a:ext cx="3752850" cy="2093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4191000" y="4459977"/>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113" y="5257800"/>
            <a:ext cx="17049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950" y="4876800"/>
            <a:ext cx="23050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7621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Out Bus Element</a:t>
            </a:r>
            <a:r>
              <a:rPr lang="ja-JP" altLang="en-US" dirty="0" smtClean="0"/>
              <a:t>ブロックの設定</a:t>
            </a:r>
            <a:r>
              <a:rPr lang="en-US" altLang="ja-JP" dirty="0" smtClean="0"/>
              <a:t>(</a:t>
            </a:r>
            <a:r>
              <a:rPr lang="ja-JP" altLang="en-US" dirty="0" smtClean="0"/>
              <a:t>信号設定</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出力するバス内要素の名前を変更する方法は</a:t>
            </a:r>
            <a:r>
              <a:rPr kumimoji="1" lang="en-US" altLang="ja-JP" dirty="0" smtClean="0"/>
              <a:t>2</a:t>
            </a:r>
            <a:r>
              <a:rPr kumimoji="1" lang="ja-JP" altLang="en-US" dirty="0" smtClean="0"/>
              <a:t>通り</a:t>
            </a:r>
            <a:endParaRPr kumimoji="1" lang="en-US" altLang="ja-JP" dirty="0" smtClean="0"/>
          </a:p>
          <a:p>
            <a:pPr marL="0" indent="0">
              <a:buNone/>
            </a:pPr>
            <a:endParaRPr kumimoji="1" lang="en-US" altLang="ja-JP" dirty="0" smtClean="0"/>
          </a:p>
          <a:p>
            <a:pPr marL="0" indent="0">
              <a:buNone/>
            </a:pPr>
            <a:r>
              <a:rPr kumimoji="1" lang="ja-JP" altLang="en-US" dirty="0" smtClean="0"/>
              <a:t>１．バス名を直接クリックして編集</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２．プロパティから編集</a:t>
            </a:r>
            <a:r>
              <a:rPr kumimoji="1" lang="en-US" altLang="ja-JP" dirty="0" smtClean="0"/>
              <a:t>(</a:t>
            </a:r>
            <a:r>
              <a:rPr kumimoji="1" lang="ja-JP" altLang="en-US" dirty="0" smtClean="0"/>
              <a:t>信号名をダブルクリック</a:t>
            </a:r>
            <a:r>
              <a:rPr kumimoji="1" lang="en-US" altLang="ja-JP" dirty="0" smtClean="0"/>
              <a:t>)</a:t>
            </a: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95594"/>
            <a:ext cx="2209800" cy="1338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740" y="2438400"/>
            <a:ext cx="1817660" cy="1185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右矢印 2"/>
          <p:cNvSpPr/>
          <p:nvPr/>
        </p:nvSpPr>
        <p:spPr bwMode="auto">
          <a:xfrm>
            <a:off x="4038600" y="2819400"/>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299068"/>
            <a:ext cx="3486192" cy="177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a:off x="4114800" y="4959408"/>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6504" y="4343400"/>
            <a:ext cx="3536496"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8612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Bus Element</a:t>
            </a:r>
            <a:r>
              <a:rPr kumimoji="1" lang="ja-JP" altLang="en-US" sz="4000" dirty="0" smtClean="0"/>
              <a:t>ブロックの共通設定</a:t>
            </a:r>
            <a:endParaRPr kumimoji="1" lang="en-US" altLang="ja-JP" sz="4000" dirty="0" smtClean="0"/>
          </a:p>
        </p:txBody>
      </p:sp>
    </p:spTree>
    <p:extLst>
      <p:ext uri="{BB962C8B-B14F-4D97-AF65-F5344CB8AC3E}">
        <p14:creationId xmlns:p14="http://schemas.microsoft.com/office/powerpoint/2010/main" val="887118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Element </a:t>
            </a:r>
            <a:r>
              <a:rPr lang="ja-JP" altLang="en-US" dirty="0" smtClean="0"/>
              <a:t>ブロックの共通設定</a:t>
            </a:r>
            <a:r>
              <a:rPr lang="en-US" altLang="ja-JP" dirty="0" smtClean="0"/>
              <a:t>(</a:t>
            </a:r>
            <a:r>
              <a:rPr lang="ja-JP" altLang="en-US" dirty="0" smtClean="0"/>
              <a:t>信号属性</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プロパティ画面 信号名の右にある鉛筆のマークをクリックすることで編集可能</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429577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088" y="3574535"/>
            <a:ext cx="3124200" cy="2673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屈折矢印 2"/>
          <p:cNvSpPr/>
          <p:nvPr/>
        </p:nvSpPr>
        <p:spPr bwMode="auto">
          <a:xfrm rot="5400000">
            <a:off x="3048000" y="4343400"/>
            <a:ext cx="1295400" cy="990600"/>
          </a:xfrm>
          <a:prstGeom prst="bentUp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1903963" y="3439306"/>
            <a:ext cx="382037"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568856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Element </a:t>
            </a:r>
            <a:r>
              <a:rPr lang="ja-JP" altLang="en-US" dirty="0" smtClean="0"/>
              <a:t>ブロックの共通設定</a:t>
            </a:r>
            <a:r>
              <a:rPr lang="en-US" altLang="ja-JP" dirty="0" smtClean="0"/>
              <a:t>(</a:t>
            </a:r>
            <a:r>
              <a:rPr lang="ja-JP" altLang="en-US" dirty="0"/>
              <a:t>端子名</a:t>
            </a:r>
            <a:r>
              <a:rPr lang="ja-JP" altLang="en-US" dirty="0" smtClean="0"/>
              <a:t>変更</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プロパティ画面　端子名を編集することで変更可能</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429577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正方形/長方形 10"/>
          <p:cNvSpPr/>
          <p:nvPr/>
        </p:nvSpPr>
        <p:spPr bwMode="auto">
          <a:xfrm>
            <a:off x="1143001" y="2372506"/>
            <a:ext cx="1981200"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650" y="2381250"/>
            <a:ext cx="13525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99" y="4191000"/>
            <a:ext cx="429577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右矢印 9"/>
          <p:cNvSpPr/>
          <p:nvPr/>
        </p:nvSpPr>
        <p:spPr bwMode="auto">
          <a:xfrm rot="5400000">
            <a:off x="4495800" y="3733800"/>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1139686" y="4858531"/>
            <a:ext cx="1981200"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933950"/>
            <a:ext cx="134302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正方形/長方形 12"/>
          <p:cNvSpPr/>
          <p:nvPr/>
        </p:nvSpPr>
        <p:spPr bwMode="auto">
          <a:xfrm>
            <a:off x="6510338" y="2514600"/>
            <a:ext cx="485774" cy="28059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6477000" y="4981114"/>
            <a:ext cx="485774" cy="28059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314014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Element </a:t>
            </a:r>
            <a:r>
              <a:rPr lang="ja-JP" altLang="en-US" dirty="0" smtClean="0"/>
              <a:t>ブロックの共通設定</a:t>
            </a:r>
            <a:r>
              <a:rPr lang="en-US" altLang="ja-JP" dirty="0" smtClean="0"/>
              <a:t>(</a:t>
            </a:r>
            <a:r>
              <a:rPr lang="ja-JP" altLang="en-US" dirty="0" smtClean="0"/>
              <a:t>端子追加</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新たに</a:t>
            </a:r>
            <a:r>
              <a:rPr kumimoji="1" lang="en-US" altLang="ja-JP" dirty="0" smtClean="0"/>
              <a:t>Bus Element</a:t>
            </a:r>
            <a:r>
              <a:rPr kumimoji="1" lang="ja-JP" altLang="en-US" dirty="0" smtClean="0"/>
              <a:t>用の端子を増やしたいとき</a:t>
            </a:r>
            <a:endParaRPr kumimoji="1" lang="en-US" altLang="ja-JP" dirty="0"/>
          </a:p>
          <a:p>
            <a:pPr marL="0" indent="0">
              <a:buNone/>
            </a:pPr>
            <a:endParaRPr kumimoji="1" lang="en-US" altLang="ja-JP" dirty="0" smtClean="0"/>
          </a:p>
          <a:p>
            <a:pPr marL="0" indent="0">
              <a:buNone/>
            </a:pPr>
            <a:r>
              <a:rPr kumimoji="1" lang="en-US" altLang="ja-JP" dirty="0" smtClean="0"/>
              <a:t>Bus Element</a:t>
            </a:r>
            <a:r>
              <a:rPr kumimoji="1" lang="ja-JP" altLang="en-US" dirty="0" smtClean="0"/>
              <a:t>の端子を右クリックドラッグアンドドロップ後に表示されるメニューで「新規端子の作成」をクリック</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875906"/>
            <a:ext cx="18669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67000"/>
            <a:ext cx="1839823"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013" y="4662874"/>
            <a:ext cx="1171787"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8700" y="4695825"/>
            <a:ext cx="17907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右矢印 16"/>
          <p:cNvSpPr/>
          <p:nvPr/>
        </p:nvSpPr>
        <p:spPr bwMode="auto">
          <a:xfrm rot="5400000">
            <a:off x="5429250" y="4270417"/>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右矢印 17"/>
          <p:cNvSpPr/>
          <p:nvPr/>
        </p:nvSpPr>
        <p:spPr bwMode="auto">
          <a:xfrm rot="5400000">
            <a:off x="2133600" y="4282774"/>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964240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ja-JP" altLang="en-US" dirty="0" smtClean="0"/>
              <a:t>目次</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目次</a:t>
            </a:r>
            <a:endParaRPr kumimoji="1" lang="en-US" altLang="ja-JP" dirty="0" smtClean="0"/>
          </a:p>
          <a:p>
            <a:pPr marL="0" indent="0">
              <a:buNone/>
            </a:pPr>
            <a:r>
              <a:rPr kumimoji="1" lang="ja-JP" altLang="en-US" dirty="0"/>
              <a:t>１</a:t>
            </a:r>
            <a:r>
              <a:rPr kumimoji="1" lang="ja-JP" altLang="en-US" dirty="0" smtClean="0"/>
              <a:t>．</a:t>
            </a:r>
            <a:r>
              <a:rPr kumimoji="1" lang="en-US" altLang="ja-JP" dirty="0" smtClean="0"/>
              <a:t>Bus Element</a:t>
            </a:r>
            <a:r>
              <a:rPr kumimoji="1" lang="ja-JP" altLang="en-US" dirty="0" smtClean="0"/>
              <a:t>ブロックの特徴</a:t>
            </a:r>
            <a:endParaRPr kumimoji="1" lang="en-US" altLang="ja-JP" dirty="0" smtClean="0"/>
          </a:p>
          <a:p>
            <a:pPr marL="0" indent="0">
              <a:buNone/>
            </a:pPr>
            <a:r>
              <a:rPr kumimoji="1" lang="ja-JP" altLang="en-US" dirty="0"/>
              <a:t>２</a:t>
            </a:r>
            <a:r>
              <a:rPr kumimoji="1" lang="ja-JP" altLang="en-US" dirty="0" smtClean="0"/>
              <a:t>．</a:t>
            </a:r>
            <a:r>
              <a:rPr kumimoji="1" lang="en-US" altLang="ja-JP" dirty="0" smtClean="0"/>
              <a:t>In Bus Element</a:t>
            </a:r>
            <a:r>
              <a:rPr kumimoji="1" lang="ja-JP" altLang="en-US" dirty="0" smtClean="0"/>
              <a:t>の設定</a:t>
            </a:r>
            <a:endParaRPr kumimoji="1" lang="en-US" altLang="ja-JP" dirty="0" smtClean="0"/>
          </a:p>
          <a:p>
            <a:pPr marL="0" indent="0">
              <a:buNone/>
            </a:pPr>
            <a:r>
              <a:rPr kumimoji="1" lang="ja-JP" altLang="en-US" dirty="0"/>
              <a:t>３</a:t>
            </a:r>
            <a:r>
              <a:rPr kumimoji="1" lang="ja-JP" altLang="en-US" dirty="0" smtClean="0"/>
              <a:t>．</a:t>
            </a:r>
            <a:r>
              <a:rPr kumimoji="1" lang="en-US" altLang="ja-JP" dirty="0" smtClean="0"/>
              <a:t>Out Bus Element</a:t>
            </a:r>
            <a:r>
              <a:rPr kumimoji="1" lang="ja-JP" altLang="en-US" dirty="0" smtClean="0"/>
              <a:t>の設定</a:t>
            </a:r>
            <a:endParaRPr kumimoji="1" lang="en-US" altLang="ja-JP" dirty="0" smtClean="0"/>
          </a:p>
          <a:p>
            <a:pPr marL="0" indent="0">
              <a:buNone/>
            </a:pPr>
            <a:r>
              <a:rPr kumimoji="1" lang="ja-JP" altLang="en-US" dirty="0" smtClean="0"/>
              <a:t>４．</a:t>
            </a:r>
            <a:r>
              <a:rPr kumimoji="1" lang="en-US" altLang="ja-JP" dirty="0" smtClean="0"/>
              <a:t>Bus Element</a:t>
            </a:r>
            <a:r>
              <a:rPr kumimoji="1" lang="ja-JP" altLang="en-US" dirty="0" smtClean="0"/>
              <a:t>ブロックの共通設定</a:t>
            </a:r>
            <a:endParaRPr kumimoji="1" lang="en-US" altLang="ja-JP" dirty="0" smtClean="0"/>
          </a:p>
          <a:p>
            <a:pPr marL="0" indent="0">
              <a:buNone/>
            </a:pPr>
            <a:r>
              <a:rPr kumimoji="1" lang="ja-JP" altLang="en-US" dirty="0"/>
              <a:t>５</a:t>
            </a:r>
            <a:r>
              <a:rPr kumimoji="1" lang="ja-JP" altLang="en-US" dirty="0" smtClean="0"/>
              <a:t>．モデルをまたぐ</a:t>
            </a:r>
            <a:r>
              <a:rPr kumimoji="1" lang="en-US" altLang="ja-JP" dirty="0" smtClean="0"/>
              <a:t>Bus Element</a:t>
            </a:r>
          </a:p>
          <a:p>
            <a:pPr marL="0" indent="0">
              <a:buNone/>
            </a:pPr>
            <a:r>
              <a:rPr kumimoji="1" lang="ja-JP" altLang="en-US" dirty="0"/>
              <a:t>６</a:t>
            </a:r>
            <a:r>
              <a:rPr kumimoji="1" lang="ja-JP" altLang="en-US" dirty="0" smtClean="0"/>
              <a:t>．既存モデルの</a:t>
            </a:r>
            <a:r>
              <a:rPr kumimoji="1" lang="en-US" altLang="ja-JP" dirty="0" smtClean="0"/>
              <a:t>Bus Element</a:t>
            </a:r>
            <a:r>
              <a:rPr kumimoji="1" lang="ja-JP" altLang="en-US" dirty="0" smtClean="0"/>
              <a:t>化</a:t>
            </a:r>
            <a:endParaRPr kumimoji="1" lang="en-US" altLang="ja-JP" dirty="0" smtClean="0"/>
          </a:p>
          <a:p>
            <a:pPr marL="0" indent="0">
              <a:buNone/>
            </a:pPr>
            <a:r>
              <a:rPr kumimoji="1" lang="ja-JP" altLang="en-US" dirty="0"/>
              <a:t>７</a:t>
            </a:r>
            <a:r>
              <a:rPr kumimoji="1" lang="ja-JP" altLang="en-US" dirty="0" smtClean="0"/>
              <a:t>．</a:t>
            </a:r>
            <a:r>
              <a:rPr kumimoji="1" lang="en-US" altLang="ja-JP" dirty="0" smtClean="0"/>
              <a:t>Bus Element</a:t>
            </a:r>
            <a:r>
              <a:rPr kumimoji="1" lang="ja-JP" altLang="en-US" dirty="0" smtClean="0"/>
              <a:t>の生成コード</a:t>
            </a:r>
            <a:endParaRPr kumimoji="1" lang="en-US" altLang="ja-JP" dirty="0" smtClean="0"/>
          </a:p>
          <a:p>
            <a:pPr marL="0" indent="0">
              <a:buNone/>
            </a:pPr>
            <a:r>
              <a:rPr kumimoji="1" lang="ja-JP" altLang="en-US" dirty="0"/>
              <a:t>８</a:t>
            </a:r>
            <a:r>
              <a:rPr kumimoji="1" lang="ja-JP" altLang="en-US" dirty="0" smtClean="0"/>
              <a:t>．</a:t>
            </a:r>
            <a:r>
              <a:rPr kumimoji="1" lang="en-US" altLang="ja-JP" dirty="0" smtClean="0"/>
              <a:t>Bus Element</a:t>
            </a:r>
            <a:r>
              <a:rPr kumimoji="1" lang="ja-JP" altLang="en-US" dirty="0" smtClean="0"/>
              <a:t>のダウングレード</a:t>
            </a:r>
            <a:endParaRPr kumimoji="1" lang="en-US" altLang="ja-JP" dirty="0" smtClean="0"/>
          </a:p>
          <a:p>
            <a:pPr marL="0" indent="0">
              <a:buNone/>
            </a:pPr>
            <a:r>
              <a:rPr kumimoji="1" lang="ja-JP" altLang="en-US" dirty="0" smtClean="0"/>
              <a:t>９．</a:t>
            </a:r>
            <a:r>
              <a:rPr kumimoji="1" lang="en-US" altLang="ja-JP" dirty="0"/>
              <a:t>Bus Element</a:t>
            </a:r>
            <a:r>
              <a:rPr kumimoji="1" lang="ja-JP" altLang="en-US" dirty="0" smtClean="0"/>
              <a:t>の</a:t>
            </a:r>
            <a:r>
              <a:rPr kumimoji="1" lang="ja-JP" altLang="en-US" dirty="0" smtClean="0"/>
              <a:t>プロパティ</a:t>
            </a:r>
            <a:endParaRPr kumimoji="1" lang="en-US" altLang="ja-JP" dirty="0" smtClean="0"/>
          </a:p>
          <a:p>
            <a:pPr marL="0" indent="0">
              <a:buNone/>
            </a:pPr>
            <a:r>
              <a:rPr kumimoji="1" lang="ja-JP" altLang="en-US" dirty="0" smtClean="0"/>
              <a:t>１０．</a:t>
            </a:r>
            <a:r>
              <a:rPr kumimoji="1" lang="ja-JP" altLang="en-US" dirty="0" smtClean="0"/>
              <a:t>モデルインターフェースでの表示差異</a:t>
            </a:r>
            <a:endParaRPr kumimoji="1" lang="en-US" altLang="ja-JP" dirty="0"/>
          </a:p>
          <a:p>
            <a:pPr marL="0" indent="0">
              <a:buNone/>
            </a:pPr>
            <a:endParaRPr kumimoji="1" lang="en-US" altLang="ja-JP" dirty="0" smtClean="0"/>
          </a:p>
        </p:txBody>
      </p:sp>
    </p:spTree>
    <p:extLst>
      <p:ext uri="{BB962C8B-B14F-4D97-AF65-F5344CB8AC3E}">
        <p14:creationId xmlns:p14="http://schemas.microsoft.com/office/powerpoint/2010/main" val="2369319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モデルをまたぐ</a:t>
            </a:r>
            <a:r>
              <a:rPr kumimoji="1" lang="en-US" altLang="ja-JP" sz="4000" dirty="0" smtClean="0"/>
              <a:t>Bus Element</a:t>
            </a:r>
          </a:p>
        </p:txBody>
      </p:sp>
    </p:spTree>
    <p:extLst>
      <p:ext uri="{BB962C8B-B14F-4D97-AF65-F5344CB8AC3E}">
        <p14:creationId xmlns:p14="http://schemas.microsoft.com/office/powerpoint/2010/main" val="1682946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smtClean="0"/>
              <a:t>モデルをまたぐ</a:t>
            </a:r>
            <a:r>
              <a:rPr lang="en-US" altLang="ja-JP" dirty="0" smtClean="0"/>
              <a:t>Bus Element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プロパティ設定で期待する信号を設定した参照モデルを作成した場合、バスオブジェクトを指定せずモデルをまたぐことが可能</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参照モデル内部</a:t>
            </a:r>
            <a:endParaRPr kumimoji="1" lang="en-US" altLang="ja-JP" dirty="0" smtClean="0"/>
          </a:p>
          <a:p>
            <a:pPr marL="0" indent="0">
              <a:buNone/>
            </a:pPr>
            <a:endParaRPr kumimoji="1" lang="en-US" altLang="ja-JP"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58674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4514850"/>
            <a:ext cx="521017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391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smtClean="0"/>
              <a:t>参考</a:t>
            </a:r>
            <a:r>
              <a:rPr lang="en-US" altLang="ja-JP" dirty="0" smtClean="0"/>
              <a:t>:</a:t>
            </a:r>
            <a:r>
              <a:rPr lang="en-US" altLang="ja-JP" dirty="0" err="1" smtClean="0"/>
              <a:t>BusCreator</a:t>
            </a:r>
            <a:r>
              <a:rPr lang="en-US" altLang="ja-JP" dirty="0" smtClean="0"/>
              <a:t> </a:t>
            </a:r>
            <a:r>
              <a:rPr lang="en-US" altLang="ja-JP" dirty="0" err="1" smtClean="0"/>
              <a:t>BusSelector</a:t>
            </a:r>
            <a:r>
              <a:rPr lang="ja-JP" altLang="en-US" dirty="0" smtClean="0"/>
              <a:t>でモデルをまたぐ</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バスオブジェクトを指定せずモデル作成する際、</a:t>
            </a:r>
            <a:r>
              <a:rPr kumimoji="1" lang="en-US" altLang="ja-JP" dirty="0" smtClean="0"/>
              <a:t>GUI</a:t>
            </a:r>
            <a:r>
              <a:rPr kumimoji="1" lang="ja-JP" altLang="en-US" dirty="0" smtClean="0"/>
              <a:t>上で作成することは不可能</a:t>
            </a:r>
            <a:endParaRPr kumimoji="1" lang="en-US" altLang="ja-JP" dirty="0" smtClean="0"/>
          </a:p>
          <a:p>
            <a:pPr marL="0" indent="0">
              <a:buNone/>
            </a:pPr>
            <a:r>
              <a:rPr kumimoji="1" lang="ja-JP" altLang="en-US" dirty="0" smtClean="0"/>
              <a:t>　∵</a:t>
            </a:r>
            <a:r>
              <a:rPr kumimoji="1" lang="en-US" altLang="ja-JP" dirty="0" err="1" smtClean="0"/>
              <a:t>BusSelector</a:t>
            </a:r>
            <a:r>
              <a:rPr kumimoji="1" lang="ja-JP" altLang="en-US" dirty="0" smtClean="0"/>
              <a:t>ブロックは、繋がっている信号のバス要素を表示しているため</a:t>
            </a:r>
            <a:endParaRPr kumimoji="1" lang="en-US" altLang="ja-JP" dirty="0"/>
          </a:p>
          <a:p>
            <a:pPr marL="0" indent="0">
              <a:buNone/>
            </a:pPr>
            <a:r>
              <a:rPr kumimoji="1" lang="ja-JP" altLang="en-US" dirty="0" smtClean="0"/>
              <a:t>コマンドで作成</a:t>
            </a:r>
            <a:r>
              <a:rPr kumimoji="1" lang="ja-JP" altLang="en-US" dirty="0"/>
              <a:t>した</a:t>
            </a:r>
            <a:r>
              <a:rPr kumimoji="1" lang="ja-JP" altLang="en-US" dirty="0" smtClean="0"/>
              <a:t>場合、次の通りになるが、シミュレーション開始時にエラーとなる</a:t>
            </a:r>
            <a:endParaRPr kumimoji="1" lang="en-US" altLang="ja-JP" dirty="0" smtClean="0"/>
          </a:p>
          <a:p>
            <a:pPr marL="0" indent="0">
              <a:buNone/>
            </a:pPr>
            <a:endParaRPr kumimoji="1" lang="en-US" altLang="ja-JP" dirty="0" smtClean="0"/>
          </a:p>
          <a:p>
            <a:pPr marL="0" indent="0">
              <a:buNone/>
            </a:pPr>
            <a:r>
              <a:rPr kumimoji="1" lang="ja-JP" altLang="en-US" dirty="0"/>
              <a:t>参照</a:t>
            </a:r>
            <a:r>
              <a:rPr kumimoji="1" lang="ja-JP" altLang="en-US" dirty="0" smtClean="0"/>
              <a:t>モデル内　：</a:t>
            </a:r>
            <a:endParaRPr kumimoji="1" lang="en-US" altLang="ja-JP"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505200"/>
            <a:ext cx="44767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746554"/>
            <a:ext cx="66389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66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既存モデルの</a:t>
            </a:r>
            <a:r>
              <a:rPr kumimoji="1" lang="en-US" altLang="ja-JP" sz="4000" dirty="0" smtClean="0"/>
              <a:t>Bus Element</a:t>
            </a:r>
            <a:r>
              <a:rPr kumimoji="1" lang="ja-JP" altLang="en-US" sz="4000" dirty="0" smtClean="0"/>
              <a:t>化</a:t>
            </a:r>
            <a:endParaRPr kumimoji="1" lang="en-US" altLang="ja-JP" sz="4000" dirty="0" smtClean="0"/>
          </a:p>
        </p:txBody>
      </p:sp>
    </p:spTree>
    <p:extLst>
      <p:ext uri="{BB962C8B-B14F-4D97-AF65-F5344CB8AC3E}">
        <p14:creationId xmlns:p14="http://schemas.microsoft.com/office/powerpoint/2010/main" val="1934713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smtClean="0"/>
              <a:t>既存モデルの</a:t>
            </a:r>
            <a:r>
              <a:rPr lang="en-US" altLang="ja-JP" dirty="0" smtClean="0"/>
              <a:t>Bus Element</a:t>
            </a:r>
            <a:r>
              <a:rPr lang="ja-JP" altLang="en-US" dirty="0" smtClean="0"/>
              <a:t>化</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サブシステム間の信号を</a:t>
            </a:r>
            <a:r>
              <a:rPr kumimoji="1" lang="en-US" altLang="ja-JP" dirty="0" smtClean="0"/>
              <a:t>Bus</a:t>
            </a:r>
            <a:r>
              <a:rPr kumimoji="1" lang="ja-JP" altLang="en-US" dirty="0" smtClean="0"/>
              <a:t>信号に変換すると</a:t>
            </a:r>
            <a:r>
              <a:rPr kumimoji="1" lang="en-US" altLang="ja-JP" dirty="0" err="1" smtClean="0"/>
              <a:t>BusElement</a:t>
            </a:r>
            <a:r>
              <a:rPr kumimoji="1" lang="ja-JP" altLang="en-US" dirty="0" smtClean="0"/>
              <a:t>を使用した形に変換される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変換後</a:t>
            </a:r>
            <a:endParaRPr kumimoji="1" lang="en-US" altLang="ja-JP"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287" y="2219325"/>
            <a:ext cx="597217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610100"/>
            <a:ext cx="589597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5219700" y="3300803"/>
            <a:ext cx="190500" cy="28059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5447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smtClean="0"/>
              <a:t>既存モデルの</a:t>
            </a:r>
            <a:r>
              <a:rPr lang="en-US" altLang="ja-JP" dirty="0" smtClean="0"/>
              <a:t>Bus Element</a:t>
            </a:r>
            <a:r>
              <a:rPr lang="ja-JP" altLang="en-US" dirty="0" smtClean="0"/>
              <a:t>化</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すでにバスでサブシステム間が接続されている場合</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内部の</a:t>
            </a:r>
            <a:r>
              <a:rPr kumimoji="1" lang="en-US" altLang="ja-JP" dirty="0" err="1" smtClean="0"/>
              <a:t>BusCreator</a:t>
            </a:r>
            <a:r>
              <a:rPr kumimoji="1" lang="ja-JP" altLang="en-US" dirty="0" smtClean="0"/>
              <a:t>ブロック、</a:t>
            </a:r>
            <a:r>
              <a:rPr kumimoji="1" lang="en-US" altLang="ja-JP" dirty="0" err="1" smtClean="0"/>
              <a:t>BusSelector</a:t>
            </a:r>
            <a:r>
              <a:rPr kumimoji="1" lang="ja-JP" altLang="en-US" dirty="0" smtClean="0"/>
              <a:t>ブロックをクリックして「バス端子」を選択することで</a:t>
            </a:r>
            <a:r>
              <a:rPr kumimoji="1" lang="en-US" altLang="ja-JP" dirty="0" err="1" smtClean="0"/>
              <a:t>BusElement</a:t>
            </a:r>
            <a:r>
              <a:rPr kumimoji="1" lang="ja-JP" altLang="en-US" dirty="0" smtClean="0"/>
              <a:t>化することができる</a:t>
            </a:r>
            <a:endParaRPr kumimoji="1" lang="en-US" altLang="ja-JP" dirty="0" smtClean="0"/>
          </a:p>
          <a:p>
            <a:pPr marL="0" indent="0">
              <a:buNone/>
            </a:pPr>
            <a:endParaRPr kumimoji="1" lang="en-US" altLang="ja-JP" dirty="0" smtClean="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23197"/>
            <a:ext cx="534352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287" y="4038600"/>
            <a:ext cx="18288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a:off x="4114800" y="4959408"/>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419600"/>
            <a:ext cx="189547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3915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a:t>Bus Element</a:t>
            </a:r>
            <a:r>
              <a:rPr kumimoji="1" lang="ja-JP" altLang="en-US" sz="4000" dirty="0"/>
              <a:t>の生成</a:t>
            </a:r>
            <a:r>
              <a:rPr kumimoji="1" lang="ja-JP" altLang="en-US" sz="4000" dirty="0" smtClean="0"/>
              <a:t>コード</a:t>
            </a:r>
            <a:endParaRPr kumimoji="1" lang="en-US" altLang="ja-JP" sz="4000" dirty="0"/>
          </a:p>
        </p:txBody>
      </p:sp>
    </p:spTree>
    <p:extLst>
      <p:ext uri="{BB962C8B-B14F-4D97-AF65-F5344CB8AC3E}">
        <p14:creationId xmlns:p14="http://schemas.microsoft.com/office/powerpoint/2010/main" val="158983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Element</a:t>
            </a:r>
            <a:r>
              <a:rPr lang="ja-JP" altLang="en-US" dirty="0" smtClean="0"/>
              <a:t>の生成コード</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a:t>
            </a:r>
            <a:r>
              <a:rPr kumimoji="1" lang="en-US" altLang="ja-JP" dirty="0" err="1" smtClean="0"/>
              <a:t>first_func</a:t>
            </a:r>
            <a:r>
              <a:rPr kumimoji="1" lang="ja-JP" altLang="en-US" dirty="0" smtClean="0"/>
              <a:t>内　　　　　　　　　　　　　　・</a:t>
            </a:r>
            <a:r>
              <a:rPr kumimoji="1" lang="en-US" altLang="ja-JP" dirty="0" err="1" smtClean="0"/>
              <a:t>second_func</a:t>
            </a:r>
            <a:r>
              <a:rPr kumimoji="1" lang="ja-JP" altLang="en-US" dirty="0" smtClean="0"/>
              <a:t>内</a:t>
            </a:r>
            <a:endParaRPr kumimoji="1" lang="en-US" altLang="ja-JP" dirty="0" smtClean="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43" y="4781550"/>
            <a:ext cx="31718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1666875"/>
            <a:ext cx="79152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4991100"/>
            <a:ext cx="28384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076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Element</a:t>
            </a:r>
            <a:r>
              <a:rPr lang="ja-JP" altLang="en-US" dirty="0" smtClean="0"/>
              <a:t>の生成コード</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3676650" cy="5329237"/>
          </a:xfrm>
        </p:spPr>
        <p:txBody>
          <a:bodyPr/>
          <a:lstStyle/>
          <a:p>
            <a:pPr marL="0" indent="0">
              <a:buNone/>
            </a:pPr>
            <a:r>
              <a:rPr kumimoji="1" lang="ja-JP" altLang="en-US" dirty="0" smtClean="0"/>
              <a:t>生成結果</a:t>
            </a:r>
            <a:endParaRPr kumimoji="1" lang="en-US" altLang="ja-JP" dirty="0" smtClean="0"/>
          </a:p>
          <a:p>
            <a:pPr marL="0" indent="0">
              <a:buNone/>
            </a:pPr>
            <a:r>
              <a:rPr kumimoji="1" lang="ja-JP" altLang="en-US" dirty="0" smtClean="0"/>
              <a:t>・ステップ関数</a:t>
            </a:r>
            <a:endParaRPr kumimoji="1" lang="en-US" altLang="ja-JP" dirty="0" smtClean="0"/>
          </a:p>
          <a:p>
            <a:pPr marL="0" indent="0">
              <a:buNone/>
            </a:pPr>
            <a:r>
              <a:rPr kumimoji="1" lang="ja-JP" altLang="en-US" dirty="0"/>
              <a:t>　</a:t>
            </a:r>
            <a:r>
              <a:rPr kumimoji="1" lang="ja-JP" altLang="en-US" dirty="0" smtClean="0"/>
              <a:t>バーチャルバスとして扱われる。</a:t>
            </a:r>
            <a:endParaRPr kumimoji="1" lang="en-US" altLang="ja-JP" dirty="0" smtClean="0"/>
          </a:p>
          <a:p>
            <a:pPr marL="0" indent="0">
              <a:buNone/>
            </a:pPr>
            <a:r>
              <a:rPr kumimoji="1" lang="ja-JP" altLang="en-US" dirty="0"/>
              <a:t>　</a:t>
            </a:r>
            <a:r>
              <a:rPr kumimoji="1" lang="ja-JP" altLang="en-US" dirty="0" smtClean="0"/>
              <a:t>（バスとして構造体が用意されるわけではない。）</a:t>
            </a: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219200"/>
            <a:ext cx="4758661"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bwMode="auto">
          <a:xfrm>
            <a:off x="4495800" y="1600200"/>
            <a:ext cx="11430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正方形/長方形 5"/>
          <p:cNvSpPr/>
          <p:nvPr/>
        </p:nvSpPr>
        <p:spPr bwMode="auto">
          <a:xfrm>
            <a:off x="5791200" y="3124200"/>
            <a:ext cx="1295400" cy="1905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5824330" y="4419600"/>
            <a:ext cx="1186070" cy="228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8488781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Element</a:t>
            </a:r>
            <a:r>
              <a:rPr lang="ja-JP" altLang="en-US" dirty="0" smtClean="0"/>
              <a:t>の生成コード</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3884612" cy="5329237"/>
          </a:xfrm>
        </p:spPr>
        <p:txBody>
          <a:bodyPr/>
          <a:lstStyle/>
          <a:p>
            <a:pPr marL="0" indent="0">
              <a:buNone/>
            </a:pPr>
            <a:r>
              <a:rPr kumimoji="1" lang="ja-JP" altLang="en-US" dirty="0" smtClean="0"/>
              <a:t>生成結果</a:t>
            </a:r>
            <a:endParaRPr kumimoji="1" lang="en-US" altLang="ja-JP" dirty="0" smtClean="0"/>
          </a:p>
          <a:p>
            <a:pPr marL="0" indent="0">
              <a:buNone/>
            </a:pPr>
            <a:r>
              <a:rPr kumimoji="1" lang="ja-JP" altLang="en-US" dirty="0" smtClean="0"/>
              <a:t>・各種サブシステム関数</a:t>
            </a:r>
            <a:endParaRPr kumimoji="1" lang="en-US" altLang="ja-JP" dirty="0" smtClean="0"/>
          </a:p>
          <a:p>
            <a:pPr marL="0" indent="0">
              <a:buNone/>
            </a:pPr>
            <a:r>
              <a:rPr kumimoji="1" lang="ja-JP" altLang="en-US" dirty="0"/>
              <a:t>　</a:t>
            </a:r>
            <a:r>
              <a:rPr kumimoji="1" lang="ja-JP" altLang="en-US" dirty="0" smtClean="0"/>
              <a:t>バーチャルバスとしてそれぞれ変数入力される。</a:t>
            </a:r>
            <a:endParaRPr kumimoji="1" lang="en-US" altLang="ja-JP" dirty="0" smtClean="0"/>
          </a:p>
          <a:p>
            <a:pPr marL="0" indent="0">
              <a:buNone/>
            </a:pPr>
            <a:r>
              <a:rPr kumimoji="1" lang="ja-JP" altLang="en-US" dirty="0" smtClean="0"/>
              <a:t>（構造体入力を受け付けているわけではない。）</a:t>
            </a:r>
            <a:endParaRPr kumimoji="1" lang="en-US" altLang="ja-JP" dirty="0" smtClean="0"/>
          </a:p>
          <a:p>
            <a:pPr marL="0" indent="0">
              <a:buNone/>
            </a:pPr>
            <a:endParaRPr kumimoji="1" lang="en-US" altLang="ja-JP" dirty="0"/>
          </a:p>
          <a:p>
            <a:pPr marL="0" indent="0">
              <a:buNone/>
            </a:pPr>
            <a:r>
              <a:rPr kumimoji="1" lang="ja-JP" altLang="en-US" dirty="0"/>
              <a:t>・</a:t>
            </a:r>
            <a:r>
              <a:rPr kumimoji="1" lang="ja-JP" altLang="en-US" dirty="0" smtClean="0"/>
              <a:t>命名規則</a:t>
            </a:r>
            <a:endParaRPr kumimoji="1" lang="en-US" altLang="ja-JP" dirty="0" smtClean="0"/>
          </a:p>
          <a:p>
            <a:pPr marL="0" indent="0">
              <a:buNone/>
            </a:pPr>
            <a:r>
              <a:rPr kumimoji="1" lang="en-US" altLang="ja-JP" dirty="0" err="1" smtClean="0"/>
              <a:t>rtw_Inbus_Inport</a:t>
            </a:r>
            <a:r>
              <a:rPr kumimoji="1" lang="en-US" altLang="ja-JP" dirty="0" smtClean="0"/>
              <a:t>_(n)_(x)</a:t>
            </a:r>
          </a:p>
          <a:p>
            <a:pPr marL="0" indent="0">
              <a:buNone/>
            </a:pPr>
            <a:r>
              <a:rPr kumimoji="1" lang="en-US" altLang="ja-JP" dirty="0" smtClean="0"/>
              <a:t>n</a:t>
            </a:r>
            <a:r>
              <a:rPr kumimoji="1" lang="ja-JP" altLang="en-US" dirty="0" smtClean="0"/>
              <a:t>：ポート番号</a:t>
            </a:r>
            <a:endParaRPr kumimoji="1" lang="en-US" altLang="ja-JP" dirty="0" smtClean="0"/>
          </a:p>
          <a:p>
            <a:pPr marL="0" indent="0">
              <a:buNone/>
            </a:pPr>
            <a:r>
              <a:rPr kumimoji="1" lang="en-US" altLang="ja-JP" dirty="0" smtClean="0"/>
              <a:t>x</a:t>
            </a:r>
            <a:r>
              <a:rPr kumimoji="1" lang="ja-JP" altLang="en-US" dirty="0" smtClean="0"/>
              <a:t>：個数によって規則的に降られる</a:t>
            </a: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162" y="1523999"/>
            <a:ext cx="4668838"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444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Bus Element</a:t>
            </a:r>
            <a:r>
              <a:rPr kumimoji="1" lang="ja-JP" altLang="en-US" sz="4000" dirty="0" smtClean="0"/>
              <a:t>ブロックの</a:t>
            </a:r>
            <a:r>
              <a:rPr kumimoji="1" lang="ja-JP" altLang="en-US" sz="4000" dirty="0"/>
              <a:t>特徴</a:t>
            </a:r>
            <a:endParaRPr kumimoji="1" lang="en-US" altLang="ja-JP" sz="4000" dirty="0" smtClean="0"/>
          </a:p>
        </p:txBody>
      </p:sp>
    </p:spTree>
    <p:extLst>
      <p:ext uri="{BB962C8B-B14F-4D97-AF65-F5344CB8AC3E}">
        <p14:creationId xmlns:p14="http://schemas.microsoft.com/office/powerpoint/2010/main" val="3590707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a:t>
            </a:r>
            <a:r>
              <a:rPr lang="en-US" altLang="ja-JP" dirty="0" err="1" smtClean="0"/>
              <a:t>Creator,Selector</a:t>
            </a:r>
            <a:r>
              <a:rPr lang="ja-JP" altLang="en-US" dirty="0"/>
              <a:t>の</a:t>
            </a:r>
            <a:r>
              <a:rPr lang="ja-JP" altLang="en-US" dirty="0" smtClean="0"/>
              <a:t>生成コードとの比較</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先ほど</a:t>
            </a:r>
            <a:r>
              <a:rPr kumimoji="1" lang="ja-JP" altLang="en-US" dirty="0" smtClean="0"/>
              <a:t>のモデルと同等の、次のモデルをコード生成する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a:t>
            </a:r>
            <a:r>
              <a:rPr kumimoji="1" lang="en-US" altLang="ja-JP" dirty="0" err="1" smtClean="0"/>
              <a:t>first_func</a:t>
            </a:r>
            <a:r>
              <a:rPr kumimoji="1" lang="ja-JP" altLang="en-US" dirty="0" smtClean="0"/>
              <a:t>内　　　　　　　　　　　　　　・</a:t>
            </a:r>
            <a:r>
              <a:rPr kumimoji="1" lang="en-US" altLang="ja-JP" dirty="0" err="1" smtClean="0"/>
              <a:t>second_func</a:t>
            </a:r>
            <a:r>
              <a:rPr kumimoji="1" lang="ja-JP" altLang="en-US" dirty="0" smtClean="0"/>
              <a:t>内</a:t>
            </a:r>
            <a:endParaRPr kumimoji="1" lang="en-US" altLang="ja-JP"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819275"/>
            <a:ext cx="791527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95825"/>
            <a:ext cx="363855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772025"/>
            <a:ext cx="311467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4943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a:t>
            </a:r>
            <a:r>
              <a:rPr lang="en-US" altLang="ja-JP" dirty="0" err="1" smtClean="0"/>
              <a:t>Creator,Selector</a:t>
            </a:r>
            <a:r>
              <a:rPr lang="ja-JP" altLang="en-US" dirty="0"/>
              <a:t>の</a:t>
            </a:r>
            <a:r>
              <a:rPr lang="ja-JP" altLang="en-US" dirty="0" smtClean="0"/>
              <a:t>生成コードとの比較</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a:t>
            </a:r>
            <a:r>
              <a:rPr kumimoji="1" lang="ja-JP" altLang="en-US" dirty="0" smtClean="0"/>
              <a:t>ステップ関数</a:t>
            </a:r>
            <a:endParaRPr kumimoji="1" lang="en-US" altLang="ja-JP" dirty="0" smtClean="0"/>
          </a:p>
          <a:p>
            <a:pPr marL="0" indent="0">
              <a:buNone/>
            </a:pPr>
            <a:r>
              <a:rPr kumimoji="1" lang="ja-JP" altLang="en-US" dirty="0"/>
              <a:t>　</a:t>
            </a:r>
            <a:r>
              <a:rPr kumimoji="1" lang="ja-JP" altLang="en-US" dirty="0" smtClean="0"/>
              <a:t>中間変数の命名規則が変化しているだけで、コードの構造に変化なし</a:t>
            </a: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53076"/>
            <a:ext cx="8153400" cy="2966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bwMode="auto">
          <a:xfrm>
            <a:off x="669234" y="3352800"/>
            <a:ext cx="8169965" cy="29449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 name="テキスト ボックス 2"/>
          <p:cNvSpPr txBox="1"/>
          <p:nvPr/>
        </p:nvSpPr>
        <p:spPr>
          <a:xfrm>
            <a:off x="685800" y="2602468"/>
            <a:ext cx="2362200" cy="369332"/>
          </a:xfrm>
          <a:prstGeom prst="rect">
            <a:avLst/>
          </a:prstGeom>
          <a:noFill/>
        </p:spPr>
        <p:txBody>
          <a:bodyPr wrap="square" rtlCol="0">
            <a:spAutoFit/>
          </a:bodyPr>
          <a:lstStyle/>
          <a:p>
            <a:r>
              <a:rPr lang="en-US" altLang="ja-JP" dirty="0" smtClean="0"/>
              <a:t>Bus Element</a:t>
            </a:r>
            <a:r>
              <a:rPr lang="ja-JP" altLang="en-US" dirty="0" smtClean="0"/>
              <a:t>のコード</a:t>
            </a:r>
            <a:endParaRPr kumimoji="1" lang="ja-JP" altLang="en-US" dirty="0"/>
          </a:p>
        </p:txBody>
      </p:sp>
      <p:sp>
        <p:nvSpPr>
          <p:cNvPr id="7" name="テキスト ボックス 6"/>
          <p:cNvSpPr txBox="1"/>
          <p:nvPr/>
        </p:nvSpPr>
        <p:spPr>
          <a:xfrm>
            <a:off x="4754216" y="2590800"/>
            <a:ext cx="3276600" cy="369332"/>
          </a:xfrm>
          <a:prstGeom prst="rect">
            <a:avLst/>
          </a:prstGeom>
          <a:noFill/>
        </p:spPr>
        <p:txBody>
          <a:bodyPr wrap="square" rtlCol="0">
            <a:spAutoFit/>
          </a:bodyPr>
          <a:lstStyle/>
          <a:p>
            <a:r>
              <a:rPr lang="en-US" altLang="ja-JP" dirty="0" smtClean="0"/>
              <a:t>Bus</a:t>
            </a:r>
            <a:r>
              <a:rPr lang="ja-JP" altLang="en-US" dirty="0"/>
              <a:t> </a:t>
            </a:r>
            <a:r>
              <a:rPr lang="en-US" altLang="ja-JP" dirty="0" err="1" smtClean="0"/>
              <a:t>Creator,Selector</a:t>
            </a:r>
            <a:r>
              <a:rPr lang="ja-JP" altLang="en-US" dirty="0" smtClean="0"/>
              <a:t>のコード</a:t>
            </a:r>
            <a:endParaRPr kumimoji="1" lang="ja-JP" altLang="en-US" dirty="0"/>
          </a:p>
        </p:txBody>
      </p:sp>
    </p:spTree>
    <p:extLst>
      <p:ext uri="{BB962C8B-B14F-4D97-AF65-F5344CB8AC3E}">
        <p14:creationId xmlns:p14="http://schemas.microsoft.com/office/powerpoint/2010/main" val="2185309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a:t>
            </a:r>
            <a:r>
              <a:rPr lang="en-US" altLang="ja-JP" dirty="0" err="1" smtClean="0"/>
              <a:t>Creator,Selector</a:t>
            </a:r>
            <a:r>
              <a:rPr lang="ja-JP" altLang="en-US" dirty="0"/>
              <a:t>の</a:t>
            </a:r>
            <a:r>
              <a:rPr lang="ja-JP" altLang="en-US" dirty="0" smtClean="0"/>
              <a:t>生成コードとの比較</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・各種サブシステム関数</a:t>
            </a:r>
            <a:endParaRPr kumimoji="1" lang="en-US" altLang="ja-JP" dirty="0" smtClean="0"/>
          </a:p>
          <a:p>
            <a:pPr marL="0" indent="0">
              <a:buNone/>
            </a:pPr>
            <a:r>
              <a:rPr kumimoji="1" lang="ja-JP" altLang="en-US" dirty="0"/>
              <a:t>　</a:t>
            </a:r>
            <a:r>
              <a:rPr kumimoji="1" lang="ja-JP" altLang="en-US" dirty="0" smtClean="0"/>
              <a:t>引数名の命名規則が変化しているだけで、コードの構造に変化なし</a:t>
            </a: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00400"/>
            <a:ext cx="8458200" cy="263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685800" y="2754868"/>
            <a:ext cx="2362200" cy="369332"/>
          </a:xfrm>
          <a:prstGeom prst="rect">
            <a:avLst/>
          </a:prstGeom>
          <a:noFill/>
        </p:spPr>
        <p:txBody>
          <a:bodyPr wrap="square" rtlCol="0">
            <a:spAutoFit/>
          </a:bodyPr>
          <a:lstStyle/>
          <a:p>
            <a:r>
              <a:rPr lang="en-US" altLang="ja-JP" dirty="0" smtClean="0"/>
              <a:t>Bus Element</a:t>
            </a:r>
            <a:r>
              <a:rPr lang="ja-JP" altLang="en-US" dirty="0" smtClean="0"/>
              <a:t>のコード</a:t>
            </a:r>
            <a:endParaRPr kumimoji="1" lang="ja-JP" altLang="en-US" dirty="0"/>
          </a:p>
        </p:txBody>
      </p:sp>
      <p:sp>
        <p:nvSpPr>
          <p:cNvPr id="7" name="テキスト ボックス 6"/>
          <p:cNvSpPr txBox="1"/>
          <p:nvPr/>
        </p:nvSpPr>
        <p:spPr>
          <a:xfrm>
            <a:off x="4754216" y="2754868"/>
            <a:ext cx="3276600" cy="369332"/>
          </a:xfrm>
          <a:prstGeom prst="rect">
            <a:avLst/>
          </a:prstGeom>
          <a:noFill/>
        </p:spPr>
        <p:txBody>
          <a:bodyPr wrap="square" rtlCol="0">
            <a:spAutoFit/>
          </a:bodyPr>
          <a:lstStyle/>
          <a:p>
            <a:r>
              <a:rPr lang="en-US" altLang="ja-JP" dirty="0" smtClean="0"/>
              <a:t>Bus</a:t>
            </a:r>
            <a:r>
              <a:rPr lang="ja-JP" altLang="en-US" dirty="0"/>
              <a:t> </a:t>
            </a:r>
            <a:r>
              <a:rPr lang="en-US" altLang="ja-JP" dirty="0" err="1" smtClean="0"/>
              <a:t>Creator,Selector</a:t>
            </a:r>
            <a:r>
              <a:rPr lang="ja-JP" altLang="en-US" dirty="0" smtClean="0"/>
              <a:t>のコード</a:t>
            </a:r>
            <a:endParaRPr kumimoji="1" lang="ja-JP" altLang="en-US" dirty="0"/>
          </a:p>
        </p:txBody>
      </p:sp>
    </p:spTree>
    <p:extLst>
      <p:ext uri="{BB962C8B-B14F-4D97-AF65-F5344CB8AC3E}">
        <p14:creationId xmlns:p14="http://schemas.microsoft.com/office/powerpoint/2010/main" val="3912003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Element</a:t>
            </a:r>
            <a:r>
              <a:rPr lang="ja-JP" altLang="en-US" dirty="0" smtClean="0"/>
              <a:t>の生成コード</a:t>
            </a:r>
            <a:r>
              <a:rPr lang="en-US" altLang="ja-JP" dirty="0" smtClean="0"/>
              <a:t>(</a:t>
            </a:r>
            <a:r>
              <a:rPr lang="ja-JP" altLang="en-US" dirty="0" smtClean="0"/>
              <a:t>モデルをまたぐ</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err="1" smtClean="0"/>
              <a:t>BusElement</a:t>
            </a:r>
            <a:r>
              <a:rPr kumimoji="1" lang="ja-JP" altLang="en-US" dirty="0" smtClean="0"/>
              <a:t>でモデルをまたいだものをコード生成する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a:t>
            </a:r>
            <a:r>
              <a:rPr kumimoji="1" lang="en-US" altLang="ja-JP" dirty="0" err="1" smtClean="0"/>
              <a:t>first_ref_model</a:t>
            </a:r>
            <a:r>
              <a:rPr kumimoji="1" lang="ja-JP" altLang="en-US" dirty="0" smtClean="0"/>
              <a:t>内　　　　　　　　・</a:t>
            </a:r>
            <a:r>
              <a:rPr kumimoji="1" lang="en-US" altLang="ja-JP" dirty="0" err="1" smtClean="0"/>
              <a:t>second_ref_model</a:t>
            </a:r>
            <a:r>
              <a:rPr kumimoji="1" lang="ja-JP" altLang="en-US" dirty="0" smtClean="0"/>
              <a:t>内</a:t>
            </a:r>
            <a:endParaRPr kumimoji="1" lang="en-US" altLang="ja-JP" dirty="0" smtClean="0"/>
          </a:p>
          <a:p>
            <a:pPr marL="0" indent="0">
              <a:buNone/>
            </a:pPr>
            <a:endParaRPr kumimoji="1" lang="en-US" altLang="ja-JP"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771650"/>
            <a:ext cx="58102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495800"/>
            <a:ext cx="294322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467225"/>
            <a:ext cx="381000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1709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Element</a:t>
            </a:r>
            <a:r>
              <a:rPr lang="ja-JP" altLang="en-US" dirty="0" smtClean="0"/>
              <a:t>の生成コード</a:t>
            </a:r>
            <a:r>
              <a:rPr lang="en-US" altLang="ja-JP" dirty="0" smtClean="0"/>
              <a:t>(</a:t>
            </a:r>
            <a:r>
              <a:rPr lang="ja-JP" altLang="en-US" dirty="0" smtClean="0"/>
              <a:t>モデルをまたぐ</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3371850" cy="5329237"/>
          </a:xfrm>
        </p:spPr>
        <p:txBody>
          <a:bodyPr/>
          <a:lstStyle/>
          <a:p>
            <a:pPr marL="0" indent="0">
              <a:buNone/>
            </a:pPr>
            <a:r>
              <a:rPr kumimoji="1" lang="ja-JP" altLang="en-US" dirty="0"/>
              <a:t>生成</a:t>
            </a:r>
            <a:r>
              <a:rPr kumimoji="1" lang="ja-JP" altLang="en-US" dirty="0" smtClean="0"/>
              <a:t>コードの特徴</a:t>
            </a:r>
            <a:endParaRPr kumimoji="1" lang="en-US" altLang="ja-JP" dirty="0" smtClean="0"/>
          </a:p>
          <a:p>
            <a:pPr marL="0" indent="0">
              <a:buNone/>
            </a:pPr>
            <a:r>
              <a:rPr kumimoji="1" lang="ja-JP" altLang="en-US" dirty="0" smtClean="0"/>
              <a:t>　モデルをまたいだ場合も、先ほどのサブシステム関数と同様なコードが出力される</a:t>
            </a:r>
            <a:endParaRPr kumimoji="1" lang="en-US" altLang="ja-JP" dirty="0" smtClean="0"/>
          </a:p>
          <a:p>
            <a:pPr marL="0" indent="0">
              <a:buNone/>
            </a:pPr>
            <a:r>
              <a:rPr kumimoji="1" lang="ja-JP" altLang="en-US" dirty="0"/>
              <a:t>　</a:t>
            </a:r>
            <a:r>
              <a:rPr kumimoji="1" lang="en-US" altLang="ja-JP" dirty="0" smtClean="0"/>
              <a:t>※</a:t>
            </a:r>
            <a:r>
              <a:rPr kumimoji="1" lang="ja-JP" altLang="en-US" dirty="0" smtClean="0"/>
              <a:t>参照モデルであるため、関数のソースが分割されている</a:t>
            </a:r>
            <a:endParaRPr kumimoji="1" lang="en-US" altLang="ja-JP" dirty="0" smtClean="0"/>
          </a:p>
          <a:p>
            <a:pPr marL="0" indent="0">
              <a:buNone/>
            </a:pPr>
            <a:endParaRPr kumimoji="1"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880493"/>
            <a:ext cx="5068956" cy="331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419600"/>
            <a:ext cx="4859948"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653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Object</a:t>
            </a:r>
            <a:r>
              <a:rPr lang="ja-JP" altLang="en-US" dirty="0" smtClean="0"/>
              <a:t>の生成コード</a:t>
            </a:r>
            <a:r>
              <a:rPr lang="en-US" altLang="ja-JP" dirty="0" smtClean="0"/>
              <a:t>(</a:t>
            </a:r>
            <a:r>
              <a:rPr lang="ja-JP" altLang="en-US" dirty="0" smtClean="0"/>
              <a:t>モデルをまたぐ</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err="1" smtClean="0"/>
              <a:t>BusObject</a:t>
            </a:r>
            <a:r>
              <a:rPr kumimoji="1" lang="ja-JP" altLang="en-US" dirty="0" smtClean="0"/>
              <a:t>でモデルをまたいだものをコード生成する</a:t>
            </a:r>
            <a:endParaRPr kumimoji="1" lang="en-US" altLang="ja-JP" dirty="0" smtClean="0"/>
          </a:p>
          <a:p>
            <a:pPr marL="0" indent="0">
              <a:buNone/>
            </a:pPr>
            <a:r>
              <a:rPr kumimoji="1" lang="ja-JP" altLang="en-US" dirty="0" smtClean="0"/>
              <a:t>（</a:t>
            </a:r>
            <a:r>
              <a:rPr kumimoji="1" lang="en-US" altLang="ja-JP" dirty="0" smtClean="0"/>
              <a:t>Bus</a:t>
            </a:r>
            <a:r>
              <a:rPr kumimoji="1" lang="ja-JP" altLang="en-US" dirty="0"/>
              <a:t> </a:t>
            </a:r>
            <a:r>
              <a:rPr kumimoji="1" lang="en-US" altLang="ja-JP" dirty="0" smtClean="0"/>
              <a:t>Element</a:t>
            </a:r>
            <a:r>
              <a:rPr kumimoji="1" lang="ja-JP" altLang="en-US" dirty="0" smtClean="0"/>
              <a:t>で作成したモデルを</a:t>
            </a:r>
            <a:r>
              <a:rPr kumimoji="1" lang="en-US" altLang="ja-JP" dirty="0" err="1" smtClean="0"/>
              <a:t>BusObject</a:t>
            </a:r>
            <a:r>
              <a:rPr kumimoji="1" lang="ja-JP" altLang="en-US" dirty="0" smtClean="0"/>
              <a:t>で再現</a:t>
            </a:r>
            <a:r>
              <a:rPr kumimoji="1" lang="en-US" altLang="ja-JP" dirty="0" smtClean="0"/>
              <a:t>)</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a:t>
            </a:r>
            <a:r>
              <a:rPr kumimoji="1" lang="en-US" altLang="ja-JP" dirty="0" err="1" smtClean="0"/>
              <a:t>first_ref_model</a:t>
            </a:r>
            <a:r>
              <a:rPr kumimoji="1" lang="ja-JP" altLang="en-US" dirty="0" smtClean="0"/>
              <a:t>内　　　　　　　　・</a:t>
            </a:r>
            <a:r>
              <a:rPr kumimoji="1" lang="en-US" altLang="ja-JP" dirty="0" err="1" smtClean="0"/>
              <a:t>second_ref_model</a:t>
            </a:r>
            <a:r>
              <a:rPr kumimoji="1" lang="ja-JP" altLang="en-US" dirty="0" smtClean="0"/>
              <a:t>内</a:t>
            </a:r>
            <a:endParaRPr kumimoji="1" lang="en-US" altLang="ja-JP" dirty="0" smtClean="0"/>
          </a:p>
          <a:p>
            <a:pPr marL="0" indent="0">
              <a:buNone/>
            </a:pPr>
            <a:endParaRPr kumimoji="1" lang="en-US" altLang="ja-JP"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52625"/>
            <a:ext cx="58769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10087"/>
            <a:ext cx="36290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4600575"/>
            <a:ext cx="3476625"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241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a:t>
            </a:r>
            <a:r>
              <a:rPr lang="en-US" altLang="ja-JP" dirty="0"/>
              <a:t>Object</a:t>
            </a:r>
            <a:r>
              <a:rPr lang="ja-JP" altLang="en-US" dirty="0" smtClean="0"/>
              <a:t>の生成コード</a:t>
            </a:r>
            <a:r>
              <a:rPr lang="en-US" altLang="ja-JP" dirty="0" smtClean="0"/>
              <a:t>(</a:t>
            </a:r>
            <a:r>
              <a:rPr lang="ja-JP" altLang="en-US" dirty="0" smtClean="0"/>
              <a:t>モデルをまたぐ</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・ステップ関数</a:t>
            </a:r>
            <a:endParaRPr kumimoji="1" lang="en-US" altLang="ja-JP" dirty="0" smtClean="0"/>
          </a:p>
          <a:p>
            <a:pPr marL="0" indent="0">
              <a:buNone/>
            </a:pPr>
            <a:r>
              <a:rPr kumimoji="1" lang="ja-JP" altLang="en-US" dirty="0"/>
              <a:t>　</a:t>
            </a:r>
            <a:r>
              <a:rPr kumimoji="1" lang="ja-JP" altLang="en-US" dirty="0" smtClean="0"/>
              <a:t>差異無し</a:t>
            </a: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8458200" cy="23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533400" y="2590800"/>
            <a:ext cx="2819400" cy="369332"/>
          </a:xfrm>
          <a:prstGeom prst="rect">
            <a:avLst/>
          </a:prstGeom>
          <a:noFill/>
        </p:spPr>
        <p:txBody>
          <a:bodyPr wrap="square" rtlCol="0">
            <a:spAutoFit/>
          </a:bodyPr>
          <a:lstStyle/>
          <a:p>
            <a:r>
              <a:rPr lang="en-US" altLang="ja-JP" dirty="0" smtClean="0"/>
              <a:t>Bus Element</a:t>
            </a:r>
            <a:r>
              <a:rPr lang="ja-JP" altLang="en-US" dirty="0" smtClean="0"/>
              <a:t>のコード</a:t>
            </a:r>
            <a:endParaRPr kumimoji="1" lang="ja-JP" altLang="en-US" dirty="0"/>
          </a:p>
        </p:txBody>
      </p:sp>
      <p:sp>
        <p:nvSpPr>
          <p:cNvPr id="6" name="テキスト ボックス 5"/>
          <p:cNvSpPr txBox="1"/>
          <p:nvPr/>
        </p:nvSpPr>
        <p:spPr>
          <a:xfrm>
            <a:off x="4876800" y="2603150"/>
            <a:ext cx="3505200" cy="369332"/>
          </a:xfrm>
          <a:prstGeom prst="rect">
            <a:avLst/>
          </a:prstGeom>
          <a:noFill/>
        </p:spPr>
        <p:txBody>
          <a:bodyPr wrap="square" rtlCol="0">
            <a:spAutoFit/>
          </a:bodyPr>
          <a:lstStyle/>
          <a:p>
            <a:r>
              <a:rPr lang="en-US" altLang="ja-JP" dirty="0" smtClean="0"/>
              <a:t>Bus</a:t>
            </a:r>
            <a:r>
              <a:rPr lang="ja-JP" altLang="en-US" dirty="0"/>
              <a:t> </a:t>
            </a:r>
            <a:r>
              <a:rPr lang="en-US" altLang="ja-JP" dirty="0" smtClean="0"/>
              <a:t>Object</a:t>
            </a:r>
            <a:r>
              <a:rPr lang="ja-JP" altLang="en-US" dirty="0" smtClean="0"/>
              <a:t>のコード</a:t>
            </a:r>
            <a:endParaRPr kumimoji="1" lang="ja-JP" altLang="en-US" dirty="0"/>
          </a:p>
        </p:txBody>
      </p:sp>
    </p:spTree>
    <p:extLst>
      <p:ext uri="{BB962C8B-B14F-4D97-AF65-F5344CB8AC3E}">
        <p14:creationId xmlns:p14="http://schemas.microsoft.com/office/powerpoint/2010/main" val="3221096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a:t>
            </a:r>
            <a:r>
              <a:rPr lang="en-US" altLang="ja-JP" dirty="0"/>
              <a:t>Object</a:t>
            </a:r>
            <a:r>
              <a:rPr lang="ja-JP" altLang="en-US" dirty="0" smtClean="0"/>
              <a:t>の生成コード</a:t>
            </a:r>
            <a:r>
              <a:rPr lang="en-US" altLang="ja-JP" dirty="0" smtClean="0"/>
              <a:t>(</a:t>
            </a:r>
            <a:r>
              <a:rPr lang="ja-JP" altLang="en-US" dirty="0" smtClean="0"/>
              <a:t>モデルをまたぐ</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・各種参照モデルの関数</a:t>
            </a:r>
            <a:endParaRPr kumimoji="1" lang="en-US" altLang="ja-JP" dirty="0" smtClean="0"/>
          </a:p>
          <a:p>
            <a:pPr marL="0" indent="0">
              <a:buNone/>
            </a:pPr>
            <a:r>
              <a:rPr kumimoji="1" lang="ja-JP" altLang="en-US" dirty="0"/>
              <a:t>　</a:t>
            </a:r>
            <a:r>
              <a:rPr kumimoji="1" lang="ja-JP" altLang="en-US" dirty="0" smtClean="0"/>
              <a:t>命名規則に差異があるものの、構造としては差異はなし</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a:t>
            </a:r>
            <a:r>
              <a:rPr kumimoji="1" lang="en-US" altLang="ja-JP" dirty="0" err="1" smtClean="0"/>
              <a:t>first_ref_model</a:t>
            </a:r>
            <a:endParaRPr kumimoji="1" lang="en-US" altLang="ja-JP" dirty="0" smtClean="0"/>
          </a:p>
          <a:p>
            <a:pPr marL="0" indent="0">
              <a:buNone/>
            </a:pPr>
            <a:endParaRPr kumimoji="1" lang="en-US" altLang="ja-JP" b="1" dirty="0"/>
          </a:p>
          <a:p>
            <a:pPr marL="0" indent="0">
              <a:buNone/>
            </a:pPr>
            <a:endParaRPr kumimoji="1" lang="en-US" altLang="ja-JP" dirty="0" smtClean="0"/>
          </a:p>
          <a:p>
            <a:pPr marL="0" indent="0">
              <a:buNone/>
            </a:pPr>
            <a:endParaRPr kumimoji="1" lang="en-US" altLang="ja-JP" dirty="0"/>
          </a:p>
          <a:p>
            <a:pPr marL="0" indent="0">
              <a:buNone/>
            </a:pPr>
            <a:r>
              <a:rPr kumimoji="1" lang="ja-JP" altLang="en-US" dirty="0"/>
              <a:t>　</a:t>
            </a:r>
            <a:endParaRPr kumimoji="1" lang="en-US" altLang="ja-JP"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82" y="4038600"/>
            <a:ext cx="8686800" cy="1345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533400" y="3657600"/>
            <a:ext cx="2819400" cy="369332"/>
          </a:xfrm>
          <a:prstGeom prst="rect">
            <a:avLst/>
          </a:prstGeom>
          <a:noFill/>
        </p:spPr>
        <p:txBody>
          <a:bodyPr wrap="square" rtlCol="0">
            <a:spAutoFit/>
          </a:bodyPr>
          <a:lstStyle/>
          <a:p>
            <a:r>
              <a:rPr lang="en-US" altLang="ja-JP" dirty="0" smtClean="0"/>
              <a:t>Bus Element</a:t>
            </a:r>
            <a:r>
              <a:rPr lang="ja-JP" altLang="en-US" dirty="0" smtClean="0"/>
              <a:t>のコード</a:t>
            </a:r>
            <a:endParaRPr kumimoji="1" lang="ja-JP" altLang="en-US" dirty="0"/>
          </a:p>
        </p:txBody>
      </p:sp>
      <p:sp>
        <p:nvSpPr>
          <p:cNvPr id="8" name="テキスト ボックス 7"/>
          <p:cNvSpPr txBox="1"/>
          <p:nvPr/>
        </p:nvSpPr>
        <p:spPr>
          <a:xfrm>
            <a:off x="4876800" y="3669268"/>
            <a:ext cx="3505200" cy="369332"/>
          </a:xfrm>
          <a:prstGeom prst="rect">
            <a:avLst/>
          </a:prstGeom>
          <a:noFill/>
        </p:spPr>
        <p:txBody>
          <a:bodyPr wrap="square" rtlCol="0">
            <a:spAutoFit/>
          </a:bodyPr>
          <a:lstStyle/>
          <a:p>
            <a:r>
              <a:rPr lang="en-US" altLang="ja-JP" dirty="0" smtClean="0"/>
              <a:t>Bus</a:t>
            </a:r>
            <a:r>
              <a:rPr lang="ja-JP" altLang="en-US" dirty="0"/>
              <a:t> </a:t>
            </a:r>
            <a:r>
              <a:rPr lang="en-US" altLang="ja-JP" dirty="0" smtClean="0"/>
              <a:t>Object</a:t>
            </a:r>
            <a:r>
              <a:rPr lang="ja-JP" altLang="en-US" dirty="0" smtClean="0"/>
              <a:t>のコード</a:t>
            </a:r>
            <a:endParaRPr kumimoji="1" lang="ja-JP" altLang="en-US" dirty="0"/>
          </a:p>
        </p:txBody>
      </p:sp>
    </p:spTree>
    <p:extLst>
      <p:ext uri="{BB962C8B-B14F-4D97-AF65-F5344CB8AC3E}">
        <p14:creationId xmlns:p14="http://schemas.microsoft.com/office/powerpoint/2010/main" val="1035508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smtClean="0"/>
              <a:t>非バーチャルバスの生成コード</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非バーチャルバスでモデルをまたいだものをコード生成する</a:t>
            </a:r>
            <a:endParaRPr kumimoji="1" lang="en-US" altLang="ja-JP" dirty="0" smtClean="0"/>
          </a:p>
          <a:p>
            <a:pPr marL="0" indent="0">
              <a:buNone/>
            </a:pPr>
            <a:r>
              <a:rPr kumimoji="1" lang="ja-JP" altLang="en-US" dirty="0" smtClean="0"/>
              <a:t>先ほどの</a:t>
            </a:r>
            <a:r>
              <a:rPr kumimoji="1" lang="en-US" altLang="ja-JP" dirty="0" err="1" smtClean="0"/>
              <a:t>BusObject</a:t>
            </a:r>
            <a:r>
              <a:rPr kumimoji="1" lang="ja-JP" altLang="en-US" dirty="0" smtClean="0"/>
              <a:t>モデルを非バーチャルバスで出力に変更</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a:t>
            </a:r>
            <a:r>
              <a:rPr kumimoji="1" lang="en-US" altLang="ja-JP" dirty="0" err="1" smtClean="0"/>
              <a:t>first_ref_model</a:t>
            </a:r>
            <a:r>
              <a:rPr kumimoji="1" lang="ja-JP" altLang="en-US" dirty="0" smtClean="0"/>
              <a:t>内　　　　　　　　・</a:t>
            </a:r>
            <a:r>
              <a:rPr kumimoji="1" lang="en-US" altLang="ja-JP" dirty="0" err="1" smtClean="0"/>
              <a:t>second_ref_model</a:t>
            </a:r>
            <a:r>
              <a:rPr kumimoji="1" lang="ja-JP" altLang="en-US" dirty="0" smtClean="0"/>
              <a:t>内</a:t>
            </a:r>
            <a:endParaRPr kumimoji="1" lang="en-US" altLang="ja-JP" dirty="0" smtClean="0"/>
          </a:p>
          <a:p>
            <a:pPr marL="0" indent="0">
              <a:buNone/>
            </a:pPr>
            <a:endParaRPr kumimoji="1" lang="en-US" altLang="ja-JP"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52625"/>
            <a:ext cx="58769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10087"/>
            <a:ext cx="36290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4600575"/>
            <a:ext cx="3476625"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3549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a:t>非バーチャルバスの生成コード</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・ステップ関数</a:t>
            </a:r>
            <a:endParaRPr kumimoji="1" lang="en-US" altLang="ja-JP" dirty="0" smtClean="0"/>
          </a:p>
          <a:p>
            <a:pPr marL="0" indent="0">
              <a:buNone/>
            </a:pPr>
            <a:r>
              <a:rPr kumimoji="1" lang="ja-JP" altLang="en-US" dirty="0"/>
              <a:t>　</a:t>
            </a:r>
            <a:r>
              <a:rPr kumimoji="1" lang="ja-JP" altLang="en-US" dirty="0" smtClean="0"/>
              <a:t>バスのデータを構造体で受け渡すコードが出力される</a:t>
            </a: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741" y="2743200"/>
            <a:ext cx="7086600" cy="347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1054444" y="2373868"/>
            <a:ext cx="2362200" cy="369332"/>
          </a:xfrm>
          <a:prstGeom prst="rect">
            <a:avLst/>
          </a:prstGeom>
          <a:noFill/>
        </p:spPr>
        <p:txBody>
          <a:bodyPr wrap="square" rtlCol="0">
            <a:spAutoFit/>
          </a:bodyPr>
          <a:lstStyle/>
          <a:p>
            <a:r>
              <a:rPr lang="en-US" altLang="ja-JP" dirty="0" smtClean="0"/>
              <a:t>Bus Element</a:t>
            </a:r>
            <a:r>
              <a:rPr lang="ja-JP" altLang="en-US" dirty="0" smtClean="0"/>
              <a:t>のコード</a:t>
            </a:r>
            <a:endParaRPr kumimoji="1" lang="ja-JP" altLang="en-US" dirty="0"/>
          </a:p>
        </p:txBody>
      </p:sp>
      <p:sp>
        <p:nvSpPr>
          <p:cNvPr id="7" name="テキスト ボックス 6"/>
          <p:cNvSpPr txBox="1"/>
          <p:nvPr/>
        </p:nvSpPr>
        <p:spPr>
          <a:xfrm>
            <a:off x="5334000" y="2357386"/>
            <a:ext cx="2895600" cy="369332"/>
          </a:xfrm>
          <a:prstGeom prst="rect">
            <a:avLst/>
          </a:prstGeom>
          <a:noFill/>
        </p:spPr>
        <p:txBody>
          <a:bodyPr wrap="square" rtlCol="0">
            <a:spAutoFit/>
          </a:bodyPr>
          <a:lstStyle/>
          <a:p>
            <a:r>
              <a:rPr lang="ja-JP" altLang="en-US" dirty="0" smtClean="0"/>
              <a:t>非バーチャルバスのコード</a:t>
            </a:r>
            <a:endParaRPr kumimoji="1" lang="ja-JP" altLang="en-US" dirty="0"/>
          </a:p>
        </p:txBody>
      </p:sp>
    </p:spTree>
    <p:extLst>
      <p:ext uri="{BB962C8B-B14F-4D97-AF65-F5344CB8AC3E}">
        <p14:creationId xmlns:p14="http://schemas.microsoft.com/office/powerpoint/2010/main" val="421045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Element</a:t>
            </a:r>
            <a:r>
              <a:rPr lang="ja-JP" altLang="en-US" dirty="0" smtClean="0"/>
              <a:t>ブロックの特徴</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バス信号をサブシステム及びモデル内部に取り込むためのブロック群</a:t>
            </a:r>
            <a:endParaRPr kumimoji="1" lang="en-US" altLang="ja-JP" dirty="0" smtClean="0"/>
          </a:p>
          <a:p>
            <a:pPr marL="0" indent="0">
              <a:buNone/>
            </a:pPr>
            <a:endParaRPr kumimoji="1" lang="en-US" altLang="ja-JP" dirty="0"/>
          </a:p>
          <a:p>
            <a:pPr marL="0" indent="0">
              <a:buNone/>
            </a:pPr>
            <a:r>
              <a:rPr kumimoji="1" lang="ja-JP" altLang="en-US" dirty="0" smtClean="0"/>
              <a:t>１．</a:t>
            </a:r>
            <a:r>
              <a:rPr kumimoji="1" lang="en-US" altLang="ja-JP" dirty="0" smtClean="0"/>
              <a:t>In Bus Element</a:t>
            </a:r>
          </a:p>
          <a:p>
            <a:pPr marL="0" indent="0">
              <a:buNone/>
            </a:pPr>
            <a:r>
              <a:rPr kumimoji="1" lang="ja-JP" altLang="en-US" dirty="0" smtClean="0"/>
              <a:t>　</a:t>
            </a:r>
            <a:r>
              <a:rPr kumimoji="1" lang="en-US" altLang="ja-JP" dirty="0" err="1" smtClean="0"/>
              <a:t>Inport</a:t>
            </a:r>
            <a:r>
              <a:rPr kumimoji="1" lang="ja-JP" altLang="en-US" dirty="0" smtClean="0"/>
              <a:t>ブロックと</a:t>
            </a:r>
            <a:r>
              <a:rPr kumimoji="1" lang="en-US" altLang="ja-JP" dirty="0" smtClean="0"/>
              <a:t>Bus Selector</a:t>
            </a:r>
            <a:r>
              <a:rPr kumimoji="1" lang="ja-JP" altLang="en-US" dirty="0" smtClean="0"/>
              <a:t>ブロックが一つにまとまったブロック</a:t>
            </a:r>
            <a:endParaRPr kumimoji="1" lang="en-US" altLang="ja-JP" dirty="0"/>
          </a:p>
          <a:p>
            <a:pPr marL="0" indent="0">
              <a:buNone/>
            </a:pPr>
            <a:endParaRPr kumimoji="1" lang="en-US" altLang="ja-JP" dirty="0" smtClean="0"/>
          </a:p>
          <a:p>
            <a:pPr marL="0" indent="0">
              <a:buNone/>
            </a:pPr>
            <a:r>
              <a:rPr kumimoji="1" lang="ja-JP" altLang="en-US" dirty="0"/>
              <a:t>２</a:t>
            </a:r>
            <a:r>
              <a:rPr kumimoji="1" lang="ja-JP" altLang="en-US" dirty="0" smtClean="0"/>
              <a:t>．</a:t>
            </a:r>
            <a:r>
              <a:rPr kumimoji="1" lang="en-US" altLang="ja-JP" dirty="0" smtClean="0"/>
              <a:t>Out Bus Element</a:t>
            </a:r>
          </a:p>
          <a:p>
            <a:pPr marL="0" indent="0">
              <a:buNone/>
            </a:pPr>
            <a:r>
              <a:rPr kumimoji="1" lang="ja-JP" altLang="en-US" dirty="0" smtClean="0"/>
              <a:t>　</a:t>
            </a:r>
            <a:r>
              <a:rPr kumimoji="1" lang="en-US" altLang="ja-JP" dirty="0" err="1" smtClean="0"/>
              <a:t>Outport</a:t>
            </a:r>
            <a:r>
              <a:rPr kumimoji="1" lang="ja-JP" altLang="en-US" dirty="0" smtClean="0"/>
              <a:t>ブロックと</a:t>
            </a:r>
            <a:r>
              <a:rPr kumimoji="1" lang="en-US" altLang="ja-JP" dirty="0" smtClean="0"/>
              <a:t>Bus Creator</a:t>
            </a:r>
            <a:r>
              <a:rPr kumimoji="1" lang="ja-JP" altLang="en-US" dirty="0" smtClean="0"/>
              <a:t>ブロックが一つにまとまったブロック</a:t>
            </a:r>
            <a:endParaRPr kumimoji="1" lang="en-US" altLang="ja-JP" dirty="0" smtClean="0"/>
          </a:p>
          <a:p>
            <a:pPr marL="0" indent="0">
              <a:buNone/>
            </a:pP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688" y="2085975"/>
            <a:ext cx="1585912" cy="662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209800"/>
            <a:ext cx="1025600" cy="561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6019800" y="2236573"/>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右矢印 8"/>
          <p:cNvSpPr/>
          <p:nvPr/>
        </p:nvSpPr>
        <p:spPr bwMode="auto">
          <a:xfrm>
            <a:off x="6019800" y="3962400"/>
            <a:ext cx="6096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6885" y="3894420"/>
            <a:ext cx="1245715" cy="60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086" y="3894420"/>
            <a:ext cx="1013114"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24552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a:t>非バーチャルバスの生成コード</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・各種参照モデルの関数</a:t>
            </a:r>
            <a:endParaRPr kumimoji="1" lang="en-US" altLang="ja-JP" dirty="0" smtClean="0"/>
          </a:p>
          <a:p>
            <a:pPr marL="0" indent="0">
              <a:buNone/>
            </a:pPr>
            <a:r>
              <a:rPr kumimoji="1" lang="ja-JP" altLang="en-US" dirty="0"/>
              <a:t>　</a:t>
            </a:r>
            <a:r>
              <a:rPr kumimoji="1" lang="ja-JP" altLang="en-US" dirty="0" smtClean="0"/>
              <a:t>構造体で入力を受け入れるコードが出力される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a:t>
            </a:r>
            <a:r>
              <a:rPr kumimoji="1" lang="en-US" altLang="ja-JP" dirty="0" err="1" smtClean="0"/>
              <a:t>first_ref_model</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a:t>　</a:t>
            </a: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33800"/>
            <a:ext cx="8458200" cy="1315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685800" y="3352800"/>
            <a:ext cx="2362200" cy="369332"/>
          </a:xfrm>
          <a:prstGeom prst="rect">
            <a:avLst/>
          </a:prstGeom>
          <a:noFill/>
        </p:spPr>
        <p:txBody>
          <a:bodyPr wrap="square" rtlCol="0">
            <a:spAutoFit/>
          </a:bodyPr>
          <a:lstStyle/>
          <a:p>
            <a:r>
              <a:rPr lang="en-US" altLang="ja-JP" dirty="0" smtClean="0"/>
              <a:t>Bus Element</a:t>
            </a:r>
            <a:r>
              <a:rPr lang="ja-JP" altLang="en-US" dirty="0" smtClean="0"/>
              <a:t>のコード</a:t>
            </a:r>
            <a:endParaRPr kumimoji="1" lang="ja-JP" altLang="en-US" dirty="0"/>
          </a:p>
        </p:txBody>
      </p:sp>
      <p:sp>
        <p:nvSpPr>
          <p:cNvPr id="7" name="テキスト ボックス 6"/>
          <p:cNvSpPr txBox="1"/>
          <p:nvPr/>
        </p:nvSpPr>
        <p:spPr>
          <a:xfrm>
            <a:off x="5181600" y="3352800"/>
            <a:ext cx="2895600" cy="369332"/>
          </a:xfrm>
          <a:prstGeom prst="rect">
            <a:avLst/>
          </a:prstGeom>
          <a:noFill/>
        </p:spPr>
        <p:txBody>
          <a:bodyPr wrap="square" rtlCol="0">
            <a:spAutoFit/>
          </a:bodyPr>
          <a:lstStyle/>
          <a:p>
            <a:r>
              <a:rPr lang="ja-JP" altLang="en-US" dirty="0" smtClean="0"/>
              <a:t>非バーチャルバスのコード</a:t>
            </a:r>
            <a:endParaRPr kumimoji="1" lang="ja-JP" altLang="en-US" dirty="0"/>
          </a:p>
        </p:txBody>
      </p:sp>
    </p:spTree>
    <p:extLst>
      <p:ext uri="{BB962C8B-B14F-4D97-AF65-F5344CB8AC3E}">
        <p14:creationId xmlns:p14="http://schemas.microsoft.com/office/powerpoint/2010/main" val="4263208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smtClean="0"/>
              <a:t>参考：バーチャルバス、非バーチャルバス</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参照モデルをまたぐバスについて</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smtClean="0"/>
              <a:t>R2019b</a:t>
            </a:r>
            <a:r>
              <a:rPr kumimoji="1" lang="ja-JP" altLang="en-US" dirty="0" smtClean="0"/>
              <a:t>で非バーチャルバス使用しないといけない場面</a:t>
            </a:r>
            <a:endParaRPr kumimoji="1" lang="en-US" altLang="ja-JP" dirty="0" smtClean="0"/>
          </a:p>
          <a:p>
            <a:pPr marL="0" indent="0">
              <a:buNone/>
            </a:pPr>
            <a:r>
              <a:rPr kumimoji="1" lang="ja-JP" altLang="en-US" dirty="0" smtClean="0"/>
              <a:t>　下記ブロックの境界を超えるとき</a:t>
            </a:r>
            <a:endParaRPr kumimoji="1" lang="en-US" altLang="ja-JP" dirty="0" smtClean="0"/>
          </a:p>
          <a:p>
            <a:pPr marL="0" indent="0">
              <a:buNone/>
            </a:pPr>
            <a:r>
              <a:rPr kumimoji="1" lang="ja-JP" altLang="en-US" dirty="0" smtClean="0"/>
              <a:t>　</a:t>
            </a:r>
            <a:r>
              <a:rPr kumimoji="1" lang="ja-JP" altLang="en-US" dirty="0"/>
              <a:t>　</a:t>
            </a:r>
            <a:r>
              <a:rPr kumimoji="1" lang="en-US" altLang="ja-JP" dirty="0" smtClean="0"/>
              <a:t>MATLAB Function</a:t>
            </a:r>
            <a:endParaRPr kumimoji="1" lang="en-US" altLang="ja-JP" dirty="0"/>
          </a:p>
          <a:p>
            <a:pPr marL="0" indent="0">
              <a:buNone/>
            </a:pPr>
            <a:r>
              <a:rPr kumimoji="1" lang="ja-JP" altLang="en-US" dirty="0" smtClean="0"/>
              <a:t>　　</a:t>
            </a:r>
            <a:r>
              <a:rPr kumimoji="1" lang="en-US" altLang="ja-JP" dirty="0" err="1" smtClean="0"/>
              <a:t>Stateflow</a:t>
            </a: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3344362568"/>
              </p:ext>
            </p:extLst>
          </p:nvPr>
        </p:nvGraphicFramePr>
        <p:xfrm>
          <a:off x="609600" y="1600200"/>
          <a:ext cx="8382000" cy="2395118"/>
        </p:xfrm>
        <a:graphic>
          <a:graphicData uri="http://schemas.openxmlformats.org/drawingml/2006/table">
            <a:tbl>
              <a:tblPr firstRow="1" bandRow="1">
                <a:tableStyleId>{5940675A-B579-460E-94D1-54222C63F5DA}</a:tableStyleId>
              </a:tblPr>
              <a:tblGrid>
                <a:gridCol w="2286000"/>
                <a:gridCol w="6096000"/>
              </a:tblGrid>
              <a:tr h="1447800">
                <a:tc>
                  <a:txBody>
                    <a:bodyPr/>
                    <a:lstStyle/>
                    <a:p>
                      <a:pPr algn="ctr"/>
                      <a:r>
                        <a:rPr kumimoji="1" lang="ja-JP" altLang="en-US" sz="2000" dirty="0" smtClean="0"/>
                        <a:t>～</a:t>
                      </a:r>
                      <a:r>
                        <a:rPr kumimoji="1" lang="en-US" altLang="ja-JP" sz="2000" dirty="0" smtClean="0"/>
                        <a:t>R2015</a:t>
                      </a:r>
                      <a:r>
                        <a:rPr kumimoji="1" lang="ja-JP" altLang="en-US" sz="2000" dirty="0" smtClean="0"/>
                        <a:t>ｂ</a:t>
                      </a:r>
                      <a:endParaRPr kumimoji="1" lang="ja-JP" altLang="en-US" sz="2000" dirty="0"/>
                    </a:p>
                  </a:txBody>
                  <a:tcPr anchor="ctr"/>
                </a:tc>
                <a:tc>
                  <a:txBody>
                    <a:bodyPr/>
                    <a:lstStyle/>
                    <a:p>
                      <a:r>
                        <a:rPr kumimoji="1" lang="ja-JP" altLang="en-US" sz="2000" dirty="0" smtClean="0"/>
                        <a:t>バーチャルバスでは参照モデルをまたぐことが不可能</a:t>
                      </a:r>
                      <a:endParaRPr kumimoji="1" lang="en-US" altLang="ja-JP" sz="2000" dirty="0" smtClean="0"/>
                    </a:p>
                    <a:p>
                      <a:r>
                        <a:rPr kumimoji="1" lang="ja-JP" altLang="en-US" sz="2000" dirty="0" smtClean="0"/>
                        <a:t>非バーチャルバスを使用する必要あり</a:t>
                      </a:r>
                      <a:endParaRPr kumimoji="1" lang="ja-JP" altLang="en-US" sz="2000" dirty="0"/>
                    </a:p>
                  </a:txBody>
                  <a:tcPr anchor="ctr"/>
                </a:tc>
              </a:tr>
              <a:tr h="947318">
                <a:tc>
                  <a:txBody>
                    <a:bodyPr/>
                    <a:lstStyle/>
                    <a:p>
                      <a:pPr algn="ctr"/>
                      <a:r>
                        <a:rPr kumimoji="1" lang="en-US" altLang="ja-JP" sz="2000" dirty="0" smtClean="0"/>
                        <a:t>R2016a</a:t>
                      </a:r>
                      <a:r>
                        <a:rPr kumimoji="1" lang="ja-JP" altLang="en-US" sz="2000" dirty="0" smtClean="0"/>
                        <a:t>～</a:t>
                      </a:r>
                      <a:endParaRPr kumimoji="1" lang="ja-JP" altLang="en-US" sz="2000" dirty="0"/>
                    </a:p>
                  </a:txBody>
                  <a:tcPr anchor="ctr"/>
                </a:tc>
                <a:tc>
                  <a:txBody>
                    <a:bodyPr/>
                    <a:lstStyle/>
                    <a:p>
                      <a:r>
                        <a:rPr kumimoji="1" lang="ja-JP" altLang="en-US" sz="2000" dirty="0" smtClean="0"/>
                        <a:t>バーチャルバスで参照モデルをまたぐことが可能</a:t>
                      </a:r>
                      <a:endParaRPr kumimoji="1" lang="ja-JP" altLang="en-US" sz="2000" dirty="0"/>
                    </a:p>
                  </a:txBody>
                  <a:tcPr anchor="ctr"/>
                </a:tc>
              </a:tr>
            </a:tbl>
          </a:graphicData>
        </a:graphic>
      </p:graphicFrame>
    </p:spTree>
    <p:extLst>
      <p:ext uri="{BB962C8B-B14F-4D97-AF65-F5344CB8AC3E}">
        <p14:creationId xmlns:p14="http://schemas.microsoft.com/office/powerpoint/2010/main" val="167791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a:t>Bus </a:t>
            </a:r>
            <a:r>
              <a:rPr kumimoji="1" lang="en-US" altLang="ja-JP" sz="4000" dirty="0" smtClean="0"/>
              <a:t>Element</a:t>
            </a:r>
            <a:r>
              <a:rPr kumimoji="1" lang="ja-JP" altLang="en-US" sz="4000" dirty="0" smtClean="0"/>
              <a:t>のダウングレード</a:t>
            </a:r>
            <a:endParaRPr kumimoji="1" lang="en-US" altLang="ja-JP" sz="4000" dirty="0"/>
          </a:p>
        </p:txBody>
      </p:sp>
    </p:spTree>
    <p:extLst>
      <p:ext uri="{BB962C8B-B14F-4D97-AF65-F5344CB8AC3E}">
        <p14:creationId xmlns:p14="http://schemas.microsoft.com/office/powerpoint/2010/main" val="21284022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Element</a:t>
            </a:r>
            <a:r>
              <a:rPr lang="ja-JP" altLang="en-US" dirty="0" smtClean="0"/>
              <a:t>のダウングレード</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次のモデルをダウングレードする（</a:t>
            </a:r>
            <a:r>
              <a:rPr kumimoji="1" lang="en-US" altLang="ja-JP" dirty="0" smtClean="0"/>
              <a:t>R2019b</a:t>
            </a:r>
            <a:r>
              <a:rPr kumimoji="1" lang="ja-JP" altLang="en-US" dirty="0" smtClean="0"/>
              <a:t>→</a:t>
            </a:r>
            <a:r>
              <a:rPr kumimoji="1" lang="en-US" altLang="ja-JP" dirty="0" smtClean="0"/>
              <a:t>R2016b</a:t>
            </a:r>
            <a:r>
              <a:rPr kumimoji="1" lang="ja-JP" altLang="en-US" dirty="0" smtClean="0"/>
              <a:t>）</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a:t>
            </a:r>
            <a:r>
              <a:rPr kumimoji="1" lang="en-US" altLang="ja-JP" dirty="0" err="1" smtClean="0"/>
              <a:t>first_func</a:t>
            </a:r>
            <a:r>
              <a:rPr kumimoji="1" lang="ja-JP" altLang="en-US" dirty="0" smtClean="0"/>
              <a:t>内　　　　　　　　　　　　　　・</a:t>
            </a:r>
            <a:r>
              <a:rPr kumimoji="1" lang="en-US" altLang="ja-JP" dirty="0" err="1" smtClean="0"/>
              <a:t>second_func</a:t>
            </a:r>
            <a:r>
              <a:rPr kumimoji="1" lang="ja-JP" altLang="en-US" dirty="0" smtClean="0"/>
              <a:t>内</a:t>
            </a:r>
            <a:endParaRPr kumimoji="1" lang="en-US" altLang="ja-JP" dirty="0" smtClean="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43" y="4800600"/>
            <a:ext cx="31718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1666875"/>
            <a:ext cx="79152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0" y="4991100"/>
            <a:ext cx="28384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2382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Element</a:t>
            </a:r>
            <a:r>
              <a:rPr lang="ja-JP" altLang="en-US" dirty="0" smtClean="0"/>
              <a:t>のダウングレード</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ダウングレード結果（</a:t>
            </a:r>
            <a:r>
              <a:rPr kumimoji="1" lang="en-US" altLang="ja-JP" dirty="0" smtClean="0"/>
              <a:t>R2019b</a:t>
            </a:r>
            <a:r>
              <a:rPr kumimoji="1" lang="ja-JP" altLang="en-US" dirty="0" smtClean="0"/>
              <a:t>→</a:t>
            </a:r>
            <a:r>
              <a:rPr kumimoji="1" lang="en-US" altLang="ja-JP" dirty="0" smtClean="0"/>
              <a:t>R2016b</a:t>
            </a:r>
            <a:r>
              <a:rPr kumimoji="1" lang="ja-JP" altLang="en-US" dirty="0" smtClean="0"/>
              <a:t>）</a:t>
            </a:r>
            <a:endParaRPr kumimoji="1" lang="en-US" altLang="ja-JP" dirty="0" smtClean="0"/>
          </a:p>
          <a:p>
            <a:pPr marL="0" indent="0">
              <a:buNone/>
            </a:pPr>
            <a:endParaRPr kumimoji="1" lang="en-US" altLang="ja-JP" dirty="0" smtClean="0"/>
          </a:p>
          <a:p>
            <a:pPr marL="0" indent="0">
              <a:buNone/>
            </a:pPr>
            <a:r>
              <a:rPr kumimoji="1" lang="ja-JP" altLang="en-US" dirty="0" smtClean="0"/>
              <a:t>エレメント選択部分がサブシステムになり、内部に</a:t>
            </a:r>
            <a:r>
              <a:rPr kumimoji="1" lang="en-US" altLang="ja-JP" dirty="0" smtClean="0"/>
              <a:t>bus creator</a:t>
            </a:r>
            <a:r>
              <a:rPr kumimoji="1" lang="ja-JP" altLang="en-US" dirty="0" smtClean="0"/>
              <a:t>および</a:t>
            </a:r>
            <a:r>
              <a:rPr kumimoji="1" lang="en-US" altLang="ja-JP" dirty="0" smtClean="0"/>
              <a:t>bus selector</a:t>
            </a:r>
            <a:r>
              <a:rPr kumimoji="1" lang="ja-JP" altLang="en-US" dirty="0" smtClean="0"/>
              <a:t>ができる</a:t>
            </a: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a:t>
            </a:r>
            <a:r>
              <a:rPr kumimoji="1" lang="en-US" altLang="ja-JP" dirty="0" err="1" smtClean="0"/>
              <a:t>first_func</a:t>
            </a:r>
            <a:r>
              <a:rPr kumimoji="1" lang="ja-JP" altLang="en-US" dirty="0" smtClean="0"/>
              <a:t>内                    ・</a:t>
            </a:r>
            <a:r>
              <a:rPr kumimoji="1" lang="en-US" altLang="ja-JP" dirty="0" err="1" smtClean="0"/>
              <a:t>first_func</a:t>
            </a:r>
            <a:r>
              <a:rPr kumimoji="1" lang="en-US" altLang="ja-JP" dirty="0" smtClean="0"/>
              <a:t>/</a:t>
            </a:r>
            <a:r>
              <a:rPr kumimoji="1" lang="en-US" altLang="ja-JP" dirty="0" err="1" smtClean="0"/>
              <a:t>Subsystem_for_Outbus</a:t>
            </a: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791075"/>
            <a:ext cx="4267200" cy="1283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923337"/>
            <a:ext cx="20859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bwMode="auto">
          <a:xfrm flipV="1">
            <a:off x="4038600" y="4923338"/>
            <a:ext cx="2209800" cy="182062"/>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3" name="直線コネクタ 12"/>
          <p:cNvCxnSpPr/>
          <p:nvPr/>
        </p:nvCxnSpPr>
        <p:spPr bwMode="auto">
          <a:xfrm>
            <a:off x="4038600" y="5744662"/>
            <a:ext cx="2209800" cy="19785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480911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a:t>Bus </a:t>
            </a:r>
            <a:r>
              <a:rPr kumimoji="1" lang="en-US" altLang="ja-JP" sz="4000" dirty="0" smtClean="0"/>
              <a:t>Element</a:t>
            </a:r>
            <a:r>
              <a:rPr kumimoji="1" lang="ja-JP" altLang="en-US" sz="4000" dirty="0" smtClean="0"/>
              <a:t>のパラメータ</a:t>
            </a:r>
            <a:endParaRPr kumimoji="1" lang="en-US" altLang="ja-JP" sz="4000" dirty="0"/>
          </a:p>
        </p:txBody>
      </p:sp>
    </p:spTree>
    <p:extLst>
      <p:ext uri="{BB962C8B-B14F-4D97-AF65-F5344CB8AC3E}">
        <p14:creationId xmlns:p14="http://schemas.microsoft.com/office/powerpoint/2010/main" val="16284736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Element</a:t>
            </a:r>
            <a:r>
              <a:rPr lang="ja-JP" altLang="en-US" dirty="0" smtClean="0"/>
              <a:t>のパラメータ</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In Bus Element</a:t>
            </a:r>
            <a:r>
              <a:rPr kumimoji="1" lang="ja-JP" altLang="en-US" dirty="0" smtClean="0"/>
              <a:t>の</a:t>
            </a:r>
            <a:r>
              <a:rPr kumimoji="1" lang="en-US" altLang="ja-JP" dirty="0" err="1" smtClean="0"/>
              <a:t>BlockType</a:t>
            </a:r>
            <a:r>
              <a:rPr kumimoji="1" lang="ja-JP" altLang="en-US" dirty="0" smtClean="0"/>
              <a:t>は</a:t>
            </a:r>
            <a:r>
              <a:rPr kumimoji="1" lang="en-US" altLang="ja-JP" dirty="0" smtClean="0"/>
              <a:t>’</a:t>
            </a:r>
            <a:r>
              <a:rPr kumimoji="1" lang="en-US" altLang="ja-JP" dirty="0" err="1" smtClean="0"/>
              <a:t>Inport</a:t>
            </a:r>
            <a:r>
              <a:rPr kumimoji="1" lang="en-US" altLang="ja-JP" dirty="0" smtClean="0"/>
              <a:t>’</a:t>
            </a:r>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コマンド上で通常の</a:t>
            </a:r>
            <a:r>
              <a:rPr kumimoji="1" lang="en-US" altLang="ja-JP" dirty="0" err="1" smtClean="0"/>
              <a:t>Inport</a:t>
            </a:r>
            <a:r>
              <a:rPr kumimoji="1" lang="ja-JP" altLang="en-US" dirty="0" smtClean="0"/>
              <a:t>ブロックとの違いを調べるには</a:t>
            </a:r>
            <a:r>
              <a:rPr kumimoji="1" lang="ja-JP" altLang="en-US" dirty="0"/>
              <a:t>・・</a:t>
            </a:r>
            <a:r>
              <a:rPr kumimoji="1" lang="ja-JP" altLang="en-US" dirty="0" smtClean="0"/>
              <a:t>・</a:t>
            </a:r>
            <a:endParaRPr kumimoji="1" lang="en-US" altLang="ja-JP" dirty="0"/>
          </a:p>
          <a:p>
            <a:pPr marL="0" indent="0">
              <a:buNone/>
            </a:pPr>
            <a:r>
              <a:rPr kumimoji="1" lang="ja-JP" altLang="en-US" dirty="0"/>
              <a:t>　</a:t>
            </a:r>
            <a:r>
              <a:rPr kumimoji="1" lang="ja-JP" altLang="en-US" dirty="0" smtClean="0"/>
              <a:t>→</a:t>
            </a:r>
            <a:r>
              <a:rPr kumimoji="1" lang="en-US" altLang="ja-JP" dirty="0" smtClean="0"/>
              <a:t>‘</a:t>
            </a:r>
            <a:r>
              <a:rPr kumimoji="1" lang="en-US" altLang="ja-JP" dirty="0" err="1" smtClean="0"/>
              <a:t>IsBusElementPort</a:t>
            </a:r>
            <a:r>
              <a:rPr kumimoji="1" lang="en-US" altLang="ja-JP" dirty="0" smtClean="0"/>
              <a:t>’</a:t>
            </a:r>
            <a:r>
              <a:rPr kumimoji="1" lang="ja-JP" altLang="en-US" dirty="0" smtClean="0"/>
              <a:t>のプロパティを見ればよい</a:t>
            </a:r>
            <a:endParaRPr kumimoji="1" lang="en-US" altLang="ja-JP" dirty="0" smtClean="0"/>
          </a:p>
          <a:p>
            <a:pPr marL="0" indent="0">
              <a:buNone/>
            </a:pPr>
            <a:r>
              <a:rPr kumimoji="1" lang="ja-JP" altLang="en-US" dirty="0" smtClean="0"/>
              <a:t>　　</a:t>
            </a:r>
            <a:r>
              <a:rPr kumimoji="1" lang="en-US" altLang="ja-JP" dirty="0" smtClean="0"/>
              <a:t>(</a:t>
            </a:r>
            <a:r>
              <a:rPr kumimoji="1" lang="ja-JP" altLang="en-US" dirty="0" smtClean="0"/>
              <a:t>読み取り専用プロパティ</a:t>
            </a:r>
            <a:r>
              <a:rPr kumimoji="1" lang="en-US" altLang="ja-JP" dirty="0" smtClean="0"/>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65638"/>
            <a:ext cx="227647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065638"/>
            <a:ext cx="122872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257800"/>
            <a:ext cx="28003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904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Bus Element</a:t>
            </a:r>
            <a:r>
              <a:rPr lang="ja-JP" altLang="en-US" dirty="0" smtClean="0"/>
              <a:t>のパラメータ</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Bus Element</a:t>
            </a:r>
            <a:r>
              <a:rPr kumimoji="1" lang="ja-JP" altLang="en-US" dirty="0" smtClean="0"/>
              <a:t>のパラメータ</a:t>
            </a: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362200"/>
            <a:ext cx="431482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352800"/>
            <a:ext cx="130492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四角形吹き出し 4"/>
          <p:cNvSpPr/>
          <p:nvPr/>
        </p:nvSpPr>
        <p:spPr bwMode="auto">
          <a:xfrm>
            <a:off x="762000" y="2027882"/>
            <a:ext cx="1371600" cy="336377"/>
          </a:xfrm>
          <a:prstGeom prst="wedgeRectCallout">
            <a:avLst>
              <a:gd name="adj1" fmla="val 51470"/>
              <a:gd name="adj2" fmla="val 260698"/>
            </a:avLst>
          </a:prstGeom>
          <a:solidFill>
            <a:srgbClr val="FFFF00">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err="1" smtClean="0">
                <a:ln>
                  <a:noFill/>
                </a:ln>
                <a:solidFill>
                  <a:schemeClr val="tx1"/>
                </a:solidFill>
                <a:effectLst/>
                <a:latin typeface="Arial" charset="0"/>
                <a:ea typeface="ＭＳ Ｐゴシック" pitchFamily="50" charset="-128"/>
              </a:rPr>
              <a:t>PortName</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3" name="四角形吹き出し 12"/>
          <p:cNvSpPr/>
          <p:nvPr/>
        </p:nvSpPr>
        <p:spPr bwMode="auto">
          <a:xfrm>
            <a:off x="4114800" y="2171354"/>
            <a:ext cx="1371600" cy="336377"/>
          </a:xfrm>
          <a:prstGeom prst="wedgeRectCallout">
            <a:avLst>
              <a:gd name="adj1" fmla="val -26608"/>
              <a:gd name="adj2" fmla="val 236208"/>
            </a:avLst>
          </a:prstGeom>
          <a:solidFill>
            <a:srgbClr val="FFFF00">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Port</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4" name="四角形吹き出し 13"/>
          <p:cNvSpPr/>
          <p:nvPr/>
        </p:nvSpPr>
        <p:spPr bwMode="auto">
          <a:xfrm>
            <a:off x="6554230" y="4876800"/>
            <a:ext cx="1371600" cy="336377"/>
          </a:xfrm>
          <a:prstGeom prst="wedgeRectCallout">
            <a:avLst>
              <a:gd name="adj1" fmla="val 10029"/>
              <a:gd name="adj2" fmla="val -285427"/>
            </a:avLst>
          </a:prstGeom>
          <a:solidFill>
            <a:srgbClr val="FFFF00">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smtClean="0"/>
              <a:t>Element</a:t>
            </a:r>
            <a:endParaRPr lang="en-US" altLang="ja-JP" dirty="0"/>
          </a:p>
        </p:txBody>
      </p:sp>
      <p:sp>
        <p:nvSpPr>
          <p:cNvPr id="6" name="正方形/長方形 5"/>
          <p:cNvSpPr/>
          <p:nvPr/>
        </p:nvSpPr>
        <p:spPr bwMode="auto">
          <a:xfrm>
            <a:off x="7162800" y="3452812"/>
            <a:ext cx="457200" cy="66198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4012098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モデルインターフェースの表示差異</a:t>
            </a:r>
            <a:endParaRPr kumimoji="1" lang="en-US" altLang="ja-JP" sz="4000" dirty="0"/>
          </a:p>
        </p:txBody>
      </p:sp>
    </p:spTree>
    <p:extLst>
      <p:ext uri="{BB962C8B-B14F-4D97-AF65-F5344CB8AC3E}">
        <p14:creationId xmlns:p14="http://schemas.microsoft.com/office/powerpoint/2010/main" val="29569362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Bus</a:t>
            </a:r>
            <a:r>
              <a:rPr kumimoji="1" lang="ja-JP" altLang="en-US" dirty="0"/>
              <a:t> </a:t>
            </a:r>
            <a:r>
              <a:rPr kumimoji="1" lang="en-US" altLang="ja-JP" dirty="0" smtClean="0"/>
              <a:t>Element</a:t>
            </a:r>
            <a:r>
              <a:rPr kumimoji="1" lang="ja-JP" altLang="en-US" dirty="0" smtClean="0"/>
              <a:t>のサブシステムと</a:t>
            </a:r>
            <a:r>
              <a:rPr kumimoji="1" lang="en-US" altLang="ja-JP" dirty="0" smtClean="0"/>
              <a:t>Bus </a:t>
            </a:r>
            <a:r>
              <a:rPr kumimoji="1" lang="en-US" altLang="ja-JP" dirty="0" err="1" smtClean="0"/>
              <a:t>Creator,Bus</a:t>
            </a:r>
            <a:r>
              <a:rPr kumimoji="1" lang="en-US" altLang="ja-JP" dirty="0" smtClean="0"/>
              <a:t> Selector</a:t>
            </a:r>
            <a:r>
              <a:rPr kumimoji="1" lang="ja-JP" altLang="en-US" dirty="0" smtClean="0"/>
              <a:t>のサブシステムでモデルインターフェースの表示に差異がある</a:t>
            </a:r>
            <a:endParaRPr kumimoji="1" lang="en-US" altLang="ja-JP" dirty="0" smtClean="0"/>
          </a:p>
          <a:p>
            <a:pPr marL="0" indent="0">
              <a:buNone/>
            </a:pPr>
            <a:endParaRPr kumimoji="1" lang="en-US" altLang="ja-JP" dirty="0" smtClean="0"/>
          </a:p>
          <a:p>
            <a:pPr marL="0" indent="0">
              <a:buNone/>
            </a:pPr>
            <a:endParaRPr kumimoji="1"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431644532"/>
              </p:ext>
            </p:extLst>
          </p:nvPr>
        </p:nvGraphicFramePr>
        <p:xfrm>
          <a:off x="533400" y="2209799"/>
          <a:ext cx="8458200" cy="4191001"/>
        </p:xfrm>
        <a:graphic>
          <a:graphicData uri="http://schemas.openxmlformats.org/drawingml/2006/table">
            <a:tbl>
              <a:tblPr firstRow="1" bandRow="1">
                <a:tableStyleId>{C083E6E3-FA7D-4D7B-A595-EF9225AFEA82}</a:tableStyleId>
              </a:tblPr>
              <a:tblGrid>
                <a:gridCol w="4038600"/>
                <a:gridCol w="4419600"/>
              </a:tblGrid>
              <a:tr h="621525">
                <a:tc>
                  <a:txBody>
                    <a:bodyPr/>
                    <a:lstStyle/>
                    <a:p>
                      <a:pPr algn="ctr"/>
                      <a:r>
                        <a:rPr kumimoji="1" lang="en-US" altLang="ja-JP" dirty="0" err="1" smtClean="0"/>
                        <a:t>BusElement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err="1" smtClean="0"/>
                        <a:t>BusCreator,Bus</a:t>
                      </a:r>
                      <a:r>
                        <a:rPr kumimoji="1" lang="en-US" altLang="ja-JP" baseline="0" dirty="0" smtClean="0"/>
                        <a:t> Selector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9476">
                <a:tc>
                  <a:txBody>
                    <a:bodyPr/>
                    <a:lstStyle/>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Bus Element</a:t>
                      </a:r>
                      <a:r>
                        <a:rPr kumimoji="1" lang="ja-JP" altLang="en-US" dirty="0" smtClean="0"/>
                        <a:t>の端子名のみ表示されている</a:t>
                      </a:r>
                      <a:endParaRPr kumimoji="1" lang="en-US" altLang="ja-JP" dirty="0" smtClean="0"/>
                    </a:p>
                    <a:p>
                      <a:r>
                        <a:rPr kumimoji="1" lang="en-US" altLang="ja-JP" dirty="0" smtClean="0"/>
                        <a:t>Bus</a:t>
                      </a:r>
                      <a:r>
                        <a:rPr kumimoji="1" lang="ja-JP" altLang="en-US" baseline="0" dirty="0" smtClean="0"/>
                        <a:t> </a:t>
                      </a:r>
                      <a:r>
                        <a:rPr kumimoji="1" lang="en-US" altLang="ja-JP" baseline="0" dirty="0" smtClean="0"/>
                        <a:t>Element</a:t>
                      </a:r>
                      <a:r>
                        <a:rPr kumimoji="1" lang="ja-JP" altLang="en-US" baseline="0" dirty="0" smtClean="0"/>
                        <a:t>のエレメント及びブロック名は表示されない</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solidFill>
                            <a:schemeClr val="tx1"/>
                          </a:solidFill>
                        </a:rPr>
                        <a:t>Inport,Outport</a:t>
                      </a:r>
                      <a:r>
                        <a:rPr kumimoji="1" lang="ja-JP" altLang="en-US" dirty="0" smtClean="0">
                          <a:solidFill>
                            <a:schemeClr val="tx1"/>
                          </a:solidFill>
                        </a:rPr>
                        <a:t>の端子名の下に直結している</a:t>
                      </a:r>
                      <a:r>
                        <a:rPr kumimoji="1" lang="en-US" altLang="ja-JP" dirty="0" smtClean="0">
                          <a:solidFill>
                            <a:schemeClr val="tx1"/>
                          </a:solidFill>
                        </a:rPr>
                        <a:t>Bus</a:t>
                      </a:r>
                      <a:r>
                        <a:rPr kumimoji="1" lang="en-US" altLang="ja-JP" baseline="0" dirty="0" smtClean="0">
                          <a:solidFill>
                            <a:schemeClr val="tx1"/>
                          </a:solidFill>
                        </a:rPr>
                        <a:t> </a:t>
                      </a:r>
                      <a:r>
                        <a:rPr kumimoji="1" lang="en-US" altLang="ja-JP" dirty="0" err="1" smtClean="0">
                          <a:solidFill>
                            <a:schemeClr val="tx1"/>
                          </a:solidFill>
                        </a:rPr>
                        <a:t>Creator,Bus</a:t>
                      </a:r>
                      <a:r>
                        <a:rPr kumimoji="1" lang="en-US" altLang="ja-JP" dirty="0" smtClean="0">
                          <a:solidFill>
                            <a:schemeClr val="tx1"/>
                          </a:solidFill>
                        </a:rPr>
                        <a:t> Selector</a:t>
                      </a:r>
                      <a:r>
                        <a:rPr kumimoji="1" lang="ja-JP" altLang="en-US" dirty="0" smtClean="0">
                          <a:solidFill>
                            <a:schemeClr val="tx1"/>
                          </a:solidFill>
                        </a:rPr>
                        <a:t>のエレメントが表示されている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ja-JP" altLang="en-US" dirty="0" smtClean="0"/>
              <a:t>モデルインターフェースの表示差異</a:t>
            </a:r>
            <a:endParaRPr kumimoji="1" lang="ja-JP" altLang="en-US" dirty="0"/>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85" y="2850981"/>
            <a:ext cx="3924815" cy="1644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9070" y="2907236"/>
            <a:ext cx="4357816" cy="1512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5536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Bus Element</a:t>
            </a:r>
            <a:r>
              <a:rPr kumimoji="1" lang="ja-JP" altLang="en-US" sz="4000" dirty="0" smtClean="0"/>
              <a:t>ブロックの設定</a:t>
            </a:r>
            <a:endParaRPr kumimoji="1" lang="en-US" altLang="ja-JP" sz="4000" dirty="0" smtClean="0"/>
          </a:p>
        </p:txBody>
      </p:sp>
    </p:spTree>
    <p:extLst>
      <p:ext uri="{BB962C8B-B14F-4D97-AF65-F5344CB8AC3E}">
        <p14:creationId xmlns:p14="http://schemas.microsoft.com/office/powerpoint/2010/main" val="36960523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a:t>所感</a:t>
            </a:r>
            <a:endParaRPr kumimoji="1" lang="en-US" altLang="ja-JP" sz="4000" dirty="0"/>
          </a:p>
        </p:txBody>
      </p:sp>
    </p:spTree>
    <p:extLst>
      <p:ext uri="{BB962C8B-B14F-4D97-AF65-F5344CB8AC3E}">
        <p14:creationId xmlns:p14="http://schemas.microsoft.com/office/powerpoint/2010/main" val="2851644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ja-JP" altLang="en-US" dirty="0" smtClean="0"/>
              <a:t>所感</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GUI</a:t>
            </a:r>
            <a:r>
              <a:rPr kumimoji="1" lang="ja-JP" altLang="en-US" dirty="0" smtClean="0"/>
              <a:t>上で操作する際に、バスでの入力を取り回しやすくできる</a:t>
            </a: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コマンド操作で気を付ける点</a:t>
            </a:r>
            <a:endParaRPr kumimoji="1" lang="en-US" altLang="ja-JP" dirty="0" smtClean="0"/>
          </a:p>
          <a:p>
            <a:pPr marL="0" indent="0">
              <a:buNone/>
            </a:pPr>
            <a:r>
              <a:rPr kumimoji="1" lang="ja-JP" altLang="en-US" dirty="0"/>
              <a:t>　</a:t>
            </a:r>
            <a:r>
              <a:rPr kumimoji="1" lang="en-US" altLang="ja-JP" dirty="0" err="1" smtClean="0"/>
              <a:t>find_system</a:t>
            </a:r>
            <a:r>
              <a:rPr kumimoji="1" lang="ja-JP" altLang="en-US" dirty="0" smtClean="0"/>
              <a:t>の</a:t>
            </a:r>
            <a:r>
              <a:rPr kumimoji="1" lang="en-US" altLang="ja-JP" dirty="0" err="1" smtClean="0"/>
              <a:t>BlockType</a:t>
            </a:r>
            <a:r>
              <a:rPr kumimoji="1" lang="ja-JP" altLang="en-US" dirty="0" smtClean="0"/>
              <a:t>を</a:t>
            </a:r>
            <a:r>
              <a:rPr kumimoji="1" lang="en-US" altLang="ja-JP" dirty="0" err="1" smtClean="0"/>
              <a:t>Inport</a:t>
            </a:r>
            <a:r>
              <a:rPr kumimoji="1" lang="ja-JP" altLang="en-US" dirty="0" smtClean="0"/>
              <a:t>で調べると拾ってくる</a:t>
            </a:r>
            <a:endParaRPr kumimoji="1" lang="en-US" altLang="ja-JP" dirty="0" smtClean="0"/>
          </a:p>
          <a:p>
            <a:pPr marL="0" indent="0">
              <a:buNone/>
            </a:pPr>
            <a:endParaRPr kumimoji="1" lang="en-US" altLang="ja-JP" dirty="0" smtClean="0"/>
          </a:p>
          <a:p>
            <a:pPr marL="0" indent="0">
              <a:buNone/>
            </a:pPr>
            <a:r>
              <a:rPr kumimoji="1" lang="en-US" altLang="ja-JP" dirty="0" smtClean="0"/>
              <a:t>GUI</a:t>
            </a:r>
            <a:r>
              <a:rPr kumimoji="1" lang="ja-JP" altLang="en-US" dirty="0" smtClean="0"/>
              <a:t>で気になる点</a:t>
            </a:r>
            <a:endParaRPr kumimoji="1" lang="en-US" altLang="ja-JP" dirty="0" smtClean="0"/>
          </a:p>
          <a:p>
            <a:pPr marL="0" indent="0">
              <a:buNone/>
            </a:pPr>
            <a:r>
              <a:rPr kumimoji="1" lang="ja-JP" altLang="en-US" dirty="0"/>
              <a:t>　</a:t>
            </a:r>
            <a:r>
              <a:rPr kumimoji="1" lang="ja-JP" altLang="en-US" dirty="0" smtClean="0"/>
              <a:t>右図赤枠部分のボタンについて</a:t>
            </a:r>
            <a:endParaRPr kumimoji="1" lang="en-US" altLang="ja-JP" dirty="0" smtClean="0"/>
          </a:p>
          <a:p>
            <a:pPr marL="0" indent="0">
              <a:buNone/>
            </a:pPr>
            <a:r>
              <a:rPr kumimoji="1" lang="ja-JP" altLang="en-US" dirty="0"/>
              <a:t>　</a:t>
            </a:r>
            <a:r>
              <a:rPr kumimoji="1" lang="ja-JP" altLang="en-US" dirty="0" smtClean="0"/>
              <a:t>並列に要素を増やす</a:t>
            </a:r>
            <a:endParaRPr kumimoji="1" lang="en-US" altLang="ja-JP" dirty="0" smtClean="0"/>
          </a:p>
          <a:p>
            <a:pPr marL="0" indent="0">
              <a:buNone/>
            </a:pPr>
            <a:r>
              <a:rPr kumimoji="1" lang="ja-JP" altLang="en-US" dirty="0"/>
              <a:t>　</a:t>
            </a:r>
            <a:r>
              <a:rPr kumimoji="1" lang="ja-JP" altLang="en-US" dirty="0" smtClean="0"/>
              <a:t>サブバスを増やす</a:t>
            </a:r>
            <a:endParaRPr kumimoji="1" lang="en-US" altLang="ja-JP" dirty="0" smtClean="0"/>
          </a:p>
          <a:p>
            <a:pPr marL="0" indent="0">
              <a:buNone/>
            </a:pPr>
            <a:r>
              <a:rPr kumimoji="1" lang="ja-JP" altLang="en-US" dirty="0"/>
              <a:t>　</a:t>
            </a:r>
            <a:r>
              <a:rPr kumimoji="1" lang="ja-JP" altLang="en-US" dirty="0" smtClean="0"/>
              <a:t>　のイメージが逆にとらえがち</a:t>
            </a:r>
            <a:endParaRPr kumimoji="1" lang="en-US" altLang="ja-JP" dirty="0" smtClean="0"/>
          </a:p>
          <a:p>
            <a:pPr marL="0" indent="0">
              <a:buNone/>
            </a:pPr>
            <a:r>
              <a:rPr kumimoji="1" lang="ja-JP" altLang="en-US" dirty="0"/>
              <a:t>　（</a:t>
            </a:r>
            <a:r>
              <a:rPr kumimoji="1" lang="ja-JP" altLang="en-US" dirty="0" smtClean="0"/>
              <a:t>子を作るのでサブバスは左？など）</a:t>
            </a: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419600"/>
            <a:ext cx="3224212" cy="1615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5638800" y="5235670"/>
            <a:ext cx="457200" cy="25896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2864790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ja-JP" altLang="en-US" dirty="0" smtClean="0"/>
              <a:t>所感</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名前の統一性が不明</a:t>
            </a:r>
            <a:endParaRPr kumimoji="1" lang="en-US" altLang="ja-JP" dirty="0"/>
          </a:p>
          <a:p>
            <a:pPr marL="0" indent="0">
              <a:buNone/>
            </a:pPr>
            <a:r>
              <a:rPr kumimoji="1" lang="en-US" altLang="ja-JP" dirty="0" smtClean="0"/>
              <a:t>Sources</a:t>
            </a:r>
            <a:r>
              <a:rPr kumimoji="1" lang="ja-JP" altLang="en-US" dirty="0" smtClean="0"/>
              <a:t>カテゴリ内</a:t>
            </a:r>
            <a:endParaRPr kumimoji="1" lang="en-US" altLang="ja-JP" dirty="0" smtClean="0"/>
          </a:p>
          <a:p>
            <a:pPr marL="0" indent="0">
              <a:buNone/>
            </a:pPr>
            <a:r>
              <a:rPr kumimoji="1" lang="ja-JP" altLang="en-US" dirty="0" smtClean="0"/>
              <a:t>　</a:t>
            </a:r>
            <a:r>
              <a:rPr kumimoji="1" lang="en-US" altLang="ja-JP" u="sng" dirty="0" smtClean="0"/>
              <a:t>In Bus Element</a:t>
            </a:r>
            <a:endParaRPr kumimoji="1" lang="en-US" altLang="ja-JP" u="sng" dirty="0"/>
          </a:p>
          <a:p>
            <a:pPr marL="0" indent="0">
              <a:buNone/>
            </a:pPr>
            <a:r>
              <a:rPr kumimoji="1" lang="en-US" altLang="ja-JP" dirty="0" smtClean="0"/>
              <a:t>Sinks</a:t>
            </a:r>
            <a:r>
              <a:rPr kumimoji="1" lang="ja-JP" altLang="en-US" dirty="0" smtClean="0"/>
              <a:t>カテゴリ内</a:t>
            </a:r>
            <a:endParaRPr kumimoji="1" lang="en-US" altLang="ja-JP" dirty="0" smtClean="0"/>
          </a:p>
          <a:p>
            <a:pPr marL="0" indent="0">
              <a:buNone/>
            </a:pPr>
            <a:r>
              <a:rPr kumimoji="1" lang="ja-JP" altLang="en-US" dirty="0" smtClean="0"/>
              <a:t>　</a:t>
            </a:r>
            <a:r>
              <a:rPr kumimoji="1" lang="en-US" altLang="ja-JP" u="sng" dirty="0" smtClean="0"/>
              <a:t>Out Bus Element</a:t>
            </a:r>
            <a:endParaRPr kumimoji="1" lang="en-US" altLang="ja-JP" u="sng" dirty="0"/>
          </a:p>
          <a:p>
            <a:pPr marL="0" indent="0">
              <a:buNone/>
            </a:pPr>
            <a:r>
              <a:rPr kumimoji="1" lang="en-US" altLang="ja-JP" dirty="0" smtClean="0"/>
              <a:t>Signal Routing</a:t>
            </a:r>
            <a:r>
              <a:rPr kumimoji="1" lang="ja-JP" altLang="en-US" dirty="0" smtClean="0"/>
              <a:t>カテゴリ内</a:t>
            </a:r>
            <a:endParaRPr kumimoji="1" lang="en-US" altLang="ja-JP" dirty="0" smtClean="0"/>
          </a:p>
          <a:p>
            <a:pPr marL="0" indent="0">
              <a:buNone/>
            </a:pPr>
            <a:r>
              <a:rPr kumimoji="1" lang="ja-JP" altLang="en-US" dirty="0" smtClean="0"/>
              <a:t>　</a:t>
            </a:r>
            <a:r>
              <a:rPr kumimoji="1" lang="en-US" altLang="ja-JP" u="sng" dirty="0" smtClean="0"/>
              <a:t>Bus Element In</a:t>
            </a:r>
          </a:p>
          <a:p>
            <a:pPr marL="0" indent="0">
              <a:buNone/>
            </a:pPr>
            <a:r>
              <a:rPr kumimoji="1" lang="ja-JP" altLang="en-US" dirty="0"/>
              <a:t>　</a:t>
            </a:r>
            <a:r>
              <a:rPr kumimoji="1" lang="en-US" altLang="ja-JP" u="sng" dirty="0" smtClean="0"/>
              <a:t>Bus Element Out</a:t>
            </a:r>
            <a:endParaRPr kumimoji="1" lang="en-US" altLang="ja-JP" u="sng" dirty="0"/>
          </a:p>
          <a:p>
            <a:pPr marL="0" indent="0">
              <a:buNone/>
            </a:pPr>
            <a:r>
              <a:rPr kumimoji="1" lang="ja-JP" altLang="en-US" dirty="0" smtClean="0"/>
              <a:t>ドキュメントでもどちらも書かれている</a:t>
            </a:r>
            <a:endParaRPr kumimoji="1" lang="en-US" altLang="ja-JP" dirty="0" smtClean="0"/>
          </a:p>
          <a:p>
            <a:pPr marL="0" indent="0">
              <a:buNone/>
            </a:pPr>
            <a:r>
              <a:rPr kumimoji="1" lang="en-US" altLang="ja-JP" sz="2000" dirty="0"/>
              <a:t>file:///C:/Program%20Files/MATLAB/R2019b/help/simulink/slref/inbuselement.html</a:t>
            </a:r>
            <a:endParaRPr kumimoji="1" lang="en-US" altLang="ja-JP" sz="2000" dirty="0" smtClean="0"/>
          </a:p>
          <a:p>
            <a:pPr marL="0" indent="0">
              <a:buNone/>
            </a:pPr>
            <a:r>
              <a:rPr lang="en-US" altLang="ja-JP" sz="2000" dirty="0"/>
              <a:t>file:///C:/Program%20Files/MATLAB/R2019b/help/simulink/slref/outbuselement.html</a:t>
            </a:r>
          </a:p>
          <a:p>
            <a:pPr marL="0" indent="0">
              <a:buNone/>
            </a:pPr>
            <a:endParaRPr kumimoji="1" lang="en-US" altLang="ja-JP"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725" y="3733799"/>
            <a:ext cx="3409950" cy="594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971800"/>
            <a:ext cx="3124200" cy="466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1187" y="914400"/>
            <a:ext cx="2105025" cy="1736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0779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In Bus Element</a:t>
            </a:r>
            <a:r>
              <a:rPr lang="ja-JP" altLang="en-US" dirty="0" smtClean="0"/>
              <a:t>ブロックの設定</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In Bus Element</a:t>
            </a:r>
            <a:r>
              <a:rPr kumimoji="1" lang="ja-JP" altLang="en-US" dirty="0" smtClean="0"/>
              <a:t>ブロックをサブシステム内に配置</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プロパティ</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サブシステムへ対象のバス信号を入力していないため、下枠内の「</a:t>
            </a:r>
            <a:r>
              <a:rPr kumimoji="1" lang="en-US" altLang="ja-JP" dirty="0" smtClean="0"/>
              <a:t>signal1</a:t>
            </a:r>
            <a:r>
              <a:rPr kumimoji="1" lang="ja-JP" altLang="en-US" dirty="0" smtClean="0"/>
              <a:t>」の部分が赤くなっている</a:t>
            </a:r>
            <a:endParaRPr kumimoji="1" lang="en-US" altLang="ja-JP" dirty="0"/>
          </a:p>
          <a:p>
            <a:pPr marL="0" indent="0">
              <a:buNone/>
            </a:pPr>
            <a:endParaRPr kumimoji="1" lang="en-US" altLang="ja-JP" dirty="0" smtClean="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752600"/>
            <a:ext cx="14287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590800"/>
            <a:ext cx="42672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7386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In Bus Element</a:t>
            </a:r>
            <a:r>
              <a:rPr lang="ja-JP" altLang="en-US" dirty="0" smtClean="0"/>
              <a:t>ブロックの設定</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外部から次のようにバス信号を繋ぐ</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en-US" altLang="ja-JP" dirty="0" smtClean="0"/>
              <a:t>In Bus Element</a:t>
            </a:r>
            <a:r>
              <a:rPr kumimoji="1" lang="ja-JP" altLang="en-US" dirty="0" smtClean="0"/>
              <a:t>のプロパティを開きなおす</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入力されているバスの情報を元に名前が増えている</a:t>
            </a: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164" y="1600200"/>
            <a:ext cx="20097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3255987"/>
            <a:ext cx="3810000" cy="2154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9992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In Bus Element</a:t>
            </a:r>
            <a:r>
              <a:rPr lang="ja-JP" altLang="en-US" dirty="0" smtClean="0"/>
              <a:t>ブロックの設定</a:t>
            </a:r>
            <a:r>
              <a:rPr lang="en-US" altLang="ja-JP" dirty="0" smtClean="0"/>
              <a:t>(</a:t>
            </a:r>
            <a:r>
              <a:rPr lang="ja-JP" altLang="en-US" dirty="0" smtClean="0"/>
              <a:t>端子を増やす</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上図</a:t>
            </a:r>
            <a:r>
              <a:rPr kumimoji="1" lang="en-US" altLang="ja-JP" dirty="0" err="1" smtClean="0"/>
              <a:t>InBus</a:t>
            </a:r>
            <a:r>
              <a:rPr kumimoji="1" lang="ja-JP" altLang="en-US" dirty="0"/>
              <a:t>内</a:t>
            </a:r>
            <a:r>
              <a:rPr kumimoji="1" lang="ja-JP" altLang="en-US" dirty="0" smtClean="0"/>
              <a:t>の信号を選択した状態で、赤枠のボタンをクリックすることで端子が生成される</a:t>
            </a:r>
            <a:r>
              <a:rPr kumimoji="1" lang="en-US" altLang="ja-JP" dirty="0" smtClean="0"/>
              <a:t>(signal2</a:t>
            </a:r>
            <a:r>
              <a:rPr kumimoji="1" lang="ja-JP" altLang="en-US" dirty="0" smtClean="0"/>
              <a:t>を選択状態</a:t>
            </a:r>
            <a:r>
              <a:rPr kumimoji="1" lang="en-US" altLang="ja-JP" dirty="0" smtClean="0"/>
              <a:t>)</a:t>
            </a:r>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5766" y="942975"/>
            <a:ext cx="425767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2438400" y="1995487"/>
            <a:ext cx="381000" cy="35640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150" y="4543425"/>
            <a:ext cx="14097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5387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In Bus Element</a:t>
            </a:r>
            <a:r>
              <a:rPr lang="ja-JP" altLang="en-US" dirty="0" smtClean="0"/>
              <a:t>ブロックの設定</a:t>
            </a:r>
            <a:r>
              <a:rPr lang="en-US" altLang="ja-JP" dirty="0" smtClean="0"/>
              <a:t>(</a:t>
            </a:r>
            <a:r>
              <a:rPr lang="ja-JP" altLang="en-US" dirty="0" smtClean="0"/>
              <a:t>信号の選択</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ja-JP" altLang="en-US" dirty="0" smtClean="0"/>
              <a:t>端子の名前部分をクリックし編集すると信号を選択することができる</a:t>
            </a:r>
            <a:endParaRPr kumimoji="1" lang="en-US" altLang="ja-JP" dirty="0"/>
          </a:p>
          <a:p>
            <a:pPr marL="0" indent="0">
              <a:buNone/>
            </a:pPr>
            <a:r>
              <a:rPr kumimoji="1" lang="ja-JP" altLang="en-US" dirty="0" smtClean="0"/>
              <a:t>名前の先頭一致で選択可能な信号リストが出る</a:t>
            </a:r>
            <a:endParaRPr kumimoji="1" lang="en-US" altLang="ja-JP" dirty="0" smtClean="0"/>
          </a:p>
          <a:p>
            <a:pPr marL="0" indent="0">
              <a:buNone/>
            </a:pPr>
            <a:r>
              <a:rPr kumimoji="1" lang="ja-JP" altLang="en-US" dirty="0"/>
              <a:t>　</a:t>
            </a:r>
            <a:r>
              <a:rPr kumimoji="1" lang="ja-JP" altLang="en-US" dirty="0" smtClean="0"/>
              <a:t>一番上は名前そのままで新規に期待値とする場合</a:t>
            </a:r>
            <a:endParaRPr kumimoji="1" lang="en-US" altLang="ja-JP"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437" y="1219200"/>
            <a:ext cx="138112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200525"/>
            <a:ext cx="22193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81721"/>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A664C2-CCE2-4B10-8669-5D34F1BEE413}">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4f9469a5-59df-4688-ab0c-43c66142dc4b"/>
    <ds:schemaRef ds:uri="http://purl.org/dc/dcmitype/"/>
    <ds:schemaRef ds:uri="http://www.w3.org/XML/1998/namespace"/>
  </ds:schemaRefs>
</ds:datastoreItem>
</file>

<file path=customXml/itemProps2.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3.xml><?xml version="1.0" encoding="utf-8"?>
<ds:datastoreItem xmlns:ds="http://schemas.openxmlformats.org/officeDocument/2006/customXml" ds:itemID="{C0742089-949D-41D3-802B-AEDA06AC2297}"/>
</file>

<file path=docProps/app.xml><?xml version="1.0" encoding="utf-8"?>
<Properties xmlns="http://schemas.openxmlformats.org/officeDocument/2006/extended-properties" xmlns:vt="http://schemas.openxmlformats.org/officeDocument/2006/docPropsVTypes">
  <Template>JMAAB</Template>
  <TotalTime>0</TotalTime>
  <Words>1198</Words>
  <Application>Microsoft Office PowerPoint</Application>
  <PresentationFormat>画面に合わせる (4:3)</PresentationFormat>
  <Paragraphs>341</Paragraphs>
  <Slides>52</Slides>
  <Notes>0</Notes>
  <HiddenSlides>0</HiddenSlides>
  <MMClips>0</MMClips>
  <ScaleCrop>false</ScaleCrop>
  <HeadingPairs>
    <vt:vector size="4" baseType="variant">
      <vt:variant>
        <vt:lpstr>テーマ</vt:lpstr>
      </vt:variant>
      <vt:variant>
        <vt:i4>1</vt:i4>
      </vt:variant>
      <vt:variant>
        <vt:lpstr>スライド タイトル</vt:lpstr>
      </vt:variant>
      <vt:variant>
        <vt:i4>52</vt:i4>
      </vt:variant>
    </vt:vector>
  </HeadingPairs>
  <TitlesOfParts>
    <vt:vector size="53" baseType="lpstr">
      <vt:lpstr>1_標準デザイン</vt:lpstr>
      <vt:lpstr>Bus Element</vt:lpstr>
      <vt:lpstr>目次</vt:lpstr>
      <vt:lpstr>PowerPoint プレゼンテーション</vt:lpstr>
      <vt:lpstr>Bus Elementブロックの特徴</vt:lpstr>
      <vt:lpstr>PowerPoint プレゼンテーション</vt:lpstr>
      <vt:lpstr>In Bus Elementブロックの設定</vt:lpstr>
      <vt:lpstr>In Bus Elementブロックの設定</vt:lpstr>
      <vt:lpstr>In Bus Elementブロックの設定(端子を増やす)</vt:lpstr>
      <vt:lpstr>In Bus Elementブロックの設定(信号の選択)</vt:lpstr>
      <vt:lpstr>In Bus Elementブロックの設定(期待する信号)</vt:lpstr>
      <vt:lpstr>In Bus Elementブロックの設定(期待する信号)</vt:lpstr>
      <vt:lpstr>Out Bus Elementブロックの設定</vt:lpstr>
      <vt:lpstr>Out Bus Elementブロックの設定(要素の追加)</vt:lpstr>
      <vt:lpstr>Out Bus Elementブロックの設定(バスのネスト)</vt:lpstr>
      <vt:lpstr>Out Bus Elementブロックの設定(信号設定)</vt:lpstr>
      <vt:lpstr>PowerPoint プレゼンテーション</vt:lpstr>
      <vt:lpstr>Bus Element ブロックの共通設定(信号属性)</vt:lpstr>
      <vt:lpstr>Bus Element ブロックの共通設定(端子名変更)</vt:lpstr>
      <vt:lpstr>Bus Element ブロックの共通設定(端子追加)</vt:lpstr>
      <vt:lpstr>PowerPoint プレゼンテーション</vt:lpstr>
      <vt:lpstr>モデルをまたぐBus Element</vt:lpstr>
      <vt:lpstr>参考:BusCreator BusSelectorでモデルをまたぐ</vt:lpstr>
      <vt:lpstr>PowerPoint プレゼンテーション</vt:lpstr>
      <vt:lpstr>既存モデルのBus Element化</vt:lpstr>
      <vt:lpstr>既存モデルのBus Element化</vt:lpstr>
      <vt:lpstr>PowerPoint プレゼンテーション</vt:lpstr>
      <vt:lpstr>Bus Elementの生成コード</vt:lpstr>
      <vt:lpstr>Bus Elementの生成コード</vt:lpstr>
      <vt:lpstr>Bus Elementの生成コード</vt:lpstr>
      <vt:lpstr>Bus Creator,Selectorの生成コードとの比較</vt:lpstr>
      <vt:lpstr>Bus Creator,Selectorの生成コードとの比較</vt:lpstr>
      <vt:lpstr>Bus Creator,Selectorの生成コードとの比較</vt:lpstr>
      <vt:lpstr>Bus Elementの生成コード(モデルをまたぐ)</vt:lpstr>
      <vt:lpstr>Bus Elementの生成コード(モデルをまたぐ)</vt:lpstr>
      <vt:lpstr>Bus Objectの生成コード(モデルをまたぐ)</vt:lpstr>
      <vt:lpstr>Bus Objectの生成コード(モデルをまたぐ)</vt:lpstr>
      <vt:lpstr>Bus Objectの生成コード(モデルをまたぐ)</vt:lpstr>
      <vt:lpstr>非バーチャルバスの生成コード</vt:lpstr>
      <vt:lpstr>非バーチャルバスの生成コード</vt:lpstr>
      <vt:lpstr>非バーチャルバスの生成コード</vt:lpstr>
      <vt:lpstr>参考：バーチャルバス、非バーチャルバス</vt:lpstr>
      <vt:lpstr>PowerPoint プレゼンテーション</vt:lpstr>
      <vt:lpstr>Bus Elementのダウングレード</vt:lpstr>
      <vt:lpstr>Bus Elementのダウングレード</vt:lpstr>
      <vt:lpstr>PowerPoint プレゼンテーション</vt:lpstr>
      <vt:lpstr>Bus Elementのパラメータ</vt:lpstr>
      <vt:lpstr>Bus Elementのパラメータ</vt:lpstr>
      <vt:lpstr>PowerPoint プレゼンテーション</vt:lpstr>
      <vt:lpstr>モデルインターフェースの表示差異</vt:lpstr>
      <vt:lpstr>PowerPoint プレゼンテーション</vt:lpstr>
      <vt:lpstr>所感</vt:lpstr>
      <vt:lpstr>所感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2</cp:revision>
  <dcterms:created xsi:type="dcterms:W3CDTF">2014-11-07T02:25:43Z</dcterms:created>
  <dcterms:modified xsi:type="dcterms:W3CDTF">2020-02-05T09:12:48Z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