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59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62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94578BD-6473-4AFE-BAEA-37CEE1A3D24F}">
          <p14:sldIdLst>
            <p14:sldId id="256"/>
            <p14:sldId id="257"/>
            <p14:sldId id="258"/>
            <p14:sldId id="261"/>
            <p14:sldId id="263"/>
            <p14:sldId id="264"/>
            <p14:sldId id="265"/>
            <p14:sldId id="259"/>
            <p14:sldId id="260"/>
            <p14:sldId id="266"/>
            <p14:sldId id="267"/>
            <p14:sldId id="268"/>
            <p14:sldId id="269"/>
            <p14:sldId id="270"/>
            <p14:sldId id="271"/>
            <p14:sldId id="26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6059488" y="320676"/>
            <a:ext cx="73025" cy="12192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12208933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1" y="106363"/>
            <a:ext cx="3647016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524625"/>
            <a:ext cx="28448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063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4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130176"/>
            <a:ext cx="2882900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367" y="130176"/>
            <a:ext cx="8449733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9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4367" y="130175"/>
            <a:ext cx="8367184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787400" y="1052513"/>
            <a:ext cx="53848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6375400" y="1052513"/>
            <a:ext cx="53848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03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17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29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0" y="1052513"/>
            <a:ext cx="53848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052513"/>
            <a:ext cx="53848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4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5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4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3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04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052513"/>
            <a:ext cx="109728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64068" y="549276"/>
            <a:ext cx="192617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1"/>
            <a:ext cx="12192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1" y="73026"/>
            <a:ext cx="3647016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699000" y="6453189"/>
            <a:ext cx="22926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24367" y="130175"/>
            <a:ext cx="8367184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8839200" y="6491288"/>
            <a:ext cx="264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61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ダイハツ工業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From Spreadsheet</a:t>
            </a:r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9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21920"/>
              </p:ext>
            </p:extLst>
          </p:nvPr>
        </p:nvGraphicFramePr>
        <p:xfrm>
          <a:off x="1021528" y="1716463"/>
          <a:ext cx="8009348" cy="466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60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1985254943"/>
                    </a:ext>
                  </a:extLst>
                </a:gridCol>
                <a:gridCol w="4053523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49396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最初のデータ点前のデータ外挿</a:t>
                      </a:r>
                      <a:endParaRPr kumimoji="1" lang="en-US" altLang="ja-JP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最初の値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Scope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3904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線形外挿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線形外挿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3904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最初の値をホールド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  <a:tr h="13904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グラウンド値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10217"/>
                  </a:ext>
                </a:extLst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88" y="2252850"/>
            <a:ext cx="2679152" cy="128003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78" y="3688118"/>
            <a:ext cx="2665462" cy="123248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78" y="5065957"/>
            <a:ext cx="2665462" cy="12270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</a:t>
            </a:r>
            <a:r>
              <a:rPr lang="ja-JP" altLang="en-US" dirty="0" smtClean="0"/>
              <a:t>：</a:t>
            </a:r>
            <a:r>
              <a:rPr kumimoji="1" lang="ja-JP" altLang="en-US" dirty="0" smtClean="0"/>
              <a:t>最初のデータ点前のデータ外挿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/>
              <a:t>最初のデータ点前のデータ外挿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390" y="1533601"/>
            <a:ext cx="1600200" cy="94297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503678" y="2518149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From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Spreadsheet</a:t>
            </a:r>
            <a:r>
              <a:rPr kumimoji="1" lang="ja-JP" altLang="en-US" sz="1200" dirty="0" err="1" smtClean="0"/>
              <a:t>への</a:t>
            </a:r>
            <a:r>
              <a:rPr lang="ja-JP" altLang="en-US" sz="1200" dirty="0" smtClean="0"/>
              <a:t>入力データ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最初の時間が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であり、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それ以前の値をどうするかという設定</a:t>
            </a:r>
            <a:endParaRPr kumimoji="1" lang="ja-JP" altLang="en-US" sz="1200" dirty="0"/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8745041" y="3450156"/>
            <a:ext cx="2246369" cy="788518"/>
          </a:xfrm>
          <a:prstGeom prst="wedgeRoundRectCallout">
            <a:avLst>
              <a:gd name="adj1" fmla="val -75075"/>
              <a:gd name="adj2" fmla="val -844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double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型の例</a:t>
            </a:r>
            <a:endParaRPr lang="en-US" altLang="ja-JP" sz="12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 smtClean="0">
                <a:latin typeface="Arial" charset="0"/>
                <a:ea typeface="ＭＳ Ｐゴシック" pitchFamily="50" charset="-128"/>
              </a:rPr>
              <a:t>DataA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の最初の</a:t>
            </a: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2</a:t>
            </a:r>
            <a:r>
              <a:rPr lang="ja-JP" altLang="en-US" sz="1200" dirty="0" err="1" smtClean="0">
                <a:latin typeface="Arial" charset="0"/>
                <a:ea typeface="ＭＳ Ｐゴシック" pitchFamily="50" charset="-128"/>
              </a:rPr>
              <a:t>つの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データ</a:t>
            </a:r>
            <a:endParaRPr lang="en-US" altLang="ja-JP" sz="12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5,6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を使用して線形外挿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楕円 17"/>
          <p:cNvSpPr/>
          <p:nvPr/>
        </p:nvSpPr>
        <p:spPr bwMode="auto">
          <a:xfrm>
            <a:off x="5829074" y="2823949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楕円 18"/>
          <p:cNvSpPr/>
          <p:nvPr/>
        </p:nvSpPr>
        <p:spPr bwMode="auto">
          <a:xfrm>
            <a:off x="6438527" y="2550375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楕円 19"/>
          <p:cNvSpPr/>
          <p:nvPr/>
        </p:nvSpPr>
        <p:spPr bwMode="auto">
          <a:xfrm>
            <a:off x="5815965" y="4543949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1" name="楕円 20"/>
          <p:cNvSpPr/>
          <p:nvPr/>
        </p:nvSpPr>
        <p:spPr bwMode="auto">
          <a:xfrm>
            <a:off x="5068668" y="5911832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楕円 23"/>
          <p:cNvSpPr/>
          <p:nvPr/>
        </p:nvSpPr>
        <p:spPr bwMode="auto">
          <a:xfrm rot="20463012">
            <a:off x="5228714" y="3021513"/>
            <a:ext cx="641654" cy="293917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7" name="直線矢印コネクタ 26"/>
          <p:cNvCxnSpPr>
            <a:stCxn id="18" idx="2"/>
            <a:endCxn id="24" idx="6"/>
          </p:cNvCxnSpPr>
          <p:nvPr/>
        </p:nvCxnSpPr>
        <p:spPr bwMode="auto">
          <a:xfrm>
            <a:off x="5829074" y="2969306"/>
            <a:ext cx="23906" cy="94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>
            <a:stCxn id="19" idx="2"/>
            <a:endCxn id="24" idx="6"/>
          </p:cNvCxnSpPr>
          <p:nvPr/>
        </p:nvCxnSpPr>
        <p:spPr bwMode="auto">
          <a:xfrm flipH="1">
            <a:off x="5852980" y="2695732"/>
            <a:ext cx="585547" cy="368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>
            <a:stCxn id="20" idx="1"/>
          </p:cNvCxnSpPr>
          <p:nvPr/>
        </p:nvCxnSpPr>
        <p:spPr bwMode="auto">
          <a:xfrm flipH="1">
            <a:off x="5406373" y="4586523"/>
            <a:ext cx="459048" cy="252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角丸四角形吹き出し 22"/>
          <p:cNvSpPr/>
          <p:nvPr/>
        </p:nvSpPr>
        <p:spPr bwMode="auto">
          <a:xfrm>
            <a:off x="8723930" y="4514878"/>
            <a:ext cx="2246369" cy="623051"/>
          </a:xfrm>
          <a:prstGeom prst="wedgeRoundRectCallout">
            <a:avLst>
              <a:gd name="adj1" fmla="val -72243"/>
              <a:gd name="adj2" fmla="val -2920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 smtClean="0">
                <a:latin typeface="Arial" charset="0"/>
                <a:ea typeface="ＭＳ Ｐゴシック" pitchFamily="50" charset="-128"/>
              </a:rPr>
              <a:t>DataA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の最初のデータ</a:t>
            </a:r>
            <a:endParaRPr lang="en-US" altLang="ja-JP" sz="12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5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を使用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" name="角丸四角形吹き出し 25"/>
          <p:cNvSpPr/>
          <p:nvPr/>
        </p:nvSpPr>
        <p:spPr bwMode="auto">
          <a:xfrm>
            <a:off x="8728524" y="5701073"/>
            <a:ext cx="2246369" cy="623051"/>
          </a:xfrm>
          <a:prstGeom prst="wedgeRoundRectCallout">
            <a:avLst>
              <a:gd name="adj1" fmla="val -71889"/>
              <a:gd name="adj2" fmla="val -1388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0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を使用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7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45812"/>
              </p:ext>
            </p:extLst>
          </p:nvPr>
        </p:nvGraphicFramePr>
        <p:xfrm>
          <a:off x="1021528" y="1716462"/>
          <a:ext cx="8009348" cy="466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60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1985254943"/>
                    </a:ext>
                  </a:extLst>
                </a:gridCol>
                <a:gridCol w="4053523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7036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最初のデータ点前のデータ外挿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タイムスタンプ間の値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Scope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98079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線形内挿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前後の値で内挿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98079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ゼロ次ホールド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前回値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</a:tbl>
          </a:graphicData>
        </a:graphic>
      </p:graphicFrame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02" y="4444538"/>
            <a:ext cx="3889664" cy="181575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02" y="2485456"/>
            <a:ext cx="3889664" cy="18497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設定項目：</a:t>
            </a:r>
            <a:r>
              <a:rPr kumimoji="1" lang="ja-JP" altLang="en-US" dirty="0" smtClean="0"/>
              <a:t>時間範囲内のデータ内挿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95" y="1052512"/>
            <a:ext cx="10972800" cy="5329237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/>
              <a:t>時間範囲内のデータ内挿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1561090"/>
            <a:ext cx="1600200" cy="98107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525886" y="2542165"/>
            <a:ext cx="2484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From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Spreadsheet</a:t>
            </a:r>
            <a:r>
              <a:rPr kumimoji="1" lang="ja-JP" altLang="en-US" sz="1200" dirty="0" err="1" smtClean="0"/>
              <a:t>への</a:t>
            </a:r>
            <a:r>
              <a:rPr lang="ja-JP" altLang="en-US" sz="1200" dirty="0" smtClean="0"/>
              <a:t>入力データ</a:t>
            </a:r>
            <a:endParaRPr lang="en-US" altLang="ja-JP" sz="1200" dirty="0" smtClean="0"/>
          </a:p>
        </p:txBody>
      </p:sp>
      <p:sp>
        <p:nvSpPr>
          <p:cNvPr id="18" name="楕円 17"/>
          <p:cNvSpPr/>
          <p:nvPr/>
        </p:nvSpPr>
        <p:spPr bwMode="auto">
          <a:xfrm>
            <a:off x="5245269" y="3779396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楕円 18"/>
          <p:cNvSpPr/>
          <p:nvPr/>
        </p:nvSpPr>
        <p:spPr bwMode="auto">
          <a:xfrm>
            <a:off x="5762320" y="2980209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楕円 31"/>
          <p:cNvSpPr/>
          <p:nvPr/>
        </p:nvSpPr>
        <p:spPr bwMode="auto">
          <a:xfrm>
            <a:off x="7431159" y="2680664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楕円 32"/>
          <p:cNvSpPr/>
          <p:nvPr/>
        </p:nvSpPr>
        <p:spPr bwMode="auto">
          <a:xfrm rot="18543992">
            <a:off x="5317247" y="3305577"/>
            <a:ext cx="829761" cy="523820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4" name="楕円 33"/>
          <p:cNvSpPr/>
          <p:nvPr/>
        </p:nvSpPr>
        <p:spPr bwMode="auto">
          <a:xfrm rot="21113707">
            <a:off x="6009213" y="2854928"/>
            <a:ext cx="1463299" cy="290713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楕円 19"/>
          <p:cNvSpPr/>
          <p:nvPr/>
        </p:nvSpPr>
        <p:spPr bwMode="auto">
          <a:xfrm>
            <a:off x="5762320" y="4945810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" name="楕円 28"/>
          <p:cNvSpPr/>
          <p:nvPr/>
        </p:nvSpPr>
        <p:spPr bwMode="auto">
          <a:xfrm>
            <a:off x="7431158" y="4684006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" name="楕円 29"/>
          <p:cNvSpPr/>
          <p:nvPr/>
        </p:nvSpPr>
        <p:spPr bwMode="auto">
          <a:xfrm>
            <a:off x="5256982" y="5695221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41" name="直線矢印コネクタ 40"/>
          <p:cNvCxnSpPr>
            <a:stCxn id="30" idx="7"/>
          </p:cNvCxnSpPr>
          <p:nvPr/>
        </p:nvCxnSpPr>
        <p:spPr bwMode="auto">
          <a:xfrm>
            <a:off x="5545231" y="5737795"/>
            <a:ext cx="349626" cy="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/>
          <p:cNvCxnSpPr>
            <a:stCxn id="20" idx="7"/>
          </p:cNvCxnSpPr>
          <p:nvPr/>
        </p:nvCxnSpPr>
        <p:spPr bwMode="auto">
          <a:xfrm flipV="1">
            <a:off x="6050569" y="4974719"/>
            <a:ext cx="1380589" cy="13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角丸四角形吹き出し 61"/>
          <p:cNvSpPr/>
          <p:nvPr/>
        </p:nvSpPr>
        <p:spPr bwMode="auto">
          <a:xfrm>
            <a:off x="8937906" y="3260587"/>
            <a:ext cx="2246369" cy="788518"/>
          </a:xfrm>
          <a:prstGeom prst="wedgeRoundRectCallout">
            <a:avLst>
              <a:gd name="adj1" fmla="val -75075"/>
              <a:gd name="adj2" fmla="val -844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double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型の例</a:t>
            </a:r>
            <a:endParaRPr lang="en-US" altLang="ja-JP" sz="12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 smtClean="0">
                <a:latin typeface="Arial" charset="0"/>
                <a:ea typeface="ＭＳ Ｐゴシック" pitchFamily="50" charset="-128"/>
              </a:rPr>
              <a:t>DataA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の最初の</a:t>
            </a: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2</a:t>
            </a:r>
            <a:r>
              <a:rPr lang="ja-JP" altLang="en-US" sz="1200" dirty="0" err="1" smtClean="0">
                <a:latin typeface="Arial" charset="0"/>
                <a:ea typeface="ＭＳ Ｐゴシック" pitchFamily="50" charset="-128"/>
              </a:rPr>
              <a:t>つの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データ</a:t>
            </a:r>
            <a:endParaRPr lang="en-US" altLang="ja-JP" sz="12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5,6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を使用して線形外挿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 bwMode="auto">
          <a:xfrm>
            <a:off x="9024408" y="5207258"/>
            <a:ext cx="2246369" cy="788518"/>
          </a:xfrm>
          <a:prstGeom prst="wedgeRoundRectCallout">
            <a:avLst>
              <a:gd name="adj1" fmla="val -75075"/>
              <a:gd name="adj2" fmla="val -844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前回値保持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7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14055"/>
              </p:ext>
            </p:extLst>
          </p:nvPr>
        </p:nvGraphicFramePr>
        <p:xfrm>
          <a:off x="1021528" y="1716463"/>
          <a:ext cx="8009348" cy="4739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60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1985254943"/>
                    </a:ext>
                  </a:extLst>
                </a:gridCol>
                <a:gridCol w="4053523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50187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最初のデータ点前のデータ外挿</a:t>
                      </a:r>
                      <a:endParaRPr kumimoji="1" lang="en-US" altLang="ja-JP" sz="1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n-lt"/>
                        </a:rPr>
                        <a:t>最後の値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Scope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1412707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線形外挿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線形外挿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412707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最後の値をホールド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  <a:tr h="1412707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グラウンド値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10217"/>
                  </a:ext>
                </a:extLst>
              </a:tr>
            </a:tbl>
          </a:graphicData>
        </a:graphic>
      </p:graphicFrame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62" y="3624147"/>
            <a:ext cx="2829175" cy="132402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02" y="2236678"/>
            <a:ext cx="2821735" cy="13205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設定項目：</a:t>
            </a:r>
            <a:r>
              <a:rPr kumimoji="1" lang="ja-JP" altLang="en-US" dirty="0" smtClean="0"/>
              <a:t>最初のデータ点前のデータ外挿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 smtClean="0"/>
              <a:t>最後のデータ点後の</a:t>
            </a:r>
            <a:r>
              <a:rPr kumimoji="1" lang="ja-JP" altLang="en-US" dirty="0"/>
              <a:t>データ外挿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390" y="1533601"/>
            <a:ext cx="1600200" cy="94297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503678" y="2518149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From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Spreadsheet</a:t>
            </a:r>
            <a:r>
              <a:rPr kumimoji="1" lang="ja-JP" altLang="en-US" sz="1200" dirty="0" err="1" smtClean="0"/>
              <a:t>への</a:t>
            </a:r>
            <a:r>
              <a:rPr lang="ja-JP" altLang="en-US" sz="1200" dirty="0" smtClean="0"/>
              <a:t>入力データ</a:t>
            </a:r>
            <a:endParaRPr lang="en-US" altLang="ja-JP" sz="1200" dirty="0" smtClean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最初の時間が</a:t>
            </a:r>
            <a:r>
              <a:rPr lang="en-US" altLang="ja-JP" sz="1200" dirty="0" smtClean="0"/>
              <a:t>5</a:t>
            </a:r>
            <a:r>
              <a:rPr lang="ja-JP" altLang="en-US" sz="1200" dirty="0" smtClean="0"/>
              <a:t>であり、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それ以前の値をどうするかという設定</a:t>
            </a:r>
            <a:endParaRPr kumimoji="1" lang="ja-JP" altLang="en-US" sz="1200" dirty="0"/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8745041" y="3450156"/>
            <a:ext cx="2246369" cy="788518"/>
          </a:xfrm>
          <a:prstGeom prst="wedgeRoundRectCallout">
            <a:avLst>
              <a:gd name="adj1" fmla="val -75075"/>
              <a:gd name="adj2" fmla="val -8447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double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型の例</a:t>
            </a:r>
            <a:endParaRPr lang="en-US" altLang="ja-JP" sz="12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 smtClean="0">
                <a:latin typeface="Arial" charset="0"/>
                <a:ea typeface="ＭＳ Ｐゴシック" pitchFamily="50" charset="-128"/>
              </a:rPr>
              <a:t>DataA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の最後の</a:t>
            </a: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2</a:t>
            </a:r>
            <a:r>
              <a:rPr lang="ja-JP" altLang="en-US" sz="1200" dirty="0" err="1" smtClean="0">
                <a:latin typeface="Arial" charset="0"/>
                <a:ea typeface="ＭＳ Ｐゴシック" pitchFamily="50" charset="-128"/>
              </a:rPr>
              <a:t>つの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データ</a:t>
            </a:r>
            <a:endParaRPr lang="en-US" altLang="ja-JP" sz="12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6,7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を使用して線形外挿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楕円 17"/>
          <p:cNvSpPr/>
          <p:nvPr/>
        </p:nvSpPr>
        <p:spPr bwMode="auto">
          <a:xfrm>
            <a:off x="6296622" y="2520552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楕円 18"/>
          <p:cNvSpPr/>
          <p:nvPr/>
        </p:nvSpPr>
        <p:spPr bwMode="auto">
          <a:xfrm>
            <a:off x="6888203" y="2420096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楕円 19"/>
          <p:cNvSpPr/>
          <p:nvPr/>
        </p:nvSpPr>
        <p:spPr bwMode="auto">
          <a:xfrm>
            <a:off x="6942505" y="3699058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楕円 23"/>
          <p:cNvSpPr/>
          <p:nvPr/>
        </p:nvSpPr>
        <p:spPr bwMode="auto">
          <a:xfrm rot="21262732">
            <a:off x="7188853" y="2270627"/>
            <a:ext cx="648720" cy="290713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7" name="直線矢印コネクタ 26"/>
          <p:cNvCxnSpPr>
            <a:stCxn id="19" idx="4"/>
          </p:cNvCxnSpPr>
          <p:nvPr/>
        </p:nvCxnSpPr>
        <p:spPr bwMode="auto">
          <a:xfrm flipV="1">
            <a:off x="7057056" y="2592413"/>
            <a:ext cx="471062" cy="118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/>
          <p:cNvCxnSpPr>
            <a:stCxn id="18" idx="6"/>
            <a:endCxn id="24" idx="4"/>
          </p:cNvCxnSpPr>
          <p:nvPr/>
        </p:nvCxnSpPr>
        <p:spPr bwMode="auto">
          <a:xfrm flipV="1">
            <a:off x="6634327" y="2560641"/>
            <a:ext cx="893124" cy="105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/>
          <p:cNvCxnSpPr/>
          <p:nvPr/>
        </p:nvCxnSpPr>
        <p:spPr bwMode="auto">
          <a:xfrm>
            <a:off x="7241634" y="3737767"/>
            <a:ext cx="536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角丸四角形吹き出し 22"/>
          <p:cNvSpPr/>
          <p:nvPr/>
        </p:nvSpPr>
        <p:spPr bwMode="auto">
          <a:xfrm>
            <a:off x="8723930" y="4514878"/>
            <a:ext cx="2246369" cy="623051"/>
          </a:xfrm>
          <a:prstGeom prst="wedgeRoundRectCallout">
            <a:avLst>
              <a:gd name="adj1" fmla="val -72243"/>
              <a:gd name="adj2" fmla="val -2920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 smtClean="0">
                <a:latin typeface="Arial" charset="0"/>
                <a:ea typeface="ＭＳ Ｐゴシック" pitchFamily="50" charset="-128"/>
              </a:rPr>
              <a:t>DataA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の最後のデータ</a:t>
            </a:r>
            <a:endParaRPr lang="en-US" altLang="ja-JP" sz="12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Arial" charset="0"/>
                <a:ea typeface="ＭＳ Ｐゴシック" pitchFamily="50" charset="-128"/>
              </a:rPr>
              <a:t>7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を使用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6" name="角丸四角形吹き出し 25"/>
          <p:cNvSpPr/>
          <p:nvPr/>
        </p:nvSpPr>
        <p:spPr bwMode="auto">
          <a:xfrm>
            <a:off x="8728524" y="5701073"/>
            <a:ext cx="2246369" cy="623051"/>
          </a:xfrm>
          <a:prstGeom prst="wedgeRoundRectCallout">
            <a:avLst>
              <a:gd name="adj1" fmla="val -71889"/>
              <a:gd name="adj2" fmla="val -1388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0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を使用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02" y="5058718"/>
            <a:ext cx="2821735" cy="1323854"/>
          </a:xfrm>
          <a:prstGeom prst="rect">
            <a:avLst/>
          </a:prstGeom>
        </p:spPr>
      </p:pic>
      <p:sp>
        <p:nvSpPr>
          <p:cNvPr id="21" name="楕円 20"/>
          <p:cNvSpPr/>
          <p:nvPr/>
        </p:nvSpPr>
        <p:spPr bwMode="auto">
          <a:xfrm>
            <a:off x="7123734" y="6000952"/>
            <a:ext cx="337705" cy="29071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1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設定項目：</a:t>
            </a:r>
            <a:r>
              <a:rPr kumimoji="1" lang="ja-JP" altLang="en-US" dirty="0" smtClean="0"/>
              <a:t>ゼロクロッシング検出を有効にする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ゼロクロッシング検出を有効にする場合は選択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ただしゼロクロッシングの発生は可変ステップソルバーで起こる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ゼロクロッシング検出有効時にはサンプル時間が</a:t>
            </a:r>
            <a:r>
              <a:rPr kumimoji="1" lang="en-US" altLang="ja-JP" dirty="0" smtClean="0"/>
              <a:t>0(</a:t>
            </a:r>
            <a:r>
              <a:rPr kumimoji="1" lang="ja-JP" altLang="en-US" dirty="0" smtClean="0"/>
              <a:t>連続状態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である必要がある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1542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32" y="2328421"/>
            <a:ext cx="5855923" cy="277236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62" y="1350137"/>
            <a:ext cx="4419600" cy="47339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以下の項目を</a:t>
            </a:r>
            <a:r>
              <a:rPr kumimoji="1" lang="en-US" altLang="ja-JP" dirty="0" err="1" smtClean="0"/>
              <a:t>set_param</a:t>
            </a:r>
            <a:r>
              <a:rPr kumimoji="1" lang="ja-JP" altLang="en-US" dirty="0" smtClean="0"/>
              <a:t>で設定可能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 flipV="1">
            <a:off x="5693790" y="2056860"/>
            <a:ext cx="1461154" cy="365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/>
          <p:cNvCxnSpPr/>
          <p:nvPr/>
        </p:nvCxnSpPr>
        <p:spPr bwMode="auto">
          <a:xfrm flipV="1">
            <a:off x="4977353" y="2478261"/>
            <a:ext cx="2177591" cy="186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/>
          <p:cNvCxnSpPr/>
          <p:nvPr/>
        </p:nvCxnSpPr>
        <p:spPr bwMode="auto">
          <a:xfrm flipV="1">
            <a:off x="4977353" y="2775917"/>
            <a:ext cx="2177591" cy="157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矢印コネクタ 13"/>
          <p:cNvCxnSpPr/>
          <p:nvPr/>
        </p:nvCxnSpPr>
        <p:spPr bwMode="auto">
          <a:xfrm>
            <a:off x="5693790" y="3197623"/>
            <a:ext cx="1593130" cy="81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/>
          <p:cNvCxnSpPr/>
          <p:nvPr/>
        </p:nvCxnSpPr>
        <p:spPr bwMode="auto">
          <a:xfrm>
            <a:off x="4807670" y="3420533"/>
            <a:ext cx="2347274" cy="204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/>
          <p:cNvCxnSpPr/>
          <p:nvPr/>
        </p:nvCxnSpPr>
        <p:spPr bwMode="auto">
          <a:xfrm>
            <a:off x="4543720" y="3689173"/>
            <a:ext cx="2611224" cy="228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/>
          <p:cNvCxnSpPr/>
          <p:nvPr/>
        </p:nvCxnSpPr>
        <p:spPr bwMode="auto">
          <a:xfrm>
            <a:off x="6273800" y="4016610"/>
            <a:ext cx="881144" cy="459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/>
          <p:cNvCxnSpPr/>
          <p:nvPr/>
        </p:nvCxnSpPr>
        <p:spPr bwMode="auto">
          <a:xfrm>
            <a:off x="6424367" y="4269794"/>
            <a:ext cx="730577" cy="56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線矢印コネクタ 34"/>
          <p:cNvCxnSpPr/>
          <p:nvPr/>
        </p:nvCxnSpPr>
        <p:spPr bwMode="auto">
          <a:xfrm>
            <a:off x="6273800" y="4511842"/>
            <a:ext cx="881144" cy="631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矢印コネクタ 37"/>
          <p:cNvCxnSpPr/>
          <p:nvPr/>
        </p:nvCxnSpPr>
        <p:spPr bwMode="auto">
          <a:xfrm>
            <a:off x="4807670" y="5041506"/>
            <a:ext cx="2262433" cy="381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正方形/長方形 40"/>
          <p:cNvSpPr/>
          <p:nvPr/>
        </p:nvSpPr>
        <p:spPr bwMode="auto">
          <a:xfrm>
            <a:off x="1923068" y="4609707"/>
            <a:ext cx="4350732" cy="2264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5214033"/>
            <a:ext cx="4333875" cy="1238250"/>
          </a:xfrm>
          <a:prstGeom prst="rect">
            <a:avLst/>
          </a:prstGeom>
        </p:spPr>
      </p:pic>
      <p:cxnSp>
        <p:nvCxnSpPr>
          <p:cNvPr id="43" name="直線矢印コネクタ 42"/>
          <p:cNvCxnSpPr>
            <a:stCxn id="41" idx="2"/>
          </p:cNvCxnSpPr>
          <p:nvPr/>
        </p:nvCxnSpPr>
        <p:spPr bwMode="auto">
          <a:xfrm flipH="1">
            <a:off x="1772501" y="4836194"/>
            <a:ext cx="2325933" cy="1338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角丸四角形吹き出し 46"/>
          <p:cNvSpPr/>
          <p:nvPr/>
        </p:nvSpPr>
        <p:spPr bwMode="auto">
          <a:xfrm>
            <a:off x="3584109" y="5640875"/>
            <a:ext cx="2522267" cy="623051"/>
          </a:xfrm>
          <a:prstGeom prst="wedgeRoundRectCallout">
            <a:avLst>
              <a:gd name="adj1" fmla="val -42933"/>
              <a:gd name="adj2" fmla="val -80460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{</a:t>
            </a: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最後の列の扱い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}</a:t>
            </a: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を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”</a:t>
            </a: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データ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にすることで</a:t>
            </a: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UI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上で可視化される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972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メリット・デメリット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が無くてもテストパターンを作成し、管理できる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Reactis</a:t>
            </a:r>
            <a:r>
              <a:rPr kumimoji="1" lang="ja-JP" altLang="en-US" dirty="0" smtClean="0"/>
              <a:t>等サードパーティ製ツールで、任意のカバレッジを満たすテストパターンが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Excel</a:t>
            </a:r>
            <a:r>
              <a:rPr lang="ja-JP" altLang="en-US" dirty="0" smtClean="0"/>
              <a:t>形式で生成でき、それを利用できる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入力信号が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形式だと、信号の追加・削除が容易</a:t>
            </a:r>
            <a:r>
              <a:rPr lang="en-US" altLang="ja-JP" dirty="0" smtClean="0"/>
              <a:t>(</a:t>
            </a:r>
            <a:r>
              <a:rPr lang="ja-JP" altLang="en-US" dirty="0" smtClean="0"/>
              <a:t>列を追加・削除するだけ</a:t>
            </a:r>
            <a:r>
              <a:rPr lang="en-US" altLang="ja-JP" dirty="0" smtClean="0"/>
              <a:t>)	</a:t>
            </a:r>
          </a:p>
          <a:p>
            <a:pPr lvl="1"/>
            <a:endParaRPr lang="en-US" altLang="ja-JP" dirty="0"/>
          </a:p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データが見づらい（ブロックの機能で簡単にグラフ表示できるとより良い）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33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懸念点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列削除のエラー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Excel</a:t>
            </a:r>
            <a:r>
              <a:rPr lang="ja-JP" altLang="en-US" dirty="0" smtClean="0"/>
              <a:t>側で</a:t>
            </a:r>
            <a:r>
              <a:rPr lang="en-US" altLang="ja-JP" dirty="0" smtClean="0"/>
              <a:t>Sheet</a:t>
            </a:r>
            <a:r>
              <a:rPr lang="ja-JP" altLang="en-US" dirty="0" smtClean="0"/>
              <a:t>をコピー＆ペーストし、新しい</a:t>
            </a:r>
            <a:r>
              <a:rPr lang="en-US" altLang="ja-JP" dirty="0" smtClean="0"/>
              <a:t>Sheet</a:t>
            </a:r>
            <a:r>
              <a:rPr lang="ja-JP" altLang="en-US" dirty="0" smtClean="0"/>
              <a:t>で列削除する際に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列の内容だけを削除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例えば列選択→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キー押下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すると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シミュレーション実行時に下記のエラーが出た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列選択→右クリックメニューの「削除」を押下するとエラーが出なかった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96" y="2588655"/>
            <a:ext cx="5419725" cy="20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バグレポート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2093243</a:t>
            </a:r>
            <a:r>
              <a:rPr kumimoji="1" lang="ja-JP" altLang="en-US" dirty="0" smtClean="0"/>
              <a:t>　→ </a:t>
            </a:r>
            <a:r>
              <a:rPr kumimoji="1" lang="en-US" altLang="ja-JP" dirty="0" smtClean="0"/>
              <a:t>Update3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fix</a:t>
            </a:r>
          </a:p>
          <a:p>
            <a:pPr lvl="1"/>
            <a:r>
              <a:rPr kumimoji="1" lang="ja-JP" altLang="en-US" dirty="0" smtClean="0"/>
              <a:t>接頭語</a:t>
            </a:r>
            <a:r>
              <a:rPr kumimoji="1" lang="en-US" altLang="ja-JP" dirty="0" smtClean="0"/>
              <a:t>“Sync”</a:t>
            </a:r>
            <a:r>
              <a:rPr kumimoji="1" lang="ja-JP" altLang="en-US" dirty="0" smtClean="0"/>
              <a:t>がつく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を使ったテストケースを実行した場合に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以下のエラーが生成される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/>
              <a:t>Prefix 'sync' should not be specified for input signals.</a:t>
            </a:r>
            <a:r>
              <a:rPr lang="ja-JP" altLang="en-US" dirty="0" smtClean="0"/>
              <a:t>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1140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Excel,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からデータを読み取り、データ信号として出力する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0632" y="6104751"/>
            <a:ext cx="5735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B0F0"/>
                </a:solidFill>
              </a:rPr>
              <a:t>「</a:t>
            </a:r>
            <a:r>
              <a:rPr lang="en-US" altLang="ja-JP" sz="1200" dirty="0">
                <a:solidFill>
                  <a:srgbClr val="00B0F0"/>
                </a:solidFill>
              </a:rPr>
              <a:t>From </a:t>
            </a:r>
            <a:r>
              <a:rPr lang="en-US" altLang="ja-JP" sz="1200" dirty="0" smtClean="0">
                <a:solidFill>
                  <a:srgbClr val="00B0F0"/>
                </a:solidFill>
              </a:rPr>
              <a:t>Spreadsheet</a:t>
            </a:r>
            <a:r>
              <a:rPr lang="ja-JP" altLang="en-US" sz="1200" dirty="0" smtClean="0">
                <a:solidFill>
                  <a:srgbClr val="00B0F0"/>
                </a:solidFill>
              </a:rPr>
              <a:t>」：　</a:t>
            </a:r>
            <a:r>
              <a:rPr lang="en-US" altLang="ja-JP" sz="1200" dirty="0" smtClean="0">
                <a:solidFill>
                  <a:srgbClr val="00B0F0"/>
                </a:solidFill>
              </a:rPr>
              <a:t>web(</a:t>
            </a:r>
            <a:r>
              <a:rPr lang="en-US" altLang="ja-JP" sz="1200" dirty="0" err="1" smtClean="0">
                <a:solidFill>
                  <a:srgbClr val="00B0F0"/>
                </a:solidFill>
              </a:rPr>
              <a:t>fullfile</a:t>
            </a:r>
            <a:r>
              <a:rPr lang="en-US" altLang="ja-JP" sz="1200" dirty="0" smtClean="0">
                <a:solidFill>
                  <a:srgbClr val="00B0F0"/>
                </a:solidFill>
              </a:rPr>
              <a:t>(</a:t>
            </a:r>
            <a:r>
              <a:rPr lang="en-US" altLang="ja-JP" sz="1200" dirty="0" err="1" smtClean="0">
                <a:solidFill>
                  <a:srgbClr val="00B0F0"/>
                </a:solidFill>
              </a:rPr>
              <a:t>docroot</a:t>
            </a:r>
            <a:r>
              <a:rPr lang="en-US" altLang="ja-JP" sz="1200" dirty="0">
                <a:solidFill>
                  <a:srgbClr val="00B0F0"/>
                </a:solidFill>
              </a:rPr>
              <a:t>, '</a:t>
            </a:r>
            <a:r>
              <a:rPr lang="en-US" altLang="ja-JP" sz="1200" dirty="0" err="1">
                <a:solidFill>
                  <a:srgbClr val="00B0F0"/>
                </a:solidFill>
              </a:rPr>
              <a:t>simulink</a:t>
            </a:r>
            <a:r>
              <a:rPr lang="en-US" altLang="ja-JP" sz="1200" dirty="0">
                <a:solidFill>
                  <a:srgbClr val="00B0F0"/>
                </a:solidFill>
              </a:rPr>
              <a:t>/</a:t>
            </a:r>
            <a:r>
              <a:rPr lang="en-US" altLang="ja-JP" sz="1200" dirty="0" err="1">
                <a:solidFill>
                  <a:srgbClr val="00B0F0"/>
                </a:solidFill>
              </a:rPr>
              <a:t>slref</a:t>
            </a:r>
            <a:r>
              <a:rPr lang="en-US" altLang="ja-JP" sz="1200" dirty="0">
                <a:solidFill>
                  <a:srgbClr val="00B0F0"/>
                </a:solidFill>
              </a:rPr>
              <a:t>/fromspreadsheet.html'))</a:t>
            </a:r>
            <a:endParaRPr kumimoji="1" lang="ja-JP" altLang="en-US" sz="1200" dirty="0">
              <a:solidFill>
                <a:srgbClr val="00B0F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595" y="3208685"/>
            <a:ext cx="3657600" cy="8001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948" y="2245547"/>
            <a:ext cx="2602560" cy="260256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endCxn id="7" idx="1"/>
          </p:cNvCxnSpPr>
          <p:nvPr/>
        </p:nvCxnSpPr>
        <p:spPr bwMode="auto">
          <a:xfrm flipV="1">
            <a:off x="7577593" y="3546827"/>
            <a:ext cx="840355" cy="61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56" y="2407226"/>
            <a:ext cx="2475510" cy="2837543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 bwMode="auto">
          <a:xfrm>
            <a:off x="3649649" y="3434963"/>
            <a:ext cx="818047" cy="173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77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Excel,</a:t>
            </a:r>
            <a:r>
              <a:rPr lang="ja-JP" altLang="en-US" dirty="0" smtClean="0"/>
              <a:t> 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形式の制限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Excel,</a:t>
            </a:r>
            <a:r>
              <a:rPr kumimoji="1" lang="ja-JP" altLang="en-US" dirty="0"/>
              <a:t> 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の形式には制限がある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50875" y="6295555"/>
            <a:ext cx="5735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00B0F0"/>
                </a:solidFill>
              </a:rPr>
              <a:t>「</a:t>
            </a:r>
            <a:r>
              <a:rPr lang="en-US" altLang="ja-JP" sz="1200" dirty="0">
                <a:solidFill>
                  <a:srgbClr val="00B0F0"/>
                </a:solidFill>
              </a:rPr>
              <a:t>From </a:t>
            </a:r>
            <a:r>
              <a:rPr lang="en-US" altLang="ja-JP" sz="1200" dirty="0" smtClean="0">
                <a:solidFill>
                  <a:srgbClr val="00B0F0"/>
                </a:solidFill>
              </a:rPr>
              <a:t>Spreadsheet</a:t>
            </a:r>
            <a:r>
              <a:rPr lang="ja-JP" altLang="en-US" sz="1200" dirty="0" smtClean="0">
                <a:solidFill>
                  <a:srgbClr val="00B0F0"/>
                </a:solidFill>
              </a:rPr>
              <a:t>」：　</a:t>
            </a:r>
            <a:r>
              <a:rPr lang="en-US" altLang="ja-JP" sz="1200" dirty="0" smtClean="0">
                <a:solidFill>
                  <a:srgbClr val="00B0F0"/>
                </a:solidFill>
              </a:rPr>
              <a:t>web(</a:t>
            </a:r>
            <a:r>
              <a:rPr lang="en-US" altLang="ja-JP" sz="1200" dirty="0" err="1" smtClean="0">
                <a:solidFill>
                  <a:srgbClr val="00B0F0"/>
                </a:solidFill>
              </a:rPr>
              <a:t>fullfile</a:t>
            </a:r>
            <a:r>
              <a:rPr lang="en-US" altLang="ja-JP" sz="1200" dirty="0" smtClean="0">
                <a:solidFill>
                  <a:srgbClr val="00B0F0"/>
                </a:solidFill>
              </a:rPr>
              <a:t>(</a:t>
            </a:r>
            <a:r>
              <a:rPr lang="en-US" altLang="ja-JP" sz="1200" dirty="0" err="1" smtClean="0">
                <a:solidFill>
                  <a:srgbClr val="00B0F0"/>
                </a:solidFill>
              </a:rPr>
              <a:t>docroot</a:t>
            </a:r>
            <a:r>
              <a:rPr lang="en-US" altLang="ja-JP" sz="1200" dirty="0">
                <a:solidFill>
                  <a:srgbClr val="00B0F0"/>
                </a:solidFill>
              </a:rPr>
              <a:t>, '</a:t>
            </a:r>
            <a:r>
              <a:rPr lang="en-US" altLang="ja-JP" sz="1200" dirty="0" err="1">
                <a:solidFill>
                  <a:srgbClr val="00B0F0"/>
                </a:solidFill>
              </a:rPr>
              <a:t>simulink</a:t>
            </a:r>
            <a:r>
              <a:rPr lang="en-US" altLang="ja-JP" sz="1200" dirty="0">
                <a:solidFill>
                  <a:srgbClr val="00B0F0"/>
                </a:solidFill>
              </a:rPr>
              <a:t>/</a:t>
            </a:r>
            <a:r>
              <a:rPr lang="en-US" altLang="ja-JP" sz="1200" dirty="0" err="1">
                <a:solidFill>
                  <a:srgbClr val="00B0F0"/>
                </a:solidFill>
              </a:rPr>
              <a:t>slref</a:t>
            </a:r>
            <a:r>
              <a:rPr lang="en-US" altLang="ja-JP" sz="1200" dirty="0">
                <a:solidFill>
                  <a:srgbClr val="00B0F0"/>
                </a:solidFill>
              </a:rPr>
              <a:t>/fromspreadsheet.html'))</a:t>
            </a:r>
            <a:endParaRPr kumimoji="1" lang="ja-JP" altLang="en-US" sz="1200" dirty="0">
              <a:solidFill>
                <a:srgbClr val="00B0F0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8840"/>
              </p:ext>
            </p:extLst>
          </p:nvPr>
        </p:nvGraphicFramePr>
        <p:xfrm>
          <a:off x="1437639" y="1608719"/>
          <a:ext cx="10181205" cy="476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8778">
                  <a:extLst>
                    <a:ext uri="{9D8B030D-6E8A-4147-A177-3AD203B41FA5}">
                      <a16:colId xmlns:a16="http://schemas.microsoft.com/office/drawing/2014/main" val="2604093610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2870919210"/>
                    </a:ext>
                  </a:extLst>
                </a:gridCol>
                <a:gridCol w="2156792">
                  <a:extLst>
                    <a:ext uri="{9D8B030D-6E8A-4147-A177-3AD203B41FA5}">
                      <a16:colId xmlns:a16="http://schemas.microsoft.com/office/drawing/2014/main" val="1422518209"/>
                    </a:ext>
                  </a:extLst>
                </a:gridCol>
              </a:tblGrid>
              <a:tr h="37910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制限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Excel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CSV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29594"/>
                  </a:ext>
                </a:extLst>
              </a:tr>
              <a:tr h="32600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1</a:t>
                      </a:r>
                      <a:r>
                        <a:rPr lang="ja-JP" altLang="en-US" dirty="0" smtClean="0"/>
                        <a:t>行目は信号名として解釈する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85578"/>
                  </a:ext>
                </a:extLst>
              </a:tr>
              <a:tr h="28717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列目は時間と解釈し、単調増加しなければならない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10937"/>
                  </a:ext>
                </a:extLst>
              </a:tr>
              <a:tr h="30400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列目以降を信号と解釈する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36363"/>
                  </a:ext>
                </a:extLst>
              </a:tr>
              <a:tr h="28108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各列の行数は同じでなければならない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○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00581"/>
                  </a:ext>
                </a:extLst>
              </a:tr>
              <a:tr h="2899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信号グループの解釈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各シート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各ファイル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7290"/>
                  </a:ext>
                </a:extLst>
              </a:tr>
              <a:tr h="90595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正しい形式の例</a:t>
                      </a:r>
                      <a:r>
                        <a:rPr kumimoji="1" lang="en-US" altLang="ja-JP" dirty="0" smtClean="0"/>
                        <a:t>(MathWorks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HP</a:t>
                      </a:r>
                      <a:r>
                        <a:rPr kumimoji="1" lang="ja-JP" altLang="en-US" dirty="0" smtClean="0"/>
                        <a:t>より引用</a:t>
                      </a:r>
                      <a:r>
                        <a:rPr kumimoji="1" lang="en-US" altLang="ja-JP" dirty="0" smtClean="0"/>
                        <a:t>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47878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457" y="3936304"/>
            <a:ext cx="904875" cy="22002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83" y="3936304"/>
            <a:ext cx="1871710" cy="2359251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 bwMode="auto">
          <a:xfrm>
            <a:off x="7345983" y="3854913"/>
            <a:ext cx="495591" cy="2997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5353777" y="3936304"/>
            <a:ext cx="1667086" cy="510053"/>
          </a:xfrm>
          <a:prstGeom prst="wedgeRoundRectCallout">
            <a:avLst>
              <a:gd name="adj1" fmla="val 61449"/>
              <a:gd name="adj2" fmla="val -3655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時間は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‘a’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等の適当な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名前でも可</a:t>
            </a:r>
          </a:p>
        </p:txBody>
      </p:sp>
    </p:spTree>
    <p:extLst>
      <p:ext uri="{BB962C8B-B14F-4D97-AF65-F5344CB8AC3E}">
        <p14:creationId xmlns:p14="http://schemas.microsoft.com/office/powerpoint/2010/main" val="34082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設定項目：</a:t>
            </a:r>
            <a:r>
              <a:rPr kumimoji="1" lang="ja-JP" altLang="en-US" dirty="0" smtClean="0"/>
              <a:t>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ブロックパラメーター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 smtClean="0"/>
              <a:t>範囲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Excel,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の読み取り範囲を指定できる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 smtClean="0"/>
              <a:t>不適切な範囲を選択すると、自動で書き換えられる。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49765" t="59722" r="42344" b="36806"/>
          <a:stretch/>
        </p:blipFill>
        <p:spPr>
          <a:xfrm>
            <a:off x="1866900" y="4138612"/>
            <a:ext cx="1924050" cy="476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4114799"/>
            <a:ext cx="1343025" cy="523875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4143375" y="4181475"/>
            <a:ext cx="942975" cy="323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b="63062"/>
          <a:stretch/>
        </p:blipFill>
        <p:spPr>
          <a:xfrm>
            <a:off x="1866900" y="4783659"/>
            <a:ext cx="2352675" cy="92181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2057400" y="4991099"/>
            <a:ext cx="1428750" cy="3905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90825" y="5385843"/>
            <a:ext cx="1428750" cy="1645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00" y="1614487"/>
            <a:ext cx="1181100" cy="5429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2283346"/>
            <a:ext cx="2371725" cy="952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7412" y="2223031"/>
            <a:ext cx="3152775" cy="819150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 bwMode="auto">
          <a:xfrm>
            <a:off x="8167686" y="2028319"/>
            <a:ext cx="2443163" cy="848231"/>
          </a:xfrm>
          <a:prstGeom prst="wedgeRoundRectCallout">
            <a:avLst>
              <a:gd name="adj1" fmla="val -61985"/>
              <a:gd name="adj2" fmla="val 1575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 err="1" smtClean="0">
                <a:latin typeface="Arial" charset="0"/>
                <a:ea typeface="ＭＳ Ｐゴシック" pitchFamily="50" charset="-128"/>
              </a:rPr>
              <a:t>signalA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のポートが削除され</a:t>
            </a:r>
            <a:endParaRPr lang="en-US" altLang="ja-JP" sz="11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signalB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分のみとなる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775" y="4774134"/>
            <a:ext cx="2362200" cy="914400"/>
          </a:xfrm>
          <a:prstGeom prst="rect">
            <a:avLst/>
          </a:prstGeom>
        </p:spPr>
      </p:pic>
      <p:sp>
        <p:nvSpPr>
          <p:cNvPr id="18" name="角丸四角形吹き出し 17"/>
          <p:cNvSpPr/>
          <p:nvPr/>
        </p:nvSpPr>
        <p:spPr bwMode="auto">
          <a:xfrm>
            <a:off x="3790950" y="1662406"/>
            <a:ext cx="2052638" cy="513550"/>
          </a:xfrm>
          <a:prstGeom prst="wedgeRoundRectCallout">
            <a:avLst>
              <a:gd name="adj1" fmla="val -41568"/>
              <a:gd name="adj2" fmla="val 12147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表上でドラッグ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して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選択できる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複数箇所選択時は</a:t>
            </a:r>
            <a:r>
              <a:rPr lang="en-US" altLang="ja-JP" sz="1100" dirty="0" smtClean="0">
                <a:latin typeface="Arial" charset="0"/>
                <a:ea typeface="ＭＳ Ｐゴシック" pitchFamily="50" charset="-128"/>
              </a:rPr>
              <a:t>Ctrl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押下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4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設定項目：出力</a:t>
            </a:r>
            <a:r>
              <a:rPr lang="ja-JP" altLang="en-US" dirty="0" smtClean="0"/>
              <a:t>データ型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 smtClean="0"/>
              <a:t>出力データ型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で出力型を指定できる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小数点データを</a:t>
            </a:r>
            <a:r>
              <a:rPr lang="en-US" altLang="ja-JP" dirty="0" smtClean="0"/>
              <a:t>uint8</a:t>
            </a:r>
            <a:r>
              <a:rPr lang="ja-JP" altLang="en-US" dirty="0" smtClean="0"/>
              <a:t>で出力する例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1727"/>
              </p:ext>
            </p:extLst>
          </p:nvPr>
        </p:nvGraphicFramePr>
        <p:xfrm>
          <a:off x="1040383" y="1904999"/>
          <a:ext cx="7998842" cy="479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65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2559452">
                  <a:extLst>
                    <a:ext uri="{9D8B030D-6E8A-4147-A177-3AD203B41FA5}">
                      <a16:colId xmlns:a16="http://schemas.microsoft.com/office/drawing/2014/main" val="2604676277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34491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データ型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モデル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Scope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212386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double</a:t>
                      </a:r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212386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uint8</a:t>
                      </a:r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43150"/>
            <a:ext cx="2362200" cy="6477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42" y="2343150"/>
            <a:ext cx="3033141" cy="192345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609" y="4552950"/>
            <a:ext cx="2343150" cy="5905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808" y="4569194"/>
            <a:ext cx="3076575" cy="19716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963" y="1676721"/>
            <a:ext cx="1609725" cy="248602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396722" y="4211922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From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Spreadsheet</a:t>
            </a:r>
            <a:r>
              <a:rPr kumimoji="1" lang="ja-JP" altLang="en-US" sz="1200" dirty="0" smtClean="0"/>
              <a:t>への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入力</a:t>
            </a:r>
            <a:r>
              <a:rPr lang="ja-JP" altLang="en-US" sz="1200" dirty="0"/>
              <a:t>データ</a:t>
            </a:r>
            <a:endParaRPr kumimoji="1" lang="ja-JP" altLang="en-US" sz="1200" dirty="0"/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8712723" y="5544730"/>
            <a:ext cx="1965804" cy="536820"/>
          </a:xfrm>
          <a:prstGeom prst="wedgeRoundRectCallout">
            <a:avLst>
              <a:gd name="adj1" fmla="val -42652"/>
              <a:gd name="adj2" fmla="val -8360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小数点以下切り捨て</a:t>
            </a:r>
            <a:endParaRPr lang="en-US" altLang="ja-JP" sz="1100" dirty="0"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0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設定項目：出力</a:t>
            </a:r>
            <a:r>
              <a:rPr lang="ja-JP" altLang="en-US" dirty="0" smtClean="0"/>
              <a:t>データ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 smtClean="0"/>
              <a:t>出力データ型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で出力型を指定できる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型の範囲外のデータを入力する例</a:t>
            </a:r>
            <a:r>
              <a:rPr kumimoji="1" lang="en-US" altLang="ja-JP" dirty="0" smtClean="0"/>
              <a:t>(-300~300)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00254"/>
              </p:ext>
            </p:extLst>
          </p:nvPr>
        </p:nvGraphicFramePr>
        <p:xfrm>
          <a:off x="1040383" y="1876424"/>
          <a:ext cx="9360918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42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461493340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33957415"/>
                    </a:ext>
                  </a:extLst>
                </a:gridCol>
              </a:tblGrid>
              <a:tr h="340199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データ型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範囲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From</a:t>
                      </a:r>
                      <a:r>
                        <a:rPr kumimoji="1" lang="en-US" altLang="ja-JP" sz="1400" baseline="0" dirty="0" err="1" smtClean="0"/>
                        <a:t>Spreadsheet</a:t>
                      </a:r>
                      <a:r>
                        <a:rPr kumimoji="1" lang="ja-JP" altLang="en-US" sz="1400" baseline="0" dirty="0" err="1" smtClean="0"/>
                        <a:t>への</a:t>
                      </a:r>
                      <a:r>
                        <a:rPr kumimoji="1" lang="ja-JP" altLang="en-US" sz="1400" baseline="0" dirty="0" smtClean="0"/>
                        <a:t>入力データ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Scope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211590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211590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-200~200</a:t>
                      </a:r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224087"/>
            <a:ext cx="1314450" cy="209836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4389437"/>
            <a:ext cx="1314449" cy="2013951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3343275" y="3028949"/>
            <a:ext cx="1314449" cy="7858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343274" y="5146366"/>
            <a:ext cx="1314450" cy="9639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4803773" y="2836321"/>
            <a:ext cx="1066800" cy="385256"/>
          </a:xfrm>
          <a:prstGeom prst="wedgeRoundRectCallout">
            <a:avLst>
              <a:gd name="adj1" fmla="val -62550"/>
              <a:gd name="adj2" fmla="val 3741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型の範囲内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4803773" y="5011156"/>
            <a:ext cx="1066800" cy="385256"/>
          </a:xfrm>
          <a:prstGeom prst="wedgeRoundRectCallout">
            <a:avLst>
              <a:gd name="adj1" fmla="val -62550"/>
              <a:gd name="adj2" fmla="val 3741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型の範囲内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46" y="2274887"/>
            <a:ext cx="3844477" cy="186348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46" y="4386344"/>
            <a:ext cx="3844477" cy="1858868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 bwMode="auto">
          <a:xfrm>
            <a:off x="7618095" y="2438400"/>
            <a:ext cx="1449705" cy="13848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587615" y="4536831"/>
            <a:ext cx="1777365" cy="14713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9067800" y="1933664"/>
            <a:ext cx="1813560" cy="434470"/>
          </a:xfrm>
          <a:prstGeom prst="wedgeRoundRectCallout">
            <a:avLst>
              <a:gd name="adj1" fmla="val -60802"/>
              <a:gd name="adj2" fmla="val 5495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型の範囲内は問題な</a:t>
            </a:r>
            <a:r>
              <a:rPr lang="ja-JP" altLang="en-US" sz="1100" dirty="0">
                <a:latin typeface="Arial" charset="0"/>
                <a:ea typeface="ＭＳ Ｐゴシック" pitchFamily="50" charset="-128"/>
              </a:rPr>
              <a:t>し</a:t>
            </a:r>
            <a:endParaRPr lang="en-US" altLang="ja-JP" sz="1100" dirty="0" smtClean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 bwMode="auto">
          <a:xfrm>
            <a:off x="9174636" y="3978373"/>
            <a:ext cx="1965804" cy="536820"/>
          </a:xfrm>
          <a:prstGeom prst="wedgeRoundRectCallout">
            <a:avLst>
              <a:gd name="adj1" fmla="val -26348"/>
              <a:gd name="adj2" fmla="val -8184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100" dirty="0">
                <a:latin typeface="Arial" charset="0"/>
                <a:ea typeface="ＭＳ Ｐゴシック" pitchFamily="50" charset="-128"/>
              </a:rPr>
              <a:t>特にエラー等なく範囲外が意図しない値で出力される</a:t>
            </a:r>
            <a:endParaRPr lang="en-US" altLang="ja-JP" sz="1100" dirty="0"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設定項目：</a:t>
            </a:r>
            <a:r>
              <a:rPr kumimoji="1" lang="ja-JP" altLang="en-US" dirty="0" smtClean="0"/>
              <a:t>最初の列の扱い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ブロック パラメーター</a:t>
            </a:r>
            <a:r>
              <a:rPr kumimoji="1" lang="en-US" altLang="ja-JP" dirty="0" smtClean="0"/>
              <a:t>]-[</a:t>
            </a:r>
            <a:r>
              <a:rPr kumimoji="1" lang="ja-JP" altLang="en-US" dirty="0" smtClean="0"/>
              <a:t>最初の列の扱い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で時間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データを選択できる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37987"/>
              </p:ext>
            </p:extLst>
          </p:nvPr>
        </p:nvGraphicFramePr>
        <p:xfrm>
          <a:off x="1021529" y="1716463"/>
          <a:ext cx="7998842" cy="459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44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2604676277"/>
                    </a:ext>
                  </a:extLst>
                </a:gridCol>
                <a:gridCol w="3797922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34491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最初の列の扱い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モデル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Scope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212386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時間</a:t>
                      </a:r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212386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データ</a:t>
                      </a:r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343" y="2163893"/>
            <a:ext cx="3491158" cy="193551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74" y="4417474"/>
            <a:ext cx="1800225" cy="6572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44" y="4268978"/>
            <a:ext cx="3491158" cy="197681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374" y="2163893"/>
            <a:ext cx="1781175" cy="6762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246" y="1773428"/>
            <a:ext cx="1619250" cy="2495550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 bwMode="auto">
          <a:xfrm>
            <a:off x="9173329" y="4459876"/>
            <a:ext cx="2089084" cy="572419"/>
          </a:xfrm>
          <a:prstGeom prst="wedgeRoundRectCallout">
            <a:avLst>
              <a:gd name="adj1" fmla="val -73680"/>
              <a:gd name="adj2" fmla="val -14162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 err="1" smtClean="0">
                <a:latin typeface="Arial" charset="0"/>
                <a:ea typeface="ＭＳ Ｐゴシック" pitchFamily="50" charset="-128"/>
              </a:rPr>
              <a:t>DataA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＝時間の場合、</a:t>
            </a:r>
            <a:endParaRPr lang="en-US" altLang="ja-JP" sz="11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2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秒に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1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回の</a:t>
            </a:r>
            <a:r>
              <a:rPr kumimoji="1" lang="en-US" altLang="ja-JP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DataB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の値更新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9254499" y="5138388"/>
            <a:ext cx="2739829" cy="1479228"/>
          </a:xfrm>
          <a:prstGeom prst="wedgeRoundRectCallout">
            <a:avLst>
              <a:gd name="adj1" fmla="val -68192"/>
              <a:gd name="adj2" fmla="val -4063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 err="1" smtClean="0">
                <a:latin typeface="Arial" charset="0"/>
                <a:ea typeface="ＭＳ Ｐゴシック" pitchFamily="50" charset="-128"/>
              </a:rPr>
              <a:t>DataA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＝データの場合、</a:t>
            </a:r>
            <a:endParaRPr lang="en-US" altLang="ja-JP" sz="11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 smtClean="0">
                <a:latin typeface="Arial" charset="0"/>
                <a:ea typeface="ＭＳ Ｐゴシック" pitchFamily="50" charset="-128"/>
              </a:rPr>
              <a:t>Excel/CSV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では値の更新タイミングを</a:t>
            </a:r>
            <a:endParaRPr lang="en-US" altLang="ja-JP" sz="11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決められない。</a:t>
            </a:r>
            <a:endParaRPr lang="en-US" altLang="ja-JP" sz="11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今回は</a:t>
            </a:r>
            <a:r>
              <a:rPr lang="en-US" altLang="ja-JP" sz="1100" dirty="0" err="1" smtClean="0">
                <a:latin typeface="Arial" charset="0"/>
                <a:ea typeface="ＭＳ Ｐゴシック" pitchFamily="50" charset="-128"/>
              </a:rPr>
              <a:t>FromSpreadsheet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の</a:t>
            </a:r>
            <a:endParaRPr lang="en-US" altLang="ja-JP" sz="1100" dirty="0" smtClean="0"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 サンプル時間が</a:t>
            </a:r>
            <a:r>
              <a:rPr lang="en-US" altLang="ja-JP" sz="1100" dirty="0" smtClean="0">
                <a:latin typeface="Arial" charset="0"/>
                <a:ea typeface="ＭＳ Ｐゴシック" pitchFamily="50" charset="-128"/>
              </a:rPr>
              <a:t>1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のため、</a:t>
            </a:r>
            <a:endParaRPr lang="en-US" altLang="ja-JP" sz="1100" dirty="0" smtClean="0">
              <a:latin typeface="Arial" charset="0"/>
              <a:ea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100" dirty="0">
                <a:latin typeface="Arial" charset="0"/>
                <a:ea typeface="ＭＳ Ｐゴシック" pitchFamily="50" charset="-128"/>
              </a:rPr>
              <a:t>1</a:t>
            </a:r>
            <a:r>
              <a:rPr lang="ja-JP" altLang="en-US" sz="1100" dirty="0">
                <a:latin typeface="Arial" charset="0"/>
                <a:ea typeface="ＭＳ Ｐゴシック" pitchFamily="50" charset="-128"/>
              </a:rPr>
              <a:t>秒に</a:t>
            </a:r>
            <a:r>
              <a:rPr lang="en-US" altLang="ja-JP" sz="1100" dirty="0">
                <a:latin typeface="Arial" charset="0"/>
                <a:ea typeface="ＭＳ Ｐゴシック" pitchFamily="50" charset="-128"/>
              </a:rPr>
              <a:t>1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回の</a:t>
            </a:r>
            <a:r>
              <a:rPr lang="en-US" altLang="ja-JP" sz="1100" dirty="0" err="1" smtClean="0">
                <a:latin typeface="Arial" charset="0"/>
                <a:ea typeface="ＭＳ Ｐゴシック" pitchFamily="50" charset="-128"/>
              </a:rPr>
              <a:t>DataB</a:t>
            </a:r>
            <a:r>
              <a:rPr lang="ja-JP" altLang="en-US" sz="1100" dirty="0" smtClean="0">
                <a:latin typeface="Arial" charset="0"/>
                <a:ea typeface="ＭＳ Ｐゴシック" pitchFamily="50" charset="-128"/>
              </a:rPr>
              <a:t>の値更新となっている。</a:t>
            </a:r>
            <a:endParaRPr lang="en-US" altLang="ja-JP" sz="1100" dirty="0"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</a:t>
            </a:r>
            <a:r>
              <a:rPr lang="ja-JP" altLang="en-US" dirty="0" smtClean="0"/>
              <a:t>：サンプル時間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のサンプル時間は基本サンプル時間の整数倍にする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のサンプル時間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= Excel/CSV</a:t>
            </a:r>
            <a:r>
              <a:rPr kumimoji="1" lang="ja-JP" altLang="en-US" dirty="0" smtClean="0"/>
              <a:t>からデータを読み取る時間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903799"/>
            <a:ext cx="3821326" cy="727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 bwMode="auto">
          <a:xfrm>
            <a:off x="2879124" y="2327790"/>
            <a:ext cx="2162433" cy="2594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66553"/>
          <a:stretch/>
        </p:blipFill>
        <p:spPr>
          <a:xfrm>
            <a:off x="5742920" y="1772003"/>
            <a:ext cx="4419600" cy="990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 bwMode="auto">
          <a:xfrm>
            <a:off x="5866629" y="2209126"/>
            <a:ext cx="2195447" cy="5536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35703" y="273530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From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Spreadsheet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51169" y="2624285"/>
            <a:ext cx="2388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コンフィギュレーションパラメータ</a:t>
            </a:r>
            <a:r>
              <a:rPr lang="ja-JP" altLang="en-US" sz="1200" dirty="0" smtClean="0"/>
              <a:t>ー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09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設定項目：サンプル時間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12898"/>
              </p:ext>
            </p:extLst>
          </p:nvPr>
        </p:nvGraphicFramePr>
        <p:xfrm>
          <a:off x="817357" y="886146"/>
          <a:ext cx="7551168" cy="536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965">
                  <a:extLst>
                    <a:ext uri="{9D8B030D-6E8A-4147-A177-3AD203B41FA5}">
                      <a16:colId xmlns:a16="http://schemas.microsoft.com/office/drawing/2014/main" val="2403615868"/>
                    </a:ext>
                  </a:extLst>
                </a:gridCol>
                <a:gridCol w="1791092">
                  <a:extLst>
                    <a:ext uri="{9D8B030D-6E8A-4147-A177-3AD203B41FA5}">
                      <a16:colId xmlns:a16="http://schemas.microsoft.com/office/drawing/2014/main" val="2604676277"/>
                    </a:ext>
                  </a:extLst>
                </a:gridCol>
                <a:gridCol w="3721111">
                  <a:extLst>
                    <a:ext uri="{9D8B030D-6E8A-4147-A177-3AD203B41FA5}">
                      <a16:colId xmlns:a16="http://schemas.microsoft.com/office/drawing/2014/main" val="114760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ｺﾝﾌｨｷﾞｭﾚｰｼｮﾝﾊﾟﾗﾒｰﾀｰ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基本サンプル時間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From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Spreadsheet</a:t>
                      </a:r>
                    </a:p>
                    <a:p>
                      <a:r>
                        <a:rPr kumimoji="1" lang="ja-JP" altLang="en-US" sz="1400" dirty="0" smtClean="0"/>
                        <a:t>サンプル時間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結果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9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38228"/>
                  </a:ext>
                </a:extLst>
              </a:tr>
              <a:tr h="167700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583240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27132" b="8686"/>
          <a:stretch/>
        </p:blipFill>
        <p:spPr>
          <a:xfrm>
            <a:off x="5476973" y="1445613"/>
            <a:ext cx="2309387" cy="1482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73" y="3115051"/>
            <a:ext cx="2333820" cy="150644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929" y="1087959"/>
            <a:ext cx="2352675" cy="24955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973" y="4742639"/>
            <a:ext cx="2418024" cy="1426181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 bwMode="auto">
          <a:xfrm>
            <a:off x="7399406" y="4660231"/>
            <a:ext cx="495591" cy="4951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24552" y="3583509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From</a:t>
            </a:r>
            <a:r>
              <a:rPr kumimoji="1" lang="ja-JP" altLang="en-US" sz="1200" dirty="0" smtClean="0"/>
              <a:t> </a:t>
            </a:r>
            <a:r>
              <a:rPr kumimoji="1" lang="en-US" altLang="ja-JP" sz="1200" dirty="0" smtClean="0"/>
              <a:t>Spreadsheet</a:t>
            </a:r>
            <a:r>
              <a:rPr kumimoji="1" lang="ja-JP" altLang="en-US" sz="1200" dirty="0" smtClean="0"/>
              <a:t>への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入力</a:t>
            </a:r>
            <a:r>
              <a:rPr lang="ja-JP" altLang="en-US" sz="1200" dirty="0"/>
              <a:t>データ</a:t>
            </a:r>
            <a:endParaRPr kumimoji="1" lang="ja-JP" altLang="en-US" sz="1200" dirty="0"/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8734617" y="4476169"/>
            <a:ext cx="2850925" cy="538892"/>
          </a:xfrm>
          <a:prstGeom prst="wedgeRoundRectCallout">
            <a:avLst>
              <a:gd name="adj1" fmla="val -80268"/>
              <a:gd name="adj2" fmla="val 2765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 smtClean="0">
                <a:latin typeface="Arial" charset="0"/>
                <a:ea typeface="ＭＳ Ｐゴシック" pitchFamily="50" charset="-128"/>
              </a:rPr>
              <a:t>10</a:t>
            </a:r>
            <a:r>
              <a:rPr lang="ja-JP" altLang="en-US" sz="1200" dirty="0" smtClean="0">
                <a:latin typeface="Arial" charset="0"/>
                <a:ea typeface="ＭＳ Ｐゴシック" pitchFamily="50" charset="-128"/>
              </a:rPr>
              <a:t>秒の点では</a:t>
            </a: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データの読み取りなし。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4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7E1688-CFFF-4486-918A-9805CC84CCF8}"/>
</file>

<file path=customXml/itemProps2.xml><?xml version="1.0" encoding="utf-8"?>
<ds:datastoreItem xmlns:ds="http://schemas.openxmlformats.org/officeDocument/2006/customXml" ds:itemID="{3A2CD23B-4374-4830-A9F6-20E7A0BD0CD8}"/>
</file>

<file path=customXml/itemProps3.xml><?xml version="1.0" encoding="utf-8"?>
<ds:datastoreItem xmlns:ds="http://schemas.openxmlformats.org/officeDocument/2006/customXml" ds:itemID="{4B3820DF-A339-478C-B371-B7C96F664B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826</Words>
  <Application>Microsoft Office PowerPoint</Application>
  <PresentationFormat>ワイド画面</PresentationFormat>
  <Paragraphs>271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0" baseType="lpstr">
      <vt:lpstr>ＭＳ Ｐゴシック</vt:lpstr>
      <vt:lpstr>Arial</vt:lpstr>
      <vt:lpstr>1_標準デザイン</vt:lpstr>
      <vt:lpstr>From Spreadsheet調査結果</vt:lpstr>
      <vt:lpstr>機能概要</vt:lpstr>
      <vt:lpstr>Excel, CSV形式の制限</vt:lpstr>
      <vt:lpstr>設定項目：範囲</vt:lpstr>
      <vt:lpstr>設定項目：出力データ型</vt:lpstr>
      <vt:lpstr>設定項目：出力データ型</vt:lpstr>
      <vt:lpstr>設定項目：最初の列の扱い</vt:lpstr>
      <vt:lpstr>設定項目：サンプル時間</vt:lpstr>
      <vt:lpstr>設定項目：サンプル時間</vt:lpstr>
      <vt:lpstr>設定項目：最初のデータ点前のデータ外挿</vt:lpstr>
      <vt:lpstr>設定項目：時間範囲内のデータ内挿</vt:lpstr>
      <vt:lpstr>設定項目：最初のデータ点前のデータ外挿</vt:lpstr>
      <vt:lpstr>設定項目：ゼロクロッシング検出を有効にする</vt:lpstr>
      <vt:lpstr>API</vt:lpstr>
      <vt:lpstr>メリット・デメリット</vt:lpstr>
      <vt:lpstr>懸念点</vt:lpstr>
      <vt:lpstr>バグレポート</vt:lpstr>
    </vt:vector>
  </TitlesOfParts>
  <Company>ダイハツ工業株式会社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　知里</dc:creator>
  <cp:lastModifiedBy>高田　知里</cp:lastModifiedBy>
  <cp:revision>65</cp:revision>
  <dcterms:created xsi:type="dcterms:W3CDTF">2019-12-06T05:27:09Z</dcterms:created>
  <dcterms:modified xsi:type="dcterms:W3CDTF">2020-01-06T07:51:03Z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