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38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1" r:id="rId14"/>
    <p:sldId id="290" r:id="rId15"/>
    <p:sldId id="267" r:id="rId16"/>
    <p:sldId id="268" r:id="rId17"/>
    <p:sldId id="269" r:id="rId18"/>
    <p:sldId id="271" r:id="rId19"/>
    <p:sldId id="274" r:id="rId20"/>
    <p:sldId id="270" r:id="rId21"/>
    <p:sldId id="273" r:id="rId22"/>
    <p:sldId id="272" r:id="rId23"/>
    <p:sldId id="282" r:id="rId24"/>
    <p:sldId id="283" r:id="rId25"/>
    <p:sldId id="284" r:id="rId26"/>
    <p:sldId id="275" r:id="rId27"/>
    <p:sldId id="276" r:id="rId28"/>
    <p:sldId id="277" r:id="rId29"/>
    <p:sldId id="278" r:id="rId30"/>
    <p:sldId id="279" r:id="rId31"/>
    <p:sldId id="285" r:id="rId32"/>
    <p:sldId id="286" r:id="rId33"/>
    <p:sldId id="287" r:id="rId34"/>
    <p:sldId id="288" r:id="rId35"/>
    <p:sldId id="289" r:id="rId36"/>
    <p:sldId id="280" r:id="rId3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xmlns="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アイシン・ソフトウェア株式会社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From Spreadsheet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353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カレントフォルダ以外</a:t>
            </a:r>
            <a:r>
              <a:rPr kumimoji="1" lang="ja-JP" altLang="en-US" dirty="0" smtClean="0"/>
              <a:t>のファイルを選択した場合、絶対パスとなる</a:t>
            </a: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45" y="1220486"/>
            <a:ext cx="321582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006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のカレントフォルダのファイルを選ぶとファイル名のみ入る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カレントフォルダを移動させたときに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、同名ファイルが移動先のフォルダに存在した場合、意図しない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ファイルを読み込む場合があるため注意が必要</a:t>
            </a:r>
            <a:endParaRPr kumimoji="1"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6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シート</a:t>
            </a:r>
            <a:r>
              <a:rPr kumimoji="1" lang="ja-JP" altLang="en-US" dirty="0" smtClean="0"/>
              <a:t>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読み込むシートを選択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下のシートをクリックで選択</a:t>
            </a:r>
            <a:endParaRPr kumimoji="1" lang="en-US" altLang="ja-JP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96" y="1220487"/>
            <a:ext cx="3226166" cy="495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2133600" cy="350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 bwMode="auto">
          <a:xfrm>
            <a:off x="2590800" y="5906530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5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範囲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読み込む範囲を選択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キーを押しながらクリックで飛び地で選択が可能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92" y="1219199"/>
            <a:ext cx="3215870" cy="49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93200"/>
            <a:ext cx="1981200" cy="328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5767492" y="3352800"/>
            <a:ext cx="3147908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401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の列の値を時間値として扱う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次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よう</a:t>
            </a:r>
            <a:r>
              <a:rPr kumimoji="1" lang="ja-JP" altLang="en-US" dirty="0" smtClean="0"/>
              <a:t>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右上図の通り設定したとき</a:t>
            </a:r>
            <a:endParaRPr kumimoji="1" lang="en-US" altLang="ja-JP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7" y="4114800"/>
            <a:ext cx="2283278" cy="20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16" y="926757"/>
            <a:ext cx="3115236" cy="417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15000" y="3606114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u="sng" dirty="0" smtClean="0"/>
              <a:t>１</a:t>
            </a:r>
            <a:r>
              <a:rPr kumimoji="1" lang="ja-JP" altLang="en-US" u="sng" dirty="0"/>
              <a:t>．</a:t>
            </a:r>
            <a:r>
              <a:rPr kumimoji="1" lang="ja-JP" altLang="en-US" u="sng" dirty="0" smtClean="0"/>
              <a:t>内挿外挿の設定部分が無くなる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→「最後のデータ点後の出力</a:t>
            </a:r>
            <a:r>
              <a:rPr kumimoji="1" lang="ja-JP" altLang="en-US" dirty="0"/>
              <a:t>」</a:t>
            </a:r>
            <a:r>
              <a:rPr kumimoji="1" lang="ja-JP" altLang="en-US" dirty="0" smtClean="0"/>
              <a:t>に変化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反復列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最終値をホールド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グラウンド値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が設定可能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25845"/>
            <a:ext cx="2172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6847703" y="308919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47703" y="266700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76301"/>
            <a:ext cx="1820163" cy="244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屈折矢印 2"/>
          <p:cNvSpPr/>
          <p:nvPr/>
        </p:nvSpPr>
        <p:spPr bwMode="auto">
          <a:xfrm rot="5400000">
            <a:off x="6324600" y="2974890"/>
            <a:ext cx="304800" cy="762000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080607" y="2785690"/>
            <a:ext cx="1777393" cy="417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２．</a:t>
            </a:r>
            <a:r>
              <a:rPr kumimoji="1" lang="ja-JP" altLang="en-US" u="sng" dirty="0" smtClean="0"/>
              <a:t>サンプル時間が</a:t>
            </a:r>
            <a:r>
              <a:rPr kumimoji="1" lang="en-US" altLang="ja-JP" u="sng" dirty="0" smtClean="0"/>
              <a:t>0</a:t>
            </a:r>
            <a:r>
              <a:rPr kumimoji="1" lang="ja-JP" altLang="en-US" u="sng" dirty="0" smtClean="0"/>
              <a:t>設定不可能になる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にするとシミュレーション開始時エラーとなる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99" y="838200"/>
            <a:ext cx="2516101" cy="335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15590"/>
            <a:ext cx="5284315" cy="11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6246899" y="2988276"/>
            <a:ext cx="2516101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次のような結果となる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設定値を右上の図の通りにしたとき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94" y="838200"/>
            <a:ext cx="3082258" cy="41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76031" y="3505200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221569" cy="20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3700462"/>
            <a:ext cx="3246356" cy="338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267200"/>
            <a:ext cx="3246356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9498"/>
              </p:ext>
            </p:extLst>
          </p:nvPr>
        </p:nvGraphicFramePr>
        <p:xfrm>
          <a:off x="533400" y="2743200"/>
          <a:ext cx="5105400" cy="3662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出力するデータ型を設定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Inherit: auto</a:t>
                      </a:r>
                      <a:r>
                        <a:rPr kumimoji="1" lang="ja-JP" altLang="en-US" dirty="0" smtClean="0"/>
                        <a:t>の時は逆伝播でデータが決まる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ブロックのサンプル時間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：連続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-1</a:t>
                      </a:r>
                      <a:r>
                        <a:rPr kumimoji="1" lang="ja-JP" altLang="en-US" dirty="0" smtClean="0"/>
                        <a:t>：継承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正の数：任意の時間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サンプル時間設定が</a:t>
                      </a:r>
                      <a:r>
                        <a:rPr kumimoji="1" lang="en-US" altLang="ja-JP" dirty="0" smtClean="0"/>
                        <a:t>”0”(</a:t>
                      </a:r>
                      <a:r>
                        <a:rPr kumimoji="1" lang="ja-JP" altLang="en-US" dirty="0" smtClean="0"/>
                        <a:t>連続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の時に適用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不連続点で過度に小さいタイムスタンプを取ることを防ぐ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5745244" y="53340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0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いずれも補間の挙動を決めるもの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45244" y="4648200"/>
            <a:ext cx="3246356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43039"/>
              </p:ext>
            </p:extLst>
          </p:nvPr>
        </p:nvGraphicFramePr>
        <p:xfrm>
          <a:off x="533400" y="3058160"/>
          <a:ext cx="5105400" cy="2291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/>
                <a:gridCol w="32203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スプレッドシートの時間軸より前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スプレッドシートの時間内での間の抜けている部分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スプレッドシートの時間軸より後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２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３</a:t>
            </a:r>
            <a:r>
              <a:rPr kumimoji="1" lang="ja-JP" altLang="en-US" dirty="0" smtClean="0"/>
              <a:t>．</a:t>
            </a:r>
            <a:r>
              <a:rPr kumimoji="1" lang="ja-JP" altLang="en-US" dirty="0"/>
              <a:t>読み込まれる値の</a:t>
            </a:r>
            <a:r>
              <a:rPr kumimoji="1" lang="ja-JP" altLang="en-US" dirty="0" smtClean="0"/>
              <a:t>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４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の制約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５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のダウングレード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６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利点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45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000" dirty="0" smtClean="0"/>
              <a:t>読み込まれる値の特徴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29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・最初のデータの扱い：時間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シミュレーション開始時にエラーとなる</a:t>
            </a:r>
            <a:endParaRPr kumimoji="1" lang="en-US" altLang="ja-JP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71925"/>
            <a:ext cx="6638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</a:t>
            </a:r>
            <a:r>
              <a:rPr kumimoji="1" lang="ja-JP" altLang="en-US" dirty="0"/>
              <a:t>データ</a:t>
            </a:r>
            <a:r>
              <a:rPr kumimoji="1" lang="ja-JP" altLang="en-US" dirty="0" smtClean="0"/>
              <a:t>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該当データ部分は</a:t>
            </a:r>
            <a:r>
              <a:rPr kumimoji="1" lang="en-US" altLang="ja-JP" dirty="0" err="1" smtClean="0"/>
              <a:t>NaN</a:t>
            </a:r>
            <a:r>
              <a:rPr kumimoji="1" lang="ja-JP" altLang="en-US" dirty="0" smtClean="0"/>
              <a:t>として出力される</a:t>
            </a:r>
            <a:endParaRPr kumimoji="1" lang="en-US" altLang="ja-JP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078851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3" y="3752334"/>
            <a:ext cx="3369617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の制約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2549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</a:t>
            </a:r>
            <a:r>
              <a:rPr lang="ja-JP" altLang="en-US" dirty="0"/>
              <a:t>制約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以下の制約がある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○コード生成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err="1" smtClean="0"/>
              <a:t>EmbeddedCoder</a:t>
            </a:r>
            <a:r>
              <a:rPr kumimoji="1" lang="ja-JP" altLang="en-US" dirty="0" smtClean="0"/>
              <a:t>によるコード生成不可能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</a:t>
            </a:r>
            <a:r>
              <a:rPr kumimoji="1" lang="en-US" altLang="ja-JP" dirty="0" smtClean="0"/>
              <a:t>SLDV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SLDV</a:t>
            </a:r>
            <a:r>
              <a:rPr kumimoji="1" lang="ja-JP" altLang="en-US" dirty="0" smtClean="0"/>
              <a:t>の非互換ブロック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のダウングレード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79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警告で空のサブシステムに置き換えられたことが出力される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4" y="4162425"/>
            <a:ext cx="6477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6" y="1596059"/>
            <a:ext cx="4752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空のサブシステムに置き換わっている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00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2962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の利点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757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トリガー信号のパターンを考慮せずにモデリングが可能）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</a:t>
            </a:r>
            <a:r>
              <a:rPr kumimoji="1" lang="ja-JP" altLang="en-US" dirty="0" smtClean="0"/>
              <a:t>トリガーの</a:t>
            </a:r>
            <a:r>
              <a:rPr kumimoji="1" lang="ja-JP" altLang="en-US" dirty="0" smtClean="0"/>
              <a:t>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24388"/>
            <a:ext cx="2739947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53946"/>
            <a:ext cx="2505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36361"/>
            <a:ext cx="2135227" cy="14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</a:t>
            </a:r>
            <a:r>
              <a:rPr kumimoji="1" lang="ja-JP" altLang="en-US" sz="4000" dirty="0"/>
              <a:t>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033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例）トリガーの回数によって出力するデータを変更する場合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・スプレッドシートデータ</a:t>
            </a:r>
            <a:endParaRPr kumimoji="1" lang="en-US" altLang="ja-JP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2066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" y="2772353"/>
            <a:ext cx="3624906" cy="32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658104"/>
            <a:ext cx="3429001" cy="12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29025"/>
            <a:ext cx="22574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　・スプレッドシートデータ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241091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42" y="3200399"/>
            <a:ext cx="2526958" cy="30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0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参考：</a:t>
            </a:r>
            <a:r>
              <a:rPr lang="en-US" altLang="ja-JP" dirty="0" smtClean="0"/>
              <a:t>From Spreadsheet</a:t>
            </a:r>
            <a:r>
              <a:rPr lang="ja-JP" altLang="en-US" dirty="0" smtClean="0"/>
              <a:t>のコマンドプロパティ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のプロパティ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32479"/>
              </p:ext>
            </p:extLst>
          </p:nvPr>
        </p:nvGraphicFramePr>
        <p:xfrm>
          <a:off x="990600" y="1600200"/>
          <a:ext cx="7467600" cy="4526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33800"/>
                <a:gridCol w="3733800"/>
              </a:tblGrid>
              <a:tr h="447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プロパティ名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コマンドのプロパティ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SheetName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OutDataTypeStr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TreatFirstColumnAs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SampleTime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ExtrapolationBeforeFirstDataPoint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InterpolationWithinTimeRange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ExtrapolationAfterLastDataPoint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最後のデータ点後の出力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OutputAfterLastPoint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ZeroCross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スプレッドシートからデータをモデル内部に取り込む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619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99" y="2514600"/>
            <a:ext cx="3256002" cy="8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矢印 13"/>
          <p:cNvSpPr/>
          <p:nvPr/>
        </p:nvSpPr>
        <p:spPr bwMode="auto">
          <a:xfrm>
            <a:off x="4267200" y="2754443"/>
            <a:ext cx="609600" cy="457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87" y="3505199"/>
            <a:ext cx="2952750" cy="266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181600" y="2693504"/>
            <a:ext cx="1676400" cy="51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類似ブロック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外部からデータを取り込むブロック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1241"/>
              </p:ext>
            </p:extLst>
          </p:nvPr>
        </p:nvGraphicFramePr>
        <p:xfrm>
          <a:off x="838200" y="1981200"/>
          <a:ext cx="8077200" cy="4152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74163"/>
                <a:gridCol w="5803037"/>
              </a:tblGrid>
              <a:tr h="6477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Spreadsheet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外部のスプレッドシートを読み込みモデル内に出力する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File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Workspace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ワークスペースからデータをモデル内に出力する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グラフィカルに流し込む信号を設定する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外部ファイルを読み込んで設定が可能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Editor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の後継ブロック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に加え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ファイルのシナリオを読み込むことができる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7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ブロックの設定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62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設定項目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大別して以下の項目が存在する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設定値概要は下図参照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詳細は次ページから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2667000"/>
            <a:ext cx="3246356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0386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64927"/>
              </p:ext>
            </p:extLst>
          </p:nvPr>
        </p:nvGraphicFramePr>
        <p:xfrm>
          <a:off x="533400" y="2743200"/>
          <a:ext cx="5105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/>
                <a:gridCol w="32203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読み込むファイル名を指定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右のフォルダボタンで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読み込むシートの名前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空欄でシートすべてを読み込む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最初の列を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として扱うか、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データ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・ファイル選択</a:t>
            </a:r>
            <a:r>
              <a:rPr kumimoji="1" lang="en-US" altLang="ja-JP" dirty="0" smtClean="0"/>
              <a:t>GUI</a:t>
            </a:r>
            <a:endParaRPr kumimoji="1"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2879124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399"/>
            <a:ext cx="4114800" cy="254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C2199F-2C77-4014-B237-443C67476D18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647</Words>
  <Application>Microsoft Office PowerPoint</Application>
  <PresentationFormat>画面に合わせる (4:3)</PresentationFormat>
  <Paragraphs>265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1_標準デザイン</vt:lpstr>
      <vt:lpstr>From Spreadsheet</vt:lpstr>
      <vt:lpstr>目次</vt:lpstr>
      <vt:lpstr>PowerPoint プレゼンテーション</vt:lpstr>
      <vt:lpstr>From Spreadsheetブロックの特徴</vt:lpstr>
      <vt:lpstr>類似ブロック</vt:lpstr>
      <vt:lpstr>PowerPoint プレゼンテーション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PowerPoint プレゼンテーション</vt:lpstr>
      <vt:lpstr>読み込まれる値の特徴</vt:lpstr>
      <vt:lpstr>読み込まれる値の特徴</vt:lpstr>
      <vt:lpstr>PowerPoint プレゼンテーション</vt:lpstr>
      <vt:lpstr>From Spreadsheetブロックの制約</vt:lpstr>
      <vt:lpstr>PowerPoint プレゼンテーション</vt:lpstr>
      <vt:lpstr>From Spreadsheetブロックのダウングレード</vt:lpstr>
      <vt:lpstr>From Spreadsheetブロックのダウングレード</vt:lpstr>
      <vt:lpstr>PowerPoint プレゼンテーション</vt:lpstr>
      <vt:lpstr>From Spreadsheetブロックの利点</vt:lpstr>
      <vt:lpstr>From Spreadsheetブロックの利点</vt:lpstr>
      <vt:lpstr>参考：他入力ブロックで同様のテストを行う場合</vt:lpstr>
      <vt:lpstr>参考：他入力ブロックで同様のテストを行う場合</vt:lpstr>
      <vt:lpstr>参考：From Spreadsheetのコマンドプロパティ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2020-02-05T08:26:44Z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