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0" r:id="rId7"/>
    <p:sldId id="265" r:id="rId8"/>
    <p:sldId id="262" r:id="rId9"/>
    <p:sldId id="264" r:id="rId10"/>
    <p:sldId id="268" r:id="rId11"/>
    <p:sldId id="274" r:id="rId12"/>
    <p:sldId id="272" r:id="rId13"/>
    <p:sldId id="273" r:id="rId14"/>
    <p:sldId id="269" r:id="rId15"/>
    <p:sldId id="266" r:id="rId16"/>
    <p:sldId id="25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6059488" y="320676"/>
            <a:ext cx="73025" cy="12192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12208933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1" y="106363"/>
            <a:ext cx="3647016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524625"/>
            <a:ext cx="28448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063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4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130176"/>
            <a:ext cx="2882900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367" y="130176"/>
            <a:ext cx="8449733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9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4367" y="130175"/>
            <a:ext cx="8367184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787400" y="1052513"/>
            <a:ext cx="53848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6375400" y="1052513"/>
            <a:ext cx="53848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03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17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29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1052513"/>
            <a:ext cx="53848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400" y="1052513"/>
            <a:ext cx="53848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47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5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4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5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33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0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052513"/>
            <a:ext cx="109728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64068" y="549276"/>
            <a:ext cx="192617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1"/>
            <a:ext cx="12192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1" y="73026"/>
            <a:ext cx="3647016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699000" y="6453189"/>
            <a:ext cx="22926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24367" y="130175"/>
            <a:ext cx="8367184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839200" y="6491288"/>
            <a:ext cx="264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618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/Program%20Files/MATLAB/R2019b/help/simulink/slref/fromspreadshee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/Program%20Files/MATLAB/R2019b/help/simulink/slref/fromspreadshe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file:///C:/Program%20Files/MATLAB/R2019b/help/simulink/slref/fromspreadsheet.html" TargetMode="Externa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wmf"/><Relationship Id="rId3" Type="http://schemas.openxmlformats.org/officeDocument/2006/relationships/image" Target="../media/image14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31515/toolbox/simulink/simulink/slmsgviewer/from_spreadsheet_sample1/From%20Spreadsheet','error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/>
              <a:t>20WS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</a:t>
            </a:r>
            <a:r>
              <a:rPr kumimoji="1" lang="ja-JP" altLang="en-US" dirty="0"/>
              <a:t>チーム</a:t>
            </a:r>
          </a:p>
          <a:p>
            <a:r>
              <a:rPr kumimoji="1" lang="ja-JP" altLang="en-US" dirty="0" smtClean="0"/>
              <a:t>日本電産モビリティ株式会社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ja-JP" dirty="0"/>
              <a:t>From Spreadsheet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調査結果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9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ja-JP" altLang="en-US" dirty="0"/>
              <a:t>ダウングレード時の影響（ブロック置換、変更による影響）</a:t>
            </a:r>
          </a:p>
          <a:p>
            <a:pPr marL="742950" lvl="2" indent="-342900">
              <a:buFont typeface="Wingdings" panose="05000000000000000000" pitchFamily="2" charset="2"/>
              <a:buChar char="u"/>
            </a:pPr>
            <a:r>
              <a:rPr lang="ja-JP" altLang="en-US" sz="1800" dirty="0" smtClean="0"/>
              <a:t>対象モデル </a:t>
            </a:r>
            <a:r>
              <a:rPr lang="en-US" altLang="ja-JP" sz="1800" dirty="0" smtClean="0"/>
              <a:t>- from_spreadsheet_sample1</a:t>
            </a:r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1800" dirty="0" smtClean="0"/>
              <a:t>変換後モデル </a:t>
            </a:r>
            <a:r>
              <a:rPr lang="en-US" altLang="ja-JP" sz="1800" dirty="0" smtClean="0"/>
              <a:t>– R2015a_</a:t>
            </a:r>
            <a:r>
              <a:rPr lang="en-US" altLang="ja-JP" sz="1800" dirty="0" smtClean="0"/>
              <a:t>from_spreadsheet_sample1</a:t>
            </a: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</a:t>
            </a:r>
            <a:r>
              <a:rPr lang="ja-JP" altLang="en-US" dirty="0" smtClean="0"/>
              <a:t>（５／</a:t>
            </a:r>
            <a:r>
              <a:rPr lang="ja-JP" altLang="en-US" dirty="0"/>
              <a:t>５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27319"/>
              </p:ext>
            </p:extLst>
          </p:nvPr>
        </p:nvGraphicFramePr>
        <p:xfrm>
          <a:off x="1701659" y="3225253"/>
          <a:ext cx="40694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503"/>
                <a:gridCol w="181694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変換先バージョン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ブロック置換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R2015a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置換不可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03714"/>
              </p:ext>
            </p:extLst>
          </p:nvPr>
        </p:nvGraphicFramePr>
        <p:xfrm>
          <a:off x="10293431" y="1585713"/>
          <a:ext cx="1595137" cy="87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37"/>
              </a:tblGrid>
              <a:tr h="334777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</a:rPr>
                        <a:t>サンプルモデル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667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03714"/>
              </p:ext>
            </p:extLst>
          </p:nvPr>
        </p:nvGraphicFramePr>
        <p:xfrm>
          <a:off x="10293431" y="5465735"/>
          <a:ext cx="1595137" cy="87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37"/>
              </a:tblGrid>
              <a:tr h="334777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</a:rPr>
                        <a:t>サンプルモデル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667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2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0" y="1743633"/>
            <a:ext cx="42291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441687"/>
              </p:ext>
            </p:extLst>
          </p:nvPr>
        </p:nvGraphicFramePr>
        <p:xfrm>
          <a:off x="10370923" y="2005570"/>
          <a:ext cx="14446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パッケージャー シェル オブジェクト" showAsIcon="1" r:id="rId4" imgW="1445400" imgH="394920" progId="Package">
                  <p:embed/>
                </p:oleObj>
              </mc:Choice>
              <mc:Fallback>
                <p:oleObj name="パッケージャー シェル オブジェクト" showAsIcon="1" r:id="rId4" imgW="14454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0923" y="2005570"/>
                        <a:ext cx="144462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30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75" y="5062148"/>
            <a:ext cx="4171435" cy="139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31" name="Picture 16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22" y="4624214"/>
            <a:ext cx="1000125" cy="1590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右カーブ矢印 20"/>
          <p:cNvSpPr/>
          <p:nvPr/>
        </p:nvSpPr>
        <p:spPr bwMode="auto">
          <a:xfrm rot="4831392">
            <a:off x="5398384" y="3109032"/>
            <a:ext cx="271848" cy="3233805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16" name="オブジェクト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359329"/>
              </p:ext>
            </p:extLst>
          </p:nvPr>
        </p:nvGraphicFramePr>
        <p:xfrm>
          <a:off x="10180381" y="5827840"/>
          <a:ext cx="18319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パッケージャー シェル オブジェクト" showAsIcon="1" r:id="rId8" imgW="1832400" imgH="394920" progId="Package">
                  <p:embed/>
                </p:oleObj>
              </mc:Choice>
              <mc:Fallback>
                <p:oleObj name="パッケージャー シェル オブジェクト" showAsIcon="1" r:id="rId8" imgW="18324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80381" y="5827840"/>
                        <a:ext cx="18319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6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デメリット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簡易的</a:t>
            </a:r>
            <a:r>
              <a:rPr lang="ja-JP" altLang="en-US" dirty="0"/>
              <a:t>に時系列データを挿入するには便利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デメリット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類似のブロックに「</a:t>
            </a:r>
            <a:r>
              <a:rPr lang="en-US" altLang="ja-JP" dirty="0" smtClean="0"/>
              <a:t>From File</a:t>
            </a:r>
            <a:r>
              <a:rPr lang="ja-JP" altLang="en-US" dirty="0" smtClean="0"/>
              <a:t>」や「</a:t>
            </a:r>
            <a:r>
              <a:rPr lang="en-US" altLang="ja-JP" dirty="0" smtClean="0"/>
              <a:t>Signal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Builder</a:t>
            </a:r>
            <a:r>
              <a:rPr lang="ja-JP" altLang="en-US" dirty="0"/>
              <a:t>」</a:t>
            </a:r>
            <a:r>
              <a:rPr lang="ja-JP" altLang="en-US" dirty="0" smtClean="0"/>
              <a:t>があるが、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どのブロックに機能集約するかによって、使う方針が変わる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795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81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非表示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おさらい：調査項目（第</a:t>
            </a:r>
            <a:r>
              <a:rPr lang="en-US" altLang="ja-JP" dirty="0"/>
              <a:t>2</a:t>
            </a:r>
            <a:r>
              <a:rPr lang="ja-JP" altLang="en-US" dirty="0" smtClean="0"/>
              <a:t>回全体議事録より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/>
              <a:t>調査項目（機能が考慮されているか）</a:t>
            </a:r>
          </a:p>
          <a:p>
            <a:pPr marL="0" indent="0">
              <a:buNone/>
            </a:pPr>
            <a:r>
              <a:rPr lang="ja-JP" altLang="ja-JP" dirty="0"/>
              <a:t>・基本：使い方、設定方法、ユースケース、メリット、デメリット</a:t>
            </a:r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ja-JP" dirty="0" smtClean="0"/>
              <a:t>使い方</a:t>
            </a:r>
            <a:r>
              <a:rPr lang="ja-JP" altLang="ja-JP" dirty="0"/>
              <a:t>については、基本操作のみ、詳細オプションは不要</a:t>
            </a:r>
          </a:p>
          <a:p>
            <a:pPr marL="0" indent="0">
              <a:buNone/>
            </a:pPr>
            <a:r>
              <a:rPr lang="ja-JP" altLang="ja-JP" dirty="0"/>
              <a:t>・注意点、バグ、エラーの発生ケース</a:t>
            </a:r>
          </a:p>
          <a:p>
            <a:pPr marL="0" indent="0">
              <a:buNone/>
            </a:pPr>
            <a:r>
              <a:rPr lang="ja-JP" altLang="ja-JP" dirty="0"/>
              <a:t>・SLDVの実行可否</a:t>
            </a:r>
          </a:p>
          <a:p>
            <a:pPr marL="0" indent="0">
              <a:buNone/>
            </a:pPr>
            <a:r>
              <a:rPr lang="ja-JP" altLang="ja-JP" dirty="0"/>
              <a:t>・Simulink　Checkの実行可否</a:t>
            </a:r>
          </a:p>
          <a:p>
            <a:pPr marL="0" indent="0">
              <a:buNone/>
            </a:pPr>
            <a:r>
              <a:rPr lang="ja-JP" altLang="ja-JP" dirty="0"/>
              <a:t>・転置抑制（コンフィギュレーション）の影響</a:t>
            </a:r>
          </a:p>
          <a:p>
            <a:pPr marL="0" indent="0">
              <a:buNone/>
            </a:pPr>
            <a:r>
              <a:rPr lang="ja-JP" altLang="ja-JP" dirty="0"/>
              <a:t>・コード生成</a:t>
            </a:r>
          </a:p>
          <a:p>
            <a:pPr marL="0" indent="0">
              <a:buNone/>
            </a:pPr>
            <a:r>
              <a:rPr lang="ja-JP" altLang="ja-JP" dirty="0"/>
              <a:t>・コマンドによる操作（変換や、ブロック選択、調整等）</a:t>
            </a:r>
          </a:p>
          <a:p>
            <a:pPr marL="0" indent="0">
              <a:buNone/>
            </a:pPr>
            <a:r>
              <a:rPr lang="ja-JP" altLang="ja-JP" dirty="0"/>
              <a:t>・ダウングレード時の影響（ブロック置換、変更による影響）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21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本スライドの項目一覧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ドキュメンテーション一覧（ヘルプ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機能概要と</a:t>
            </a:r>
            <a:r>
              <a:rPr lang="ja-JP" altLang="en-US" dirty="0" smtClean="0"/>
              <a:t>使い方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設定方法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配置方法</a:t>
            </a:r>
            <a:endParaRPr lang="en-US" altLang="ja-JP" dirty="0" smtClean="0"/>
          </a:p>
          <a:p>
            <a:r>
              <a:rPr lang="ja-JP" altLang="en-US" dirty="0" smtClean="0"/>
              <a:t>動作検証</a:t>
            </a:r>
            <a:endParaRPr lang="en-US" altLang="ja-JP" dirty="0" smtClean="0"/>
          </a:p>
          <a:p>
            <a:pPr lvl="1"/>
            <a:r>
              <a:rPr lang="ja-JP" altLang="en-US" dirty="0"/>
              <a:t>バス要素端子を使用するためのモデルの</a:t>
            </a:r>
            <a:r>
              <a:rPr lang="ja-JP" altLang="en-US" dirty="0" smtClean="0"/>
              <a:t>変換</a:t>
            </a:r>
            <a:endParaRPr lang="en-US" altLang="ja-JP" dirty="0" smtClean="0"/>
          </a:p>
          <a:p>
            <a:pPr lvl="1"/>
            <a:r>
              <a:rPr lang="ja-JP" altLang="ja-JP" dirty="0" smtClean="0"/>
              <a:t>SLDV</a:t>
            </a:r>
            <a:r>
              <a:rPr lang="ja-JP" altLang="ja-JP" dirty="0"/>
              <a:t>の実行</a:t>
            </a:r>
            <a:r>
              <a:rPr lang="ja-JP" altLang="ja-JP" dirty="0" smtClean="0"/>
              <a:t>可否</a:t>
            </a:r>
            <a:endParaRPr lang="en-US" altLang="ja-JP" dirty="0"/>
          </a:p>
          <a:p>
            <a:pPr lvl="1"/>
            <a:r>
              <a:rPr lang="ja-JP" altLang="ja-JP" dirty="0"/>
              <a:t>コード生成</a:t>
            </a:r>
            <a:endParaRPr lang="en-US" altLang="ja-JP" dirty="0" smtClean="0"/>
          </a:p>
          <a:p>
            <a:pPr lvl="1"/>
            <a:r>
              <a:rPr lang="ja-JP" altLang="ja-JP" dirty="0" smtClean="0"/>
              <a:t>Simulink</a:t>
            </a:r>
            <a:r>
              <a:rPr lang="ja-JP" altLang="en-US" dirty="0" smtClean="0"/>
              <a:t> </a:t>
            </a:r>
            <a:r>
              <a:rPr lang="ja-JP" altLang="ja-JP" dirty="0"/>
              <a:t>Checkの実行</a:t>
            </a:r>
            <a:r>
              <a:rPr lang="ja-JP" altLang="ja-JP" dirty="0" smtClean="0"/>
              <a:t>可否</a:t>
            </a:r>
            <a:endParaRPr lang="en-US" altLang="ja-JP" dirty="0" smtClean="0"/>
          </a:p>
          <a:p>
            <a:pPr lvl="1"/>
            <a:r>
              <a:rPr lang="ja-JP" altLang="ja-JP" dirty="0"/>
              <a:t>ダウングレード時の</a:t>
            </a:r>
            <a:r>
              <a:rPr lang="ja-JP" altLang="ja-JP" dirty="0" smtClean="0"/>
              <a:t>影響</a:t>
            </a:r>
            <a:r>
              <a:rPr lang="ja-JP" altLang="ja-JP" sz="2000" dirty="0" smtClean="0"/>
              <a:t>（</a:t>
            </a:r>
            <a:r>
              <a:rPr lang="ja-JP" altLang="ja-JP" sz="2000" dirty="0"/>
              <a:t>ブロック置換、変更による影響</a:t>
            </a:r>
            <a:r>
              <a:rPr lang="ja-JP" altLang="ja-JP" sz="2000" dirty="0" smtClean="0"/>
              <a:t>）</a:t>
            </a:r>
            <a:endParaRPr lang="en-US" altLang="ja-JP" dirty="0"/>
          </a:p>
          <a:p>
            <a:r>
              <a:rPr lang="ja-JP" altLang="ja-JP" dirty="0"/>
              <a:t>メリット</a:t>
            </a:r>
            <a:r>
              <a:rPr lang="en-US" altLang="ja-JP" dirty="0"/>
              <a:t>/</a:t>
            </a:r>
            <a:r>
              <a:rPr lang="ja-JP" altLang="en-US" dirty="0"/>
              <a:t>デメリット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961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ドキュメンテーション一覧（ヘルプ）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200940"/>
              </p:ext>
            </p:extLst>
          </p:nvPr>
        </p:nvGraphicFramePr>
        <p:xfrm>
          <a:off x="815413" y="1340768"/>
          <a:ext cx="10972800" cy="9499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193192"/>
                <a:gridCol w="677960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ysClr val="windowText" lastClr="000000"/>
                          </a:solidFill>
                        </a:rPr>
                        <a:t>項目名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From Spreadsheet</a:t>
                      </a:r>
                    </a:p>
                    <a:p>
                      <a:r>
                        <a:rPr kumimoji="1" lang="ja-JP" altLang="en-US" sz="1600" dirty="0" smtClean="0"/>
                        <a:t>スプレッドシートからのデータの読み取り</a:t>
                      </a:r>
                      <a:endParaRPr kumimoji="1" lang="ja-JP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hlinkClick r:id="rId2" action="ppaction://hlinkfile"/>
                        </a:rPr>
                        <a:t>file:///C:/Program%20Files/MATLAB/R2019b/help/simulink/slref/fromspreadsheet.html</a:t>
                      </a:r>
                      <a:endParaRPr lang="en-US" altLang="ja-JP" sz="1600" dirty="0" smtClean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719401" y="868070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機能名：</a:t>
            </a:r>
            <a:r>
              <a:rPr lang="ja-JP" altLang="ja-JP" dirty="0" smtClean="0"/>
              <a:t> </a:t>
            </a:r>
            <a:r>
              <a:rPr lang="en-US" altLang="ja-JP" dirty="0"/>
              <a:t>From Spreadsheet</a:t>
            </a:r>
            <a:r>
              <a:rPr lang="ja-JP" altLang="en-US" dirty="0" smtClean="0"/>
              <a:t>　（</a:t>
            </a:r>
            <a:r>
              <a:rPr lang="en-US" altLang="ja-JP" dirty="0"/>
              <a:t>R2015b </a:t>
            </a:r>
            <a:r>
              <a:rPr lang="ja-JP" altLang="en-US" dirty="0"/>
              <a:t>で導入）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48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機能概要と</a:t>
            </a:r>
            <a:r>
              <a:rPr lang="ja-JP" altLang="en-US" dirty="0"/>
              <a:t>使い方</a:t>
            </a:r>
            <a:r>
              <a:rPr lang="ja-JP" altLang="en-US" dirty="0" smtClean="0"/>
              <a:t>（</a:t>
            </a:r>
            <a:r>
              <a:rPr lang="ja-JP" altLang="en-US" dirty="0"/>
              <a:t>１</a:t>
            </a:r>
            <a:r>
              <a:rPr lang="ja-JP" altLang="en-US" dirty="0" smtClean="0"/>
              <a:t>／</a:t>
            </a:r>
            <a:r>
              <a:rPr lang="ja-JP" altLang="en-US" dirty="0"/>
              <a:t>２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5413" y="1772816"/>
            <a:ext cx="10972800" cy="4640684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400" b="1" dirty="0" smtClean="0"/>
              <a:t>機能概要</a:t>
            </a:r>
            <a:endParaRPr lang="en-US" altLang="ja-JP" sz="1400" b="1" dirty="0" smtClean="0"/>
          </a:p>
          <a:p>
            <a:r>
              <a:rPr lang="en-US" altLang="ja-JP" sz="1400" dirty="0"/>
              <a:t>From Spreadsheet </a:t>
            </a:r>
            <a:r>
              <a:rPr lang="ja-JP" altLang="en-US" sz="1400" dirty="0"/>
              <a:t>ブロックは </a:t>
            </a:r>
            <a:r>
              <a:rPr lang="en-US" altLang="ja-JP" sz="1400" dirty="0"/>
              <a:t>Microsoft</a:t>
            </a:r>
            <a:r>
              <a:rPr lang="en-US" altLang="ja-JP" sz="1400" baseline="30000" dirty="0"/>
              <a:t>®</a:t>
            </a:r>
            <a:r>
              <a:rPr lang="ja-JP" altLang="en-US" sz="1400" dirty="0"/>
              <a:t> </a:t>
            </a:r>
            <a:r>
              <a:rPr lang="en-US" altLang="ja-JP" sz="1400" dirty="0"/>
              <a:t>Excel</a:t>
            </a:r>
            <a:r>
              <a:rPr lang="en-US" altLang="ja-JP" sz="1400" baseline="30000" dirty="0"/>
              <a:t>®</a:t>
            </a:r>
            <a:r>
              <a:rPr lang="ja-JP" altLang="en-US" sz="1400" dirty="0"/>
              <a:t> </a:t>
            </a:r>
            <a:r>
              <a:rPr lang="en-US" altLang="ja-JP" sz="1400" dirty="0"/>
              <a:t>(</a:t>
            </a:r>
            <a:r>
              <a:rPr lang="ja-JP" altLang="en-US" sz="1400" dirty="0"/>
              <a:t>すべてのプラットフォーム</a:t>
            </a:r>
            <a:r>
              <a:rPr lang="en-US" altLang="ja-JP" sz="1400" dirty="0"/>
              <a:t>) </a:t>
            </a:r>
            <a:r>
              <a:rPr lang="ja-JP" altLang="en-US" sz="1400" dirty="0"/>
              <a:t>または </a:t>
            </a:r>
            <a:r>
              <a:rPr lang="en-US" altLang="ja-JP" sz="1400" dirty="0"/>
              <a:t>CSV (Microsoft Office </a:t>
            </a:r>
            <a:r>
              <a:rPr lang="ja-JP" altLang="en-US" sz="1400" dirty="0"/>
              <a:t>のみインストールされた </a:t>
            </a:r>
            <a:r>
              <a:rPr lang="en-US" altLang="ja-JP" sz="1400" dirty="0"/>
              <a:t>Microsoft Windows</a:t>
            </a:r>
            <a:r>
              <a:rPr lang="en-US" altLang="ja-JP" sz="1400" baseline="30000" dirty="0"/>
              <a:t>®</a:t>
            </a:r>
            <a:r>
              <a:rPr lang="ja-JP" altLang="en-US" sz="1400" dirty="0"/>
              <a:t> プラットフォーム</a:t>
            </a:r>
            <a:r>
              <a:rPr lang="en-US" altLang="ja-JP" sz="1400" dirty="0"/>
              <a:t>) </a:t>
            </a:r>
            <a:r>
              <a:rPr lang="ja-JP" altLang="en-US" sz="1400" dirty="0"/>
              <a:t>スプレッドシートからデータを読み取り、データを信号として出力します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400" b="1" dirty="0" smtClean="0"/>
              <a:t>格納形式 </a:t>
            </a:r>
            <a:endParaRPr kumimoji="1" lang="en-US" altLang="ja-JP" sz="1400" b="1" dirty="0" smtClean="0"/>
          </a:p>
          <a:p>
            <a:r>
              <a:rPr lang="en-US" altLang="ja-JP" sz="1400" dirty="0" smtClean="0"/>
              <a:t>From </a:t>
            </a:r>
            <a:r>
              <a:rPr lang="en-US" altLang="ja-JP" sz="1400" dirty="0"/>
              <a:t>Spreadsheet </a:t>
            </a:r>
            <a:r>
              <a:rPr lang="ja-JP" altLang="en-US" sz="1400" dirty="0"/>
              <a:t>ブロックがスプレッドシートから読み取るデータは、適切な形式でなければなりません</a:t>
            </a:r>
            <a:r>
              <a:rPr lang="ja-JP" altLang="en-US" sz="1400" dirty="0" smtClean="0"/>
              <a:t>。</a:t>
            </a:r>
            <a:endParaRPr kumimoji="1" lang="en-US" altLang="ja-JP" sz="1400" dirty="0" smtClean="0"/>
          </a:p>
          <a:p>
            <a:pPr marL="0" indent="0">
              <a:buNone/>
            </a:pPr>
            <a:endParaRPr kumimoji="1" lang="en-US" altLang="ja-JP" sz="1400" b="1" dirty="0" smtClean="0"/>
          </a:p>
          <a:p>
            <a:pPr marL="0" indent="0">
              <a:buNone/>
            </a:pPr>
            <a:endParaRPr kumimoji="1" lang="ja-JP" altLang="en-US" sz="1400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05773"/>
              </p:ext>
            </p:extLst>
          </p:nvPr>
        </p:nvGraphicFramePr>
        <p:xfrm>
          <a:off x="719403" y="908720"/>
          <a:ext cx="10972800" cy="828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35905"/>
                <a:gridCol w="783689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ドキュメント項目名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From Spreadsheet</a:t>
                      </a:r>
                    </a:p>
                    <a:p>
                      <a:r>
                        <a:rPr kumimoji="1" lang="ja-JP" altLang="en-US" sz="1200" dirty="0" smtClean="0"/>
                        <a:t>スプレッドシートからのデータの読み取り</a:t>
                      </a:r>
                      <a:endParaRPr kumimoji="1" lang="ja-JP" alt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hlinkClick r:id="rId2" action="ppaction://hlinkfile"/>
                        </a:rPr>
                        <a:t>file:///C:/Program%20Files/MATLAB/R2019b/help/simulink/slref/fromspreadsheet.html</a:t>
                      </a:r>
                      <a:endParaRPr lang="en-US" altLang="ja-JP" sz="1200" dirty="0" smtClean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8194" name="Picture 2" descr="C:\Users\010060071\Downloads\fromspreadsheet_excel_ja_J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139" y="3462723"/>
            <a:ext cx="2548367" cy="309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168742" y="3596074"/>
            <a:ext cx="6508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（例）　</a:t>
            </a:r>
            <a:r>
              <a:rPr lang="en-US" altLang="ja-JP" sz="1200" dirty="0" smtClean="0"/>
              <a:t>Microsoft </a:t>
            </a:r>
            <a:r>
              <a:rPr lang="en-US" altLang="ja-JP" sz="1200" b="1" dirty="0"/>
              <a:t>Excel</a:t>
            </a:r>
            <a:r>
              <a:rPr lang="en-US" altLang="ja-JP" sz="1200" dirty="0"/>
              <a:t> </a:t>
            </a:r>
            <a:r>
              <a:rPr lang="ja-JP" altLang="en-US" sz="1200" dirty="0"/>
              <a:t>スプレッドシートの</a:t>
            </a:r>
            <a:r>
              <a:rPr lang="ja-JP" altLang="en-US" sz="1200" dirty="0" smtClean="0"/>
              <a:t>場合</a:t>
            </a:r>
            <a:endParaRPr lang="en-US" altLang="ja-JP" sz="1200" dirty="0" smtClean="0"/>
          </a:p>
          <a:p>
            <a:endParaRPr lang="ja-JP" alt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From Spreadsheet </a:t>
            </a:r>
            <a:r>
              <a:rPr lang="ja-JP" altLang="en-US" sz="1200" dirty="0"/>
              <a:t>ブロックは最初の行を信号名と解釈します。信号名を指定しないと、</a:t>
            </a:r>
            <a:r>
              <a:rPr lang="en-US" altLang="ja-JP" sz="1200" dirty="0"/>
              <a:t>From Spreadsheet </a:t>
            </a:r>
            <a:r>
              <a:rPr lang="ja-JP" altLang="en-US" sz="1200" dirty="0"/>
              <a:t>ブロックは </a:t>
            </a:r>
            <a:r>
              <a:rPr lang="en-US" altLang="ja-JP" sz="1200" dirty="0"/>
              <a:t>Signal # </a:t>
            </a:r>
            <a:r>
              <a:rPr lang="ja-JP" altLang="en-US" sz="1200" dirty="0"/>
              <a:t>の形式の既定の信号名を割り当てます。ここで </a:t>
            </a:r>
            <a:r>
              <a:rPr lang="en-US" altLang="ja-JP" sz="1200" dirty="0"/>
              <a:t># </a:t>
            </a:r>
            <a:r>
              <a:rPr lang="ja-JP" altLang="en-US" sz="1200" dirty="0"/>
              <a:t>は、無名の信号が追加されるたびにインクリメントする値です。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From Spreadsheet </a:t>
            </a:r>
            <a:r>
              <a:rPr lang="ja-JP" altLang="en-US" sz="1200" dirty="0"/>
              <a:t>ブロックは、最初の列を時間として解釈します。この列では、時間値が単調増加しなければなりません。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From Spreadsheet </a:t>
            </a:r>
            <a:r>
              <a:rPr lang="ja-JP" altLang="en-US" sz="1200" dirty="0"/>
              <a:t>ブロックは、残りの列を信号として解釈します。</a:t>
            </a:r>
          </a:p>
          <a:p>
            <a:pPr lvl="1"/>
            <a:endParaRPr lang="en-US" altLang="ja-JP" sz="1200" dirty="0" smtClean="0"/>
          </a:p>
          <a:p>
            <a:pPr lvl="1"/>
            <a:r>
              <a:rPr lang="ja-JP" altLang="en-US" sz="1200" dirty="0" smtClean="0"/>
              <a:t>右の例</a:t>
            </a:r>
            <a:r>
              <a:rPr lang="ja-JP" altLang="en-US" sz="1200" dirty="0"/>
              <a:t>は、正しい形式の </a:t>
            </a:r>
            <a:r>
              <a:rPr lang="en-US" altLang="ja-JP" sz="1200" dirty="0"/>
              <a:t>Microsoft Excel </a:t>
            </a:r>
            <a:r>
              <a:rPr lang="ja-JP" altLang="en-US" sz="1200" dirty="0"/>
              <a:t>スプレッドシートを示しています。最初の列は時間で、</a:t>
            </a:r>
            <a:r>
              <a:rPr lang="en-US" altLang="ja-JP" sz="1200" dirty="0"/>
              <a:t>1 </a:t>
            </a:r>
            <a:r>
              <a:rPr lang="ja-JP" altLang="en-US" sz="1200" dirty="0"/>
              <a:t>行目には信号名が含まれます。各ワークシートに </a:t>
            </a:r>
            <a:r>
              <a:rPr lang="en-US" altLang="ja-JP" sz="1200" dirty="0"/>
              <a:t>1 </a:t>
            </a:r>
            <a:r>
              <a:rPr lang="ja-JP" altLang="en-US" sz="1200" dirty="0" err="1"/>
              <a:t>つの</a:t>
            </a:r>
            <a:r>
              <a:rPr lang="ja-JP" altLang="en-US" sz="1200" dirty="0"/>
              <a:t>信号グループが含まれます。</a:t>
            </a:r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38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031285"/>
            <a:ext cx="65722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機能概要と使い方</a:t>
            </a:r>
            <a:r>
              <a:rPr lang="ja-JP" altLang="en-US" dirty="0" smtClean="0"/>
              <a:t>（</a:t>
            </a:r>
            <a:r>
              <a:rPr lang="ja-JP" altLang="en-US" dirty="0"/>
              <a:t>２</a:t>
            </a:r>
            <a:r>
              <a:rPr lang="ja-JP" altLang="en-US" dirty="0" smtClean="0"/>
              <a:t>／</a:t>
            </a:r>
            <a:r>
              <a:rPr lang="ja-JP" altLang="en-US" dirty="0"/>
              <a:t>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800" dirty="0" smtClean="0"/>
              <a:t>動作環境：</a:t>
            </a:r>
            <a:r>
              <a:rPr lang="en-US" altLang="ja-JP" sz="1800" dirty="0" smtClean="0"/>
              <a:t>R2019b Update3</a:t>
            </a:r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1800" dirty="0"/>
              <a:t>呼び出し方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600" dirty="0" smtClean="0"/>
              <a:t>１．ライブラリブラウザより</a:t>
            </a:r>
            <a:endParaRPr lang="ja-JP" altLang="en-US" sz="1600" dirty="0"/>
          </a:p>
          <a:p>
            <a:pPr lvl="1"/>
            <a:r>
              <a:rPr lang="en-US" altLang="ja-JP" sz="1400" dirty="0" smtClean="0"/>
              <a:t>Simulink </a:t>
            </a:r>
            <a:r>
              <a:rPr lang="en-US" altLang="ja-JP" sz="1400" dirty="0"/>
              <a:t>/ </a:t>
            </a:r>
            <a:r>
              <a:rPr lang="en-US" altLang="ja-JP" sz="1400" dirty="0" smtClean="0"/>
              <a:t>Sources</a:t>
            </a:r>
            <a:r>
              <a:rPr lang="ja-JP" altLang="en-US" sz="1400" dirty="0"/>
              <a:t>　　　　　</a:t>
            </a:r>
            <a:r>
              <a:rPr lang="ja-JP" altLang="en-US" sz="1400" dirty="0" smtClean="0"/>
              <a:t>　　　　</a:t>
            </a:r>
            <a:r>
              <a:rPr lang="ja-JP" altLang="en-US" sz="1400" dirty="0"/>
              <a:t>　</a:t>
            </a:r>
            <a:r>
              <a:rPr lang="ja-JP" altLang="en-US" sz="1400" b="1" dirty="0"/>
              <a:t>例　⇒</a:t>
            </a:r>
            <a:r>
              <a:rPr lang="ja-JP" altLang="en-US" sz="1400" dirty="0"/>
              <a:t>　</a:t>
            </a:r>
            <a:endParaRPr lang="en-US" altLang="ja-JP" sz="14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1600" dirty="0"/>
              <a:t>２</a:t>
            </a:r>
            <a:r>
              <a:rPr lang="ja-JP" altLang="en-US" sz="1600" dirty="0" smtClean="0"/>
              <a:t>．直接ブロック名を記入し検索　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</p:txBody>
      </p:sp>
      <p:sp>
        <p:nvSpPr>
          <p:cNvPr id="4" name="円/楕円 3"/>
          <p:cNvSpPr/>
          <p:nvPr/>
        </p:nvSpPr>
        <p:spPr bwMode="auto">
          <a:xfrm>
            <a:off x="9270275" y="2865935"/>
            <a:ext cx="1332411" cy="83602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786188"/>
            <a:ext cx="3829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87400" y="1845276"/>
            <a:ext cx="10972800" cy="4637902"/>
          </a:xfrm>
        </p:spPr>
        <p:txBody>
          <a:bodyPr/>
          <a:lstStyle/>
          <a:p>
            <a:pPr marL="342900" lvl="2" indent="-342900">
              <a:buFontTx/>
              <a:buChar char="•"/>
            </a:pPr>
            <a:r>
              <a:rPr lang="ja-JP" altLang="en-US" sz="1800" dirty="0"/>
              <a:t>対象</a:t>
            </a:r>
            <a:r>
              <a:rPr lang="ja-JP" altLang="en-US" sz="1800" dirty="0" smtClean="0"/>
              <a:t>モデルの作成 </a:t>
            </a:r>
            <a:r>
              <a:rPr lang="en-US" altLang="ja-JP" sz="1800" dirty="0"/>
              <a:t>- from_spreadsheet_sample1</a:t>
            </a:r>
          </a:p>
          <a:p>
            <a:endParaRPr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検証（１</a:t>
            </a:r>
            <a:r>
              <a:rPr lang="ja-JP" altLang="en-US" dirty="0" smtClean="0"/>
              <a:t>／５）</a:t>
            </a:r>
            <a:endParaRPr lang="en-US" altLang="ja-JP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4987"/>
              </p:ext>
            </p:extLst>
          </p:nvPr>
        </p:nvGraphicFramePr>
        <p:xfrm>
          <a:off x="719403" y="908720"/>
          <a:ext cx="10972800" cy="828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35905"/>
                <a:gridCol w="783689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ドキュメント項目名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From Spreadsheet</a:t>
                      </a:r>
                    </a:p>
                    <a:p>
                      <a:r>
                        <a:rPr kumimoji="1" lang="ja-JP" altLang="en-US" sz="1200" dirty="0" smtClean="0"/>
                        <a:t>スプレッドシートからのデータの読み取り</a:t>
                      </a:r>
                      <a:endParaRPr kumimoji="1" lang="ja-JP" alt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hlinkClick r:id="rId3" action="ppaction://hlinkfile"/>
                        </a:rPr>
                        <a:t>file:///C:/Program%20Files/MATLAB/R2019b/help/simulink/slref/fromspreadsheet.html</a:t>
                      </a:r>
                      <a:endParaRPr lang="en-US" altLang="ja-JP" sz="1200" dirty="0" smtClean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34365"/>
              </p:ext>
            </p:extLst>
          </p:nvPr>
        </p:nvGraphicFramePr>
        <p:xfrm>
          <a:off x="6157784" y="2533650"/>
          <a:ext cx="2743200" cy="301180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DC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Trigger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17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90177"/>
              </p:ext>
            </p:extLst>
          </p:nvPr>
        </p:nvGraphicFramePr>
        <p:xfrm>
          <a:off x="9535549" y="2681345"/>
          <a:ext cx="1595137" cy="87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37"/>
              </a:tblGrid>
              <a:tr h="334777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</a:rPr>
                        <a:t>サンプルモデル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667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79441"/>
              </p:ext>
            </p:extLst>
          </p:nvPr>
        </p:nvGraphicFramePr>
        <p:xfrm>
          <a:off x="9535549" y="4139443"/>
          <a:ext cx="1595137" cy="87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37"/>
              </a:tblGrid>
              <a:tr h="334777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</a:rPr>
                        <a:t>サンプルシート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667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03556"/>
              </p:ext>
            </p:extLst>
          </p:nvPr>
        </p:nvGraphicFramePr>
        <p:xfrm>
          <a:off x="9621751" y="3105408"/>
          <a:ext cx="14446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パッケージャー シェル オブジェクト" showAsIcon="1" r:id="rId4" imgW="1445400" imgH="394920" progId="Package">
                  <p:embed/>
                </p:oleObj>
              </mc:Choice>
              <mc:Fallback>
                <p:oleObj name="パッケージャー シェル オブジェクト" showAsIcon="1" r:id="rId4" imgW="14454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21751" y="3105408"/>
                        <a:ext cx="144462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90644"/>
              </p:ext>
            </p:extLst>
          </p:nvPr>
        </p:nvGraphicFramePr>
        <p:xfrm>
          <a:off x="9848336" y="449150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ワークシート" showAsIcon="1" r:id="rId6" imgW="914400" imgH="771480" progId="Excel.Sheet.12">
                  <p:embed/>
                </p:oleObj>
              </mc:Choice>
              <mc:Fallback>
                <p:oleObj name="ワークシート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48336" y="449150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12" y="2347440"/>
            <a:ext cx="3719408" cy="379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3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</a:t>
            </a:r>
            <a:r>
              <a:rPr lang="ja-JP" altLang="en-US" dirty="0" smtClean="0"/>
              <a:t>（２／</a:t>
            </a:r>
            <a:r>
              <a:rPr lang="ja-JP" altLang="en-US" dirty="0"/>
              <a:t>５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ja-JP" altLang="ja-JP" dirty="0" smtClean="0"/>
              <a:t>SLDVの実行可否</a:t>
            </a:r>
            <a:endParaRPr lang="en-US" altLang="ja-JP" dirty="0" smtClean="0"/>
          </a:p>
          <a:p>
            <a:pPr marL="742950" lvl="2" indent="-342900">
              <a:buFont typeface="Wingdings" panose="05000000000000000000" pitchFamily="2" charset="2"/>
              <a:buChar char="u"/>
            </a:pPr>
            <a:r>
              <a:rPr lang="ja-JP" altLang="en-US" sz="1800" dirty="0" smtClean="0"/>
              <a:t>対象</a:t>
            </a:r>
            <a:r>
              <a:rPr lang="ja-JP" altLang="en-US" sz="1800" dirty="0" smtClean="0"/>
              <a:t>モデル </a:t>
            </a:r>
            <a:r>
              <a:rPr lang="en-US" altLang="ja-JP" sz="1800" dirty="0" smtClean="0"/>
              <a:t>- </a:t>
            </a:r>
            <a:r>
              <a:rPr lang="en-US" altLang="ja-JP" sz="1800" dirty="0"/>
              <a:t>from_spreadsheet_sample1</a:t>
            </a:r>
            <a:endParaRPr lang="en-US" altLang="ja-JP" sz="1800" dirty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46501"/>
              </p:ext>
            </p:extLst>
          </p:nvPr>
        </p:nvGraphicFramePr>
        <p:xfrm>
          <a:off x="1336043" y="4168345"/>
          <a:ext cx="10253917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333"/>
                <a:gridCol w="3939810"/>
                <a:gridCol w="2369819"/>
                <a:gridCol w="1847955"/>
              </a:tblGrid>
              <a:tr h="143155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検証モード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結果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コンフィグ設定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ログ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031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設計エラー検出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effectLst/>
                        </a:rPr>
                        <a:t>設計エラー検出 が正常に完了しました。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</a:rPr>
                        <a:t>config_DV_ErrorDetect.png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</a:rPr>
                        <a:t>from_spreadsheet_sample1_report2.html</a:t>
                      </a:r>
                      <a:endParaRPr kumimoji="1" lang="ja-JP" altLang="en-US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テスト生成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テスト生成 が正常に完了しました。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</a:rPr>
                        <a:t>config_DV_GenerateCode.png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</a:rPr>
                        <a:t>from_spreadsheet_sample1_report3.html</a:t>
                      </a:r>
                      <a:endParaRPr kumimoji="1" lang="ja-JP" altLang="en-US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プロパティ証明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effectLst/>
                        </a:rPr>
                        <a:t>プロパティ証明 が正常に完了しました。</a:t>
                      </a:r>
                      <a:endParaRPr kumimoji="1" lang="ja-JP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</a:rPr>
                        <a:t>config_DV_ProveProperty.png</a:t>
                      </a:r>
                    </a:p>
                    <a:p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8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ja-JP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from_spreadsheet_sample1_report4.html</a:t>
                      </a:r>
                      <a:endParaRPr kumimoji="1" lang="ja-JP" altLang="en-US" sz="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33" name="Picture 2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0" y="1743633"/>
            <a:ext cx="42291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508096"/>
              </p:ext>
            </p:extLst>
          </p:nvPr>
        </p:nvGraphicFramePr>
        <p:xfrm>
          <a:off x="7611827" y="4697824"/>
          <a:ext cx="1300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" name="パッケージャー シェル オブジェクト" showAsIcon="1" r:id="rId4" imgW="1299600" imgH="394920" progId="Package">
                  <p:embed/>
                </p:oleObj>
              </mc:Choice>
              <mc:Fallback>
                <p:oleObj name="パッケージャー シェル オブジェクト" showAsIcon="1" r:id="rId4" imgW="12996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1827" y="4697824"/>
                        <a:ext cx="130016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26637"/>
              </p:ext>
            </p:extLst>
          </p:nvPr>
        </p:nvGraphicFramePr>
        <p:xfrm>
          <a:off x="9680104" y="4753209"/>
          <a:ext cx="19351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" name="パッケージャー シェル オブジェクト" showAsIcon="1" r:id="rId6" imgW="1934640" imgH="394920" progId="Package">
                  <p:embed/>
                </p:oleObj>
              </mc:Choice>
              <mc:Fallback>
                <p:oleObj name="パッケージャー シェル オブジェクト" showAsIcon="1" r:id="rId6" imgW="193464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80104" y="4753209"/>
                        <a:ext cx="1935162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80777"/>
              </p:ext>
            </p:extLst>
          </p:nvPr>
        </p:nvGraphicFramePr>
        <p:xfrm>
          <a:off x="7559889" y="5331230"/>
          <a:ext cx="1438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" name="パッケージャー シェル オブジェクト" showAsIcon="1" r:id="rId8" imgW="1438200" imgH="394920" progId="Package">
                  <p:embed/>
                </p:oleObj>
              </mc:Choice>
              <mc:Fallback>
                <p:oleObj name="パッケージャー シェル オブジェクト" showAsIcon="1" r:id="rId8" imgW="14382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9889" y="5331230"/>
                        <a:ext cx="14382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02994"/>
              </p:ext>
            </p:extLst>
          </p:nvPr>
        </p:nvGraphicFramePr>
        <p:xfrm>
          <a:off x="9667841" y="5329334"/>
          <a:ext cx="1935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" name="パッケージャー シェル オブジェクト" showAsIcon="1" r:id="rId10" imgW="1934640" imgH="394920" progId="Package">
                  <p:embed/>
                </p:oleObj>
              </mc:Choice>
              <mc:Fallback>
                <p:oleObj name="パッケージャー シェル オブジェクト" showAsIcon="1" r:id="rId10" imgW="193464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67841" y="5329334"/>
                        <a:ext cx="193516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オブジェクト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907884"/>
              </p:ext>
            </p:extLst>
          </p:nvPr>
        </p:nvGraphicFramePr>
        <p:xfrm>
          <a:off x="7542506" y="5965695"/>
          <a:ext cx="1438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" name="パッケージャー シェル オブジェクト" showAsIcon="1" r:id="rId12" imgW="1438200" imgH="394920" progId="Package">
                  <p:embed/>
                </p:oleObj>
              </mc:Choice>
              <mc:Fallback>
                <p:oleObj name="パッケージャー シェル オブジェクト" showAsIcon="1" r:id="rId12" imgW="14382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42506" y="5965695"/>
                        <a:ext cx="14382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オブジェクト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625231"/>
              </p:ext>
            </p:extLst>
          </p:nvPr>
        </p:nvGraphicFramePr>
        <p:xfrm>
          <a:off x="9693592" y="5927400"/>
          <a:ext cx="1935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" name="パッケージャー シェル オブジェクト" showAsIcon="1" r:id="rId14" imgW="1934640" imgH="394920" progId="Package">
                  <p:embed/>
                </p:oleObj>
              </mc:Choice>
              <mc:Fallback>
                <p:oleObj name="パッケージャー シェル オブジェクト" showAsIcon="1" r:id="rId14" imgW="193464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693592" y="5927400"/>
                        <a:ext cx="193516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1336044" y="3066322"/>
            <a:ext cx="102381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未サポート</a:t>
            </a:r>
            <a:r>
              <a:rPr lang="ja-JP" altLang="en-US" dirty="0"/>
              <a:t>のブロック</a:t>
            </a:r>
          </a:p>
          <a:p>
            <a:pPr lvl="1"/>
            <a:r>
              <a:rPr lang="ja-JP" altLang="en-US" sz="1400" b="1" u="sng" dirty="0" smtClean="0">
                <a:solidFill>
                  <a:srgbClr val="FF0000"/>
                </a:solidFill>
              </a:rPr>
              <a:t>次</a:t>
            </a:r>
            <a:r>
              <a:rPr lang="ja-JP" altLang="en-US" sz="1400" b="1" u="sng" dirty="0">
                <a:solidFill>
                  <a:srgbClr val="FF0000"/>
                </a:solidFill>
              </a:rPr>
              <a:t>の</a:t>
            </a:r>
            <a:r>
              <a:rPr lang="ja-JP" altLang="en-US" sz="1400" b="1" u="sng" dirty="0" smtClean="0">
                <a:solidFill>
                  <a:srgbClr val="FF0000"/>
                </a:solidFill>
              </a:rPr>
              <a:t>ブロック（</a:t>
            </a:r>
            <a:r>
              <a:rPr lang="en-US" altLang="ja-JP" sz="1400" b="1" u="sng" dirty="0" smtClean="0">
                <a:solidFill>
                  <a:srgbClr val="FF0000"/>
                </a:solidFill>
              </a:rPr>
              <a:t>= From Spreadsheet</a:t>
            </a:r>
            <a:r>
              <a:rPr lang="ja-JP" altLang="en-US" sz="1400" b="1" u="sng" dirty="0" smtClean="0">
                <a:solidFill>
                  <a:srgbClr val="FF0000"/>
                </a:solidFill>
              </a:rPr>
              <a:t>）は </a:t>
            </a:r>
            <a:r>
              <a:rPr lang="en-US" altLang="ja-JP" sz="1400" b="1" u="sng" dirty="0">
                <a:solidFill>
                  <a:srgbClr val="FF0000"/>
                </a:solidFill>
              </a:rPr>
              <a:t>Simulink Design Verifier </a:t>
            </a:r>
            <a:r>
              <a:rPr lang="ja-JP" altLang="en-US" sz="1400" b="1" u="sng" dirty="0">
                <a:solidFill>
                  <a:srgbClr val="FF0000"/>
                </a:solidFill>
              </a:rPr>
              <a:t>でサポートされません。</a:t>
            </a:r>
            <a:r>
              <a:rPr lang="ja-JP" altLang="en-US" sz="1400" dirty="0"/>
              <a:t>これらは解析中に抽象化されました。これにより、これらのブロックの出力値に依存するモデルの一部について </a:t>
            </a:r>
            <a:r>
              <a:rPr lang="en-US" altLang="ja-JP" sz="1400" dirty="0"/>
              <a:t>Simulink Design Verifier </a:t>
            </a:r>
            <a:r>
              <a:rPr lang="ja-JP" altLang="en-US" sz="1400" dirty="0"/>
              <a:t>の検証結果が不完全になる場合があります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693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</a:t>
            </a:r>
            <a:r>
              <a:rPr lang="ja-JP" altLang="en-US" dirty="0" smtClean="0"/>
              <a:t>（３／</a:t>
            </a:r>
            <a:r>
              <a:rPr lang="ja-JP" altLang="en-US" dirty="0"/>
              <a:t>５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ja-JP" altLang="en-US" dirty="0" smtClean="0"/>
              <a:t>コード生成</a:t>
            </a:r>
            <a:endParaRPr lang="en-US" altLang="ja-JP" dirty="0" smtClean="0"/>
          </a:p>
          <a:p>
            <a:pPr marL="742950" lvl="2" indent="-342900">
              <a:buFont typeface="Wingdings" panose="05000000000000000000" pitchFamily="2" charset="2"/>
              <a:buChar char="u"/>
            </a:pPr>
            <a:r>
              <a:rPr lang="ja-JP" altLang="en-US" sz="1800" dirty="0"/>
              <a:t>対象モデル </a:t>
            </a:r>
            <a:r>
              <a:rPr lang="en-US" altLang="ja-JP" sz="1800" dirty="0"/>
              <a:t>- </a:t>
            </a:r>
            <a:r>
              <a:rPr lang="en-US" altLang="ja-JP" sz="1800" dirty="0" smtClean="0"/>
              <a:t>from_spreadsheet_sample1</a:t>
            </a:r>
            <a:endParaRPr lang="en-US" altLang="ja-JP" sz="1800" dirty="0"/>
          </a:p>
          <a:p>
            <a:pPr marL="742950" lvl="2" indent="-342900">
              <a:buFont typeface="Wingdings" panose="05000000000000000000" pitchFamily="2" charset="2"/>
              <a:buChar char="u"/>
            </a:pPr>
            <a:endParaRPr lang="en-US" altLang="ja-JP" sz="1800" dirty="0" smtClean="0"/>
          </a:p>
          <a:p>
            <a:pPr marL="400050" lvl="2" indent="0">
              <a:buNone/>
            </a:pPr>
            <a:endParaRPr lang="en-US" altLang="ja-JP" sz="1800" dirty="0"/>
          </a:p>
          <a:p>
            <a:endParaRPr kumimoji="1" lang="ja-JP" altLang="en-US" dirty="0"/>
          </a:p>
        </p:txBody>
      </p:sp>
      <p:pic>
        <p:nvPicPr>
          <p:cNvPr id="21" name="Picture 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0" y="1743633"/>
            <a:ext cx="42291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1219200" y="3153198"/>
            <a:ext cx="9951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/>
              <a:t>コード生成できず</a:t>
            </a:r>
            <a:endParaRPr lang="en-US" altLang="ja-JP" sz="1600" dirty="0" smtClean="0"/>
          </a:p>
          <a:p>
            <a:pPr lvl="1"/>
            <a:r>
              <a:rPr lang="ja-JP" altLang="en-US" sz="1400" dirty="0" smtClean="0"/>
              <a:t>ブロック </a:t>
            </a:r>
            <a:r>
              <a:rPr lang="en-US" altLang="ja-JP" sz="1400" dirty="0">
                <a:hlinkClick r:id="rId3" action="ppaction://hlinkfile"/>
              </a:rPr>
              <a:t>from_spreadsheet_sample1/From Spreadsheet</a:t>
            </a:r>
            <a:r>
              <a:rPr lang="ja-JP" altLang="en-US" sz="1400" dirty="0"/>
              <a:t> でエラーが発生</a:t>
            </a:r>
            <a:r>
              <a:rPr lang="ja-JP" altLang="en-US" sz="1400" dirty="0" smtClean="0"/>
              <a:t>しました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原因</a:t>
            </a:r>
            <a:r>
              <a:rPr lang="en-US" altLang="ja-JP" sz="1400" dirty="0"/>
              <a:t>: From Spreadsheet </a:t>
            </a:r>
            <a:r>
              <a:rPr lang="ja-JP" altLang="en-US" sz="1400" dirty="0"/>
              <a:t>ブロックは、ラピッド シミュレーション ターゲットと、</a:t>
            </a:r>
            <a:r>
              <a:rPr lang="en-US" altLang="ja-JP" sz="1400" dirty="0"/>
              <a:t>[</a:t>
            </a:r>
            <a:r>
              <a:rPr lang="ja-JP" altLang="en-US" sz="1400" dirty="0"/>
              <a:t>ノーマル</a:t>
            </a:r>
            <a:r>
              <a:rPr lang="en-US" altLang="ja-JP" sz="1400" dirty="0"/>
              <a:t>]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[</a:t>
            </a:r>
            <a:r>
              <a:rPr lang="ja-JP" altLang="en-US" sz="1400" dirty="0"/>
              <a:t>アクセラレータ</a:t>
            </a:r>
            <a:r>
              <a:rPr lang="en-US" altLang="ja-JP" sz="1400" dirty="0"/>
              <a:t>] </a:t>
            </a:r>
            <a:r>
              <a:rPr lang="ja-JP" altLang="en-US" sz="1400" dirty="0"/>
              <a:t>および </a:t>
            </a:r>
            <a:r>
              <a:rPr lang="en-US" altLang="ja-JP" sz="1400" dirty="0"/>
              <a:t>[</a:t>
            </a:r>
            <a:r>
              <a:rPr lang="ja-JP" altLang="en-US" sz="1400" dirty="0"/>
              <a:t>ラピッド アクセラレータ</a:t>
            </a:r>
            <a:r>
              <a:rPr lang="en-US" altLang="ja-JP" sz="1400" dirty="0"/>
              <a:t>] </a:t>
            </a:r>
            <a:r>
              <a:rPr lang="ja-JP" altLang="en-US" sz="1400" dirty="0"/>
              <a:t>の各シミュレーション モードをサポートします。</a:t>
            </a:r>
          </a:p>
          <a:p>
            <a:pPr lvl="1"/>
            <a:r>
              <a:rPr lang="ja-JP" altLang="en-US" sz="1400" dirty="0"/>
              <a:t>コンポーネント</a:t>
            </a:r>
            <a:r>
              <a:rPr lang="en-US" altLang="ja-JP" sz="1400" dirty="0"/>
              <a:t>:Simulink | </a:t>
            </a:r>
            <a:r>
              <a:rPr lang="ja-JP" altLang="en-US" sz="1400" dirty="0"/>
              <a:t>カテゴリ</a:t>
            </a:r>
            <a:r>
              <a:rPr lang="en-US" altLang="ja-JP" sz="1400" dirty="0"/>
              <a:t>:Block diagram </a:t>
            </a:r>
            <a:r>
              <a:rPr lang="ja-JP" altLang="en-US" sz="1400" dirty="0"/>
              <a:t>エラー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219200" y="4383260"/>
            <a:ext cx="99513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【</a:t>
            </a:r>
            <a:r>
              <a:rPr lang="ja-JP" altLang="en-US" sz="1600" dirty="0" smtClean="0"/>
              <a:t>参考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ドキュメンテーション　</a:t>
            </a:r>
            <a:r>
              <a:rPr lang="ja-JP" altLang="en-US" sz="1600" dirty="0"/>
              <a:t>拡張機能　</a:t>
            </a:r>
            <a:r>
              <a:rPr lang="en-US" altLang="ja-JP" sz="1600" dirty="0"/>
              <a:t>C/C++ </a:t>
            </a:r>
            <a:r>
              <a:rPr lang="ja-JP" altLang="en-US" sz="1600" dirty="0"/>
              <a:t>コード生成　</a:t>
            </a:r>
            <a:endParaRPr lang="en-US" altLang="ja-JP" sz="1600" dirty="0" smtClean="0"/>
          </a:p>
          <a:p>
            <a:pPr lvl="1"/>
            <a:r>
              <a:rPr lang="en-US" altLang="ja-JP" sz="1400" dirty="0" smtClean="0"/>
              <a:t>Simulink</a:t>
            </a:r>
            <a:r>
              <a:rPr lang="en-US" altLang="ja-JP" sz="1400" dirty="0"/>
              <a:t>® Coder™ </a:t>
            </a:r>
            <a:r>
              <a:rPr lang="ja-JP" altLang="en-US" sz="1400" dirty="0"/>
              <a:t>を使用して </a:t>
            </a:r>
            <a:r>
              <a:rPr lang="en-US" altLang="ja-JP" sz="1400" dirty="0"/>
              <a:t>C </a:t>
            </a:r>
            <a:r>
              <a:rPr lang="ja-JP" altLang="en-US" sz="1400" dirty="0"/>
              <a:t>および </a:t>
            </a:r>
            <a:r>
              <a:rPr lang="en-US" altLang="ja-JP" sz="1400" dirty="0"/>
              <a:t>C++ </a:t>
            </a:r>
            <a:r>
              <a:rPr lang="ja-JP" altLang="en-US" sz="1400" dirty="0"/>
              <a:t>コードを生成します。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量産コードには推奨されません。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err="1"/>
              <a:t>RSim</a:t>
            </a:r>
            <a:r>
              <a:rPr lang="en-US" altLang="ja-JP" sz="1400" dirty="0"/>
              <a:t> </a:t>
            </a:r>
            <a:r>
              <a:rPr lang="ja-JP" altLang="en-US" sz="1400" dirty="0"/>
              <a:t>ターゲットのコード生成は、</a:t>
            </a:r>
            <a:r>
              <a:rPr lang="en-US" altLang="ja-JP" sz="1400" dirty="0"/>
              <a:t>Simulink </a:t>
            </a:r>
            <a:r>
              <a:rPr lang="ja-JP" altLang="en-US" sz="1400" dirty="0"/>
              <a:t>と同じサポートを提供します。その他のすべてのコード生成ターゲットは、時間形式の配列の </a:t>
            </a:r>
            <a:r>
              <a:rPr lang="en-US" altLang="ja-JP" sz="1400" dirty="0"/>
              <a:t>double </a:t>
            </a:r>
            <a:r>
              <a:rPr lang="ja-JP" altLang="en-US" sz="1400" dirty="0"/>
              <a:t>の </a:t>
            </a:r>
            <a:r>
              <a:rPr lang="en-US" altLang="ja-JP" sz="1400" dirty="0"/>
              <a:t>1 </a:t>
            </a:r>
            <a:r>
              <a:rPr lang="ja-JP" altLang="en-US" sz="1400" dirty="0"/>
              <a:t>次元実信号のみをサポートします。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アクセラレータ、ラピッド アクセラレータ、モデル参照アクセラレータ、モデル参照ラピッド アクセラレータの各モードにおけるシミュレーションは同じ動作になります。この場合の要件は、ノーマル モードにおけるシミュレーションと同じです。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u="sng" dirty="0">
                <a:solidFill>
                  <a:srgbClr val="FF0000"/>
                </a:solidFill>
              </a:rPr>
              <a:t>From Spreadsheet </a:t>
            </a:r>
            <a:r>
              <a:rPr lang="ja-JP" altLang="en-US" sz="1400" u="sng" dirty="0">
                <a:solidFill>
                  <a:srgbClr val="FF0000"/>
                </a:solidFill>
              </a:rPr>
              <a:t>ブロックの場合、</a:t>
            </a:r>
            <a:r>
              <a:rPr lang="en-US" altLang="ja-JP" sz="1400" b="1" u="sng" dirty="0">
                <a:solidFill>
                  <a:srgbClr val="FF0000"/>
                </a:solidFill>
              </a:rPr>
              <a:t>ERT/GRT </a:t>
            </a:r>
            <a:r>
              <a:rPr lang="ja-JP" altLang="en-US" sz="1400" b="1" u="sng" dirty="0">
                <a:solidFill>
                  <a:srgbClr val="FF0000"/>
                </a:solidFill>
              </a:rPr>
              <a:t>ターゲットのビルドまたは </a:t>
            </a:r>
            <a:r>
              <a:rPr lang="en-US" altLang="ja-JP" sz="1400" b="1" u="sng" dirty="0">
                <a:solidFill>
                  <a:srgbClr val="FF0000"/>
                </a:solidFill>
              </a:rPr>
              <a:t>SIL/PIL </a:t>
            </a:r>
            <a:r>
              <a:rPr lang="ja-JP" altLang="en-US" sz="1400" b="1" u="sng" dirty="0">
                <a:solidFill>
                  <a:srgbClr val="FF0000"/>
                </a:solidFill>
              </a:rPr>
              <a:t>シミュレーション モードの使用を含むコード生成はサポートして</a:t>
            </a:r>
            <a:r>
              <a:rPr lang="ja-JP" altLang="en-US" sz="1400" b="1" u="sng" dirty="0" smtClean="0">
                <a:solidFill>
                  <a:srgbClr val="FF0000"/>
                </a:solidFill>
              </a:rPr>
              <a:t>いません。</a:t>
            </a:r>
            <a:endParaRPr lang="ja-JP" altLang="en-US" sz="1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ja-JP" dirty="0"/>
              <a:t>Simulink Check</a:t>
            </a:r>
            <a:r>
              <a:rPr lang="ja-JP" altLang="en-US" dirty="0"/>
              <a:t>の実行可否</a:t>
            </a:r>
          </a:p>
          <a:p>
            <a:pPr marL="742950" lvl="2" indent="-342900">
              <a:buFont typeface="Wingdings" panose="05000000000000000000" pitchFamily="2" charset="2"/>
              <a:buChar char="u"/>
            </a:pPr>
            <a:r>
              <a:rPr lang="ja-JP" altLang="en-US" sz="1800" dirty="0"/>
              <a:t>対象モデル </a:t>
            </a:r>
            <a:r>
              <a:rPr lang="en-US" altLang="ja-JP" sz="1800" dirty="0"/>
              <a:t>- from_spreadsheet_sample1</a:t>
            </a:r>
            <a:endParaRPr lang="en-US" altLang="ja-JP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</a:t>
            </a:r>
            <a:r>
              <a:rPr lang="ja-JP" altLang="en-US" dirty="0" smtClean="0"/>
              <a:t>（４／</a:t>
            </a:r>
            <a:r>
              <a:rPr lang="ja-JP" altLang="en-US" dirty="0"/>
              <a:t>５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2452"/>
              </p:ext>
            </p:extLst>
          </p:nvPr>
        </p:nvGraphicFramePr>
        <p:xfrm>
          <a:off x="1724615" y="3454627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09"/>
                <a:gridCol w="1581665"/>
                <a:gridCol w="168342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製品別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実行可否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レポート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Embedded Coder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 Coder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 Check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 Requirements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Simulink</a:t>
                      </a:r>
                      <a:r>
                        <a:rPr kumimoji="1" lang="en-US" altLang="ja-JP" sz="1600" baseline="0" dirty="0" smtClean="0"/>
                        <a:t> Design Verifier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実行可</a:t>
                      </a:r>
                      <a:endParaRPr kumimoji="1" lang="ja-JP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0" y="1743633"/>
            <a:ext cx="42291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267305"/>
              </p:ext>
            </p:extLst>
          </p:nvPr>
        </p:nvGraphicFramePr>
        <p:xfrm>
          <a:off x="6565900" y="4308475"/>
          <a:ext cx="6429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パッケージャー シェル オブジェクト" showAsIcon="1" r:id="rId4" imgW="642240" imgH="394920" progId="Package">
                  <p:embed/>
                </p:oleObj>
              </mc:Choice>
              <mc:Fallback>
                <p:oleObj name="パッケージャー シェル オブジェクト" showAsIcon="1" r:id="rId4" imgW="64224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65900" y="4308475"/>
                        <a:ext cx="642938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6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550764-C353-4155-BFD4-BE2A682EF64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f9469a5-59df-4688-ab0c-43c66142dc4b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683FC46-C515-44AE-BB99-C59E647AD8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0A3832-490D-44FD-9354-10A50A67DBC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</TotalTime>
  <Words>595</Words>
  <Application>Microsoft Office PowerPoint</Application>
  <PresentationFormat>ユーザー設定</PresentationFormat>
  <Paragraphs>222</Paragraphs>
  <Slides>13</Slides>
  <Notes>0</Notes>
  <HiddenSlides>1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3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1_標準デザイン</vt:lpstr>
      <vt:lpstr>パッケージャー シェル オブジェクト</vt:lpstr>
      <vt:lpstr>Microsoft Excel Worksheet</vt:lpstr>
      <vt:lpstr>パッケージ</vt:lpstr>
      <vt:lpstr>From Spreadsheet 調査結果</vt:lpstr>
      <vt:lpstr>本スライドの項目一覧</vt:lpstr>
      <vt:lpstr>ドキュメンテーション一覧（ヘルプ）</vt:lpstr>
      <vt:lpstr>機能概要と使い方（１／２）</vt:lpstr>
      <vt:lpstr>機能概要と使い方（２／２）</vt:lpstr>
      <vt:lpstr>動作検証（１／５）</vt:lpstr>
      <vt:lpstr>動作検証（２／５）</vt:lpstr>
      <vt:lpstr>動作検証（３／５）</vt:lpstr>
      <vt:lpstr>動作検証（４／５）</vt:lpstr>
      <vt:lpstr>動作検証（５／５）</vt:lpstr>
      <vt:lpstr>メリット/デメリット</vt:lpstr>
      <vt:lpstr>　</vt:lpstr>
      <vt:lpstr>【非表示】おさらい：調査項目（第2回全体議事録より）</vt:lpstr>
    </vt:vector>
  </TitlesOfParts>
  <Company>ダイハツ工業株式会社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松崎 慎也</cp:lastModifiedBy>
  <cp:revision>190</cp:revision>
  <dcterms:created xsi:type="dcterms:W3CDTF">2019-12-06T05:27:09Z</dcterms:created>
  <dcterms:modified xsi:type="dcterms:W3CDTF">2020-01-10T08:18:44Z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