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66" r:id="rId6"/>
    <p:sldId id="267" r:id="rId7"/>
    <p:sldId id="269" r:id="rId8"/>
    <p:sldId id="265" r:id="rId9"/>
    <p:sldId id="271" r:id="rId10"/>
    <p:sldId id="270" r:id="rId11"/>
    <p:sldId id="273" r:id="rId12"/>
    <p:sldId id="274" r:id="rId13"/>
    <p:sldId id="262" r:id="rId14"/>
    <p:sldId id="277" r:id="rId15"/>
    <p:sldId id="264" r:id="rId16"/>
    <p:sldId id="263" r:id="rId17"/>
    <p:sldId id="275" r:id="rId18"/>
    <p:sldId id="276" r:id="rId19"/>
    <p:sldId id="272" r:id="rId20"/>
    <p:sldId id="259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6059488" y="320676"/>
            <a:ext cx="73025" cy="12192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12208933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1" y="106363"/>
            <a:ext cx="3647016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524625"/>
            <a:ext cx="28448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063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4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130176"/>
            <a:ext cx="2882900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367" y="130176"/>
            <a:ext cx="8449733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9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4367" y="130175"/>
            <a:ext cx="8367184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787400" y="1052513"/>
            <a:ext cx="53848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6375400" y="1052513"/>
            <a:ext cx="53848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03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17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29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052513"/>
            <a:ext cx="53848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1052513"/>
            <a:ext cx="53848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4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5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4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33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0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052513"/>
            <a:ext cx="109728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64068" y="549276"/>
            <a:ext cx="192617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1"/>
            <a:ext cx="12192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1" y="73026"/>
            <a:ext cx="3647016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99000" y="6453189"/>
            <a:ext cx="22926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24367" y="130175"/>
            <a:ext cx="8367184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839200" y="6491288"/>
            <a:ext cx="264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61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ダイハツ工業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Element/Out Bus Element</a:t>
            </a:r>
            <a:br>
              <a:rPr kumimoji="1" lang="en-US" altLang="ja-JP" dirty="0" smtClean="0"/>
            </a:br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9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端子番号の入れ替え（モデル参照）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モデル参照元で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</a:t>
            </a:r>
            <a:r>
              <a:rPr kumimoji="1" lang="ja-JP" altLang="en-US" dirty="0" smtClean="0"/>
              <a:t>の端子番号を入れ替え→接続関係維持されず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24" y="1644825"/>
            <a:ext cx="6171492" cy="21159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24" y="4264003"/>
            <a:ext cx="6324990" cy="2211953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 rot="5400000">
            <a:off x="4065768" y="3622329"/>
            <a:ext cx="920430" cy="5410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525983" y="2033721"/>
            <a:ext cx="534532" cy="10977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525983" y="4685788"/>
            <a:ext cx="534532" cy="10977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104674" y="2365707"/>
            <a:ext cx="1284641" cy="11666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127115" y="5033751"/>
            <a:ext cx="1284641" cy="11666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8162462" y="4123666"/>
            <a:ext cx="2985702" cy="764063"/>
          </a:xfrm>
          <a:prstGeom prst="wedgeRoundRectCallout">
            <a:avLst>
              <a:gd name="adj1" fmla="val -39873"/>
              <a:gd name="adj2" fmla="val 9007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Outport1,2</a:t>
            </a:r>
            <a:r>
              <a:rPr lang="ja-JP" altLang="en-US" sz="1400" dirty="0" smtClean="0">
                <a:latin typeface="Arial" charset="0"/>
                <a:ea typeface="ＭＳ Ｐゴシック" pitchFamily="50" charset="-128"/>
              </a:rPr>
              <a:t>の出力が</a:t>
            </a:r>
            <a:endParaRPr lang="en-US" altLang="ja-JP" sz="14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latin typeface="Arial" charset="0"/>
                <a:ea typeface="ＭＳ Ｐゴシック" pitchFamily="50" charset="-128"/>
              </a:rPr>
              <a:t>入れ替わっている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976" y="1838793"/>
            <a:ext cx="271462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8714976" y="155992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In1: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端子番号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14976" y="313596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In2: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端子番号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5849655" y="1929253"/>
            <a:ext cx="2865321" cy="749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9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SLDV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SLDV</a:t>
            </a:r>
            <a:r>
              <a:rPr kumimoji="1" lang="ja-JP" altLang="en-US" dirty="0" smtClean="0"/>
              <a:t>の互換性あり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InBus.signal1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InBus.Signal2</a:t>
            </a:r>
            <a:r>
              <a:rPr lang="ja-JP" altLang="en-US" dirty="0" smtClean="0"/>
              <a:t>の値が一致するかを確認するサブシステム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下図の緑枠</a:t>
            </a:r>
            <a:r>
              <a:rPr lang="en-US" altLang="ja-JP" dirty="0" smtClean="0"/>
              <a:t>)</a:t>
            </a:r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SLDV</a:t>
            </a:r>
            <a:r>
              <a:rPr lang="ja-JP" altLang="en-US" dirty="0" smtClean="0"/>
              <a:t>を使用して上記サブシステムのテストケースが生成できた。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62" y="2875756"/>
            <a:ext cx="4105275" cy="101917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888331"/>
            <a:ext cx="6638925" cy="1257300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 bwMode="auto">
          <a:xfrm>
            <a:off x="6814159" y="2761989"/>
            <a:ext cx="1258866" cy="225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037" y="4584700"/>
            <a:ext cx="5405344" cy="1473200"/>
          </a:xfrm>
          <a:prstGeom prst="rect">
            <a:avLst/>
          </a:prstGeom>
        </p:spPr>
      </p:pic>
      <p:sp>
        <p:nvSpPr>
          <p:cNvPr id="14" name="角丸四角形吹き出し 13"/>
          <p:cNvSpPr/>
          <p:nvPr/>
        </p:nvSpPr>
        <p:spPr bwMode="auto">
          <a:xfrm>
            <a:off x="6721381" y="4705161"/>
            <a:ext cx="2923071" cy="616139"/>
          </a:xfrm>
          <a:prstGeom prst="wedgeRoundRectCallout">
            <a:avLst>
              <a:gd name="adj1" fmla="val -50300"/>
              <a:gd name="adj2" fmla="val 10656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Arial" charset="0"/>
                <a:ea typeface="ＭＳ Ｐゴシック" pitchFamily="50" charset="-128"/>
              </a:rPr>
              <a:t>Realationa</a:t>
            </a: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 Operator</a:t>
            </a:r>
            <a:r>
              <a:rPr lang="ja-JP" altLang="en-US" sz="1400" dirty="0" smtClean="0">
                <a:latin typeface="Arial" charset="0"/>
                <a:ea typeface="ＭＳ Ｐゴシック" pitchFamily="50" charset="-128"/>
              </a:rPr>
              <a:t>の出力が</a:t>
            </a:r>
            <a:endParaRPr lang="en-US" altLang="ja-JP" sz="14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true/false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になるよう生成されている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71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との接続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348" y="1052513"/>
            <a:ext cx="10972800" cy="5329237"/>
          </a:xfrm>
        </p:spPr>
        <p:txBody>
          <a:bodyPr/>
          <a:lstStyle/>
          <a:p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と接続可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48" y="2276604"/>
            <a:ext cx="5743575" cy="12096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543" y="3566383"/>
            <a:ext cx="2469781" cy="27352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614" y="3933149"/>
            <a:ext cx="2343150" cy="1657350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 bwMode="auto">
          <a:xfrm flipH="1">
            <a:off x="1935271" y="2997307"/>
            <a:ext cx="256784" cy="1033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角丸四角形吹き出し 11"/>
          <p:cNvSpPr/>
          <p:nvPr/>
        </p:nvSpPr>
        <p:spPr bwMode="auto">
          <a:xfrm>
            <a:off x="2192055" y="1773367"/>
            <a:ext cx="1759907" cy="362322"/>
          </a:xfrm>
          <a:prstGeom prst="wedgeRoundRectCallout">
            <a:avLst>
              <a:gd name="adj1" fmla="val -50300"/>
              <a:gd name="adj2" fmla="val 21200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From Spreadsheet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6620005" y="3050088"/>
            <a:ext cx="866884" cy="577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360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 Bus Element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存在しない要素を選択するとエラーになる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16700"/>
          <a:stretch/>
        </p:blipFill>
        <p:spPr>
          <a:xfrm>
            <a:off x="1064684" y="4434282"/>
            <a:ext cx="6686550" cy="19994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84" y="2065337"/>
            <a:ext cx="4273928" cy="92233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b="18632"/>
          <a:stretch/>
        </p:blipFill>
        <p:spPr>
          <a:xfrm>
            <a:off x="5830812" y="1585937"/>
            <a:ext cx="2906788" cy="2748730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 bwMode="auto">
          <a:xfrm>
            <a:off x="8737600" y="3289300"/>
            <a:ext cx="2159000" cy="939800"/>
          </a:xfrm>
          <a:prstGeom prst="wedgeRoundRectCallout">
            <a:avLst>
              <a:gd name="adj1" fmla="val -130833"/>
              <a:gd name="adj2" fmla="val 43581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signal3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は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Arial" charset="0"/>
                <a:ea typeface="ＭＳ Ｐゴシック" pitchFamily="50" charset="-128"/>
              </a:rPr>
              <a:t>定義していな</a:t>
            </a:r>
            <a:r>
              <a:rPr lang="ja-JP" altLang="en-US" dirty="0">
                <a:latin typeface="Arial" charset="0"/>
                <a:ea typeface="ＭＳ Ｐゴシック" pitchFamily="50" charset="-128"/>
              </a:rPr>
              <a:t>い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99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スマート編集機能で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Creator(Selector)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In(Out) Bus Element</a:t>
            </a:r>
            <a:r>
              <a:rPr kumimoji="1" lang="ja-JP" altLang="en-US" dirty="0" smtClean="0"/>
              <a:t>に変換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</a:t>
            </a:r>
            <a:r>
              <a:rPr kumimoji="1" lang="ja-JP" altLang="en-US" smtClean="0"/>
              <a:t>コードに変更</a:t>
            </a:r>
            <a:r>
              <a:rPr kumimoji="1" lang="ja-JP" altLang="en-US" dirty="0" smtClean="0"/>
              <a:t>なし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28" y="2047026"/>
            <a:ext cx="6753225" cy="12858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28" y="3708289"/>
            <a:ext cx="6743700" cy="123825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 bwMode="auto">
          <a:xfrm>
            <a:off x="4583337" y="3236428"/>
            <a:ext cx="360281" cy="48541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490" y="4622105"/>
            <a:ext cx="4710629" cy="202725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7277490" y="4622105"/>
            <a:ext cx="4482710" cy="3244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277490" y="5339710"/>
            <a:ext cx="4482710" cy="11006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277490" y="5635731"/>
            <a:ext cx="4482710" cy="11006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77490" y="6235743"/>
            <a:ext cx="4482710" cy="11006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52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API(</a:t>
            </a:r>
            <a:r>
              <a:rPr kumimoji="1" lang="ja-JP" altLang="en-US" dirty="0" smtClean="0"/>
              <a:t>各パラメーター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Element(Out</a:t>
            </a:r>
            <a:r>
              <a:rPr kumimoji="1" lang="ja-JP" altLang="en-US" dirty="0" smtClean="0"/>
              <a:t>も同様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58" y="4865943"/>
            <a:ext cx="4616079" cy="8671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44792" b="84906"/>
          <a:stretch/>
        </p:blipFill>
        <p:spPr>
          <a:xfrm>
            <a:off x="1340287" y="3058460"/>
            <a:ext cx="2923156" cy="824608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 bwMode="auto">
          <a:xfrm>
            <a:off x="3457184" y="3724782"/>
            <a:ext cx="3037441" cy="1437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線矢印コネクタ 8"/>
          <p:cNvCxnSpPr/>
          <p:nvPr/>
        </p:nvCxnSpPr>
        <p:spPr bwMode="auto">
          <a:xfrm>
            <a:off x="3311761" y="3426555"/>
            <a:ext cx="2312213" cy="1823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744" y="1881694"/>
            <a:ext cx="5113083" cy="1843088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 bwMode="auto">
          <a:xfrm flipV="1">
            <a:off x="3059658" y="2901644"/>
            <a:ext cx="5472163" cy="305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270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</a:t>
            </a:r>
            <a:r>
              <a:rPr kumimoji="1" lang="en-US" altLang="ja-JP" dirty="0"/>
              <a:t>(Out</a:t>
            </a:r>
            <a:r>
              <a:rPr kumimoji="1" lang="ja-JP" altLang="en-US" dirty="0"/>
              <a:t>も同様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2"/>
          <a:srcRect l="32322" t="29840" b="55423"/>
          <a:stretch/>
        </p:blipFill>
        <p:spPr>
          <a:xfrm>
            <a:off x="1490600" y="2292537"/>
            <a:ext cx="3128636" cy="7028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API(</a:t>
            </a:r>
            <a:r>
              <a:rPr lang="ja-JP" altLang="en-US" dirty="0"/>
              <a:t>各パラメーター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30566" t="54775" b="19751"/>
          <a:stretch/>
        </p:blipFill>
        <p:spPr>
          <a:xfrm>
            <a:off x="1390390" y="3432132"/>
            <a:ext cx="3209795" cy="121502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b="12081"/>
          <a:stretch/>
        </p:blipFill>
        <p:spPr>
          <a:xfrm>
            <a:off x="5819038" y="1052513"/>
            <a:ext cx="5181600" cy="5035136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 bwMode="auto">
          <a:xfrm>
            <a:off x="3469538" y="2395765"/>
            <a:ext cx="3898900" cy="2620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/>
          <p:cNvCxnSpPr/>
          <p:nvPr/>
        </p:nvCxnSpPr>
        <p:spPr bwMode="auto">
          <a:xfrm>
            <a:off x="3469538" y="2628900"/>
            <a:ext cx="3898900" cy="2641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/>
          <p:cNvCxnSpPr/>
          <p:nvPr/>
        </p:nvCxnSpPr>
        <p:spPr bwMode="auto">
          <a:xfrm>
            <a:off x="4625238" y="2882900"/>
            <a:ext cx="2641600" cy="393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/>
          <p:cNvCxnSpPr/>
          <p:nvPr/>
        </p:nvCxnSpPr>
        <p:spPr bwMode="auto">
          <a:xfrm flipV="1">
            <a:off x="3494938" y="3530600"/>
            <a:ext cx="3873500" cy="249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/>
          <p:cNvCxnSpPr/>
          <p:nvPr/>
        </p:nvCxnSpPr>
        <p:spPr bwMode="auto">
          <a:xfrm>
            <a:off x="3977538" y="3530600"/>
            <a:ext cx="3524251" cy="584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 flipV="1">
            <a:off x="3977538" y="3822700"/>
            <a:ext cx="3213099" cy="190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494938" y="4347935"/>
            <a:ext cx="3505200" cy="63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/>
          <p:cNvCxnSpPr/>
          <p:nvPr/>
        </p:nvCxnSpPr>
        <p:spPr bwMode="auto">
          <a:xfrm>
            <a:off x="3685438" y="4564396"/>
            <a:ext cx="3314700" cy="117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7018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API(</a:t>
            </a:r>
            <a:r>
              <a:rPr kumimoji="1" lang="ja-JP" altLang="en-US" dirty="0" smtClean="0"/>
              <a:t>バス情報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バス情報はバス信号線が接続されているブロックの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‘</a:t>
            </a:r>
            <a:r>
              <a:rPr kumimoji="1" lang="en-US" altLang="ja-JP" dirty="0" err="1"/>
              <a:t>SignalHierarchy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’</a:t>
            </a:r>
            <a:r>
              <a:rPr kumimoji="1" lang="ja-JP" altLang="en-US" dirty="0" smtClean="0"/>
              <a:t>パラメーターから取得できる。詳細は次ページ。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In(Out) Bus Element</a:t>
            </a:r>
            <a:r>
              <a:rPr kumimoji="1" lang="ja-JP" altLang="en-US" dirty="0" smtClean="0"/>
              <a:t>に対し、コンパイル中に</a:t>
            </a:r>
            <a:r>
              <a:rPr kumimoji="1" lang="en-US" altLang="ja-JP" dirty="0" smtClean="0"/>
              <a:t>get(</a:t>
            </a:r>
            <a:r>
              <a:rPr kumimoji="1" lang="en-US" altLang="ja-JP" dirty="0" err="1" smtClean="0"/>
              <a:t>gcbh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コマンドを実行すると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最適化により削除されているというエラーメッセージが出て情報が一覧化されない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05" y="5018577"/>
            <a:ext cx="3552825" cy="4762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05" y="5486476"/>
            <a:ext cx="7486650" cy="5905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79" y="2481530"/>
            <a:ext cx="5715000" cy="1333500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 bwMode="auto">
          <a:xfrm>
            <a:off x="5430728" y="2011630"/>
            <a:ext cx="3638115" cy="806726"/>
          </a:xfrm>
          <a:prstGeom prst="wedgeRoundRectCallout">
            <a:avLst>
              <a:gd name="adj1" fmla="val -97436"/>
              <a:gd name="adj2" fmla="val 74373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Arial" charset="0"/>
                <a:ea typeface="ＭＳ Ｐゴシック" pitchFamily="50" charset="-128"/>
              </a:rPr>
              <a:t>例）</a:t>
            </a:r>
            <a:r>
              <a:rPr lang="en-US" altLang="ja-JP" dirty="0" smtClean="0">
                <a:latin typeface="Arial" charset="0"/>
                <a:ea typeface="ＭＳ Ｐゴシック" pitchFamily="50" charset="-128"/>
              </a:rPr>
              <a:t>Subsystem2</a:t>
            </a:r>
            <a:r>
              <a:rPr lang="ja-JP" altLang="en-US" dirty="0" smtClean="0">
                <a:latin typeface="Arial" charset="0"/>
                <a:ea typeface="ＭＳ Ｐゴシック" pitchFamily="50" charset="-128"/>
              </a:rPr>
              <a:t>のバス信号接続ポートから取得できる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339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API(</a:t>
            </a:r>
            <a:r>
              <a:rPr lang="ja-JP" altLang="en-US" dirty="0"/>
              <a:t>バス情報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‘</a:t>
            </a:r>
            <a:r>
              <a:rPr kumimoji="1" lang="en-US" altLang="ja-JP" dirty="0" err="1"/>
              <a:t>SignalHierarchy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’</a:t>
            </a:r>
            <a:r>
              <a:rPr kumimoji="1" lang="ja-JP" altLang="en-US" dirty="0" smtClean="0"/>
              <a:t>の使い方　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597" y="6197084"/>
            <a:ext cx="932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バスに関する情報の表示：</a:t>
            </a:r>
            <a:r>
              <a:rPr lang="ja-JP" altLang="en-US" dirty="0" smtClean="0">
                <a:solidFill>
                  <a:srgbClr val="00B0F0"/>
                </a:solidFill>
              </a:rPr>
              <a:t>　</a:t>
            </a:r>
            <a:r>
              <a:rPr lang="en-US" altLang="ja-JP" dirty="0">
                <a:solidFill>
                  <a:srgbClr val="00B0F0"/>
                </a:solidFill>
              </a:rPr>
              <a:t>web(</a:t>
            </a:r>
            <a:r>
              <a:rPr lang="en-US" altLang="ja-JP" dirty="0" err="1">
                <a:solidFill>
                  <a:srgbClr val="00B0F0"/>
                </a:solidFill>
              </a:rPr>
              <a:t>fullfile</a:t>
            </a:r>
            <a:r>
              <a:rPr lang="en-US" altLang="ja-JP" dirty="0">
                <a:solidFill>
                  <a:srgbClr val="00B0F0"/>
                </a:solidFill>
              </a:rPr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docroot</a:t>
            </a:r>
            <a:r>
              <a:rPr lang="en-US" altLang="ja-JP" dirty="0">
                <a:solidFill>
                  <a:srgbClr val="00B0F0"/>
                </a:solidFill>
              </a:rPr>
              <a:t>, '</a:t>
            </a:r>
            <a:r>
              <a:rPr lang="en-US" altLang="ja-JP" dirty="0" err="1">
                <a:solidFill>
                  <a:srgbClr val="00B0F0"/>
                </a:solidFill>
              </a:rPr>
              <a:t>simulink</a:t>
            </a:r>
            <a:r>
              <a:rPr lang="en-US" altLang="ja-JP" dirty="0">
                <a:solidFill>
                  <a:srgbClr val="00B0F0"/>
                </a:solidFill>
              </a:rPr>
              <a:t>/</a:t>
            </a:r>
            <a:r>
              <a:rPr lang="en-US" altLang="ja-JP" dirty="0" err="1">
                <a:solidFill>
                  <a:srgbClr val="00B0F0"/>
                </a:solidFill>
              </a:rPr>
              <a:t>ug</a:t>
            </a:r>
            <a:r>
              <a:rPr lang="en-US" altLang="ja-JP" dirty="0">
                <a:solidFill>
                  <a:srgbClr val="00B0F0"/>
                </a:solidFill>
              </a:rPr>
              <a:t>/view-composite-signals.html'))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43233"/>
            <a:ext cx="4096054" cy="184483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5150091" y="1641048"/>
            <a:ext cx="4511109" cy="26155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/>
              <a:t>%% model</a:t>
            </a:r>
            <a:r>
              <a:rPr lang="ja-JP" altLang="en-US" sz="1400" dirty="0"/>
              <a:t>コンパイル開始</a:t>
            </a:r>
          </a:p>
          <a:p>
            <a:r>
              <a:rPr lang="en-US" altLang="ja-JP" sz="1400" dirty="0" err="1"/>
              <a:t>busmodel</a:t>
            </a:r>
            <a:r>
              <a:rPr lang="en-US" altLang="ja-JP" sz="1400" dirty="0"/>
              <a:t>([],[],[],'compile');</a:t>
            </a:r>
          </a:p>
          <a:p>
            <a:r>
              <a:rPr lang="ja-JP" altLang="en-US" sz="1400" dirty="0"/>
              <a:t> </a:t>
            </a:r>
          </a:p>
          <a:p>
            <a:r>
              <a:rPr lang="en-US" altLang="ja-JP" sz="1400" dirty="0"/>
              <a:t>%% </a:t>
            </a:r>
            <a:r>
              <a:rPr lang="ja-JP" altLang="en-US" sz="1400" dirty="0"/>
              <a:t>バス情報取得</a:t>
            </a:r>
          </a:p>
          <a:p>
            <a:r>
              <a:rPr lang="en-US" altLang="ja-JP" sz="1400" dirty="0"/>
              <a:t>% Subsystem2</a:t>
            </a:r>
            <a:r>
              <a:rPr lang="ja-JP" altLang="en-US" sz="1400" dirty="0"/>
              <a:t>とバス信号線を接続するポートの</a:t>
            </a:r>
            <a:r>
              <a:rPr lang="ja-JP" altLang="en-US" sz="1400" dirty="0" smtClean="0"/>
              <a:t>ハンドル</a:t>
            </a:r>
            <a:endParaRPr lang="en-US" altLang="ja-JP" sz="1400" dirty="0" smtClean="0"/>
          </a:p>
          <a:p>
            <a:r>
              <a:rPr lang="en-US" altLang="ja-JP" sz="1400" dirty="0" err="1" smtClean="0"/>
              <a:t>ph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</a:t>
            </a:r>
            <a:r>
              <a:rPr lang="en-US" altLang="ja-JP" sz="1400" dirty="0" err="1"/>
              <a:t>get_param</a:t>
            </a:r>
            <a:r>
              <a:rPr lang="en-US" altLang="ja-JP" sz="1400" dirty="0"/>
              <a:t>(</a:t>
            </a:r>
            <a:r>
              <a:rPr lang="en-US" altLang="ja-JP" sz="1400" dirty="0" err="1"/>
              <a:t>gcbh</a:t>
            </a:r>
            <a:r>
              <a:rPr lang="en-US" altLang="ja-JP" sz="1400" dirty="0"/>
              <a:t>, '</a:t>
            </a:r>
            <a:r>
              <a:rPr lang="en-US" altLang="ja-JP" sz="1400" dirty="0" err="1"/>
              <a:t>PortHandles</a:t>
            </a:r>
            <a:r>
              <a:rPr lang="en-US" altLang="ja-JP" sz="1400" dirty="0"/>
              <a:t>'); </a:t>
            </a:r>
            <a:endParaRPr lang="en-US" altLang="ja-JP" sz="1400" dirty="0" smtClean="0"/>
          </a:p>
          <a:p>
            <a:r>
              <a:rPr lang="en-US" altLang="ja-JP" sz="1400" dirty="0"/>
              <a:t>% </a:t>
            </a:r>
            <a:r>
              <a:rPr lang="en-US" altLang="ja-JP" sz="1400" dirty="0" err="1" smtClean="0"/>
              <a:t>SignalHierarchy</a:t>
            </a:r>
            <a:endParaRPr lang="en-US" altLang="ja-JP" sz="1400" dirty="0" smtClean="0"/>
          </a:p>
          <a:p>
            <a:r>
              <a:rPr lang="en-US" altLang="ja-JP" sz="1400" dirty="0" smtClean="0"/>
              <a:t>signals = </a:t>
            </a:r>
            <a:r>
              <a:rPr lang="en-US" altLang="ja-JP" sz="1400" dirty="0" err="1" smtClean="0"/>
              <a:t>get_param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ph.Outport</a:t>
            </a:r>
            <a:r>
              <a:rPr lang="en-US" altLang="ja-JP" sz="1400" dirty="0" smtClean="0"/>
              <a:t>, '</a:t>
            </a:r>
            <a:r>
              <a:rPr lang="en-US" altLang="ja-JP" sz="1400" dirty="0" err="1" smtClean="0"/>
              <a:t>SignalHierarchy</a:t>
            </a:r>
            <a:r>
              <a:rPr lang="en-US" altLang="ja-JP" sz="1400" dirty="0" smtClean="0"/>
              <a:t>'); </a:t>
            </a:r>
          </a:p>
          <a:p>
            <a:r>
              <a:rPr lang="ja-JP" altLang="en-US" sz="1400" dirty="0" smtClean="0"/>
              <a:t> </a:t>
            </a:r>
            <a:endParaRPr lang="ja-JP" altLang="en-US" sz="1400" dirty="0"/>
          </a:p>
          <a:p>
            <a:r>
              <a:rPr lang="en-US" altLang="ja-JP" sz="1400" dirty="0"/>
              <a:t>%% model</a:t>
            </a:r>
            <a:r>
              <a:rPr lang="ja-JP" altLang="en-US" sz="1400" dirty="0"/>
              <a:t>コンパイル終了</a:t>
            </a:r>
          </a:p>
          <a:p>
            <a:r>
              <a:rPr lang="en-US" altLang="ja-JP" sz="1400" dirty="0" err="1"/>
              <a:t>busmodel</a:t>
            </a:r>
            <a:r>
              <a:rPr lang="en-US" altLang="ja-JP" sz="1400" dirty="0"/>
              <a:t>([],[],[],'term');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4134852"/>
            <a:ext cx="2137529" cy="181061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9724112" y="1641048"/>
            <a:ext cx="2304831" cy="14792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&gt;&gt;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signals.Children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(1</a:t>
            </a: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)</a:t>
            </a:r>
            <a:endParaRPr lang="en-US" altLang="ja-JP" sz="1400" dirty="0">
              <a:latin typeface="Arial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ans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=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</a:t>
            </a:r>
            <a:r>
              <a:rPr lang="ja-JP" altLang="en-US" sz="1400" dirty="0">
                <a:latin typeface="Arial" charset="0"/>
                <a:ea typeface="ＭＳ Ｐゴシック" pitchFamily="50" charset="-128"/>
              </a:rPr>
              <a:t>フィールドをもつ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struct</a:t>
            </a: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:</a:t>
            </a:r>
            <a:endParaRPr lang="en-US" altLang="ja-JP" sz="1400" dirty="0">
              <a:latin typeface="Arial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 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SignalName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: 'signal1'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  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BusObject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: ''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    Children: []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9724113" y="3176086"/>
            <a:ext cx="2304831" cy="14792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&gt;&gt;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signals.Children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(3</a:t>
            </a: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)</a:t>
            </a:r>
            <a:endParaRPr lang="en-US" altLang="ja-JP" sz="1400" dirty="0">
              <a:latin typeface="Arial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ans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=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</a:t>
            </a:r>
            <a:r>
              <a:rPr lang="ja-JP" altLang="en-US" sz="1400" dirty="0">
                <a:latin typeface="Arial" charset="0"/>
                <a:ea typeface="ＭＳ Ｐゴシック" pitchFamily="50" charset="-128"/>
              </a:rPr>
              <a:t>フィールドをもつ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struct</a:t>
            </a: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:</a:t>
            </a:r>
            <a:endParaRPr lang="en-US" altLang="ja-JP" sz="1400" dirty="0">
              <a:latin typeface="Arial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 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SignalName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: '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subbus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  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BusObject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: ''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    Children: [2×1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struct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]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9724113" y="4697519"/>
            <a:ext cx="2304831" cy="2145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&gt;&gt; </a:t>
            </a:r>
            <a:r>
              <a:rPr lang="en-US" altLang="ja-JP" sz="1400" dirty="0" err="1" smtClean="0">
                <a:latin typeface="Arial" charset="0"/>
                <a:ea typeface="ＭＳ Ｐゴシック" pitchFamily="50" charset="-128"/>
              </a:rPr>
              <a:t>Signals.Children</a:t>
            </a: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(3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).Children(1</a:t>
            </a: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)</a:t>
            </a:r>
            <a:endParaRPr lang="en-US" altLang="ja-JP" sz="1400" dirty="0">
              <a:latin typeface="Arial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ans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=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</a:t>
            </a:r>
            <a:r>
              <a:rPr lang="ja-JP" altLang="en-US" sz="1400" dirty="0">
                <a:latin typeface="Arial" charset="0"/>
                <a:ea typeface="ＭＳ Ｐゴシック" pitchFamily="50" charset="-128"/>
              </a:rPr>
              <a:t>フィールドをもつ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struct</a:t>
            </a: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:</a:t>
            </a:r>
            <a:endParaRPr lang="en-US" altLang="ja-JP" sz="1400" dirty="0">
              <a:latin typeface="Arial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 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SignalName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: 'subbus_signal1'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   </a:t>
            </a:r>
            <a:r>
              <a:rPr lang="en-US" altLang="ja-JP" sz="1400" dirty="0" err="1">
                <a:latin typeface="Arial" charset="0"/>
                <a:ea typeface="ＭＳ Ｐゴシック" pitchFamily="50" charset="-128"/>
              </a:rPr>
              <a:t>BusObject</a:t>
            </a: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: ''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latin typeface="Arial" charset="0"/>
                <a:ea typeface="ＭＳ Ｐゴシック" pitchFamily="50" charset="-128"/>
              </a:rPr>
              <a:t>      Children: []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36825" y="119469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スクリプト例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81392" y="1156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結果出力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87400" y="36740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バス構成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560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API(</a:t>
            </a:r>
            <a:r>
              <a:rPr kumimoji="1" lang="ja-JP" altLang="en-US" dirty="0" smtClean="0"/>
              <a:t>スマート編集機能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スマート編集機能の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は存在しない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手動の場合のみ使用可能</a:t>
            </a:r>
            <a:r>
              <a:rPr kumimoji="1" lang="en-US" altLang="ja-JP" dirty="0" smtClean="0"/>
              <a:t>(MathWorks</a:t>
            </a:r>
            <a:r>
              <a:rPr kumimoji="1" lang="ja-JP" altLang="en-US" dirty="0" smtClean="0"/>
              <a:t>サポートに確認済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16" y="2123196"/>
            <a:ext cx="3043565" cy="235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7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既存の</a:t>
            </a:r>
            <a:r>
              <a:rPr kumimoji="1" lang="en-US" altLang="ja-JP" dirty="0"/>
              <a:t>Bus</a:t>
            </a:r>
            <a:r>
              <a:rPr kumimoji="1" lang="ja-JP" altLang="en-US" dirty="0"/>
              <a:t>関連ブロックの改良版</a:t>
            </a:r>
            <a:endParaRPr kumimoji="1" lang="en-US" altLang="ja-JP" dirty="0"/>
          </a:p>
          <a:p>
            <a:pPr lvl="1"/>
            <a:r>
              <a:rPr lang="en-US" altLang="ja-JP" dirty="0"/>
              <a:t>In Bus Element</a:t>
            </a:r>
            <a:r>
              <a:rPr lang="ja-JP" altLang="en-US" dirty="0"/>
              <a:t>・・・</a:t>
            </a:r>
            <a:r>
              <a:rPr lang="en-US" altLang="ja-JP" dirty="0" err="1"/>
              <a:t>Inport</a:t>
            </a:r>
            <a:r>
              <a:rPr lang="en-US" altLang="ja-JP" dirty="0"/>
              <a:t> + Bus Selector</a:t>
            </a:r>
          </a:p>
          <a:p>
            <a:pPr lvl="1"/>
            <a:r>
              <a:rPr lang="en-US" altLang="ja-JP" dirty="0"/>
              <a:t>Out bus Element</a:t>
            </a:r>
            <a:r>
              <a:rPr lang="ja-JP" altLang="en-US" dirty="0"/>
              <a:t>・・・</a:t>
            </a:r>
            <a:r>
              <a:rPr lang="en-US" altLang="ja-JP" dirty="0" err="1"/>
              <a:t>Outport</a:t>
            </a:r>
            <a:r>
              <a:rPr lang="en-US" altLang="ja-JP" dirty="0"/>
              <a:t> + Bus</a:t>
            </a:r>
            <a:r>
              <a:rPr lang="ja-JP" altLang="en-US" dirty="0"/>
              <a:t> </a:t>
            </a:r>
            <a:r>
              <a:rPr lang="en-US" altLang="ja-JP" dirty="0"/>
              <a:t>Creator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同階層で、</a:t>
            </a:r>
            <a:r>
              <a:rPr kumimoji="1" lang="en-US" altLang="ja-JP" dirty="0" smtClean="0"/>
              <a:t>Out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</a:t>
            </a:r>
            <a:r>
              <a:rPr kumimoji="1" lang="ja-JP" altLang="en-US" dirty="0"/>
              <a:t>で</a:t>
            </a:r>
            <a:r>
              <a:rPr kumimoji="1" lang="ja-JP" altLang="en-US" dirty="0" smtClean="0"/>
              <a:t>作ったバスを、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</a:t>
            </a:r>
            <a:r>
              <a:rPr kumimoji="1" lang="ja-JP" altLang="en-US" dirty="0" smtClean="0"/>
              <a:t>か</a:t>
            </a:r>
            <a:r>
              <a:rPr kumimoji="1" lang="ja-JP" altLang="en-US" dirty="0"/>
              <a:t>ら</a:t>
            </a:r>
            <a:r>
              <a:rPr kumimoji="1" lang="ja-JP" altLang="en-US" dirty="0" smtClean="0"/>
              <a:t>呼び出す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ことはできない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サブシステムをまたいで呼び出すことができる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コンフィグの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データのインポート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エクスポート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からの読み込みも可能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45" y="3057865"/>
            <a:ext cx="5925593" cy="12390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06" y="5157889"/>
            <a:ext cx="5154069" cy="132365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5933333" y="3260299"/>
            <a:ext cx="1346886" cy="4077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6606776" y="3918810"/>
            <a:ext cx="2290090" cy="378134"/>
          </a:xfrm>
          <a:prstGeom prst="wedgeRoundRectCallout">
            <a:avLst>
              <a:gd name="adj1" fmla="val -43163"/>
              <a:gd name="adj2" fmla="val -119028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Out</a:t>
            </a:r>
            <a:r>
              <a:rPr lang="en-US" altLang="ja-JP" sz="1400" dirty="0" err="1" smtClean="0">
                <a:latin typeface="Arial" charset="0"/>
                <a:ea typeface="ＭＳ Ｐゴシック" pitchFamily="50" charset="-128"/>
              </a:rPr>
              <a:t>Bus</a:t>
            </a:r>
            <a:r>
              <a:rPr lang="ja-JP" altLang="en-US" sz="1400" dirty="0" smtClean="0">
                <a:latin typeface="Arial" charset="0"/>
                <a:ea typeface="ＭＳ Ｐゴシック" pitchFamily="50" charset="-128"/>
              </a:rPr>
              <a:t>に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設定できない</a:t>
            </a: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8013300" y="5157889"/>
            <a:ext cx="3370075" cy="1004273"/>
          </a:xfrm>
          <a:prstGeom prst="wedgeRoundRectCallout">
            <a:avLst>
              <a:gd name="adj1" fmla="val -72323"/>
              <a:gd name="adj2" fmla="val 3423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07" y="5228054"/>
            <a:ext cx="3095660" cy="75372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649" y="1467561"/>
            <a:ext cx="1273365" cy="4160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124" y="1883611"/>
            <a:ext cx="1296368" cy="34315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4407959" y="3260299"/>
            <a:ext cx="1346886" cy="4077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95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メリット・デメリット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Creator/Bus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Selector</a:t>
            </a:r>
            <a:r>
              <a:rPr kumimoji="1" lang="ja-JP" altLang="en-US" dirty="0" smtClean="0"/>
              <a:t>使用時に比べてモデルが煩雑でない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信号</a:t>
            </a:r>
            <a:r>
              <a:rPr lang="ja-JP" altLang="en-US" dirty="0"/>
              <a:t>線</a:t>
            </a:r>
            <a:r>
              <a:rPr lang="ja-JP" altLang="en-US" dirty="0" smtClean="0"/>
              <a:t>の本数が減る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ラベル編集だけでアクセスする信号を変更できる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ブロックパラメーターでバス構造を全体を見ながら変更できる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Bus</a:t>
            </a:r>
            <a:r>
              <a:rPr lang="ja-JP" altLang="en-US" dirty="0"/>
              <a:t> </a:t>
            </a:r>
            <a:r>
              <a:rPr lang="en-US" altLang="ja-JP" dirty="0"/>
              <a:t>Creator/Bus</a:t>
            </a:r>
            <a:r>
              <a:rPr lang="ja-JP" altLang="en-US" dirty="0"/>
              <a:t> </a:t>
            </a:r>
            <a:r>
              <a:rPr lang="en-US" altLang="ja-JP" dirty="0"/>
              <a:t>Selector</a:t>
            </a:r>
            <a:r>
              <a:rPr lang="ja-JP" altLang="en-US" dirty="0"/>
              <a:t>からの変換が容易（スマート編集機能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特</a:t>
            </a:r>
            <a:r>
              <a:rPr lang="ja-JP" altLang="en-US" dirty="0" smtClean="0"/>
              <a:t>になし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187" y="6012418"/>
            <a:ext cx="860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Simulink</a:t>
            </a:r>
            <a:r>
              <a:rPr lang="ja-JP" altLang="en-US" dirty="0" smtClean="0">
                <a:solidFill>
                  <a:srgbClr val="00B0F0"/>
                </a:solidFill>
              </a:rPr>
              <a:t> バス信号：　</a:t>
            </a:r>
            <a:r>
              <a:rPr lang="en-US" altLang="ja-JP" dirty="0" smtClean="0">
                <a:solidFill>
                  <a:srgbClr val="00B0F0"/>
                </a:solidFill>
              </a:rPr>
              <a:t>web(</a:t>
            </a:r>
            <a:r>
              <a:rPr lang="en-US" altLang="ja-JP" dirty="0" err="1" smtClean="0">
                <a:solidFill>
                  <a:srgbClr val="00B0F0"/>
                </a:solidFill>
              </a:rPr>
              <a:t>fullfile</a:t>
            </a:r>
            <a:r>
              <a:rPr lang="en-US" altLang="ja-JP" dirty="0" smtClean="0">
                <a:solidFill>
                  <a:srgbClr val="00B0F0"/>
                </a:solidFill>
              </a:rPr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docroot</a:t>
            </a:r>
            <a:r>
              <a:rPr lang="en-US" altLang="ja-JP" dirty="0">
                <a:solidFill>
                  <a:srgbClr val="00B0F0"/>
                </a:solidFill>
              </a:rPr>
              <a:t>, '</a:t>
            </a:r>
            <a:r>
              <a:rPr lang="en-US" altLang="ja-JP" dirty="0" err="1">
                <a:solidFill>
                  <a:srgbClr val="00B0F0"/>
                </a:solidFill>
              </a:rPr>
              <a:t>simulink</a:t>
            </a:r>
            <a:r>
              <a:rPr lang="en-US" altLang="ja-JP" dirty="0">
                <a:solidFill>
                  <a:srgbClr val="00B0F0"/>
                </a:solidFill>
              </a:rPr>
              <a:t>/</a:t>
            </a:r>
            <a:r>
              <a:rPr lang="en-US" altLang="ja-JP" dirty="0" err="1">
                <a:solidFill>
                  <a:srgbClr val="00B0F0"/>
                </a:solidFill>
              </a:rPr>
              <a:t>slref</a:t>
            </a:r>
            <a:r>
              <a:rPr lang="en-US" altLang="ja-JP" dirty="0">
                <a:solidFill>
                  <a:srgbClr val="00B0F0"/>
                </a:solidFill>
              </a:rPr>
              <a:t>/simulink-bus-signals.html'))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5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機能概要：バーチャルバスの生成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Out  Bus Element</a:t>
            </a:r>
            <a:r>
              <a:rPr kumimoji="1" lang="ja-JP" altLang="en-US" dirty="0" smtClean="0"/>
              <a:t>が生成できるのはバーチャルバスのみ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(MathWorks</a:t>
            </a:r>
            <a:r>
              <a:rPr kumimoji="1" lang="ja-JP" altLang="en-US" dirty="0" smtClean="0"/>
              <a:t>サポートに確認済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Signal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Conversion</a:t>
            </a:r>
            <a:r>
              <a:rPr kumimoji="1" lang="ja-JP" altLang="en-US" dirty="0" smtClean="0"/>
              <a:t>を経由することで非バーチャル化することができる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5" y="2836100"/>
            <a:ext cx="7169759" cy="16713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31604"/>
          <a:stretch/>
        </p:blipFill>
        <p:spPr>
          <a:xfrm>
            <a:off x="3225293" y="4740057"/>
            <a:ext cx="4419600" cy="1641692"/>
          </a:xfrm>
          <a:prstGeom prst="rect">
            <a:avLst/>
          </a:prstGeom>
        </p:spPr>
      </p:pic>
      <p:cxnSp>
        <p:nvCxnSpPr>
          <p:cNvPr id="8" name="直線矢印コネクタ 7"/>
          <p:cNvCxnSpPr>
            <a:endCxn id="6" idx="0"/>
          </p:cNvCxnSpPr>
          <p:nvPr/>
        </p:nvCxnSpPr>
        <p:spPr bwMode="auto">
          <a:xfrm>
            <a:off x="5298510" y="3883068"/>
            <a:ext cx="136583" cy="856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220" y="4414692"/>
            <a:ext cx="3951089" cy="1936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 bwMode="auto">
          <a:xfrm flipV="1">
            <a:off x="4847573" y="5787025"/>
            <a:ext cx="3294881" cy="62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正方形/長方形 13"/>
          <p:cNvSpPr/>
          <p:nvPr/>
        </p:nvSpPr>
        <p:spPr bwMode="auto">
          <a:xfrm>
            <a:off x="3653596" y="5398718"/>
            <a:ext cx="1093768" cy="2823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52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機能概要：スマート編集機能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Creator(Selector)</a:t>
            </a:r>
            <a:r>
              <a:rPr kumimoji="1" lang="ja-JP" altLang="en-US" dirty="0" smtClean="0"/>
              <a:t>からスマート編集機能で</a:t>
            </a:r>
            <a:r>
              <a:rPr kumimoji="1" lang="en-US" altLang="ja-JP" dirty="0" smtClean="0"/>
              <a:t>In(Out) Bus Element</a:t>
            </a:r>
            <a:r>
              <a:rPr kumimoji="1" lang="ja-JP" altLang="en-US" dirty="0" smtClean="0"/>
              <a:t>に変換可能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87" y="1466980"/>
            <a:ext cx="3043565" cy="235184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38" y="2249462"/>
            <a:ext cx="2326280" cy="1457268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5223352" y="2437030"/>
            <a:ext cx="1912134" cy="5410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90" y="3999437"/>
            <a:ext cx="4413868" cy="242006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055" y="3842776"/>
            <a:ext cx="4654731" cy="2576726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 bwMode="auto">
          <a:xfrm>
            <a:off x="5230616" y="4860606"/>
            <a:ext cx="1896694" cy="5410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>
            <a:off x="859590" y="3842776"/>
            <a:ext cx="110526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スマート編集機能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In(Out)Bus Element</a:t>
            </a:r>
            <a:r>
              <a:rPr kumimoji="1" lang="ja-JP" altLang="en-US" dirty="0" smtClean="0"/>
              <a:t>に変換できない構成では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スマート</a:t>
            </a:r>
            <a:r>
              <a:rPr kumimoji="1" lang="ja-JP" altLang="en-US" dirty="0"/>
              <a:t>編集</a:t>
            </a:r>
            <a:r>
              <a:rPr kumimoji="1" lang="ja-JP" altLang="en-US" dirty="0" smtClean="0"/>
              <a:t>機能メニューに「バス端子」アイコンが出ない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12" y="2272915"/>
            <a:ext cx="5294485" cy="30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2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バスの入れ子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In(Out)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</a:t>
            </a:r>
            <a:r>
              <a:rPr kumimoji="1" lang="ja-JP" altLang="en-US" dirty="0" smtClean="0"/>
              <a:t>を使用してバスを入れ子にできる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10" y="2531464"/>
            <a:ext cx="4519936" cy="162717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56" y="2028628"/>
            <a:ext cx="2566392" cy="35929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 bwMode="auto">
          <a:xfrm>
            <a:off x="5862181" y="2868460"/>
            <a:ext cx="1365337" cy="1640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/>
          <p:cNvCxnSpPr/>
          <p:nvPr/>
        </p:nvCxnSpPr>
        <p:spPr bwMode="auto">
          <a:xfrm>
            <a:off x="5862181" y="3165823"/>
            <a:ext cx="1590805" cy="21914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847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モデル参照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モデル参照先で</a:t>
            </a:r>
            <a:r>
              <a:rPr kumimoji="1" lang="en-US" altLang="ja-JP" dirty="0" smtClean="0"/>
              <a:t>In(Out) Bus Element</a:t>
            </a:r>
            <a:r>
              <a:rPr kumimoji="1" lang="ja-JP" altLang="en-US" dirty="0" smtClean="0"/>
              <a:t>を使用しても問題なし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40" y="1589761"/>
            <a:ext cx="7179994" cy="223067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53" y="4173364"/>
            <a:ext cx="4046605" cy="14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435" y="4173364"/>
            <a:ext cx="4724053" cy="1161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直線矢印コネクタ 7"/>
          <p:cNvCxnSpPr>
            <a:endCxn id="5" idx="0"/>
          </p:cNvCxnSpPr>
          <p:nvPr/>
        </p:nvCxnSpPr>
        <p:spPr bwMode="auto">
          <a:xfrm flipH="1">
            <a:off x="3070856" y="3144033"/>
            <a:ext cx="1175467" cy="1029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/>
          <p:cNvCxnSpPr>
            <a:endCxn id="6" idx="0"/>
          </p:cNvCxnSpPr>
          <p:nvPr/>
        </p:nvCxnSpPr>
        <p:spPr bwMode="auto">
          <a:xfrm>
            <a:off x="6269627" y="3144033"/>
            <a:ext cx="2190835" cy="1029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1323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端子番号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</a:t>
            </a:r>
            <a:r>
              <a:rPr kumimoji="1" lang="ja-JP" altLang="en-US" dirty="0" smtClean="0"/>
              <a:t>ブロックの端子番号は</a:t>
            </a:r>
            <a:r>
              <a:rPr kumimoji="1" lang="en-US" altLang="ja-JP" dirty="0" err="1" smtClean="0"/>
              <a:t>Inport</a:t>
            </a:r>
            <a:r>
              <a:rPr kumimoji="1" lang="ja-JP" altLang="en-US" dirty="0" smtClean="0"/>
              <a:t>ブロックの端子番号と重複しない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(Out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</a:t>
            </a:r>
            <a:r>
              <a:rPr kumimoji="1" lang="ja-JP" altLang="en-US" dirty="0" smtClean="0"/>
              <a:t>ブロックと</a:t>
            </a:r>
            <a:r>
              <a:rPr kumimoji="1" lang="en-US" altLang="ja-JP" dirty="0" err="1" smtClean="0"/>
              <a:t>Outport</a:t>
            </a:r>
            <a:r>
              <a:rPr kumimoji="1" lang="ja-JP" altLang="en-US" dirty="0" smtClean="0"/>
              <a:t>ブロックも同様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 smtClean="0"/>
              <a:t>プロパティで端子番号を変更でき</a:t>
            </a:r>
            <a:r>
              <a:rPr kumimoji="1" lang="ja-JP" altLang="en-US" dirty="0"/>
              <a:t>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13" y="2156710"/>
            <a:ext cx="3286125" cy="1009650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 bwMode="auto">
          <a:xfrm>
            <a:off x="1723871" y="2712624"/>
            <a:ext cx="1644296" cy="378134"/>
          </a:xfrm>
          <a:prstGeom prst="wedgeRoundRectCallout">
            <a:avLst>
              <a:gd name="adj1" fmla="val 66777"/>
              <a:gd name="adj2" fmla="val -6602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端子番号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1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20063"/>
          <a:stretch/>
        </p:blipFill>
        <p:spPr>
          <a:xfrm>
            <a:off x="6901644" y="3667126"/>
            <a:ext cx="4343400" cy="217000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13" y="4351164"/>
            <a:ext cx="3190875" cy="1000125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 bwMode="auto">
          <a:xfrm>
            <a:off x="1495669" y="4851226"/>
            <a:ext cx="1644296" cy="378134"/>
          </a:xfrm>
          <a:prstGeom prst="wedgeRoundRectCallout">
            <a:avLst>
              <a:gd name="adj1" fmla="val 66777"/>
              <a:gd name="adj2" fmla="val -6602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端子番号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2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2091679" y="5391709"/>
            <a:ext cx="1644296" cy="641960"/>
          </a:xfrm>
          <a:prstGeom prst="wedgeRoundRectCallout">
            <a:avLst>
              <a:gd name="adj1" fmla="val 66777"/>
              <a:gd name="adj2" fmla="val -6602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端子番号１に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latin typeface="Arial" charset="0"/>
                <a:ea typeface="ＭＳ Ｐゴシック" pitchFamily="50" charset="-128"/>
              </a:rPr>
              <a:t>自動的に変更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8958391" y="4351164"/>
            <a:ext cx="1138258" cy="3366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 bwMode="auto">
          <a:xfrm>
            <a:off x="9600748" y="3595111"/>
            <a:ext cx="1829925" cy="504434"/>
          </a:xfrm>
          <a:prstGeom prst="wedgeRoundRectCallout">
            <a:avLst>
              <a:gd name="adj1" fmla="val -39873"/>
              <a:gd name="adj2" fmla="val 9007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端子番号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2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に</a:t>
            </a:r>
            <a:r>
              <a:rPr lang="ja-JP" altLang="en-US" sz="1400" dirty="0" smtClean="0">
                <a:latin typeface="Arial" charset="0"/>
                <a:ea typeface="ＭＳ Ｐゴシック" pitchFamily="50" charset="-128"/>
              </a:rPr>
              <a:t>変更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90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端子番号の入れ替え（サブシステム）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サブシステム内で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Element</a:t>
            </a:r>
            <a:r>
              <a:rPr kumimoji="1" lang="ja-JP" altLang="en-US" dirty="0" smtClean="0"/>
              <a:t>の端子番号を入れ替え→接続関係を維持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31" y="1561904"/>
            <a:ext cx="6379163" cy="219590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31" y="4241996"/>
            <a:ext cx="6322550" cy="2139754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 bwMode="auto">
          <a:xfrm rot="5400000">
            <a:off x="4165976" y="3683887"/>
            <a:ext cx="920430" cy="5410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513457" y="4592324"/>
            <a:ext cx="547058" cy="12322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8187515" y="4592324"/>
            <a:ext cx="2923071" cy="616139"/>
          </a:xfrm>
          <a:prstGeom prst="wedgeRoundRectCallout">
            <a:avLst>
              <a:gd name="adj1" fmla="val -39873"/>
              <a:gd name="adj2" fmla="val 9007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latin typeface="Arial" charset="0"/>
                <a:ea typeface="ＭＳ Ｐゴシック" pitchFamily="50" charset="-128"/>
              </a:rPr>
              <a:t>Outport1,2</a:t>
            </a:r>
            <a:r>
              <a:rPr lang="ja-JP" altLang="en-US" sz="1400" dirty="0" smtClean="0">
                <a:latin typeface="Arial" charset="0"/>
                <a:ea typeface="ＭＳ Ｐゴシック" pitchFamily="50" charset="-128"/>
              </a:rPr>
              <a:t>の出力はそのま</a:t>
            </a:r>
            <a:r>
              <a:rPr lang="ja-JP" altLang="en-US" sz="1400" dirty="0">
                <a:latin typeface="Arial" charset="0"/>
                <a:ea typeface="ＭＳ Ｐゴシック" pitchFamily="50" charset="-128"/>
              </a:rPr>
              <a:t>ま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243867" y="3821184"/>
            <a:ext cx="2923071" cy="616139"/>
          </a:xfrm>
          <a:prstGeom prst="wedgeRoundRectCallout">
            <a:avLst>
              <a:gd name="adj1" fmla="val -63870"/>
              <a:gd name="adj2" fmla="val 10023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latin typeface="Arial" charset="0"/>
                <a:ea typeface="ＭＳ Ｐゴシック" pitchFamily="50" charset="-128"/>
              </a:rPr>
              <a:t>接続関係が維持されるので</a:t>
            </a:r>
            <a:endParaRPr lang="en-US" altLang="ja-JP" sz="14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latin typeface="Arial" charset="0"/>
                <a:ea typeface="ＭＳ Ｐゴシック" pitchFamily="50" charset="-128"/>
              </a:rPr>
              <a:t>信号線が交差する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75" y="1755625"/>
            <a:ext cx="271462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直線矢印コネクタ 19"/>
          <p:cNvCxnSpPr/>
          <p:nvPr/>
        </p:nvCxnSpPr>
        <p:spPr bwMode="auto">
          <a:xfrm flipV="1">
            <a:off x="5849655" y="1955256"/>
            <a:ext cx="3195920" cy="489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045575" y="14377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In1: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端子番号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045575" y="303764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In2: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端子番号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567048" y="1911915"/>
            <a:ext cx="547058" cy="12322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429374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0073D8-8BC5-407B-A851-7130AAACA4C1}"/>
</file>

<file path=customXml/itemProps2.xml><?xml version="1.0" encoding="utf-8"?>
<ds:datastoreItem xmlns:ds="http://schemas.openxmlformats.org/officeDocument/2006/customXml" ds:itemID="{2D509F0C-6A76-42FD-8B93-C9EAFDF6560C}"/>
</file>

<file path=customXml/itemProps3.xml><?xml version="1.0" encoding="utf-8"?>
<ds:datastoreItem xmlns:ds="http://schemas.openxmlformats.org/officeDocument/2006/customXml" ds:itemID="{16FFB693-4000-4995-975C-6A495ACB517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633</Words>
  <Application>Microsoft Office PowerPoint</Application>
  <PresentationFormat>ワイド画面</PresentationFormat>
  <Paragraphs>133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3" baseType="lpstr">
      <vt:lpstr>ＭＳ Ｐゴシック</vt:lpstr>
      <vt:lpstr>Arial</vt:lpstr>
      <vt:lpstr>1_標準デザイン</vt:lpstr>
      <vt:lpstr>In Bus Element/Out Bus Element 調査結果</vt:lpstr>
      <vt:lpstr>機能概要</vt:lpstr>
      <vt:lpstr>機能概要：バーチャルバスの生成</vt:lpstr>
      <vt:lpstr>機能概要：スマート編集機能</vt:lpstr>
      <vt:lpstr>スマート編集機能</vt:lpstr>
      <vt:lpstr>バスの入れ子</vt:lpstr>
      <vt:lpstr>モデル参照</vt:lpstr>
      <vt:lpstr>端子番号</vt:lpstr>
      <vt:lpstr>端子番号の入れ替え（サブシステム）</vt:lpstr>
      <vt:lpstr>端子番号の入れ替え（モデル参照）</vt:lpstr>
      <vt:lpstr>SLDV</vt:lpstr>
      <vt:lpstr>From Spreadsheetとの接続</vt:lpstr>
      <vt:lpstr>In Bus Element</vt:lpstr>
      <vt:lpstr>コード生成</vt:lpstr>
      <vt:lpstr>API(各パラメーター)</vt:lpstr>
      <vt:lpstr>API(各パラメーター)</vt:lpstr>
      <vt:lpstr>API(バス情報)</vt:lpstr>
      <vt:lpstr>API(バス情報)</vt:lpstr>
      <vt:lpstr>API(スマート編集機能)</vt:lpstr>
      <vt:lpstr>メリット・デメリット</vt:lpstr>
    </vt:vector>
  </TitlesOfParts>
  <Company>ダイハツ工業株式会社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　知里</dc:creator>
  <cp:lastModifiedBy>高田　知里</cp:lastModifiedBy>
  <cp:revision>83</cp:revision>
  <dcterms:created xsi:type="dcterms:W3CDTF">2019-12-06T05:27:09Z</dcterms:created>
  <dcterms:modified xsi:type="dcterms:W3CDTF">2020-01-13T09:10:05Z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