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60" r:id="rId7"/>
    <p:sldId id="265" r:id="rId8"/>
    <p:sldId id="262" r:id="rId9"/>
    <p:sldId id="264" r:id="rId10"/>
    <p:sldId id="267" r:id="rId11"/>
    <p:sldId id="268" r:id="rId12"/>
    <p:sldId id="274" r:id="rId13"/>
    <p:sldId id="272" r:id="rId14"/>
    <p:sldId id="273" r:id="rId15"/>
    <p:sldId id="269" r:id="rId16"/>
    <p:sldId id="266" r:id="rId17"/>
    <p:sldId id="25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6059488" y="320676"/>
            <a:ext cx="73025" cy="12192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12208933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51" y="106363"/>
            <a:ext cx="3647016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09600" y="6524625"/>
            <a:ext cx="28448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0634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44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130176"/>
            <a:ext cx="2882900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4367" y="130176"/>
            <a:ext cx="8449733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95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4367" y="130175"/>
            <a:ext cx="8367184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787400" y="1052513"/>
            <a:ext cx="53848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6375400" y="1052513"/>
            <a:ext cx="53848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2034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17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29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1052513"/>
            <a:ext cx="53848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5400" y="1052513"/>
            <a:ext cx="53848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947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35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740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59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339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04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1052513"/>
            <a:ext cx="109728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64068" y="549276"/>
            <a:ext cx="192617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1"/>
            <a:ext cx="12192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51" y="73026"/>
            <a:ext cx="3647016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699000" y="6453189"/>
            <a:ext cx="22926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24367" y="130175"/>
            <a:ext cx="8367184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8839200" y="6491288"/>
            <a:ext cx="264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6618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2.bin"/><Relationship Id="rId3" Type="http://schemas.openxmlformats.org/officeDocument/2006/relationships/image" Target="../media/image36.png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png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19.png"/><Relationship Id="rId10" Type="http://schemas.openxmlformats.org/officeDocument/2006/relationships/image" Target="../media/image33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/Program%20Files/MATLAB/R2019b/help/simulink/slref/inbuselement.html" TargetMode="External"/><Relationship Id="rId2" Type="http://schemas.openxmlformats.org/officeDocument/2006/relationships/hyperlink" Target="file:///C:/Program%20Files/MATLAB/R2019b/help/simulink/ug/simplify-subsystem-bus-interfac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/Program%20Files/MATLAB/R2019b/help/simulink/slref/simulink-bus-signals.html" TargetMode="External"/><Relationship Id="rId5" Type="http://schemas.openxmlformats.org/officeDocument/2006/relationships/hyperlink" Target="file:///C:/Program%20Files/MATLAB/R2019b/help/simulink/ug/load-input-data-for-a-bus-using-in-bus-element-blocks.html" TargetMode="External"/><Relationship Id="rId4" Type="http://schemas.openxmlformats.org/officeDocument/2006/relationships/hyperlink" Target="file:///C:/Program%20Files/MATLAB/R2019b/help/simulink/slref/outbuselemen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/Program%20Files/MATLAB/R2019b/help/simulink/ug/simplify-subsystem-bus-interfaces.html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file:///C:/Program%20Files/MATLAB/R2019b/help/simulink/ug/simplify-subsystem-bus-interface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4" Type="http://schemas.openxmlformats.org/officeDocument/2006/relationships/hyperlink" Target="file:///C:/Program%20Files/MATLAB/R2019b/help/simulink/ug/simplify-subsystem-bus-interfaces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6.bin"/><Relationship Id="rId3" Type="http://schemas.openxmlformats.org/officeDocument/2006/relationships/image" Target="../media/image18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4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14.bin"/><Relationship Id="rId3" Type="http://schemas.openxmlformats.org/officeDocument/2006/relationships/image" Target="../media/image18.png"/><Relationship Id="rId21" Type="http://schemas.openxmlformats.org/officeDocument/2006/relationships/image" Target="../media/image27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5.wmf"/><Relationship Id="rId25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17.bin"/><Relationship Id="rId5" Type="http://schemas.openxmlformats.org/officeDocument/2006/relationships/image" Target="../media/image30.png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26.wmf"/><Relationship Id="rId4" Type="http://schemas.openxmlformats.org/officeDocument/2006/relationships/image" Target="../media/image19.png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ja-JP" altLang="en-US" dirty="0" smtClean="0"/>
              <a:t>機能</a:t>
            </a:r>
            <a:r>
              <a:rPr kumimoji="1" lang="en-US" altLang="ja-JP" dirty="0"/>
              <a:t>20WS</a:t>
            </a:r>
            <a:r>
              <a:rPr kumimoji="1" lang="ja-JP" altLang="en-US" dirty="0"/>
              <a:t>　</a:t>
            </a:r>
            <a:r>
              <a:rPr kumimoji="1" lang="en-US" altLang="ja-JP" dirty="0"/>
              <a:t>B</a:t>
            </a:r>
            <a:r>
              <a:rPr kumimoji="1" lang="ja-JP" altLang="en-US" dirty="0"/>
              <a:t>チーム</a:t>
            </a:r>
          </a:p>
          <a:p>
            <a:r>
              <a:rPr kumimoji="1" lang="ja-JP" altLang="en-US" dirty="0" smtClean="0"/>
              <a:t>日本電産モビリティ株式会社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ja-JP" dirty="0" smtClean="0"/>
              <a:t>In</a:t>
            </a:r>
            <a:r>
              <a:rPr lang="en-US" altLang="ja-JP" dirty="0" smtClean="0"/>
              <a:t>/Out</a:t>
            </a:r>
            <a:r>
              <a:rPr lang="ja-JP" altLang="ja-JP" dirty="0" smtClean="0"/>
              <a:t> Bus Element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調査結果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9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1690084"/>
            <a:ext cx="6201462" cy="1535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lang="ja-JP" altLang="en-US" dirty="0" smtClean="0"/>
              <a:t>検証（５／</a:t>
            </a:r>
            <a:r>
              <a:rPr lang="ja-JP" altLang="en-US" dirty="0"/>
              <a:t>６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ja-JP" dirty="0"/>
              <a:t>Simulink Check</a:t>
            </a:r>
            <a:r>
              <a:rPr lang="ja-JP" altLang="en-US" dirty="0"/>
              <a:t>の実行可否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1800" dirty="0"/>
              <a:t>対象</a:t>
            </a:r>
            <a:r>
              <a:rPr lang="ja-JP" altLang="en-US" sz="1800" dirty="0" smtClean="0"/>
              <a:t>モデル </a:t>
            </a:r>
            <a:r>
              <a:rPr lang="en-US" altLang="ja-JP" sz="1800" dirty="0" smtClean="0"/>
              <a:t>- bus_element_sample2</a:t>
            </a:r>
            <a:endParaRPr kumimoji="1" lang="ja-JP" altLang="en-US" sz="1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489" y="1005016"/>
            <a:ext cx="2519797" cy="74273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右カーブ矢印 5"/>
          <p:cNvSpPr/>
          <p:nvPr/>
        </p:nvSpPr>
        <p:spPr bwMode="auto">
          <a:xfrm rot="2657922">
            <a:off x="6044939" y="1149786"/>
            <a:ext cx="271848" cy="1080597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2452"/>
              </p:ext>
            </p:extLst>
          </p:nvPr>
        </p:nvGraphicFramePr>
        <p:xfrm>
          <a:off x="1724615" y="3454627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909"/>
                <a:gridCol w="1581665"/>
                <a:gridCol w="168342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製品別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実行可否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レポート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Embedded Coder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実行可</a:t>
                      </a:r>
                      <a:endParaRPr kumimoji="1" lang="ja-JP" altLang="en-US" sz="16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Simulink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実行可</a:t>
                      </a:r>
                      <a:endParaRPr kumimoji="1" lang="ja-JP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Simulink Coder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実行可</a:t>
                      </a:r>
                      <a:endParaRPr kumimoji="1" lang="ja-JP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Simulink Check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実行可</a:t>
                      </a:r>
                      <a:endParaRPr kumimoji="1" lang="ja-JP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Simulink Requirements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実行可</a:t>
                      </a:r>
                      <a:endParaRPr kumimoji="1" lang="ja-JP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Simulink</a:t>
                      </a:r>
                      <a:r>
                        <a:rPr kumimoji="1" lang="en-US" altLang="ja-JP" sz="1600" baseline="0" dirty="0" smtClean="0"/>
                        <a:t> Design Verifier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実行可</a:t>
                      </a:r>
                      <a:endParaRPr kumimoji="1" lang="ja-JP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076167"/>
              </p:ext>
            </p:extLst>
          </p:nvPr>
        </p:nvGraphicFramePr>
        <p:xfrm>
          <a:off x="6540672" y="4415825"/>
          <a:ext cx="6429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パッケージャー シェル オブジェクト" showAsIcon="1" r:id="rId5" imgW="642240" imgH="394920" progId="Package">
                  <p:embed/>
                </p:oleObj>
              </mc:Choice>
              <mc:Fallback>
                <p:oleObj name="パッケージャー シェル オブジェクト" showAsIcon="1" r:id="rId5" imgW="64224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0672" y="4415825"/>
                        <a:ext cx="642938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6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872" y="5143036"/>
            <a:ext cx="5892299" cy="135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1690084"/>
            <a:ext cx="6201462" cy="1535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lang="ja-JP" altLang="en-US" dirty="0" smtClean="0"/>
              <a:t>検証（６／</a:t>
            </a:r>
            <a:r>
              <a:rPr lang="ja-JP" altLang="en-US" dirty="0"/>
              <a:t>６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ja-JP" altLang="en-US" dirty="0"/>
              <a:t>ダウングレード時の影響（ブロック置換、変更による影響）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1800" dirty="0"/>
              <a:t>対象モデル </a:t>
            </a:r>
            <a:r>
              <a:rPr lang="en-US" altLang="ja-JP" sz="1800" dirty="0"/>
              <a:t>- </a:t>
            </a:r>
            <a:r>
              <a:rPr lang="en-US" altLang="ja-JP" sz="1800" dirty="0" smtClean="0"/>
              <a:t>bus_element_sample2</a:t>
            </a:r>
          </a:p>
          <a:p>
            <a:pPr lvl="1">
              <a:buFont typeface="Wingdings" panose="05000000000000000000" pitchFamily="2" charset="2"/>
              <a:buChar char="u"/>
            </a:pPr>
            <a:endParaRPr lang="en-US" altLang="ja-JP" sz="1800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ja-JP" sz="1800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ja-JP" sz="1800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ja-JP" sz="1800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ja-JP" sz="1800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ja-JP" sz="1800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ja-JP" sz="18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1800" dirty="0" smtClean="0"/>
              <a:t>変換後モデル </a:t>
            </a:r>
            <a:r>
              <a:rPr lang="en-US" altLang="ja-JP" sz="1800" dirty="0"/>
              <a:t>- R2016b_bus_element_sample2</a:t>
            </a:r>
            <a:endParaRPr lang="en-US" altLang="ja-JP" sz="1800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ja-JP" sz="1800" dirty="0" smtClean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273" y="1005016"/>
            <a:ext cx="2519797" cy="74273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右カーブ矢印 5"/>
          <p:cNvSpPr/>
          <p:nvPr/>
        </p:nvSpPr>
        <p:spPr bwMode="auto">
          <a:xfrm rot="4224669">
            <a:off x="6483796" y="883764"/>
            <a:ext cx="271848" cy="1727973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13539"/>
              </p:ext>
            </p:extLst>
          </p:nvPr>
        </p:nvGraphicFramePr>
        <p:xfrm>
          <a:off x="1701659" y="3225253"/>
          <a:ext cx="96665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503"/>
                <a:gridCol w="1816940"/>
                <a:gridCol w="2738585"/>
                <a:gridCol w="1458097"/>
                <a:gridCol w="140043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変換先バージョン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ブロック置換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生成コードへの影響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比較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比較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R2016b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置換可能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同一コードが生成される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049" y="4123861"/>
            <a:ext cx="3558382" cy="10191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右カーブ矢印 9"/>
          <p:cNvSpPr/>
          <p:nvPr/>
        </p:nvSpPr>
        <p:spPr bwMode="auto">
          <a:xfrm rot="3320163">
            <a:off x="5833218" y="4063568"/>
            <a:ext cx="271848" cy="1727973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005184"/>
              </p:ext>
            </p:extLst>
          </p:nvPr>
        </p:nvGraphicFramePr>
        <p:xfrm>
          <a:off x="8547992" y="3608303"/>
          <a:ext cx="11096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パッケージャー シェル オブジェクト" showAsIcon="1" r:id="rId7" imgW="1109520" imgH="394920" progId="Package">
                  <p:embed/>
                </p:oleObj>
              </mc:Choice>
              <mc:Fallback>
                <p:oleObj name="パッケージャー シェル オブジェクト" showAsIcon="1" r:id="rId7" imgW="110952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47992" y="3608303"/>
                        <a:ext cx="1109663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909607"/>
              </p:ext>
            </p:extLst>
          </p:nvPr>
        </p:nvGraphicFramePr>
        <p:xfrm>
          <a:off x="9999070" y="3600449"/>
          <a:ext cx="113188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パッケージャー シェル オブジェクト" showAsIcon="1" r:id="rId9" imgW="1131480" imgH="394920" progId="Package">
                  <p:embed/>
                </p:oleObj>
              </mc:Choice>
              <mc:Fallback>
                <p:oleObj name="パッケージャー シェル オブジェクト" showAsIcon="1" r:id="rId9" imgW="113148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99070" y="3600449"/>
                        <a:ext cx="1131887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03714"/>
              </p:ext>
            </p:extLst>
          </p:nvPr>
        </p:nvGraphicFramePr>
        <p:xfrm>
          <a:off x="10293431" y="1585713"/>
          <a:ext cx="1595137" cy="87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37"/>
              </a:tblGrid>
              <a:tr h="334777"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solidFill>
                            <a:schemeClr val="tx1"/>
                          </a:solidFill>
                        </a:rPr>
                        <a:t>サンプルモデル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667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03714"/>
              </p:ext>
            </p:extLst>
          </p:nvPr>
        </p:nvGraphicFramePr>
        <p:xfrm>
          <a:off x="10293431" y="5465735"/>
          <a:ext cx="1595137" cy="87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37"/>
              </a:tblGrid>
              <a:tr h="334777"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solidFill>
                            <a:schemeClr val="tx1"/>
                          </a:solidFill>
                        </a:rPr>
                        <a:t>サンプルモデル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667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674079"/>
              </p:ext>
            </p:extLst>
          </p:nvPr>
        </p:nvGraphicFramePr>
        <p:xfrm>
          <a:off x="10420651" y="1967831"/>
          <a:ext cx="120491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パッケージャー シェル オブジェクト" showAsIcon="1" r:id="rId11" imgW="1204560" imgH="394920" progId="Package">
                  <p:embed/>
                </p:oleObj>
              </mc:Choice>
              <mc:Fallback>
                <p:oleObj name="パッケージャー シェル オブジェクト" showAsIcon="1" r:id="rId11" imgW="120456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20651" y="1967831"/>
                        <a:ext cx="1204912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オブジェクト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18349"/>
              </p:ext>
            </p:extLst>
          </p:nvPr>
        </p:nvGraphicFramePr>
        <p:xfrm>
          <a:off x="10293431" y="5818378"/>
          <a:ext cx="15922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パッケージャー シェル オブジェクト" showAsIcon="1" r:id="rId13" imgW="1591560" imgH="394920" progId="Package">
                  <p:embed/>
                </p:oleObj>
              </mc:Choice>
              <mc:Fallback>
                <p:oleObj name="パッケージャー シェル オブジェクト" showAsIcon="1" r:id="rId13" imgW="159156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293431" y="5818378"/>
                        <a:ext cx="1592263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6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メリット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デメリット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メリット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サブシステム内のバス要素が取り出しやすい。</a:t>
            </a:r>
            <a:endParaRPr kumimoji="1"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デメリット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　ダウングレード時のネストが深くなる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95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en-US" altLang="ja-JP" dirty="0" smtClean="0"/>
              <a:t>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81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非表示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おさらい：調査項目（第</a:t>
            </a:r>
            <a:r>
              <a:rPr lang="en-US" altLang="ja-JP" dirty="0"/>
              <a:t>2</a:t>
            </a:r>
            <a:r>
              <a:rPr lang="ja-JP" altLang="en-US" dirty="0" smtClean="0"/>
              <a:t>回全体議事録より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ja-JP" dirty="0"/>
              <a:t>調査項目（機能が考慮されているか）</a:t>
            </a:r>
          </a:p>
          <a:p>
            <a:pPr marL="0" indent="0">
              <a:buNone/>
            </a:pPr>
            <a:r>
              <a:rPr lang="ja-JP" altLang="ja-JP" dirty="0"/>
              <a:t>・基本：使い方、設定方法、ユースケース、メリット、デメリット</a:t>
            </a:r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ja-JP" dirty="0" smtClean="0"/>
              <a:t>使い方</a:t>
            </a:r>
            <a:r>
              <a:rPr lang="ja-JP" altLang="ja-JP" dirty="0"/>
              <a:t>については、基本操作のみ、詳細オプションは不要</a:t>
            </a:r>
          </a:p>
          <a:p>
            <a:pPr marL="0" indent="0">
              <a:buNone/>
            </a:pPr>
            <a:r>
              <a:rPr lang="ja-JP" altLang="ja-JP" dirty="0"/>
              <a:t>・注意点、バグ、エラーの発生ケース</a:t>
            </a:r>
          </a:p>
          <a:p>
            <a:pPr marL="0" indent="0">
              <a:buNone/>
            </a:pPr>
            <a:r>
              <a:rPr lang="ja-JP" altLang="ja-JP" dirty="0"/>
              <a:t>・SLDVの実行可否</a:t>
            </a:r>
          </a:p>
          <a:p>
            <a:pPr marL="0" indent="0">
              <a:buNone/>
            </a:pPr>
            <a:r>
              <a:rPr lang="ja-JP" altLang="ja-JP" dirty="0"/>
              <a:t>・Simulink　Checkの実行可否</a:t>
            </a:r>
          </a:p>
          <a:p>
            <a:pPr marL="0" indent="0">
              <a:buNone/>
            </a:pPr>
            <a:r>
              <a:rPr lang="ja-JP" altLang="ja-JP" dirty="0"/>
              <a:t>・転置抑制（コンフィギュレーション）の影響</a:t>
            </a:r>
          </a:p>
          <a:p>
            <a:pPr marL="0" indent="0">
              <a:buNone/>
            </a:pPr>
            <a:r>
              <a:rPr lang="ja-JP" altLang="ja-JP" dirty="0"/>
              <a:t>・コード生成</a:t>
            </a:r>
          </a:p>
          <a:p>
            <a:pPr marL="0" indent="0">
              <a:buNone/>
            </a:pPr>
            <a:r>
              <a:rPr lang="ja-JP" altLang="ja-JP" dirty="0"/>
              <a:t>・コマンドによる操作（変換や、ブロック選択、調整等）</a:t>
            </a:r>
          </a:p>
          <a:p>
            <a:pPr marL="0" indent="0">
              <a:buNone/>
            </a:pPr>
            <a:r>
              <a:rPr lang="ja-JP" altLang="ja-JP" dirty="0"/>
              <a:t>・ダウングレード時の影響（ブロック置換、変更による影響）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217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本スライドの項目一覧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ドキュメンテーション一覧（ヘルプ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/>
              <a:t>機能概要と</a:t>
            </a:r>
            <a:r>
              <a:rPr lang="ja-JP" altLang="en-US" dirty="0" smtClean="0"/>
              <a:t>使い方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設定方法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配置方法</a:t>
            </a:r>
            <a:endParaRPr lang="en-US" altLang="ja-JP" dirty="0" smtClean="0"/>
          </a:p>
          <a:p>
            <a:r>
              <a:rPr lang="ja-JP" altLang="en-US" dirty="0" smtClean="0"/>
              <a:t>動作検証</a:t>
            </a:r>
            <a:endParaRPr lang="en-US" altLang="ja-JP" dirty="0" smtClean="0"/>
          </a:p>
          <a:p>
            <a:pPr lvl="1"/>
            <a:r>
              <a:rPr lang="ja-JP" altLang="en-US" dirty="0"/>
              <a:t>バス要素端子を使用するためのモデルの</a:t>
            </a:r>
            <a:r>
              <a:rPr lang="ja-JP" altLang="en-US" dirty="0" smtClean="0"/>
              <a:t>変換</a:t>
            </a:r>
            <a:endParaRPr lang="en-US" altLang="ja-JP" dirty="0" smtClean="0"/>
          </a:p>
          <a:p>
            <a:pPr lvl="1"/>
            <a:r>
              <a:rPr lang="ja-JP" altLang="ja-JP" dirty="0" smtClean="0"/>
              <a:t>SLDV</a:t>
            </a:r>
            <a:r>
              <a:rPr lang="ja-JP" altLang="ja-JP" dirty="0"/>
              <a:t>の実行</a:t>
            </a:r>
            <a:r>
              <a:rPr lang="ja-JP" altLang="ja-JP" dirty="0" smtClean="0"/>
              <a:t>可否</a:t>
            </a:r>
            <a:endParaRPr lang="en-US" altLang="ja-JP" dirty="0"/>
          </a:p>
          <a:p>
            <a:pPr lvl="1"/>
            <a:r>
              <a:rPr lang="ja-JP" altLang="ja-JP" dirty="0"/>
              <a:t>コード生成</a:t>
            </a:r>
            <a:endParaRPr lang="en-US" altLang="ja-JP" dirty="0" smtClean="0"/>
          </a:p>
          <a:p>
            <a:pPr lvl="1"/>
            <a:r>
              <a:rPr lang="ja-JP" altLang="ja-JP" dirty="0" smtClean="0"/>
              <a:t>Simulink</a:t>
            </a:r>
            <a:r>
              <a:rPr lang="ja-JP" altLang="en-US" dirty="0" smtClean="0"/>
              <a:t> </a:t>
            </a:r>
            <a:r>
              <a:rPr lang="ja-JP" altLang="ja-JP" dirty="0"/>
              <a:t>Checkの実行</a:t>
            </a:r>
            <a:r>
              <a:rPr lang="ja-JP" altLang="ja-JP" dirty="0" smtClean="0"/>
              <a:t>可否</a:t>
            </a:r>
            <a:endParaRPr lang="en-US" altLang="ja-JP" dirty="0" smtClean="0"/>
          </a:p>
          <a:p>
            <a:pPr lvl="1"/>
            <a:r>
              <a:rPr lang="ja-JP" altLang="ja-JP" dirty="0"/>
              <a:t>ダウングレード時の</a:t>
            </a:r>
            <a:r>
              <a:rPr lang="ja-JP" altLang="ja-JP" dirty="0" smtClean="0"/>
              <a:t>影響</a:t>
            </a:r>
            <a:r>
              <a:rPr lang="ja-JP" altLang="ja-JP" sz="2000" dirty="0" smtClean="0"/>
              <a:t>（</a:t>
            </a:r>
            <a:r>
              <a:rPr lang="ja-JP" altLang="ja-JP" sz="2000" dirty="0"/>
              <a:t>ブロック置換、変更による影響</a:t>
            </a:r>
            <a:r>
              <a:rPr lang="ja-JP" altLang="ja-JP" sz="2000" dirty="0" smtClean="0"/>
              <a:t>）</a:t>
            </a:r>
            <a:endParaRPr lang="en-US" altLang="ja-JP" dirty="0"/>
          </a:p>
          <a:p>
            <a:r>
              <a:rPr lang="ja-JP" altLang="ja-JP" dirty="0"/>
              <a:t>メリット</a:t>
            </a:r>
            <a:r>
              <a:rPr lang="en-US" altLang="ja-JP" dirty="0"/>
              <a:t>/</a:t>
            </a:r>
            <a:r>
              <a:rPr lang="ja-JP" altLang="en-US" dirty="0"/>
              <a:t>デメリット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961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ドキュメンテーション一覧（ヘルプ）</a:t>
            </a:r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063249"/>
              </p:ext>
            </p:extLst>
          </p:nvPr>
        </p:nvGraphicFramePr>
        <p:xfrm>
          <a:off x="815413" y="1340768"/>
          <a:ext cx="10972800" cy="35102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856651"/>
                <a:gridCol w="511614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ysClr val="windowText" lastClr="000000"/>
                          </a:solidFill>
                        </a:rPr>
                        <a:t>項目名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ysClr val="windowText" lastClr="000000"/>
                          </a:solidFill>
                        </a:rPr>
                        <a:t>アドレス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サブシステム バス インターフェイスの簡略化</a:t>
                      </a:r>
                      <a:endParaRPr kumimoji="1" lang="ja-JP" alt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>
                          <a:hlinkClick r:id="rId2" action="ppaction://hlinkfile"/>
                        </a:rPr>
                        <a:t>file:///C:/Program%20Files/MATLAB/R2019b/help/simulink/ug/simplify-subsystem-bus-interfaces.html</a:t>
                      </a:r>
                      <a:endParaRPr lang="en-US" altLang="ja-JP" sz="1600" dirty="0" smtClean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In Bus Element, Bus Element In</a:t>
                      </a:r>
                      <a:endParaRPr kumimoji="1" lang="ja-JP" alt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ja-JP" sz="1600" dirty="0" smtClean="0">
                          <a:hlinkClick r:id="rId3" action="ppaction://hlinkfile"/>
                        </a:rPr>
                        <a:t>file:///C:/Program%20Files/MATLAB/R2019b/help/simulink/slref/inbuselement.html</a:t>
                      </a:r>
                      <a:endParaRPr lang="en-US" altLang="ja-JP" sz="1600" dirty="0" smtClean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Out Bus Element, Bus Element Out</a:t>
                      </a:r>
                      <a:endParaRPr kumimoji="1" lang="ja-JP" alt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>
                          <a:hlinkClick r:id="rId4" action="ppaction://hlinkfile"/>
                        </a:rPr>
                        <a:t>file:///C:/Program%20Files/MATLAB/R2019b/help/simulink/slref/outbuselement.html</a:t>
                      </a:r>
                      <a:endParaRPr lang="en-US" altLang="ja-JP" sz="1600" dirty="0" smtClean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In Bus Element </a:t>
                      </a:r>
                      <a:r>
                        <a:rPr kumimoji="1" lang="ja-JP" altLang="en-US" sz="1600" dirty="0" smtClean="0"/>
                        <a:t>ブロックを使用したバスの入力データの読み込み</a:t>
                      </a:r>
                      <a:endParaRPr kumimoji="1" lang="ja-JP" alt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>
                          <a:hlinkClick r:id="rId5" action="ppaction://hlinkfile"/>
                        </a:rPr>
                        <a:t>file:///C</a:t>
                      </a:r>
                      <a:r>
                        <a:rPr lang="en-US" altLang="ja-JP" sz="1600" smtClean="0">
                          <a:hlinkClick r:id="rId5" action="ppaction://hlinkfile"/>
                        </a:rPr>
                        <a:t>:/Program%20Files/MATLAB/R2019b/help/simulink/ug/load-input-data-for-a-bus-using-in-bus-element-blocks.html</a:t>
                      </a:r>
                      <a:endParaRPr kumimoji="1" lang="en-US" altLang="ja-JP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Simulink </a:t>
                      </a:r>
                      <a:r>
                        <a:rPr kumimoji="1" lang="ja-JP" altLang="en-US" sz="1600" dirty="0" smtClean="0"/>
                        <a:t>バス信号</a:t>
                      </a:r>
                      <a:endParaRPr kumimoji="1" lang="ja-JP" alt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>
                          <a:hlinkClick r:id="rId6" action="ppaction://hlinkfile"/>
                        </a:rPr>
                        <a:t>file:///C:/Program%20Files/MATLAB/R2019b/help/simulink/slref/simulink-bus-signals.html</a:t>
                      </a:r>
                      <a:endParaRPr kumimoji="1" lang="en-US" altLang="ja-JP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719401" y="868070"/>
            <a:ext cx="498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機能名：</a:t>
            </a:r>
            <a:r>
              <a:rPr lang="ja-JP" altLang="ja-JP" dirty="0"/>
              <a:t> </a:t>
            </a:r>
            <a:r>
              <a:rPr lang="ja-JP" altLang="ja-JP" dirty="0" smtClean="0"/>
              <a:t>In</a:t>
            </a:r>
            <a:r>
              <a:rPr lang="en-US" altLang="ja-JP" dirty="0" smtClean="0"/>
              <a:t>/Out</a:t>
            </a:r>
            <a:r>
              <a:rPr lang="ja-JP" altLang="ja-JP" dirty="0" smtClean="0"/>
              <a:t> </a:t>
            </a:r>
            <a:r>
              <a:rPr lang="ja-JP" altLang="ja-JP" dirty="0"/>
              <a:t>Bus </a:t>
            </a:r>
            <a:r>
              <a:rPr lang="ja-JP" altLang="ja-JP" dirty="0" smtClean="0"/>
              <a:t>Element</a:t>
            </a:r>
            <a:r>
              <a:rPr lang="ja-JP" altLang="en-US" dirty="0" smtClean="0"/>
              <a:t>　</a:t>
            </a:r>
            <a:r>
              <a:rPr lang="ja-JP" altLang="en-US" dirty="0"/>
              <a:t>（</a:t>
            </a:r>
            <a:r>
              <a:rPr lang="en-US" altLang="ja-JP" dirty="0"/>
              <a:t>R2017a </a:t>
            </a:r>
            <a:r>
              <a:rPr lang="ja-JP" altLang="en-US" dirty="0"/>
              <a:t>で導入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48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機能概要と</a:t>
            </a:r>
            <a:r>
              <a:rPr lang="ja-JP" altLang="en-US" dirty="0"/>
              <a:t>使い方</a:t>
            </a:r>
            <a:r>
              <a:rPr lang="ja-JP" altLang="en-US" dirty="0" smtClean="0"/>
              <a:t>（</a:t>
            </a:r>
            <a:r>
              <a:rPr lang="ja-JP" altLang="en-US" dirty="0"/>
              <a:t>１</a:t>
            </a:r>
            <a:r>
              <a:rPr lang="ja-JP" altLang="en-US" dirty="0" smtClean="0"/>
              <a:t>／</a:t>
            </a:r>
            <a:r>
              <a:rPr lang="ja-JP" altLang="en-US" dirty="0"/>
              <a:t>２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5413" y="1772816"/>
            <a:ext cx="10972800" cy="4640684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400" b="1" dirty="0" smtClean="0"/>
              <a:t>機能概要</a:t>
            </a:r>
            <a:endParaRPr lang="en-US" altLang="ja-JP" sz="1400" b="1" dirty="0" smtClean="0"/>
          </a:p>
          <a:p>
            <a:r>
              <a:rPr lang="en-US" altLang="ja-JP" sz="1400" dirty="0"/>
              <a:t>In Bus Element </a:t>
            </a:r>
            <a:r>
              <a:rPr lang="ja-JP" altLang="en-US" sz="1400" dirty="0"/>
              <a:t>ブロックと </a:t>
            </a:r>
            <a:r>
              <a:rPr lang="en-US" altLang="ja-JP" sz="1400" dirty="0"/>
              <a:t>Out Bus Element </a:t>
            </a:r>
            <a:r>
              <a:rPr lang="ja-JP" altLang="en-US" sz="1400" dirty="0"/>
              <a:t>ブロックを使用すると、バス信号をサブシステムに対する入力および出力と</a:t>
            </a:r>
            <a:r>
              <a:rPr lang="ja-JP" altLang="en-US" sz="1400" dirty="0" smtClean="0"/>
              <a:t>して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簡単</a:t>
            </a:r>
            <a:r>
              <a:rPr lang="ja-JP" altLang="en-US" sz="1400" dirty="0"/>
              <a:t>かつ柔軟に使用できます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r>
              <a:rPr lang="en-US" altLang="ja-JP" sz="1400" dirty="0" smtClean="0"/>
              <a:t>In </a:t>
            </a:r>
            <a:r>
              <a:rPr lang="en-US" altLang="ja-JP" sz="1400" dirty="0"/>
              <a:t>Bus Element </a:t>
            </a:r>
            <a:r>
              <a:rPr lang="ja-JP" altLang="en-US" sz="1400" dirty="0"/>
              <a:t>ブロックは、</a:t>
            </a:r>
            <a:r>
              <a:rPr lang="en-US" altLang="ja-JP" sz="1400" dirty="0"/>
              <a:t>Bus Selector </a:t>
            </a:r>
            <a:r>
              <a:rPr lang="ja-JP" altLang="en-US" sz="1400" dirty="0"/>
              <a:t>ブロックと結合された </a:t>
            </a:r>
            <a:r>
              <a:rPr lang="en-US" altLang="ja-JP" sz="1400" dirty="0" err="1"/>
              <a:t>Inport</a:t>
            </a:r>
            <a:r>
              <a:rPr lang="en-US" altLang="ja-JP" sz="1400" dirty="0"/>
              <a:t> </a:t>
            </a:r>
            <a:r>
              <a:rPr lang="ja-JP" altLang="en-US" sz="1400" dirty="0"/>
              <a:t>ブロックと等価です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r>
              <a:rPr lang="en-US" altLang="ja-JP" sz="1400" dirty="0" smtClean="0"/>
              <a:t>Out </a:t>
            </a:r>
            <a:r>
              <a:rPr lang="en-US" altLang="ja-JP" sz="1400" dirty="0"/>
              <a:t>Bus Element </a:t>
            </a:r>
            <a:r>
              <a:rPr lang="ja-JP" altLang="en-US" sz="1400" dirty="0"/>
              <a:t>ブロックは、</a:t>
            </a:r>
            <a:r>
              <a:rPr lang="en-US" altLang="ja-JP" sz="1400" dirty="0"/>
              <a:t>Bus Creator </a:t>
            </a:r>
            <a:r>
              <a:rPr lang="ja-JP" altLang="en-US" sz="1400" dirty="0"/>
              <a:t>ブロックと結合された </a:t>
            </a:r>
            <a:r>
              <a:rPr lang="en-US" altLang="ja-JP" sz="1400" dirty="0" err="1"/>
              <a:t>Outport</a:t>
            </a:r>
            <a:r>
              <a:rPr lang="en-US" altLang="ja-JP" sz="1400" dirty="0"/>
              <a:t> </a:t>
            </a:r>
            <a:r>
              <a:rPr lang="ja-JP" altLang="en-US" sz="1400" dirty="0"/>
              <a:t>ブロックと等価です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pPr marL="0" lvl="0" indent="0">
              <a:buNone/>
            </a:pPr>
            <a:endParaRPr kumimoji="1" lang="ja-JP" altLang="en-US" sz="1400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56654"/>
              </p:ext>
            </p:extLst>
          </p:nvPr>
        </p:nvGraphicFramePr>
        <p:xfrm>
          <a:off x="719403" y="908720"/>
          <a:ext cx="10972800" cy="7416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135905"/>
                <a:gridCol w="7836895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ドキュメント項目名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アドレス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サブシステム バス インターフェイスの簡略化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hlinkClick r:id="rId2" action="ppaction://hlinkfile"/>
                        </a:rPr>
                        <a:t>file:///C:/Program%20Files/MATLAB/R2019b/help/simulink/ug/simplify-subsystem-bus-interfaces.html</a:t>
                      </a:r>
                      <a:endParaRPr lang="en-US" altLang="ja-JP" sz="1200" dirty="0" smtClean="0"/>
                    </a:p>
                  </a:txBody>
                  <a:tcPr marL="121920" marR="121920"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51" y="3523135"/>
            <a:ext cx="52101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115" y="3523135"/>
            <a:ext cx="5716587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矢印 3"/>
          <p:cNvSpPr/>
          <p:nvPr/>
        </p:nvSpPr>
        <p:spPr bwMode="auto">
          <a:xfrm>
            <a:off x="5562471" y="4386176"/>
            <a:ext cx="749644" cy="37894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8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機能概要と使い方</a:t>
            </a:r>
            <a:r>
              <a:rPr lang="ja-JP" altLang="en-US" dirty="0" smtClean="0"/>
              <a:t>（</a:t>
            </a:r>
            <a:r>
              <a:rPr lang="ja-JP" altLang="en-US" dirty="0"/>
              <a:t>２</a:t>
            </a:r>
            <a:r>
              <a:rPr lang="ja-JP" altLang="en-US" dirty="0" smtClean="0"/>
              <a:t>／</a:t>
            </a:r>
            <a:r>
              <a:rPr lang="ja-JP" altLang="en-US" dirty="0"/>
              <a:t>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1800" dirty="0" smtClean="0"/>
              <a:t>動作環境：</a:t>
            </a:r>
            <a:r>
              <a:rPr lang="en-US" altLang="ja-JP" sz="1800" dirty="0" smtClean="0"/>
              <a:t>R2019b Update3</a:t>
            </a:r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1800" dirty="0"/>
              <a:t>呼び出し方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600" dirty="0" smtClean="0"/>
              <a:t>１．ライブラリブラウザより</a:t>
            </a:r>
            <a:endParaRPr lang="ja-JP" altLang="en-US" sz="1600" dirty="0"/>
          </a:p>
          <a:p>
            <a:pPr lvl="1"/>
            <a:r>
              <a:rPr lang="en-US" altLang="ja-JP" sz="1400" dirty="0"/>
              <a:t>Simulink / Ports &amp; </a:t>
            </a:r>
            <a:r>
              <a:rPr lang="en-US" altLang="ja-JP" sz="1400" dirty="0" smtClean="0"/>
              <a:t>Subsystems</a:t>
            </a:r>
            <a:r>
              <a:rPr lang="ja-JP" altLang="en-US" sz="1400" dirty="0"/>
              <a:t>　</a:t>
            </a:r>
            <a:r>
              <a:rPr lang="ja-JP" altLang="en-US" sz="1400" dirty="0" smtClean="0"/>
              <a:t>　　　　</a:t>
            </a:r>
            <a:r>
              <a:rPr lang="ja-JP" altLang="en-US" sz="1400" b="1" dirty="0" smtClean="0"/>
              <a:t>例　⇒</a:t>
            </a:r>
            <a:r>
              <a:rPr lang="ja-JP" altLang="en-US" sz="1400" dirty="0" smtClean="0"/>
              <a:t>　</a:t>
            </a:r>
            <a:endParaRPr lang="en-US" altLang="ja-JP" sz="1400" dirty="0"/>
          </a:p>
          <a:p>
            <a:pPr lvl="1"/>
            <a:r>
              <a:rPr lang="en-US" altLang="ja-JP" sz="1400" dirty="0"/>
              <a:t>Simulink / Sources</a:t>
            </a:r>
          </a:p>
          <a:p>
            <a:pPr lvl="1"/>
            <a:r>
              <a:rPr lang="en-US" altLang="ja-JP" sz="1400" dirty="0"/>
              <a:t>HDL Coder / Ports &amp; Subsystems</a:t>
            </a:r>
          </a:p>
          <a:p>
            <a:pPr lvl="1"/>
            <a:r>
              <a:rPr lang="en-US" altLang="ja-JP" sz="1400" dirty="0"/>
              <a:t>HDL Coder / Sources</a:t>
            </a:r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1600" dirty="0"/>
              <a:t>２</a:t>
            </a:r>
            <a:r>
              <a:rPr lang="ja-JP" altLang="en-US" sz="1600" dirty="0" smtClean="0"/>
              <a:t>．直接ブロック名を記入し検索　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98" y="1052239"/>
            <a:ext cx="58007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円/楕円 3"/>
          <p:cNvSpPr/>
          <p:nvPr/>
        </p:nvSpPr>
        <p:spPr bwMode="auto">
          <a:xfrm>
            <a:off x="8203475" y="2286000"/>
            <a:ext cx="1332411" cy="83602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970" y="4643164"/>
            <a:ext cx="36480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07856"/>
              </p:ext>
            </p:extLst>
          </p:nvPr>
        </p:nvGraphicFramePr>
        <p:xfrm>
          <a:off x="1224689" y="2496260"/>
          <a:ext cx="9057790" cy="3822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8895"/>
                <a:gridCol w="4528895"/>
              </a:tblGrid>
              <a:tr h="4088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サブシステム内で作成 → 正常に変換される</a:t>
                      </a:r>
                      <a:endParaRPr kumimoji="1" lang="ja-JP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サブシステム外で作成 → 正常に変換されない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13343"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lang="ja-JP" altLang="en-US" dirty="0" smtClean="0"/>
              <a:t>検証（１／６）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87400" y="1845276"/>
            <a:ext cx="10972800" cy="4637902"/>
          </a:xfrm>
        </p:spPr>
        <p:txBody>
          <a:bodyPr/>
          <a:lstStyle/>
          <a:p>
            <a:r>
              <a:rPr kumimoji="1" lang="ja-JP" altLang="en-US" sz="1800" dirty="0"/>
              <a:t>バス要素端子を使用するためのモデルの</a:t>
            </a:r>
            <a:r>
              <a:rPr kumimoji="1" lang="ja-JP" altLang="en-US" sz="1800" dirty="0" smtClean="0"/>
              <a:t>変換（</a:t>
            </a:r>
            <a:r>
              <a:rPr kumimoji="1" lang="en-US" altLang="ja-JP" sz="1800" dirty="0" smtClean="0"/>
              <a:t>1</a:t>
            </a:r>
            <a:r>
              <a:rPr kumimoji="1" lang="ja-JP" altLang="en-US" sz="1800" dirty="0" smtClean="0"/>
              <a:t>／</a:t>
            </a:r>
            <a:r>
              <a:rPr kumimoji="1" lang="en-US" altLang="ja-JP" sz="1800" dirty="0" smtClean="0"/>
              <a:t>2</a:t>
            </a:r>
            <a:r>
              <a:rPr kumimoji="1" lang="ja-JP" altLang="en-US" sz="1800" dirty="0" smtClean="0"/>
              <a:t>）</a:t>
            </a:r>
            <a:endParaRPr kumimoji="1" lang="en-US" altLang="ja-JP" sz="1800" dirty="0" smtClean="0"/>
          </a:p>
          <a:p>
            <a:pPr lvl="1"/>
            <a:r>
              <a:rPr lang="ja-JP" altLang="en-US" sz="1400" dirty="0"/>
              <a:t>サブシステム内の </a:t>
            </a:r>
            <a:r>
              <a:rPr lang="en-US" altLang="ja-JP" sz="1400" dirty="0" err="1"/>
              <a:t>Inport</a:t>
            </a:r>
            <a:r>
              <a:rPr lang="en-US" altLang="ja-JP" sz="1400" dirty="0"/>
              <a:t> </a:t>
            </a:r>
            <a:r>
              <a:rPr lang="ja-JP" altLang="en-US" sz="1400" dirty="0" smtClean="0"/>
              <a:t>ブロックと</a:t>
            </a:r>
            <a:r>
              <a:rPr lang="ja-JP" altLang="en-US" sz="1400" dirty="0"/>
              <a:t> </a:t>
            </a:r>
            <a:r>
              <a:rPr lang="en-US" altLang="ja-JP" sz="1400" dirty="0"/>
              <a:t>Bus Selector </a:t>
            </a:r>
            <a:r>
              <a:rPr lang="ja-JP" altLang="en-US" sz="1400" dirty="0"/>
              <a:t>ブロックを </a:t>
            </a:r>
            <a:r>
              <a:rPr lang="en-US" altLang="ja-JP" sz="1400" dirty="0"/>
              <a:t>In Bus Element </a:t>
            </a:r>
            <a:r>
              <a:rPr lang="ja-JP" altLang="en-US" sz="1400" dirty="0"/>
              <a:t>ブロックに変換する</a:t>
            </a:r>
            <a:r>
              <a:rPr lang="ja-JP" altLang="en-US" sz="1400" dirty="0" smtClean="0"/>
              <a:t>。</a:t>
            </a:r>
            <a:endParaRPr lang="ja-JP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092" y="2967857"/>
            <a:ext cx="4186281" cy="151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794" y="4897601"/>
            <a:ext cx="4174566" cy="136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下矢印 6"/>
          <p:cNvSpPr/>
          <p:nvPr/>
        </p:nvSpPr>
        <p:spPr bwMode="auto">
          <a:xfrm>
            <a:off x="3100456" y="4547023"/>
            <a:ext cx="881032" cy="32586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84987"/>
              </p:ext>
            </p:extLst>
          </p:nvPr>
        </p:nvGraphicFramePr>
        <p:xfrm>
          <a:off x="719403" y="908720"/>
          <a:ext cx="10972800" cy="7416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135905"/>
                <a:gridCol w="7836895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ドキュメント項目名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アドレス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サブシステム バス インターフェイスの簡略化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hlinkClick r:id="rId4" action="ppaction://hlinkfile"/>
                        </a:rPr>
                        <a:t>file:///C:/Program%20Files/MATLAB/R2019b/help/simulink/ug/simplify-subsystem-bus-interfaces.html</a:t>
                      </a:r>
                      <a:endParaRPr lang="en-US" altLang="ja-JP" sz="1200" dirty="0" smtClean="0"/>
                    </a:p>
                  </a:txBody>
                  <a:tcPr marL="121920" marR="121920"/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448" y="2967857"/>
            <a:ext cx="4287369" cy="162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6516289" y="5025403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⇒次ページにて調査　</a:t>
            </a:r>
            <a:endParaRPr kumimoji="1" lang="ja-JP" altLang="en-US" dirty="0"/>
          </a:p>
        </p:txBody>
      </p:sp>
      <p:sp>
        <p:nvSpPr>
          <p:cNvPr id="17" name="動作設定ボタン : 進む/次へ 16">
            <a:hlinkClick r:id="" action="ppaction://hlinkshowjump?jump=nextslide" highlightClick="1"/>
          </p:cNvPr>
          <p:cNvSpPr/>
          <p:nvPr/>
        </p:nvSpPr>
        <p:spPr bwMode="auto">
          <a:xfrm>
            <a:off x="8645401" y="5065131"/>
            <a:ext cx="481693" cy="310243"/>
          </a:xfrm>
          <a:prstGeom prst="actionButtonForwardNex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93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314" y="2973859"/>
            <a:ext cx="5935663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lang="ja-JP" altLang="en-US" dirty="0" smtClean="0"/>
              <a:t>検証（２／</a:t>
            </a:r>
            <a:r>
              <a:rPr lang="ja-JP" altLang="en-US" dirty="0"/>
              <a:t>６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87400" y="1845276"/>
            <a:ext cx="10972800" cy="4637902"/>
          </a:xfrm>
        </p:spPr>
        <p:txBody>
          <a:bodyPr/>
          <a:lstStyle/>
          <a:p>
            <a:r>
              <a:rPr kumimoji="1" lang="ja-JP" altLang="en-US" sz="1800" dirty="0"/>
              <a:t>バス要素端子を使用するためのモデルの</a:t>
            </a:r>
            <a:r>
              <a:rPr kumimoji="1" lang="ja-JP" altLang="en-US" sz="1800" dirty="0" smtClean="0"/>
              <a:t>変換（</a:t>
            </a:r>
            <a:r>
              <a:rPr kumimoji="1" lang="ja-JP" altLang="en-US" sz="1800" dirty="0"/>
              <a:t>２</a:t>
            </a:r>
            <a:r>
              <a:rPr kumimoji="1" lang="ja-JP" altLang="en-US" sz="1800" dirty="0" smtClean="0"/>
              <a:t>／２）</a:t>
            </a:r>
          </a:p>
          <a:p>
            <a:pPr lvl="1"/>
            <a:r>
              <a:rPr lang="ja-JP" altLang="en-US" sz="1400" dirty="0" smtClean="0"/>
              <a:t>下記、等価な２つのモデルで比べる。そのうち、上にあるサブシステム内のバスのみが変換される。</a:t>
            </a:r>
            <a:endParaRPr lang="en-US" altLang="ja-JP" sz="1400" dirty="0" smtClean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27959"/>
              </p:ext>
            </p:extLst>
          </p:nvPr>
        </p:nvGraphicFramePr>
        <p:xfrm>
          <a:off x="719403" y="908720"/>
          <a:ext cx="10972800" cy="7416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135905"/>
                <a:gridCol w="7836895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ドキュメント項目名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アドレス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サブシステム バス インターフェイスの簡略化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hlinkClick r:id="rId4" action="ppaction://hlinkfile"/>
                        </a:rPr>
                        <a:t>file:///C:/Program%20Files/MATLAB/R2019b/help/simulink/ug/simplify-subsystem-bus-interfaces.html</a:t>
                      </a:r>
                      <a:endParaRPr lang="en-US" altLang="ja-JP" sz="1200" dirty="0" smtClean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4" name="下カーブ矢印 3"/>
          <p:cNvSpPr/>
          <p:nvPr/>
        </p:nvSpPr>
        <p:spPr bwMode="auto">
          <a:xfrm flipH="1">
            <a:off x="4473146" y="2973859"/>
            <a:ext cx="3995351" cy="518984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45" y="3492843"/>
            <a:ext cx="3574706" cy="12200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21278"/>
              </p:ext>
            </p:extLst>
          </p:nvPr>
        </p:nvGraphicFramePr>
        <p:xfrm>
          <a:off x="8438549" y="5110434"/>
          <a:ext cx="1595137" cy="87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37"/>
              </a:tblGrid>
              <a:tr h="334777"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solidFill>
                            <a:schemeClr val="tx1"/>
                          </a:solidFill>
                        </a:rPr>
                        <a:t>サンプルモデル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667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360766"/>
              </p:ext>
            </p:extLst>
          </p:nvPr>
        </p:nvGraphicFramePr>
        <p:xfrm>
          <a:off x="8616520" y="5518794"/>
          <a:ext cx="120491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パッケージャー シェル オブジェクト" showAsIcon="1" r:id="rId6" imgW="1204560" imgH="394920" progId="Package">
                  <p:embed/>
                </p:oleObj>
              </mc:Choice>
              <mc:Fallback>
                <p:oleObj name="パッケージャー シェル オブジェクト" showAsIcon="1" r:id="rId6" imgW="120456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16520" y="5518794"/>
                        <a:ext cx="1204913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3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64" y="1690085"/>
            <a:ext cx="6201462" cy="1535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lang="ja-JP" altLang="en-US" dirty="0" smtClean="0"/>
              <a:t>検証（３／</a:t>
            </a:r>
            <a:r>
              <a:rPr lang="ja-JP" altLang="en-US" dirty="0"/>
              <a:t>６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ja-JP" altLang="ja-JP" dirty="0" smtClean="0"/>
              <a:t>SLDVの実行可否</a:t>
            </a:r>
            <a:endParaRPr lang="en-US" altLang="ja-JP" dirty="0" smtClean="0"/>
          </a:p>
          <a:p>
            <a:pPr marL="742950" lvl="2" indent="-342900">
              <a:buFont typeface="Wingdings" panose="05000000000000000000" pitchFamily="2" charset="2"/>
              <a:buChar char="u"/>
            </a:pPr>
            <a:r>
              <a:rPr lang="ja-JP" altLang="en-US" sz="1800" dirty="0" smtClean="0"/>
              <a:t>対象</a:t>
            </a:r>
            <a:r>
              <a:rPr lang="ja-JP" altLang="en-US" sz="1800" dirty="0"/>
              <a:t>モデル</a:t>
            </a:r>
            <a:endParaRPr lang="en-US" altLang="ja-JP" sz="1800" dirty="0"/>
          </a:p>
          <a:p>
            <a:endParaRPr kumimoji="1" lang="ja-JP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91" y="1005016"/>
            <a:ext cx="2519797" cy="74273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カーブ矢印 3"/>
          <p:cNvSpPr/>
          <p:nvPr/>
        </p:nvSpPr>
        <p:spPr bwMode="auto">
          <a:xfrm rot="2657922">
            <a:off x="5460041" y="1149786"/>
            <a:ext cx="271848" cy="1080597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1165"/>
              </p:ext>
            </p:extLst>
          </p:nvPr>
        </p:nvGraphicFramePr>
        <p:xfrm>
          <a:off x="1377911" y="3319848"/>
          <a:ext cx="10253917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333"/>
                <a:gridCol w="3939810"/>
                <a:gridCol w="2369819"/>
                <a:gridCol w="1847955"/>
              </a:tblGrid>
              <a:tr h="143155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検証モード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結果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コンフィグ設定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ログ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2031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設計エラー検出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設計エラー検出 が正常に完了しました。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bg1"/>
                          </a:solidFill>
                        </a:rPr>
                        <a:t>config_DV_ErrorDetect.png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bg1"/>
                          </a:solidFill>
                        </a:rPr>
                        <a:t>bus_element_sample2_report.html</a:t>
                      </a:r>
                      <a:endParaRPr kumimoji="1" lang="ja-JP" altLang="en-US" sz="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テスト生成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テスト生成 が正常に完了しました。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bg1"/>
                          </a:solidFill>
                        </a:rPr>
                        <a:t>config_DV_GenerateCode.png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bg1"/>
                          </a:solidFill>
                        </a:rPr>
                        <a:t>bus_element_sample2_report3.html</a:t>
                      </a:r>
                      <a:endParaRPr kumimoji="1" lang="ja-JP" altLang="en-US" sz="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プロパティ証明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>
                          <a:effectLst/>
                        </a:rPr>
                        <a:t>プロパティ証明 が正常に完了しました。</a:t>
                      </a:r>
                      <a:endParaRPr kumimoji="1" lang="ja-JP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solidFill>
                            <a:schemeClr val="bg1"/>
                          </a:solidFill>
                        </a:rPr>
                        <a:t>config_DV_ProveProperty.png</a:t>
                      </a:r>
                    </a:p>
                    <a:p>
                      <a:endParaRPr kumimoji="1" lang="en-US" altLang="ja-JP" sz="8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kumimoji="1" lang="en-US" altLang="ja-JP" sz="8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kumimoji="1" lang="en-US" altLang="ja-JP" sz="8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kumimoji="1" lang="ja-JP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kern="1200" dirty="0" smtClean="0">
                          <a:solidFill>
                            <a:schemeClr val="bg1"/>
                          </a:solidFill>
                        </a:rPr>
                        <a:t>bus_element_sample2_report5.html</a:t>
                      </a:r>
                      <a:endParaRPr kumimoji="1" lang="ja-JP" altLang="en-US" sz="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986508"/>
              </p:ext>
            </p:extLst>
          </p:nvPr>
        </p:nvGraphicFramePr>
        <p:xfrm>
          <a:off x="9817699" y="3884227"/>
          <a:ext cx="16271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" name="パッケージャー シェル オブジェクト" showAsIcon="1" r:id="rId5" imgW="1627920" imgH="394920" progId="Package">
                  <p:embed/>
                </p:oleObj>
              </mc:Choice>
              <mc:Fallback>
                <p:oleObj name="パッケージャー シェル オブジェクト" showAsIcon="1" r:id="rId5" imgW="162792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17699" y="3884227"/>
                        <a:ext cx="1627188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765003"/>
              </p:ext>
            </p:extLst>
          </p:nvPr>
        </p:nvGraphicFramePr>
        <p:xfrm>
          <a:off x="9767629" y="4548788"/>
          <a:ext cx="16859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パッケージャー シェル オブジェクト" showAsIcon="1" r:id="rId7" imgW="1686240" imgH="394920" progId="Package">
                  <p:embed/>
                </p:oleObj>
              </mc:Choice>
              <mc:Fallback>
                <p:oleObj name="パッケージャー シェル オブジェクト" showAsIcon="1" r:id="rId7" imgW="168624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67629" y="4548788"/>
                        <a:ext cx="1685925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オブジェクト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967883"/>
              </p:ext>
            </p:extLst>
          </p:nvPr>
        </p:nvGraphicFramePr>
        <p:xfrm>
          <a:off x="7587928" y="3859599"/>
          <a:ext cx="13001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" name="パッケージャー シェル オブジェクト" showAsIcon="1" r:id="rId9" imgW="1299600" imgH="394920" progId="Package">
                  <p:embed/>
                </p:oleObj>
              </mc:Choice>
              <mc:Fallback>
                <p:oleObj name="パッケージャー シェル オブジェクト" showAsIcon="1" r:id="rId9" imgW="1299600" imgH="394920" progId="Package">
                  <p:embed/>
                  <p:pic>
                    <p:nvPicPr>
                      <p:cNvPr id="0" name="オブジェクト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928" y="3859599"/>
                        <a:ext cx="130016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233302"/>
              </p:ext>
            </p:extLst>
          </p:nvPr>
        </p:nvGraphicFramePr>
        <p:xfrm>
          <a:off x="7568128" y="4514808"/>
          <a:ext cx="14382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" name="パッケージャー シェル オブジェクト" showAsIcon="1" r:id="rId11" imgW="1438200" imgH="394920" progId="Package">
                  <p:embed/>
                </p:oleObj>
              </mc:Choice>
              <mc:Fallback>
                <p:oleObj name="パッケージャー シェル オブジェクト" showAsIcon="1" r:id="rId11" imgW="143820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68128" y="4514808"/>
                        <a:ext cx="1438275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オブジェクト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926485"/>
              </p:ext>
            </p:extLst>
          </p:nvPr>
        </p:nvGraphicFramePr>
        <p:xfrm>
          <a:off x="7600950" y="5157788"/>
          <a:ext cx="14382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パッケージャー シェル オブジェクト" showAsIcon="1" r:id="rId13" imgW="1438200" imgH="394920" progId="Package">
                  <p:embed/>
                </p:oleObj>
              </mc:Choice>
              <mc:Fallback>
                <p:oleObj name="パッケージャー シェル オブジェクト" showAsIcon="1" r:id="rId13" imgW="143820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00950" y="5157788"/>
                        <a:ext cx="1438275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オブジェクト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432522"/>
              </p:ext>
            </p:extLst>
          </p:nvPr>
        </p:nvGraphicFramePr>
        <p:xfrm>
          <a:off x="9837289" y="5171669"/>
          <a:ext cx="16859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" name="パッケージャー シェル オブジェクト" showAsIcon="1" r:id="rId15" imgW="1686240" imgH="394920" progId="Package">
                  <p:embed/>
                </p:oleObj>
              </mc:Choice>
              <mc:Fallback>
                <p:oleObj name="パッケージャー シェル オブジェクト" showAsIcon="1" r:id="rId15" imgW="168624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37289" y="5171669"/>
                        <a:ext cx="1685925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3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1690084"/>
            <a:ext cx="6201462" cy="1535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lang="ja-JP" altLang="en-US" dirty="0" smtClean="0"/>
              <a:t>検証（４／</a:t>
            </a:r>
            <a:r>
              <a:rPr lang="ja-JP" altLang="en-US" dirty="0"/>
              <a:t>６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ja-JP" altLang="en-US" dirty="0" smtClean="0"/>
              <a:t>コード生成</a:t>
            </a:r>
            <a:endParaRPr lang="en-US" altLang="ja-JP" dirty="0" smtClean="0"/>
          </a:p>
          <a:p>
            <a:pPr marL="742950" lvl="2" indent="-342900">
              <a:buFont typeface="Wingdings" panose="05000000000000000000" pitchFamily="2" charset="2"/>
              <a:buChar char="u"/>
            </a:pPr>
            <a:r>
              <a:rPr lang="ja-JP" altLang="en-US" sz="1800" dirty="0" smtClean="0"/>
              <a:t>対象モデル①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- bus_element_sample</a:t>
            </a:r>
            <a:r>
              <a:rPr lang="en-US" altLang="ja-JP" sz="1800" b="1" dirty="0" smtClean="0"/>
              <a:t>2</a:t>
            </a:r>
          </a:p>
          <a:p>
            <a:pPr marL="742950" lvl="2" indent="-342900">
              <a:buFont typeface="Wingdings" panose="05000000000000000000" pitchFamily="2" charset="2"/>
              <a:buChar char="u"/>
            </a:pPr>
            <a:endParaRPr lang="en-US" altLang="ja-JP" sz="1800" dirty="0"/>
          </a:p>
          <a:p>
            <a:pPr marL="742950" lvl="2" indent="-342900">
              <a:buFont typeface="Wingdings" panose="05000000000000000000" pitchFamily="2" charset="2"/>
              <a:buChar char="u"/>
            </a:pPr>
            <a:endParaRPr lang="en-US" altLang="ja-JP" sz="1800" dirty="0" smtClean="0"/>
          </a:p>
          <a:p>
            <a:pPr marL="742950" lvl="2" indent="-342900">
              <a:buFont typeface="Wingdings" panose="05000000000000000000" pitchFamily="2" charset="2"/>
              <a:buChar char="u"/>
            </a:pPr>
            <a:endParaRPr lang="en-US" altLang="ja-JP" sz="1800" dirty="0"/>
          </a:p>
          <a:p>
            <a:pPr marL="742950" lvl="2" indent="-342900">
              <a:buFont typeface="Wingdings" panose="05000000000000000000" pitchFamily="2" charset="2"/>
              <a:buChar char="u"/>
            </a:pPr>
            <a:endParaRPr lang="en-US" altLang="ja-JP" sz="1800" dirty="0" smtClean="0"/>
          </a:p>
          <a:p>
            <a:pPr marL="742950" lvl="2" indent="-342900">
              <a:buFont typeface="Wingdings" panose="05000000000000000000" pitchFamily="2" charset="2"/>
              <a:buChar char="u"/>
            </a:pPr>
            <a:r>
              <a:rPr lang="ja-JP" altLang="en-US" sz="1800" dirty="0" smtClean="0"/>
              <a:t>対象モデル② </a:t>
            </a:r>
            <a:r>
              <a:rPr lang="en-US" altLang="ja-JP" sz="1800" dirty="0" smtClean="0"/>
              <a:t>- bus_element_sample</a:t>
            </a:r>
            <a:r>
              <a:rPr lang="en-US" altLang="ja-JP" sz="1800" b="1" dirty="0" smtClean="0"/>
              <a:t>3</a:t>
            </a:r>
            <a:endParaRPr lang="en-US" altLang="ja-JP" sz="1800" b="1" dirty="0"/>
          </a:p>
          <a:p>
            <a:pPr marL="742950" lvl="2" indent="-342900">
              <a:buFont typeface="Wingdings" panose="05000000000000000000" pitchFamily="2" charset="2"/>
              <a:buChar char="u"/>
            </a:pPr>
            <a:endParaRPr lang="en-US" altLang="ja-JP" sz="1800" dirty="0"/>
          </a:p>
          <a:p>
            <a:endParaRPr kumimoji="1" lang="ja-JP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489" y="1005016"/>
            <a:ext cx="2519797" cy="74273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カーブ矢印 3"/>
          <p:cNvSpPr/>
          <p:nvPr/>
        </p:nvSpPr>
        <p:spPr bwMode="auto">
          <a:xfrm rot="2657922">
            <a:off x="6044939" y="1149786"/>
            <a:ext cx="271848" cy="1080597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346" y="3378844"/>
            <a:ext cx="6594561" cy="15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183426"/>
              </p:ext>
            </p:extLst>
          </p:nvPr>
        </p:nvGraphicFramePr>
        <p:xfrm>
          <a:off x="1531965" y="5052768"/>
          <a:ext cx="94325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574"/>
                <a:gridCol w="2525084"/>
                <a:gridCol w="2606342"/>
                <a:gridCol w="1110298"/>
                <a:gridCol w="111029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対象モデル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コード生成レポート概要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生成コード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比較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比較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①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②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712738"/>
              </p:ext>
            </p:extLst>
          </p:nvPr>
        </p:nvGraphicFramePr>
        <p:xfrm>
          <a:off x="3649576" y="5437274"/>
          <a:ext cx="16430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パッケージャー シェル オブジェクト" showAsIcon="1" r:id="rId6" imgW="1642680" imgH="394920" progId="Package">
                  <p:embed/>
                </p:oleObj>
              </mc:Choice>
              <mc:Fallback>
                <p:oleObj name="パッケージャー シェル オブジェクト" showAsIcon="1" r:id="rId6" imgW="164268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49576" y="5437274"/>
                        <a:ext cx="1643062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オブジェクト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571089"/>
              </p:ext>
            </p:extLst>
          </p:nvPr>
        </p:nvGraphicFramePr>
        <p:xfrm>
          <a:off x="3666268" y="5824924"/>
          <a:ext cx="16430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パッケージャー シェル オブジェクト" showAsIcon="1" r:id="rId8" imgW="1642680" imgH="394920" progId="Package">
                  <p:embed/>
                </p:oleObj>
              </mc:Choice>
              <mc:Fallback>
                <p:oleObj name="パッケージャー シェル オブジェクト" showAsIcon="1" r:id="rId8" imgW="164268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66268" y="5824924"/>
                        <a:ext cx="1643063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オブジェクト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480347"/>
              </p:ext>
            </p:extLst>
          </p:nvPr>
        </p:nvGraphicFramePr>
        <p:xfrm>
          <a:off x="6128994" y="5437274"/>
          <a:ext cx="11318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パッケージャー シェル オブジェクト" showAsIcon="1" r:id="rId10" imgW="1131480" imgH="394920" progId="Package">
                  <p:embed/>
                </p:oleObj>
              </mc:Choice>
              <mc:Fallback>
                <p:oleObj name="パッケージャー シェル オブジェクト" showAsIcon="1" r:id="rId10" imgW="113148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28994" y="5437274"/>
                        <a:ext cx="1131887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オブジェクト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755078"/>
              </p:ext>
            </p:extLst>
          </p:nvPr>
        </p:nvGraphicFramePr>
        <p:xfrm>
          <a:off x="7249898" y="5436845"/>
          <a:ext cx="11382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パッケージャー シェル オブジェクト" showAsIcon="1" r:id="rId12" imgW="1138680" imgH="394920" progId="Package">
                  <p:embed/>
                </p:oleObj>
              </mc:Choice>
              <mc:Fallback>
                <p:oleObj name="パッケージャー シェル オブジェクト" showAsIcon="1" r:id="rId12" imgW="113868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49898" y="5436845"/>
                        <a:ext cx="1138238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オブジェクト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963151"/>
              </p:ext>
            </p:extLst>
          </p:nvPr>
        </p:nvGraphicFramePr>
        <p:xfrm>
          <a:off x="6140935" y="5831960"/>
          <a:ext cx="11318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パッケージャー シェル オブジェクト" showAsIcon="1" r:id="rId14" imgW="1131480" imgH="394920" progId="Package">
                  <p:embed/>
                </p:oleObj>
              </mc:Choice>
              <mc:Fallback>
                <p:oleObj name="パッケージャー シェル オブジェクト" showAsIcon="1" r:id="rId14" imgW="113148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40935" y="5831960"/>
                        <a:ext cx="1131888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オブジェクト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165640"/>
              </p:ext>
            </p:extLst>
          </p:nvPr>
        </p:nvGraphicFramePr>
        <p:xfrm>
          <a:off x="7258222" y="5815185"/>
          <a:ext cx="11382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パッケージャー シェル オブジェクト" showAsIcon="1" r:id="rId16" imgW="1138680" imgH="394920" progId="Package">
                  <p:embed/>
                </p:oleObj>
              </mc:Choice>
              <mc:Fallback>
                <p:oleObj name="パッケージャー シェル オブジェクト" showAsIcon="1" r:id="rId16" imgW="113868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258222" y="5815185"/>
                        <a:ext cx="1138238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オブジェクト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671887"/>
              </p:ext>
            </p:extLst>
          </p:nvPr>
        </p:nvGraphicFramePr>
        <p:xfrm>
          <a:off x="9004172" y="5568736"/>
          <a:ext cx="5111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パッケージャー シェル オブジェクト" showAsIcon="1" r:id="rId18" imgW="510840" imgH="394920" progId="Package">
                  <p:embed/>
                </p:oleObj>
              </mc:Choice>
              <mc:Fallback>
                <p:oleObj name="パッケージャー シェル オブジェクト" showAsIcon="1" r:id="rId18" imgW="51084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004172" y="5568736"/>
                        <a:ext cx="511175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オブジェクト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33167"/>
              </p:ext>
            </p:extLst>
          </p:nvPr>
        </p:nvGraphicFramePr>
        <p:xfrm>
          <a:off x="10058829" y="5569336"/>
          <a:ext cx="5254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パッケージャー シェル オブジェクト" showAsIcon="1" r:id="rId20" imgW="525600" imgH="394920" progId="Package">
                  <p:embed/>
                </p:oleObj>
              </mc:Choice>
              <mc:Fallback>
                <p:oleObj name="パッケージャー シェル オブジェクト" showAsIcon="1" r:id="rId20" imgW="52560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058829" y="5569336"/>
                        <a:ext cx="525463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中かっこ 5"/>
          <p:cNvSpPr/>
          <p:nvPr/>
        </p:nvSpPr>
        <p:spPr bwMode="auto">
          <a:xfrm>
            <a:off x="9455369" y="1747751"/>
            <a:ext cx="280083" cy="2950441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850436" y="2902087"/>
            <a:ext cx="155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同じコードが</a:t>
            </a:r>
            <a:endParaRPr lang="en-US" altLang="ja-JP" dirty="0" smtClean="0"/>
          </a:p>
          <a:p>
            <a:r>
              <a:rPr lang="ja-JP" altLang="en-US" dirty="0" smtClean="0"/>
              <a:t>生成される</a:t>
            </a:r>
            <a:endParaRPr kumimoji="1" lang="ja-JP" altLang="en-US" dirty="0"/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325936"/>
              </p:ext>
            </p:extLst>
          </p:nvPr>
        </p:nvGraphicFramePr>
        <p:xfrm>
          <a:off x="2091939" y="5437059"/>
          <a:ext cx="120491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パッケージャー シェル オブジェクト" showAsIcon="1" r:id="rId22" imgW="1204560" imgH="394920" progId="Package">
                  <p:embed/>
                </p:oleObj>
              </mc:Choice>
              <mc:Fallback>
                <p:oleObj name="パッケージャー シェル オブジェクト" showAsIcon="1" r:id="rId22" imgW="120456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91939" y="5437059"/>
                        <a:ext cx="1204912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791750"/>
              </p:ext>
            </p:extLst>
          </p:nvPr>
        </p:nvGraphicFramePr>
        <p:xfrm>
          <a:off x="2100477" y="5816557"/>
          <a:ext cx="120491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" name="パッケージャー シェル オブジェクト" showAsIcon="1" r:id="rId24" imgW="1204560" imgH="394920" progId="Package">
                  <p:embed/>
                </p:oleObj>
              </mc:Choice>
              <mc:Fallback>
                <p:oleObj name="パッケージャー シェル オブジェクト" showAsIcon="1" r:id="rId24" imgW="120456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00477" y="5816557"/>
                        <a:ext cx="1204913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7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7" ma:contentTypeDescription="新しいドキュメントを作成します。" ma:contentTypeScope="" ma:versionID="a436f1778138d24543795e64726b2366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94bd4548841eaa43b96f0a2dfc2e6871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1A25A2-A15C-4465-BC98-70EC0E7FFBA3}"/>
</file>

<file path=customXml/itemProps2.xml><?xml version="1.0" encoding="utf-8"?>
<ds:datastoreItem xmlns:ds="http://schemas.openxmlformats.org/officeDocument/2006/customXml" ds:itemID="{3683FC46-C515-44AE-BB99-C59E647AD8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550764-C353-4155-BFD4-BE2A682EF64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f9469a5-59df-4688-ab0c-43c66142dc4b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3675</TotalTime>
  <Words>593</Words>
  <Application>Microsoft Office PowerPoint</Application>
  <PresentationFormat>ユーザー設定</PresentationFormat>
  <Paragraphs>168</Paragraphs>
  <Slides>14</Slides>
  <Notes>0</Notes>
  <HiddenSlides>1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17" baseType="lpstr">
      <vt:lpstr>1_標準デザイン</vt:lpstr>
      <vt:lpstr>パッケージャー シェル オブジェクト</vt:lpstr>
      <vt:lpstr>パッケージ</vt:lpstr>
      <vt:lpstr>In/Out Bus Element 調査結果</vt:lpstr>
      <vt:lpstr>本スライドの項目一覧</vt:lpstr>
      <vt:lpstr>ドキュメンテーション一覧（ヘルプ）</vt:lpstr>
      <vt:lpstr>機能概要と使い方（１／２）</vt:lpstr>
      <vt:lpstr>機能概要と使い方（２／２）</vt:lpstr>
      <vt:lpstr>動作検証（１／６）</vt:lpstr>
      <vt:lpstr>動作検証（２／６）</vt:lpstr>
      <vt:lpstr>動作検証（３／６）</vt:lpstr>
      <vt:lpstr>動作検証（４／６）</vt:lpstr>
      <vt:lpstr>動作検証（５／６）</vt:lpstr>
      <vt:lpstr>動作検証（６／６）</vt:lpstr>
      <vt:lpstr>メリット/デメリット</vt:lpstr>
      <vt:lpstr>　</vt:lpstr>
      <vt:lpstr>【非表示】おさらい：調査項目（第2回全体議事録より）</vt:lpstr>
    </vt:vector>
  </TitlesOfParts>
  <Company>ダイハツ工業株式会社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松崎 慎也</cp:lastModifiedBy>
  <cp:revision>146</cp:revision>
  <dcterms:created xsi:type="dcterms:W3CDTF">2019-12-06T05:27:09Z</dcterms:created>
  <dcterms:modified xsi:type="dcterms:W3CDTF">2020-01-09T04:46:25Z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