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83"/>
  </p:notesMasterIdLst>
  <p:sldIdLst>
    <p:sldId id="256" r:id="rId5"/>
    <p:sldId id="257" r:id="rId6"/>
    <p:sldId id="286" r:id="rId7"/>
    <p:sldId id="288" r:id="rId8"/>
    <p:sldId id="287" r:id="rId9"/>
    <p:sldId id="272" r:id="rId10"/>
    <p:sldId id="258" r:id="rId11"/>
    <p:sldId id="263" r:id="rId12"/>
    <p:sldId id="259" r:id="rId13"/>
    <p:sldId id="261" r:id="rId14"/>
    <p:sldId id="262" r:id="rId15"/>
    <p:sldId id="260" r:id="rId16"/>
    <p:sldId id="318" r:id="rId17"/>
    <p:sldId id="264" r:id="rId18"/>
    <p:sldId id="265" r:id="rId19"/>
    <p:sldId id="267" r:id="rId20"/>
    <p:sldId id="266" r:id="rId21"/>
    <p:sldId id="268" r:id="rId22"/>
    <p:sldId id="269" r:id="rId23"/>
    <p:sldId id="270" r:id="rId24"/>
    <p:sldId id="273" r:id="rId25"/>
    <p:sldId id="292" r:id="rId26"/>
    <p:sldId id="290" r:id="rId27"/>
    <p:sldId id="289" r:id="rId28"/>
    <p:sldId id="271" r:id="rId29"/>
    <p:sldId id="340" r:id="rId30"/>
    <p:sldId id="341" r:id="rId31"/>
    <p:sldId id="274" r:id="rId32"/>
    <p:sldId id="277" r:id="rId33"/>
    <p:sldId id="320" r:id="rId34"/>
    <p:sldId id="275" r:id="rId35"/>
    <p:sldId id="321" r:id="rId36"/>
    <p:sldId id="322" r:id="rId37"/>
    <p:sldId id="276" r:id="rId38"/>
    <p:sldId id="278" r:id="rId39"/>
    <p:sldId id="323" r:id="rId40"/>
    <p:sldId id="342" r:id="rId41"/>
    <p:sldId id="284" r:id="rId42"/>
    <p:sldId id="285" r:id="rId43"/>
    <p:sldId id="293" r:id="rId44"/>
    <p:sldId id="294" r:id="rId45"/>
    <p:sldId id="295" r:id="rId46"/>
    <p:sldId id="296" r:id="rId47"/>
    <p:sldId id="297" r:id="rId48"/>
    <p:sldId id="298" r:id="rId49"/>
    <p:sldId id="299" r:id="rId50"/>
    <p:sldId id="280" r:id="rId51"/>
    <p:sldId id="314" r:id="rId52"/>
    <p:sldId id="317" r:id="rId53"/>
    <p:sldId id="302" r:id="rId54"/>
    <p:sldId id="304" r:id="rId55"/>
    <p:sldId id="303" r:id="rId56"/>
    <p:sldId id="306" r:id="rId57"/>
    <p:sldId id="305" r:id="rId58"/>
    <p:sldId id="307" r:id="rId59"/>
    <p:sldId id="308" r:id="rId60"/>
    <p:sldId id="311" r:id="rId61"/>
    <p:sldId id="312" r:id="rId62"/>
    <p:sldId id="313" r:id="rId63"/>
    <p:sldId id="316" r:id="rId64"/>
    <p:sldId id="300" r:id="rId65"/>
    <p:sldId id="301" r:id="rId66"/>
    <p:sldId id="324" r:id="rId67"/>
    <p:sldId id="325" r:id="rId68"/>
    <p:sldId id="326" r:id="rId69"/>
    <p:sldId id="327" r:id="rId70"/>
    <p:sldId id="329" r:id="rId71"/>
    <p:sldId id="328" r:id="rId72"/>
    <p:sldId id="331" r:id="rId73"/>
    <p:sldId id="330" r:id="rId74"/>
    <p:sldId id="334" r:id="rId75"/>
    <p:sldId id="335" r:id="rId76"/>
    <p:sldId id="332" r:id="rId77"/>
    <p:sldId id="333" r:id="rId78"/>
    <p:sldId id="336" r:id="rId79"/>
    <p:sldId id="337" r:id="rId80"/>
    <p:sldId id="338" r:id="rId81"/>
    <p:sldId id="339" r:id="rId82"/>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99656" autoAdjust="0"/>
  </p:normalViewPr>
  <p:slideViewPr>
    <p:cSldViewPr>
      <p:cViewPr varScale="1">
        <p:scale>
          <a:sx n="72" d="100"/>
          <a:sy n="72" d="100"/>
        </p:scale>
        <p:origin x="-1080" y="-90"/>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6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file:///C:/Program%20Files/MATLAB/R2019b/help/simulink/ug/integrate-ccode-ccaller.html"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7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xmlns="" id="{5AAF36D2-D007-4FDC-A1A4-1BADA54FAEBB}"/>
              </a:ext>
            </a:extLst>
          </p:cNvPr>
          <p:cNvSpPr>
            <a:spLocks noGrp="1"/>
          </p:cNvSpPr>
          <p:nvPr>
            <p:ph type="subTitle" idx="1"/>
          </p:nvPr>
        </p:nvSpPr>
        <p:spPr/>
        <p:txBody>
          <a:bodyPr/>
          <a:lstStyle/>
          <a:p>
            <a:r>
              <a:rPr kumimoji="1" lang="ja-JP" altLang="en-US" dirty="0" smtClean="0"/>
              <a:t>アイシン・ソフトウェア株式会社</a:t>
            </a:r>
            <a:endParaRPr kumimoji="1" lang="ja-JP" altLang="en-US" dirty="0"/>
          </a:p>
        </p:txBody>
      </p:sp>
      <p:sp>
        <p:nvSpPr>
          <p:cNvPr id="3" name="タイトル 2">
            <a:extLst>
              <a:ext uri="{FF2B5EF4-FFF2-40B4-BE49-F238E27FC236}">
                <a16:creationId xmlns:a16="http://schemas.microsoft.com/office/drawing/2014/main" xmlns="" id="{D2717D22-89D8-480D-AF40-E9CB8EC5C8E6}"/>
              </a:ext>
            </a:extLst>
          </p:cNvPr>
          <p:cNvSpPr>
            <a:spLocks noGrp="1"/>
          </p:cNvSpPr>
          <p:nvPr>
            <p:ph type="ctrTitle"/>
          </p:nvPr>
        </p:nvSpPr>
        <p:spPr/>
        <p:txBody>
          <a:bodyPr/>
          <a:lstStyle/>
          <a:p>
            <a:r>
              <a:rPr kumimoji="1" lang="en-US" altLang="ja-JP" dirty="0" smtClean="0"/>
              <a:t>C Caller</a:t>
            </a:r>
            <a:r>
              <a:rPr kumimoji="1" lang="ja-JP" altLang="en-US" dirty="0" smtClean="0"/>
              <a:t>ブロック</a:t>
            </a:r>
            <a:endParaRPr kumimoji="1" lang="ja-JP" altLang="en-US" dirty="0"/>
          </a:p>
        </p:txBody>
      </p:sp>
    </p:spTree>
    <p:extLst>
      <p:ext uri="{BB962C8B-B14F-4D97-AF65-F5344CB8AC3E}">
        <p14:creationId xmlns:p14="http://schemas.microsoft.com/office/powerpoint/2010/main" val="3924933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kumimoji="1" lang="ja-JP" altLang="en-US" dirty="0" smtClean="0"/>
              <a:t>生成時に挿入するカスタム</a:t>
            </a:r>
            <a:r>
              <a:rPr kumimoji="1" lang="en-US" altLang="ja-JP" dirty="0" smtClean="0"/>
              <a:t>C</a:t>
            </a:r>
            <a:r>
              <a:rPr kumimoji="1" lang="ja-JP" altLang="en-US" dirty="0" smtClean="0"/>
              <a:t>コード</a:t>
            </a:r>
            <a:endParaRPr kumimoji="1" lang="ja-JP" altLang="en-US"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・ソースファイル</a:t>
            </a:r>
            <a:endParaRPr kumimoji="1" lang="en-US" altLang="ja-JP" dirty="0" smtClean="0"/>
          </a:p>
          <a:p>
            <a:pPr marL="0" indent="0">
              <a:buNone/>
            </a:pPr>
            <a:r>
              <a:rPr kumimoji="1" lang="ja-JP" altLang="en-US" dirty="0"/>
              <a:t>　</a:t>
            </a:r>
            <a:r>
              <a:rPr kumimoji="1" lang="ja-JP" altLang="en-US" dirty="0" smtClean="0"/>
              <a:t>生成された「モデル名</a:t>
            </a:r>
            <a:r>
              <a:rPr kumimoji="1" lang="en-US" altLang="ja-JP" dirty="0" smtClean="0"/>
              <a:t>.c</a:t>
            </a:r>
            <a:r>
              <a:rPr kumimoji="1" lang="ja-JP" altLang="en-US" dirty="0" smtClean="0"/>
              <a:t>」の最上部付近、関数の外側にこの項目で記入したコードが出力される</a:t>
            </a:r>
            <a:endParaRPr kumimoji="1" lang="en-US" altLang="ja-JP" dirty="0" smtClean="0"/>
          </a:p>
          <a:p>
            <a:pPr marL="0" indent="0">
              <a:buNone/>
            </a:pPr>
            <a:endParaRPr kumimoji="1" lang="en-US" altLang="ja-JP" dirty="0"/>
          </a:p>
          <a:p>
            <a:pPr marL="0" indent="0">
              <a:buNone/>
            </a:pPr>
            <a:r>
              <a:rPr kumimoji="1" lang="ja-JP" altLang="en-US" dirty="0" smtClean="0"/>
              <a:t>設定値</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a:t>生成結果</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326383"/>
            <a:ext cx="5806440" cy="1255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75" y="3733800"/>
            <a:ext cx="526732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正方形/長方形 3"/>
          <p:cNvSpPr/>
          <p:nvPr/>
        </p:nvSpPr>
        <p:spPr bwMode="auto">
          <a:xfrm>
            <a:off x="2352675" y="4114800"/>
            <a:ext cx="3286125"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433631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kumimoji="1" lang="ja-JP" altLang="en-US" dirty="0" smtClean="0"/>
              <a:t>生成時に挿入するカスタム</a:t>
            </a:r>
            <a:r>
              <a:rPr kumimoji="1" lang="en-US" altLang="ja-JP" dirty="0" smtClean="0"/>
              <a:t>C</a:t>
            </a:r>
            <a:r>
              <a:rPr kumimoji="1" lang="ja-JP" altLang="en-US" dirty="0" smtClean="0"/>
              <a:t>コード</a:t>
            </a:r>
            <a:endParaRPr kumimoji="1" lang="ja-JP" altLang="en-US"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・ヘッダーファイル</a:t>
            </a:r>
            <a:endParaRPr kumimoji="1" lang="en-US" altLang="ja-JP" dirty="0" smtClean="0"/>
          </a:p>
          <a:p>
            <a:pPr marL="0" indent="0">
              <a:buNone/>
            </a:pPr>
            <a:r>
              <a:rPr kumimoji="1" lang="ja-JP" altLang="en-US" dirty="0"/>
              <a:t>　</a:t>
            </a:r>
            <a:r>
              <a:rPr kumimoji="1" lang="ja-JP" altLang="en-US" dirty="0" smtClean="0"/>
              <a:t>生成された「モデル名</a:t>
            </a:r>
            <a:r>
              <a:rPr kumimoji="1" lang="en-US" altLang="ja-JP" dirty="0" smtClean="0"/>
              <a:t>.h</a:t>
            </a:r>
            <a:r>
              <a:rPr kumimoji="1" lang="ja-JP" altLang="en-US" dirty="0" smtClean="0"/>
              <a:t>」の上部にこの項目で記入したコードが出力される</a:t>
            </a:r>
            <a:endParaRPr kumimoji="1" lang="en-US" altLang="ja-JP" dirty="0" smtClean="0"/>
          </a:p>
          <a:p>
            <a:pPr marL="0" indent="0">
              <a:buNone/>
            </a:pPr>
            <a:endParaRPr kumimoji="1" lang="en-US" altLang="ja-JP" dirty="0"/>
          </a:p>
          <a:p>
            <a:pPr marL="0" indent="0">
              <a:buNone/>
            </a:pPr>
            <a:r>
              <a:rPr kumimoji="1" lang="ja-JP" altLang="en-US" dirty="0" smtClean="0"/>
              <a:t>設定値</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a:t>生成結果</a:t>
            </a:r>
            <a:endParaRPr kumimoji="1" lang="en-US" altLang="ja-JP" dirty="0" smtClean="0"/>
          </a:p>
          <a:p>
            <a:pPr marL="0" indent="0">
              <a:buNone/>
            </a:pP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68440"/>
            <a:ext cx="6019800" cy="1312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565" y="3657600"/>
            <a:ext cx="4596235" cy="2732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2566565" y="5586248"/>
            <a:ext cx="3286125"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238652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ja-JP" altLang="en-US" dirty="0"/>
              <a:t>追加のビルド情報</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・インクルードディレクトリ</a:t>
            </a:r>
            <a:endParaRPr kumimoji="1" lang="en-US" altLang="ja-JP" dirty="0" smtClean="0"/>
          </a:p>
          <a:p>
            <a:pPr marL="0" indent="0">
              <a:buNone/>
            </a:pPr>
            <a:r>
              <a:rPr kumimoji="1" lang="ja-JP" altLang="en-US" dirty="0"/>
              <a:t>　</a:t>
            </a:r>
            <a:r>
              <a:rPr kumimoji="1" lang="ja-JP" altLang="en-US" dirty="0" smtClean="0"/>
              <a:t>モデル</a:t>
            </a:r>
            <a:r>
              <a:rPr kumimoji="1" lang="ja-JP" altLang="en-US" dirty="0"/>
              <a:t>と</a:t>
            </a:r>
            <a:r>
              <a:rPr kumimoji="1" lang="ja-JP" altLang="en-US" dirty="0" smtClean="0"/>
              <a:t>は別フォルダに</a:t>
            </a:r>
            <a:r>
              <a:rPr kumimoji="1" lang="en-US" altLang="ja-JP" dirty="0" smtClean="0"/>
              <a:t>C</a:t>
            </a:r>
            <a:r>
              <a:rPr kumimoji="1" lang="ja-JP" altLang="en-US" dirty="0" smtClean="0"/>
              <a:t>ソースを格納している際に、その格納フォルダもコンパイル時に対象とさせるための設定値</a:t>
            </a:r>
            <a:endParaRPr kumimoji="1" lang="en-US" altLang="ja-JP" dirty="0" smtClean="0"/>
          </a:p>
          <a:p>
            <a:pPr marL="0" indent="0">
              <a:buNone/>
            </a:pPr>
            <a:r>
              <a:rPr kumimoji="1" lang="ja-JP" altLang="en-US" dirty="0"/>
              <a:t>指定方法</a:t>
            </a:r>
            <a:endParaRPr kumimoji="1" lang="en-US" altLang="ja-JP" dirty="0" smtClean="0"/>
          </a:p>
          <a:p>
            <a:pPr marL="0" indent="0">
              <a:buNone/>
            </a:pPr>
            <a:r>
              <a:rPr kumimoji="1" lang="ja-JP" altLang="en-US" dirty="0" smtClean="0"/>
              <a:t>　絶対パス</a:t>
            </a:r>
            <a:endParaRPr kumimoji="1" lang="en-US" altLang="ja-JP" dirty="0" smtClean="0"/>
          </a:p>
          <a:p>
            <a:pPr marL="0" indent="0">
              <a:buNone/>
            </a:pPr>
            <a:r>
              <a:rPr kumimoji="1" lang="ja-JP" altLang="en-US" dirty="0" smtClean="0"/>
              <a:t>　モデルファイルが存在している場所からの相対パス</a:t>
            </a:r>
            <a:endParaRPr kumimoji="1" lang="en-US" altLang="ja-JP" dirty="0" smtClean="0"/>
          </a:p>
          <a:p>
            <a:pPr marL="0" indent="0">
              <a:buNone/>
            </a:pPr>
            <a:endParaRPr kumimoji="1" lang="en-US" altLang="ja-JP" dirty="0" smtClean="0"/>
          </a:p>
          <a:p>
            <a:pPr marL="0" indent="0">
              <a:buNone/>
            </a:pPr>
            <a:r>
              <a:rPr kumimoji="1" lang="ja-JP" altLang="en-US" dirty="0" smtClean="0"/>
              <a:t>＜相対パス＞</a:t>
            </a:r>
            <a:endParaRPr kumimoji="1" lang="en-US" altLang="ja-JP" dirty="0"/>
          </a:p>
          <a:p>
            <a:pPr marL="0" indent="0">
              <a:buNone/>
            </a:pPr>
            <a:r>
              <a:rPr kumimoji="1" lang="en-US" altLang="ja-JP" dirty="0" smtClean="0"/>
              <a:t>C</a:t>
            </a:r>
            <a:r>
              <a:rPr kumimoji="1" lang="ja-JP" altLang="en-US" dirty="0" smtClean="0"/>
              <a:t>ソースの入っている「</a:t>
            </a:r>
            <a:r>
              <a:rPr kumimoji="1" lang="en-US" altLang="ja-JP" dirty="0" err="1" smtClean="0"/>
              <a:t>c_src</a:t>
            </a:r>
            <a:r>
              <a:rPr kumimoji="1" lang="ja-JP" altLang="en-US" dirty="0" smtClean="0"/>
              <a:t>」フォルダを指定の例</a:t>
            </a:r>
            <a:endParaRPr kumimoji="1" lang="en-US" altLang="ja-JP" dirty="0" smtClean="0"/>
          </a:p>
          <a:p>
            <a:pPr marL="0" indent="0">
              <a:buNone/>
            </a:pPr>
            <a:endParaRPr kumimoji="1" lang="en-US" altLang="ja-JP"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953000"/>
            <a:ext cx="5334001" cy="1148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354" y="5038725"/>
            <a:ext cx="16478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4483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ja-JP" altLang="en-US" dirty="0"/>
              <a:t>追加のビルド情報</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・インクルードディレクトリ</a:t>
            </a:r>
            <a:endParaRPr kumimoji="1" lang="en-US" altLang="ja-JP" dirty="0" smtClean="0"/>
          </a:p>
          <a:p>
            <a:pPr marL="0" indent="0">
              <a:buNone/>
            </a:pPr>
            <a:r>
              <a:rPr kumimoji="1" lang="ja-JP" altLang="en-US" dirty="0" smtClean="0"/>
              <a:t>＜相対パス＞</a:t>
            </a:r>
            <a:endParaRPr kumimoji="1" lang="en-US" altLang="ja-JP" dirty="0"/>
          </a:p>
          <a:p>
            <a:pPr marL="0" indent="0">
              <a:buNone/>
            </a:pPr>
            <a:r>
              <a:rPr kumimoji="1" lang="en-US" altLang="ja-JP" dirty="0" smtClean="0"/>
              <a:t>C</a:t>
            </a:r>
            <a:r>
              <a:rPr kumimoji="1" lang="ja-JP" altLang="en-US" dirty="0" smtClean="0"/>
              <a:t>ソースファイルの場所がモデル格納場所から一つ上の階層の「</a:t>
            </a:r>
            <a:r>
              <a:rPr kumimoji="1" lang="en-US" altLang="ja-JP" dirty="0" err="1" smtClean="0"/>
              <a:t>c_src</a:t>
            </a:r>
            <a:r>
              <a:rPr kumimoji="1" lang="ja-JP" altLang="en-US" dirty="0" smtClean="0"/>
              <a:t>」フォルダの時</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kumimoji="1" lang="en-US" altLang="ja-JP" dirty="0" smtClean="0">
                <a:solidFill>
                  <a:srgbClr val="FF0000"/>
                </a:solidFill>
              </a:rPr>
              <a:t>※</a:t>
            </a:r>
            <a:r>
              <a:rPr kumimoji="1" lang="ja-JP" altLang="en-US" dirty="0" smtClean="0">
                <a:solidFill>
                  <a:srgbClr val="FF0000"/>
                </a:solidFill>
              </a:rPr>
              <a:t>格納場所までパスに</a:t>
            </a:r>
            <a:r>
              <a:rPr kumimoji="1" lang="en-US" altLang="ja-JP" dirty="0" smtClean="0">
                <a:solidFill>
                  <a:srgbClr val="FF0000"/>
                </a:solidFill>
              </a:rPr>
              <a:t>2</a:t>
            </a:r>
            <a:r>
              <a:rPr kumimoji="1" lang="ja-JP" altLang="en-US" dirty="0" smtClean="0">
                <a:solidFill>
                  <a:srgbClr val="FF0000"/>
                </a:solidFill>
              </a:rPr>
              <a:t>バイト文字がないこと</a:t>
            </a:r>
            <a:endParaRPr kumimoji="1" lang="en-US" altLang="ja-JP" dirty="0" smtClean="0">
              <a:solidFill>
                <a:srgbClr val="FF0000"/>
              </a:solidFill>
            </a:endParaRPr>
          </a:p>
          <a:p>
            <a:pPr marL="0" indent="0">
              <a:buNone/>
            </a:pPr>
            <a:r>
              <a:rPr kumimoji="1" lang="ja-JP" altLang="en-US" dirty="0"/>
              <a:t>　</a:t>
            </a:r>
            <a:r>
              <a:rPr kumimoji="1" lang="en-US" altLang="ja-JP" dirty="0" smtClean="0"/>
              <a:t>(</a:t>
            </a:r>
            <a:r>
              <a:rPr kumimoji="1" lang="ja-JP" altLang="en-US" dirty="0" smtClean="0"/>
              <a:t>存在する場合、シミュレーション時にエラーとなる</a:t>
            </a:r>
            <a:r>
              <a:rPr kumimoji="1" lang="en-US" altLang="ja-JP" dirty="0" smtClean="0"/>
              <a:t>)</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00400"/>
            <a:ext cx="2828002" cy="1394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994" y="3340818"/>
            <a:ext cx="6019799" cy="1253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6101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ja-JP" altLang="en-US" dirty="0"/>
              <a:t>追加のビルド情報</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・ソースファイル</a:t>
            </a:r>
            <a:endParaRPr kumimoji="1" lang="en-US" altLang="ja-JP" dirty="0" smtClean="0"/>
          </a:p>
          <a:p>
            <a:pPr marL="0" indent="0">
              <a:buNone/>
            </a:pPr>
            <a:r>
              <a:rPr kumimoji="1" lang="ja-JP" altLang="en-US" dirty="0"/>
              <a:t>　</a:t>
            </a:r>
            <a:r>
              <a:rPr kumimoji="1" lang="ja-JP" altLang="en-US" dirty="0" smtClean="0"/>
              <a:t>呼び出したい関数が定義されている</a:t>
            </a:r>
            <a:r>
              <a:rPr kumimoji="1" lang="en-US" altLang="ja-JP" dirty="0" smtClean="0"/>
              <a:t>C</a:t>
            </a:r>
            <a:r>
              <a:rPr kumimoji="1" lang="ja-JP" altLang="en-US" dirty="0" smtClean="0"/>
              <a:t>ソースファイルを指定する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　改行やコンマで複数ファイル指定可能</a:t>
            </a:r>
            <a:endParaRPr kumimoji="1" lang="en-US" altLang="ja-JP" dirty="0" smtClean="0"/>
          </a:p>
          <a:p>
            <a:pPr marL="0" indent="0">
              <a:buNone/>
            </a:pPr>
            <a:endParaRPr kumimoji="1" lang="en-US" altLang="ja-JP"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057400"/>
            <a:ext cx="5591175" cy="1209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4766334"/>
            <a:ext cx="5514975" cy="1202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5609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a:t>C Caller</a:t>
            </a:r>
            <a:r>
              <a:rPr lang="ja-JP" altLang="en-US" dirty="0"/>
              <a:t>ブロックの設定</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“関数名”</a:t>
            </a:r>
            <a:endParaRPr kumimoji="1" lang="en-US" altLang="ja-JP" dirty="0" smtClean="0"/>
          </a:p>
          <a:p>
            <a:pPr marL="0" indent="0">
              <a:buNone/>
            </a:pPr>
            <a:r>
              <a:rPr kumimoji="1" lang="ja-JP" altLang="en-US" dirty="0"/>
              <a:t>　</a:t>
            </a:r>
            <a:r>
              <a:rPr kumimoji="1" lang="ja-JP" altLang="en-US" dirty="0" smtClean="0"/>
              <a:t>呼び出す関数名を指定する</a:t>
            </a:r>
            <a:endParaRPr kumimoji="1" lang="en-US" altLang="ja-JP" dirty="0" smtClean="0"/>
          </a:p>
          <a:p>
            <a:pPr marL="0" indent="0">
              <a:buNone/>
            </a:pPr>
            <a:r>
              <a:rPr kumimoji="1" lang="ja-JP" altLang="en-US" dirty="0" smtClean="0"/>
              <a:t>　リストから選択するか、直接文字を記入</a:t>
            </a:r>
            <a:endParaRPr kumimoji="1" lang="en-US" altLang="ja-JP"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00" y="3352800"/>
            <a:ext cx="40005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5029200" y="4419600"/>
            <a:ext cx="28194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319462"/>
            <a:ext cx="401955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762000" y="4394309"/>
            <a:ext cx="2819400" cy="112542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860733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a:t>C Caller</a:t>
            </a:r>
            <a:r>
              <a:rPr lang="ja-JP" altLang="en-US" dirty="0"/>
              <a:t>ブロックの設定</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更新ボタン</a:t>
            </a:r>
            <a:endParaRPr kumimoji="1" lang="en-US" altLang="ja-JP" dirty="0" smtClean="0"/>
          </a:p>
          <a:p>
            <a:pPr marL="0" indent="0">
              <a:buNone/>
            </a:pPr>
            <a:r>
              <a:rPr kumimoji="1" lang="ja-JP" altLang="en-US" dirty="0"/>
              <a:t>　</a:t>
            </a:r>
            <a:r>
              <a:rPr kumimoji="1" lang="ja-JP" altLang="en-US" dirty="0" smtClean="0"/>
              <a:t>クリックすることでシミュレーションターゲットの設定からソースファイルを読み込み関数名のリストを更新する</a:t>
            </a:r>
            <a:endParaRPr kumimoji="1" lang="en-US" altLang="ja-JP"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575" y="3200400"/>
            <a:ext cx="40100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5895975" y="4267200"/>
            <a:ext cx="4572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431142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a:t>C Caller</a:t>
            </a:r>
            <a:r>
              <a:rPr lang="ja-JP" altLang="en-US" dirty="0"/>
              <a:t>ブロックの設定</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関数宣言への移動ボタン</a:t>
            </a:r>
            <a:endParaRPr kumimoji="1" lang="en-US" altLang="ja-JP" dirty="0" smtClean="0"/>
          </a:p>
          <a:p>
            <a:pPr marL="0" indent="0">
              <a:buNone/>
            </a:pPr>
            <a:r>
              <a:rPr kumimoji="1" lang="ja-JP" altLang="en-US" dirty="0"/>
              <a:t>　</a:t>
            </a:r>
            <a:r>
              <a:rPr kumimoji="1" lang="ja-JP" altLang="en-US" dirty="0" smtClean="0"/>
              <a:t>クリックすることで“関数名“で指定されている関数宣言部分</a:t>
            </a:r>
            <a:r>
              <a:rPr kumimoji="1" lang="en-US" altLang="ja-JP" dirty="0" smtClean="0"/>
              <a:t>(</a:t>
            </a:r>
            <a:r>
              <a:rPr kumimoji="1" lang="ja-JP" altLang="en-US" dirty="0" smtClean="0"/>
              <a:t>ヘッダファイル</a:t>
            </a:r>
            <a:r>
              <a:rPr kumimoji="1" lang="en-US" altLang="ja-JP" dirty="0" smtClean="0"/>
              <a:t>)</a:t>
            </a:r>
            <a:r>
              <a:rPr kumimoji="1" lang="ja-JP" altLang="en-US" dirty="0" smtClean="0"/>
              <a:t>へジャンプする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　</a:t>
            </a:r>
            <a:r>
              <a:rPr kumimoji="1" lang="en-US" altLang="ja-JP" dirty="0" smtClean="0">
                <a:solidFill>
                  <a:srgbClr val="FF0000"/>
                </a:solidFill>
              </a:rPr>
              <a:t>※c</a:t>
            </a:r>
            <a:r>
              <a:rPr kumimoji="1" lang="ja-JP" altLang="en-US" dirty="0" smtClean="0">
                <a:solidFill>
                  <a:srgbClr val="FF0000"/>
                </a:solidFill>
              </a:rPr>
              <a:t>ソースへは飛べない</a:t>
            </a:r>
            <a:endParaRPr kumimoji="1" lang="en-US" altLang="ja-JP" dirty="0">
              <a:solidFill>
                <a:srgbClr val="FF000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71800"/>
            <a:ext cx="40100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348681"/>
            <a:ext cx="256222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3581400" y="4038600"/>
            <a:ext cx="4572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 name="右矢印 3"/>
          <p:cNvSpPr/>
          <p:nvPr/>
        </p:nvSpPr>
        <p:spPr bwMode="auto">
          <a:xfrm>
            <a:off x="4876800" y="4000500"/>
            <a:ext cx="609600" cy="342900"/>
          </a:xfrm>
          <a:prstGeom prst="rightArrow">
            <a:avLst/>
          </a:prstGeom>
          <a:solidFill>
            <a:srgbClr val="0070C0"/>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310256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a:t>C Caller</a:t>
            </a:r>
            <a:r>
              <a:rPr lang="ja-JP" altLang="en-US" dirty="0"/>
              <a:t>ブロックの設定</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a:t>コンフィグ</a:t>
            </a:r>
            <a:r>
              <a:rPr kumimoji="1" lang="ja-JP" altLang="en-US" dirty="0" smtClean="0"/>
              <a:t>ボタン</a:t>
            </a:r>
            <a:endParaRPr kumimoji="1" lang="en-US" altLang="ja-JP" dirty="0" smtClean="0"/>
          </a:p>
          <a:p>
            <a:pPr marL="0" indent="0">
              <a:buNone/>
            </a:pPr>
            <a:r>
              <a:rPr kumimoji="1" lang="ja-JP" altLang="en-US" dirty="0"/>
              <a:t>　</a:t>
            </a:r>
            <a:r>
              <a:rPr kumimoji="1" lang="ja-JP" altLang="en-US" dirty="0" smtClean="0"/>
              <a:t>クリックすることでシミュレーションターゲットのコンフィギュレーションパラメータを開くことが可能</a:t>
            </a:r>
            <a:endParaRPr kumimoji="1" lang="en-US" altLang="ja-JP"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200400"/>
            <a:ext cx="40100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4162425" y="4267200"/>
            <a:ext cx="3810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4595" y="3050059"/>
            <a:ext cx="3830909"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右矢印 6"/>
          <p:cNvSpPr/>
          <p:nvPr/>
        </p:nvSpPr>
        <p:spPr bwMode="auto">
          <a:xfrm>
            <a:off x="4724400" y="4305300"/>
            <a:ext cx="609600" cy="342900"/>
          </a:xfrm>
          <a:prstGeom prst="rightArrow">
            <a:avLst/>
          </a:prstGeom>
          <a:solidFill>
            <a:srgbClr val="0070C0"/>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020520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a:t>C Caller</a:t>
            </a:r>
            <a:r>
              <a:rPr lang="ja-JP" altLang="en-US" dirty="0"/>
              <a:t>ブロックの設定</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端子</a:t>
            </a:r>
            <a:r>
              <a:rPr kumimoji="1" lang="ja-JP" altLang="en-US" dirty="0"/>
              <a:t>仕様</a:t>
            </a:r>
            <a:endParaRPr kumimoji="1" lang="en-US" altLang="ja-JP" dirty="0" smtClean="0"/>
          </a:p>
          <a:p>
            <a:pPr marL="0" indent="0">
              <a:buNone/>
            </a:pPr>
            <a:r>
              <a:rPr kumimoji="1" lang="ja-JP" altLang="en-US" dirty="0"/>
              <a:t>　</a:t>
            </a:r>
            <a:r>
              <a:rPr kumimoji="1" lang="ja-JP" altLang="en-US" dirty="0" smtClean="0"/>
              <a:t>クリックして開くと、“関数名”に指定した関数の入出力の情報が表示される</a:t>
            </a:r>
            <a:endParaRPr kumimoji="1" lang="en-US" altLang="ja-JP"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454" y="2488028"/>
            <a:ext cx="4283546" cy="3531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2574454" y="3631028"/>
            <a:ext cx="4283545" cy="17907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809641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目次</a:t>
            </a:r>
            <a:endParaRPr kumimoji="1" lang="en-US" altLang="ja-JP" dirty="0" smtClean="0"/>
          </a:p>
          <a:p>
            <a:pPr marL="0" indent="0">
              <a:buNone/>
            </a:pPr>
            <a:r>
              <a:rPr kumimoji="1" lang="ja-JP" altLang="en-US" dirty="0"/>
              <a:t>１</a:t>
            </a:r>
            <a:r>
              <a:rPr kumimoji="1" lang="ja-JP" altLang="en-US" dirty="0" smtClean="0"/>
              <a:t>．</a:t>
            </a:r>
            <a:r>
              <a:rPr kumimoji="1" lang="en-US" altLang="ja-JP" dirty="0" smtClean="0"/>
              <a:t>C Caller</a:t>
            </a:r>
            <a:r>
              <a:rPr kumimoji="1" lang="ja-JP" altLang="en-US" dirty="0" smtClean="0"/>
              <a:t>ブロックの特徴</a:t>
            </a:r>
            <a:endParaRPr kumimoji="1" lang="en-US" altLang="ja-JP" dirty="0" smtClean="0"/>
          </a:p>
          <a:p>
            <a:pPr marL="0" indent="0">
              <a:buNone/>
            </a:pPr>
            <a:r>
              <a:rPr kumimoji="1" lang="ja-JP" altLang="en-US" dirty="0"/>
              <a:t>２</a:t>
            </a:r>
            <a:r>
              <a:rPr kumimoji="1" lang="ja-JP" altLang="en-US" dirty="0" smtClean="0"/>
              <a:t>．基本設定</a:t>
            </a:r>
            <a:endParaRPr kumimoji="1" lang="en-US" altLang="ja-JP" dirty="0" smtClean="0"/>
          </a:p>
          <a:p>
            <a:pPr marL="0" indent="0">
              <a:buNone/>
            </a:pPr>
            <a:r>
              <a:rPr kumimoji="1" lang="ja-JP" altLang="en-US" dirty="0"/>
              <a:t>３</a:t>
            </a:r>
            <a:r>
              <a:rPr kumimoji="1" lang="ja-JP" altLang="en-US" dirty="0" smtClean="0"/>
              <a:t>．端子情報のスコープの規則性</a:t>
            </a:r>
            <a:endParaRPr kumimoji="1" lang="en-US" altLang="ja-JP" dirty="0" smtClean="0"/>
          </a:p>
          <a:p>
            <a:pPr marL="0" indent="0">
              <a:buNone/>
            </a:pPr>
            <a:r>
              <a:rPr kumimoji="1" lang="ja-JP" altLang="en-US" dirty="0"/>
              <a:t>４</a:t>
            </a:r>
            <a:r>
              <a:rPr kumimoji="1" lang="ja-JP" altLang="en-US" dirty="0" smtClean="0"/>
              <a:t>．ライブラリヘッダの読み込み</a:t>
            </a:r>
            <a:endParaRPr kumimoji="1" lang="en-US" altLang="ja-JP" dirty="0" smtClean="0"/>
          </a:p>
          <a:p>
            <a:pPr marL="0" indent="0">
              <a:buNone/>
            </a:pPr>
            <a:r>
              <a:rPr kumimoji="1" lang="ja-JP" altLang="en-US" dirty="0" smtClean="0"/>
              <a:t>５．関数内</a:t>
            </a:r>
            <a:r>
              <a:rPr kumimoji="1" lang="en-US" altLang="ja-JP" dirty="0" smtClean="0"/>
              <a:t>Static</a:t>
            </a:r>
            <a:r>
              <a:rPr kumimoji="1" lang="ja-JP" altLang="en-US" dirty="0" smtClean="0"/>
              <a:t>変数の使用</a:t>
            </a:r>
            <a:endParaRPr kumimoji="1" lang="en-US" altLang="ja-JP" dirty="0" smtClean="0"/>
          </a:p>
          <a:p>
            <a:pPr marL="0" indent="0">
              <a:buNone/>
            </a:pPr>
            <a:r>
              <a:rPr kumimoji="1" lang="ja-JP" altLang="en-US" dirty="0" smtClean="0"/>
              <a:t>６．</a:t>
            </a:r>
            <a:r>
              <a:rPr kumimoji="1" lang="en-US" altLang="ja-JP" dirty="0" smtClean="0"/>
              <a:t>Global</a:t>
            </a:r>
            <a:r>
              <a:rPr kumimoji="1" lang="ja-JP" altLang="en-US" dirty="0" smtClean="0"/>
              <a:t>変数</a:t>
            </a:r>
            <a:r>
              <a:rPr kumimoji="1" lang="en-US" altLang="ja-JP" dirty="0" smtClean="0"/>
              <a:t>(Global Static</a:t>
            </a:r>
            <a:r>
              <a:rPr kumimoji="1" lang="ja-JP" altLang="en-US" dirty="0" smtClean="0"/>
              <a:t>も含む</a:t>
            </a:r>
            <a:r>
              <a:rPr kumimoji="1" lang="en-US" altLang="ja-JP" dirty="0" smtClean="0"/>
              <a:t>)</a:t>
            </a:r>
            <a:r>
              <a:rPr kumimoji="1" lang="ja-JP" altLang="en-US" dirty="0" smtClean="0"/>
              <a:t>の使用</a:t>
            </a:r>
            <a:endParaRPr kumimoji="1" lang="en-US" altLang="ja-JP" dirty="0" smtClean="0"/>
          </a:p>
          <a:p>
            <a:pPr marL="0" indent="0">
              <a:buNone/>
            </a:pPr>
            <a:r>
              <a:rPr kumimoji="1" lang="ja-JP" altLang="en-US" dirty="0"/>
              <a:t>７</a:t>
            </a:r>
            <a:r>
              <a:rPr kumimoji="1" lang="ja-JP" altLang="en-US" dirty="0" smtClean="0"/>
              <a:t>．配列の転置</a:t>
            </a:r>
            <a:endParaRPr kumimoji="1" lang="en-US" altLang="ja-JP" dirty="0" smtClean="0"/>
          </a:p>
          <a:p>
            <a:pPr marL="0" indent="0">
              <a:buNone/>
            </a:pPr>
            <a:r>
              <a:rPr kumimoji="1" lang="ja-JP" altLang="en-US" dirty="0"/>
              <a:t>８</a:t>
            </a:r>
            <a:r>
              <a:rPr kumimoji="1" lang="ja-JP" altLang="en-US" dirty="0" smtClean="0"/>
              <a:t>．生成コードの特徴</a:t>
            </a:r>
            <a:endParaRPr kumimoji="1" lang="en-US" altLang="ja-JP" dirty="0" smtClean="0"/>
          </a:p>
          <a:p>
            <a:pPr marL="0" indent="0">
              <a:buNone/>
            </a:pPr>
            <a:r>
              <a:rPr kumimoji="1" lang="ja-JP" altLang="en-US" dirty="0"/>
              <a:t>９</a:t>
            </a:r>
            <a:r>
              <a:rPr kumimoji="1" lang="ja-JP" altLang="en-US" dirty="0" smtClean="0"/>
              <a:t>．</a:t>
            </a:r>
            <a:r>
              <a:rPr kumimoji="1" lang="en-US" altLang="ja-JP" dirty="0" smtClean="0"/>
              <a:t>SLDV</a:t>
            </a:r>
          </a:p>
          <a:p>
            <a:pPr marL="0" indent="0">
              <a:buNone/>
            </a:pPr>
            <a:endParaRPr kumimoji="1" lang="en-US" altLang="ja-JP" dirty="0" smtClean="0"/>
          </a:p>
        </p:txBody>
      </p:sp>
    </p:spTree>
    <p:extLst>
      <p:ext uri="{BB962C8B-B14F-4D97-AF65-F5344CB8AC3E}">
        <p14:creationId xmlns:p14="http://schemas.microsoft.com/office/powerpoint/2010/main" val="2369319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a:t>C </a:t>
            </a:r>
            <a:r>
              <a:rPr lang="en-US" altLang="ja-JP" dirty="0" smtClean="0"/>
              <a:t>Caller</a:t>
            </a:r>
            <a:r>
              <a:rPr lang="ja-JP" altLang="en-US" dirty="0" smtClean="0"/>
              <a:t>ブロックの設定（注意点）</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以下の場合、外見だけ設定できているような形になるが、コンパイル時エラーとなる</a:t>
            </a:r>
            <a:endParaRPr kumimoji="1" lang="en-US" altLang="ja-JP" dirty="0" smtClean="0"/>
          </a:p>
          <a:p>
            <a:pPr marL="0" indent="0">
              <a:buNone/>
            </a:pPr>
            <a:r>
              <a:rPr kumimoji="1" lang="ja-JP" altLang="en-US" dirty="0"/>
              <a:t>　</a:t>
            </a:r>
            <a:r>
              <a:rPr kumimoji="1" lang="ja-JP" altLang="en-US" dirty="0" smtClean="0"/>
              <a:t>＞“関数名”を直接指定</a:t>
            </a:r>
            <a:endParaRPr kumimoji="1" lang="en-US" altLang="ja-JP" dirty="0" smtClean="0"/>
          </a:p>
          <a:p>
            <a:pPr marL="0" indent="0">
              <a:buNone/>
            </a:pPr>
            <a:r>
              <a:rPr kumimoji="1" lang="ja-JP" altLang="en-US" dirty="0" smtClean="0"/>
              <a:t>　＞シミュレーションターゲット→追加のビルド情報→ソースファイルを</a:t>
            </a:r>
            <a:r>
              <a:rPr kumimoji="1" lang="ja-JP" altLang="en-US" u="sng" dirty="0" smtClean="0">
                <a:solidFill>
                  <a:srgbClr val="FF0000"/>
                </a:solidFill>
              </a:rPr>
              <a:t>指定しない</a:t>
            </a:r>
            <a:endParaRPr kumimoji="1" lang="en-US" altLang="ja-JP" u="sng" dirty="0" smtClean="0">
              <a:solidFill>
                <a:srgbClr val="FF0000"/>
              </a:solidFill>
            </a:endParaRPr>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4038600"/>
            <a:ext cx="2968045" cy="2457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200400"/>
            <a:ext cx="190500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574" y="4378370"/>
            <a:ext cx="4423356" cy="659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矢印 8"/>
          <p:cNvSpPr/>
          <p:nvPr/>
        </p:nvSpPr>
        <p:spPr bwMode="auto">
          <a:xfrm>
            <a:off x="4038600" y="4455641"/>
            <a:ext cx="609600" cy="342900"/>
          </a:xfrm>
          <a:prstGeom prst="rightArrow">
            <a:avLst/>
          </a:prstGeom>
          <a:solidFill>
            <a:srgbClr val="0070C0"/>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286230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a:t>端子情報のスコープの</a:t>
            </a:r>
            <a:r>
              <a:rPr kumimoji="1" lang="ja-JP" altLang="en-US" sz="4000" dirty="0" smtClean="0"/>
              <a:t>規則性</a:t>
            </a:r>
            <a:endParaRPr kumimoji="1" lang="en-US" altLang="ja-JP" sz="4000" dirty="0"/>
          </a:p>
        </p:txBody>
      </p:sp>
    </p:spTree>
    <p:extLst>
      <p:ext uri="{BB962C8B-B14F-4D97-AF65-F5344CB8AC3E}">
        <p14:creationId xmlns:p14="http://schemas.microsoft.com/office/powerpoint/2010/main" val="1816861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ja-JP" altLang="en-US" dirty="0" smtClean="0"/>
              <a:t>各種変数の受け渡し</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ヘッダファイルでの宣言方法によって最初に提示されるスコープが異なる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a:t>意図</a:t>
            </a:r>
            <a:r>
              <a:rPr kumimoji="1" lang="ja-JP" altLang="en-US" dirty="0" smtClean="0"/>
              <a:t>しない</a:t>
            </a:r>
            <a:r>
              <a:rPr kumimoji="1" lang="ja-JP" altLang="en-US" dirty="0"/>
              <a:t>スコープ</a:t>
            </a:r>
            <a:r>
              <a:rPr kumimoji="1" lang="ja-JP" altLang="en-US" dirty="0" smtClean="0"/>
              <a:t>で</a:t>
            </a:r>
            <a:r>
              <a:rPr kumimoji="1" lang="ja-JP" altLang="en-US" dirty="0"/>
              <a:t>あった場合</a:t>
            </a:r>
            <a:r>
              <a:rPr kumimoji="1" lang="ja-JP" altLang="en-US" dirty="0" smtClean="0"/>
              <a:t>は、後から変更が可能</a:t>
            </a:r>
            <a:endParaRPr kumimoji="1" lang="en-US" altLang="ja-JP" dirty="0" smtClean="0"/>
          </a:p>
          <a:p>
            <a:pPr marL="0" indent="0">
              <a:buNone/>
            </a:pPr>
            <a:r>
              <a:rPr kumimoji="1" lang="ja-JP" altLang="en-US" dirty="0" smtClean="0"/>
              <a:t>（配列やポインタを引数や返値で使い分ける等</a:t>
            </a:r>
            <a:r>
              <a:rPr kumimoji="1" lang="en-US" altLang="ja-JP" dirty="0" smtClean="0"/>
              <a:t>)</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454" y="1802228"/>
            <a:ext cx="4283546" cy="3531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正方形/長方形 7"/>
          <p:cNvSpPr/>
          <p:nvPr/>
        </p:nvSpPr>
        <p:spPr bwMode="auto">
          <a:xfrm>
            <a:off x="3581400" y="3124200"/>
            <a:ext cx="914401" cy="71637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339083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ja-JP" altLang="en-US" dirty="0" smtClean="0"/>
              <a:t>各種変数の受け渡し</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宣言の例</a:t>
            </a: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2280473912"/>
              </p:ext>
            </p:extLst>
          </p:nvPr>
        </p:nvGraphicFramePr>
        <p:xfrm>
          <a:off x="838200" y="1676400"/>
          <a:ext cx="7924800" cy="4495800"/>
        </p:xfrm>
        <a:graphic>
          <a:graphicData uri="http://schemas.openxmlformats.org/drawingml/2006/table">
            <a:tbl>
              <a:tblPr firstRow="1" bandRow="1">
                <a:tableStyleId>{2D5ABB26-0587-4C30-8999-92F81FD0307C}</a:tableStyleId>
              </a:tblPr>
              <a:tblGrid>
                <a:gridCol w="3962400"/>
                <a:gridCol w="3962400"/>
              </a:tblGrid>
              <a:tr h="749300">
                <a:tc>
                  <a:txBody>
                    <a:bodyPr/>
                    <a:lstStyle/>
                    <a:p>
                      <a:pPr algn="ctr"/>
                      <a:r>
                        <a:rPr kumimoji="1" lang="en-US" altLang="ja-JP" dirty="0" smtClean="0"/>
                        <a:t>C</a:t>
                      </a:r>
                      <a:r>
                        <a:rPr kumimoji="1" lang="ja-JP" altLang="en-US" dirty="0" smtClean="0"/>
                        <a:t>ソースヘッダ上の宣言</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読み込み時のスコープ</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7493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aseline="0" dirty="0" smtClean="0"/>
                        <a:t>a(input)</a:t>
                      </a:r>
                    </a:p>
                    <a:p>
                      <a:r>
                        <a:rPr kumimoji="1" lang="en-US" altLang="ja-JP" baseline="0" dirty="0" smtClean="0"/>
                        <a:t>out(output)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9300">
                <a:tc>
                  <a:txBody>
                    <a:bodyPr/>
                    <a:lstStyle/>
                    <a:p>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a(output)</a:t>
                      </a:r>
                    </a:p>
                    <a:p>
                      <a:r>
                        <a:rPr kumimoji="1" lang="en-US" altLang="ja-JP" dirty="0" smtClean="0"/>
                        <a:t>out(output)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93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a(input)</a:t>
                      </a:r>
                    </a:p>
                    <a:p>
                      <a:r>
                        <a:rPr kumimoji="1" lang="en-US" altLang="ja-JP" dirty="0" smtClean="0"/>
                        <a:t>b(output)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9300">
                <a:tc>
                  <a:txBody>
                    <a:bodyPr/>
                    <a:lstStyle/>
                    <a:p>
                      <a:endParaRPr kumimoji="1" lang="en-US" altLang="ja-JP"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a(output)</a:t>
                      </a:r>
                    </a:p>
                    <a:p>
                      <a:r>
                        <a:rPr kumimoji="1" lang="en-US" altLang="ja-JP" dirty="0" smtClean="0"/>
                        <a:t>b(output)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93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a(input)</a:t>
                      </a:r>
                    </a:p>
                    <a:p>
                      <a:r>
                        <a:rPr kumimoji="1" lang="en-US" altLang="ja-JP" dirty="0" smtClean="0"/>
                        <a:t>b(output)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2609850"/>
            <a:ext cx="2479076" cy="347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3390899"/>
            <a:ext cx="2733935" cy="417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057649"/>
            <a:ext cx="3127801" cy="440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451" y="4762499"/>
            <a:ext cx="3324744" cy="417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451" y="5591175"/>
            <a:ext cx="3788118"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2502629"/>
            <a:ext cx="10382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5600" y="3314700"/>
            <a:ext cx="971550"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1787" y="4038600"/>
            <a:ext cx="101917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4760439"/>
            <a:ext cx="99060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29425" y="5500687"/>
            <a:ext cx="942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53222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ja-JP" altLang="en-US" dirty="0" smtClean="0"/>
              <a:t>各種変数の受け渡し</a:t>
            </a:r>
            <a:r>
              <a:rPr lang="en-US" altLang="ja-JP" dirty="0" smtClean="0"/>
              <a:t>(</a:t>
            </a:r>
            <a:r>
              <a:rPr lang="ja-JP" altLang="en-US" dirty="0" smtClean="0"/>
              <a:t>まとめ</a:t>
            </a:r>
            <a:r>
              <a:rPr lang="en-US" altLang="ja-JP" dirty="0" smtClean="0"/>
              <a:t>)</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引数部分の宣言</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　</a:t>
            </a:r>
            <a:r>
              <a:rPr kumimoji="1" lang="en-US" altLang="ja-JP" dirty="0" smtClean="0"/>
              <a:t>※</a:t>
            </a:r>
            <a:r>
              <a:rPr kumimoji="1" lang="en-US" altLang="ja-JP" dirty="0" err="1" smtClean="0"/>
              <a:t>Const</a:t>
            </a:r>
            <a:r>
              <a:rPr kumimoji="1" lang="ja-JP" altLang="en-US" dirty="0" smtClean="0"/>
              <a:t>修飾子を付けると配列・ポインタも入力</a:t>
            </a:r>
            <a:r>
              <a:rPr kumimoji="1" lang="en-US" altLang="ja-JP" dirty="0" smtClean="0"/>
              <a:t>(Input)</a:t>
            </a:r>
            <a:r>
              <a:rPr kumimoji="1" lang="ja-JP" altLang="en-US" dirty="0" smtClean="0"/>
              <a:t>となる</a:t>
            </a:r>
            <a:endParaRPr kumimoji="1" lang="en-US" altLang="ja-JP" dirty="0" smtClean="0"/>
          </a:p>
          <a:p>
            <a:pPr marL="0" indent="0">
              <a:buNone/>
            </a:pPr>
            <a:endParaRPr kumimoji="1" lang="en-US" altLang="ja-JP" dirty="0"/>
          </a:p>
          <a:p>
            <a:pPr marL="0" indent="0">
              <a:buNone/>
            </a:pPr>
            <a:r>
              <a:rPr kumimoji="1" lang="ja-JP" altLang="en-US" dirty="0" smtClean="0"/>
              <a:t>戻り値部分の宣言</a:t>
            </a:r>
            <a:endParaRPr kumimoji="1" lang="en-US" altLang="ja-JP" dirty="0" smtClean="0"/>
          </a:p>
          <a:p>
            <a:pPr marL="0" indent="0">
              <a:buNone/>
            </a:pPr>
            <a:endParaRPr kumimoji="1" lang="en-US" altLang="ja-JP" dirty="0"/>
          </a:p>
          <a:p>
            <a:pPr marL="0" indent="0">
              <a:buNone/>
            </a:pPr>
            <a:endParaRPr kumimoji="1" lang="en-US" altLang="ja-JP" dirty="0"/>
          </a:p>
        </p:txBody>
      </p:sp>
      <p:graphicFrame>
        <p:nvGraphicFramePr>
          <p:cNvPr id="7" name="表 6"/>
          <p:cNvGraphicFramePr>
            <a:graphicFrameLocks noGrp="1"/>
          </p:cNvGraphicFramePr>
          <p:nvPr>
            <p:extLst>
              <p:ext uri="{D42A27DB-BD31-4B8C-83A1-F6EECF244321}">
                <p14:modId xmlns:p14="http://schemas.microsoft.com/office/powerpoint/2010/main" val="1091998675"/>
              </p:ext>
            </p:extLst>
          </p:nvPr>
        </p:nvGraphicFramePr>
        <p:xfrm>
          <a:off x="1676400" y="1676400"/>
          <a:ext cx="6096000" cy="1483360"/>
        </p:xfrm>
        <a:graphic>
          <a:graphicData uri="http://schemas.openxmlformats.org/drawingml/2006/table">
            <a:tbl>
              <a:tblPr firstRow="1" bandRow="1">
                <a:tableStyleId>{2D5ABB26-0587-4C30-8999-92F81FD0307C}</a:tableStyleId>
              </a:tblPr>
              <a:tblGrid>
                <a:gridCol w="3048000"/>
                <a:gridCol w="3048000"/>
              </a:tblGrid>
              <a:tr h="370840">
                <a:tc>
                  <a:txBody>
                    <a:bodyPr/>
                    <a:lstStyle/>
                    <a:p>
                      <a:pPr algn="ctr"/>
                      <a:r>
                        <a:rPr kumimoji="1" lang="ja-JP" altLang="en-US" dirty="0" smtClean="0"/>
                        <a:t>宣言する形式</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読み込み時のスコープ</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370840">
                <a:tc>
                  <a:txBody>
                    <a:bodyPr/>
                    <a:lstStyle/>
                    <a:p>
                      <a:r>
                        <a:rPr kumimoji="1" lang="ja-JP" altLang="en-US" dirty="0" smtClean="0"/>
                        <a:t>スカラー値</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入力</a:t>
                      </a:r>
                      <a:r>
                        <a:rPr kumimoji="1" lang="en-US" altLang="ja-JP" dirty="0" smtClean="0"/>
                        <a:t>(Input)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配列</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出力</a:t>
                      </a:r>
                      <a:r>
                        <a:rPr kumimoji="1" lang="en-US" altLang="ja-JP" dirty="0" smtClean="0"/>
                        <a:t>(Output)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ポインタ</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出力</a:t>
                      </a:r>
                      <a:r>
                        <a:rPr kumimoji="1" lang="en-US" altLang="ja-JP" dirty="0" smtClean="0"/>
                        <a:t>(Output)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2889075122"/>
              </p:ext>
            </p:extLst>
          </p:nvPr>
        </p:nvGraphicFramePr>
        <p:xfrm>
          <a:off x="1600200" y="4800600"/>
          <a:ext cx="6096000" cy="1112520"/>
        </p:xfrm>
        <a:graphic>
          <a:graphicData uri="http://schemas.openxmlformats.org/drawingml/2006/table">
            <a:tbl>
              <a:tblPr firstRow="1" bandRow="1">
                <a:tableStyleId>{2D5ABB26-0587-4C30-8999-92F81FD0307C}</a:tableStyleId>
              </a:tblPr>
              <a:tblGrid>
                <a:gridCol w="3048000"/>
                <a:gridCol w="3048000"/>
              </a:tblGrid>
              <a:tr h="370840">
                <a:tc>
                  <a:txBody>
                    <a:bodyPr/>
                    <a:lstStyle/>
                    <a:p>
                      <a:pPr algn="ctr"/>
                      <a:r>
                        <a:rPr kumimoji="1" lang="ja-JP" altLang="en-US" dirty="0" smtClean="0"/>
                        <a:t>宣言する形式</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読み込み時のスコープ</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370840">
                <a:tc>
                  <a:txBody>
                    <a:bodyPr/>
                    <a:lstStyle/>
                    <a:p>
                      <a:r>
                        <a:rPr kumimoji="1" lang="ja-JP" altLang="en-US" dirty="0" smtClean="0"/>
                        <a:t>各種型</a:t>
                      </a:r>
                      <a:r>
                        <a:rPr kumimoji="1" lang="en-US" altLang="ja-JP" dirty="0" smtClean="0"/>
                        <a:t>(</a:t>
                      </a:r>
                      <a:r>
                        <a:rPr kumimoji="1" lang="en-US" altLang="ja-JP" dirty="0" err="1" smtClean="0"/>
                        <a:t>int,double</a:t>
                      </a:r>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出力</a:t>
                      </a:r>
                      <a:r>
                        <a:rPr kumimoji="1" lang="en-US" altLang="ja-JP" dirty="0" smtClean="0"/>
                        <a:t>(Output)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en-US" altLang="ja-JP" dirty="0" smtClean="0"/>
                        <a:t>void</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なし</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34180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ja-JP" altLang="en-US" dirty="0" smtClean="0"/>
              <a:t>ライブラリヘッダの読み込み</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シミュレーションターゲットのヘッダが読み込んでいるヘッダは有効となる</a:t>
            </a:r>
            <a:endParaRPr kumimoji="1" lang="en-US" altLang="ja-JP" dirty="0"/>
          </a:p>
          <a:p>
            <a:pPr marL="0" indent="0">
              <a:buNone/>
            </a:pPr>
            <a:r>
              <a:rPr kumimoji="1" lang="ja-JP" altLang="en-US" dirty="0" smtClean="0"/>
              <a:t>例</a:t>
            </a:r>
            <a:r>
              <a:rPr kumimoji="1" lang="en-US" altLang="ja-JP" dirty="0" smtClean="0"/>
              <a:t>)</a:t>
            </a:r>
            <a:r>
              <a:rPr kumimoji="1" lang="en-US" altLang="ja-JP" dirty="0" err="1" smtClean="0"/>
              <a:t>math.h</a:t>
            </a:r>
            <a:r>
              <a:rPr kumimoji="1" lang="en-US" altLang="ja-JP" dirty="0" smtClean="0"/>
              <a:t> </a:t>
            </a:r>
            <a:r>
              <a:rPr kumimoji="1" lang="ja-JP" altLang="en-US" dirty="0" smtClean="0"/>
              <a:t>を読み込み、</a:t>
            </a:r>
            <a:r>
              <a:rPr kumimoji="1" lang="en-US" altLang="ja-JP" dirty="0" smtClean="0"/>
              <a:t>2</a:t>
            </a:r>
            <a:r>
              <a:rPr kumimoji="1" lang="ja-JP" altLang="en-US" dirty="0" smtClean="0"/>
              <a:t>乗を行う関数を設定</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 </a:t>
            </a:r>
            <a:r>
              <a:rPr kumimoji="1" lang="ja-JP" altLang="en-US" dirty="0" smtClean="0"/>
              <a:t>　　　　　　　　　　　　　　　　　　　実行結果</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c</a:t>
            </a:r>
            <a:r>
              <a:rPr kumimoji="1" lang="ja-JP" altLang="en-US" dirty="0" smtClean="0"/>
              <a:t>ソース</a:t>
            </a:r>
            <a:endParaRPr kumimoji="1" lang="en-US" altLang="ja-JP" dirty="0"/>
          </a:p>
          <a:p>
            <a:pPr marL="0" indent="0">
              <a:buNone/>
            </a:pPr>
            <a:endParaRPr kumimoji="1" lang="en-US" altLang="ja-JP" dirty="0"/>
          </a:p>
          <a:p>
            <a:pPr marL="0" indent="0">
              <a:buNone/>
            </a:pPr>
            <a:endParaRPr kumimoji="1" lang="en-US" altLang="ja-JP"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0"/>
            <a:ext cx="277177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7" y="5410200"/>
            <a:ext cx="232410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991984"/>
            <a:ext cx="4267200" cy="961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9108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ja-JP" altLang="en-US" dirty="0" smtClean="0"/>
              <a:t>サブシステム参照の利用</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サブシステム参照の参照先に存在する</a:t>
            </a:r>
            <a:r>
              <a:rPr kumimoji="1" lang="en-US" altLang="ja-JP" dirty="0" smtClean="0"/>
              <a:t>C Caller</a:t>
            </a:r>
            <a:r>
              <a:rPr kumimoji="1" lang="ja-JP" altLang="en-US" dirty="0" smtClean="0"/>
              <a:t>ブロックは、参照元のコンフィギュレーションパラメータの情報を引き継ぐ</a:t>
            </a:r>
            <a:endParaRPr kumimoji="1" lang="en-US" altLang="ja-JP" dirty="0" smtClean="0"/>
          </a:p>
          <a:p>
            <a:pPr marL="0" indent="0">
              <a:buNone/>
            </a:pPr>
            <a:endParaRPr kumimoji="1" lang="en-US" altLang="ja-JP" dirty="0" smtClean="0"/>
          </a:p>
          <a:p>
            <a:pPr marL="0" indent="0">
              <a:buNone/>
            </a:pPr>
            <a:r>
              <a:rPr kumimoji="1" lang="ja-JP" altLang="en-US" dirty="0" smtClean="0"/>
              <a:t>参照元モデル</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参照先</a:t>
            </a:r>
            <a:r>
              <a:rPr kumimoji="1" lang="ja-JP" altLang="en-US" dirty="0"/>
              <a:t>モデル</a:t>
            </a:r>
            <a:endParaRPr kumimoji="1" lang="en-US" altLang="ja-JP" dirty="0" smtClean="0"/>
          </a:p>
          <a:p>
            <a:pPr marL="0" indent="0">
              <a:buNone/>
            </a:pPr>
            <a:endParaRPr kumimoji="1" lang="en-US" altLang="ja-JP" dirty="0"/>
          </a:p>
          <a:p>
            <a:pPr marL="0" indent="0">
              <a:buNone/>
            </a:pPr>
            <a:endParaRPr kumimoji="1" lang="en-US" altLang="ja-JP"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775" y="2828925"/>
            <a:ext cx="621982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359" y="5105400"/>
            <a:ext cx="534352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03408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ja-JP" altLang="en-US" dirty="0" smtClean="0"/>
              <a:t>サブシステム参照の利用</a:t>
            </a:r>
            <a:r>
              <a:rPr lang="en-US" altLang="ja-JP" dirty="0" smtClean="0"/>
              <a:t>(</a:t>
            </a:r>
            <a:r>
              <a:rPr lang="ja-JP" altLang="en-US" dirty="0" smtClean="0"/>
              <a:t>注意点</a:t>
            </a:r>
            <a:r>
              <a:rPr lang="en-US" altLang="ja-JP" dirty="0" smtClean="0"/>
              <a:t>)</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サブシステム参照の参照先のモデル自体を開いて</a:t>
            </a:r>
            <a:r>
              <a:rPr kumimoji="1" lang="en-US" altLang="ja-JP" dirty="0" smtClean="0"/>
              <a:t>C Caller</a:t>
            </a:r>
            <a:r>
              <a:rPr kumimoji="1" lang="ja-JP" altLang="en-US" dirty="0" smtClean="0"/>
              <a:t>ブロックの設定を行うことはできない。</a:t>
            </a:r>
            <a:endParaRPr kumimoji="1" lang="en-US" altLang="ja-JP" dirty="0" smtClean="0"/>
          </a:p>
          <a:p>
            <a:pPr marL="0" indent="0">
              <a:buNone/>
            </a:pPr>
            <a:r>
              <a:rPr kumimoji="1" lang="ja-JP" altLang="en-US" dirty="0" smtClean="0"/>
              <a:t>　∵コンフィギュレーションパラメータの設定を見ることができないため</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警告内容</a:t>
            </a: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55" y="4683081"/>
            <a:ext cx="5782745" cy="1489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443" y="2362200"/>
            <a:ext cx="3520557" cy="2319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83832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関数内</a:t>
            </a:r>
            <a:r>
              <a:rPr kumimoji="1" lang="en-US" altLang="ja-JP" sz="4000" dirty="0"/>
              <a:t>Static</a:t>
            </a:r>
            <a:r>
              <a:rPr kumimoji="1" lang="ja-JP" altLang="en-US" sz="4000" dirty="0"/>
              <a:t>変数の</a:t>
            </a:r>
            <a:r>
              <a:rPr kumimoji="1" lang="ja-JP" altLang="en-US" sz="4000" dirty="0" smtClean="0"/>
              <a:t>使用</a:t>
            </a:r>
            <a:endParaRPr kumimoji="1" lang="en-US" altLang="ja-JP" sz="4000" dirty="0"/>
          </a:p>
        </p:txBody>
      </p:sp>
    </p:spTree>
    <p:extLst>
      <p:ext uri="{BB962C8B-B14F-4D97-AF65-F5344CB8AC3E}">
        <p14:creationId xmlns:p14="http://schemas.microsoft.com/office/powerpoint/2010/main" val="37823945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ja-JP" altLang="en-US" dirty="0"/>
              <a:t>関数内</a:t>
            </a:r>
            <a:r>
              <a:rPr lang="en-US" altLang="ja-JP" dirty="0"/>
              <a:t>Static</a:t>
            </a:r>
            <a:r>
              <a:rPr lang="ja-JP" altLang="en-US" dirty="0"/>
              <a:t>変数の使用</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　</a:t>
            </a:r>
            <a:r>
              <a:rPr kumimoji="1" lang="en-US" altLang="ja-JP" dirty="0" smtClean="0"/>
              <a:t>1</a:t>
            </a:r>
            <a:r>
              <a:rPr kumimoji="1" lang="ja-JP" altLang="en-US" dirty="0" smtClean="0"/>
              <a:t>回目は初期化子による初期化が走るが、</a:t>
            </a:r>
            <a:r>
              <a:rPr kumimoji="1" lang="en-US" altLang="ja-JP" dirty="0" smtClean="0"/>
              <a:t>2</a:t>
            </a:r>
            <a:r>
              <a:rPr kumimoji="1" lang="ja-JP" altLang="en-US" dirty="0" smtClean="0"/>
              <a:t>回目は走らない</a:t>
            </a:r>
            <a:endParaRPr kumimoji="1" lang="en-US" altLang="ja-JP" dirty="0" smtClean="0"/>
          </a:p>
          <a:p>
            <a:pPr marL="0" indent="0">
              <a:buNone/>
            </a:pPr>
            <a:r>
              <a:rPr kumimoji="1" lang="ja-JP" altLang="en-US" dirty="0" smtClean="0"/>
              <a:t>（最初の呼び出しからずっと領域として確保し続けている）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コード例　　　　　　　　　　　　初回実行</a:t>
            </a:r>
            <a:r>
              <a:rPr kumimoji="1" lang="en-US" altLang="ja-JP" dirty="0" smtClean="0"/>
              <a:t>(2</a:t>
            </a:r>
            <a:r>
              <a:rPr kumimoji="1" lang="ja-JP" altLang="en-US" dirty="0" smtClean="0"/>
              <a:t>秒間</a:t>
            </a:r>
            <a:r>
              <a:rPr kumimoji="1" lang="en-US" altLang="ja-JP" dirty="0" smtClean="0"/>
              <a:t>)</a:t>
            </a:r>
            <a:r>
              <a:rPr kumimoji="1" lang="ja-JP" altLang="en-US" u="sng" dirty="0" smtClean="0">
                <a:solidFill>
                  <a:srgbClr val="FF0000"/>
                </a:solidFill>
              </a:rPr>
              <a:t>最終値</a:t>
            </a:r>
            <a:r>
              <a:rPr kumimoji="1" lang="en-US" altLang="ja-JP" u="sng" dirty="0" smtClean="0">
                <a:solidFill>
                  <a:srgbClr val="FF0000"/>
                </a:solidFill>
              </a:rPr>
              <a:t>202</a:t>
            </a:r>
          </a:p>
          <a:p>
            <a:pPr marL="0" indent="0">
              <a:buNone/>
            </a:pPr>
            <a:endParaRPr kumimoji="1" lang="en-US" altLang="ja-JP" dirty="0"/>
          </a:p>
          <a:p>
            <a:pPr marL="0" indent="0">
              <a:buNone/>
            </a:pPr>
            <a:endParaRPr kumimoji="1" lang="en-US" altLang="ja-JP" dirty="0"/>
          </a:p>
          <a:p>
            <a:pPr marL="0" indent="0">
              <a:buNone/>
            </a:pPr>
            <a:r>
              <a:rPr kumimoji="1" lang="ja-JP" altLang="en-US" dirty="0" smtClean="0"/>
              <a:t>　　　　　　　　　　　　　　　　　</a:t>
            </a:r>
            <a:r>
              <a:rPr kumimoji="1" lang="en-US" altLang="ja-JP" dirty="0" smtClean="0"/>
              <a:t>2</a:t>
            </a:r>
            <a:r>
              <a:rPr kumimoji="1" lang="ja-JP" altLang="en-US" dirty="0" smtClean="0"/>
              <a:t>回目実行</a:t>
            </a:r>
            <a:r>
              <a:rPr kumimoji="1" lang="en-US" altLang="ja-JP" dirty="0" smtClean="0"/>
              <a:t>(2</a:t>
            </a:r>
            <a:r>
              <a:rPr kumimoji="1" lang="ja-JP" altLang="en-US" dirty="0" smtClean="0"/>
              <a:t>秒間</a:t>
            </a:r>
            <a:r>
              <a:rPr kumimoji="1" lang="en-US" altLang="ja-JP" dirty="0" smtClean="0"/>
              <a:t>)</a:t>
            </a:r>
            <a:r>
              <a:rPr kumimoji="1" lang="ja-JP" altLang="en-US" u="sng" dirty="0" smtClean="0">
                <a:solidFill>
                  <a:srgbClr val="FF0000"/>
                </a:solidFill>
              </a:rPr>
              <a:t>最終値</a:t>
            </a:r>
            <a:r>
              <a:rPr kumimoji="1" lang="en-US" altLang="ja-JP" u="sng" dirty="0" smtClean="0">
                <a:solidFill>
                  <a:srgbClr val="FF0000"/>
                </a:solidFill>
              </a:rPr>
              <a:t>403</a:t>
            </a:r>
          </a:p>
          <a:p>
            <a:pPr marL="0" indent="0">
              <a:buNone/>
            </a:pPr>
            <a:r>
              <a:rPr kumimoji="1" lang="ja-JP" altLang="en-US" dirty="0"/>
              <a:t>　</a:t>
            </a:r>
            <a:r>
              <a:rPr kumimoji="1" lang="ja-JP" altLang="en-US" dirty="0" smtClean="0"/>
              <a:t>　　　　　　　　　　　　　　　</a:t>
            </a:r>
            <a:r>
              <a:rPr kumimoji="1" lang="en-US" altLang="ja-JP" dirty="0" smtClean="0"/>
              <a:t>(</a:t>
            </a:r>
            <a:r>
              <a:rPr kumimoji="1" lang="ja-JP" altLang="en-US" dirty="0" smtClean="0"/>
              <a:t>前回終了時の値を引き継いでいる）</a:t>
            </a:r>
            <a:endParaRPr kumimoji="1" lang="en-US" altLang="ja-JP"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239077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250159"/>
            <a:ext cx="3429000" cy="891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5105400"/>
            <a:ext cx="3434546" cy="864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5663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C</a:t>
            </a:r>
            <a:r>
              <a:rPr kumimoji="1" lang="ja-JP" altLang="en-US" sz="4000" dirty="0" smtClean="0"/>
              <a:t> </a:t>
            </a:r>
            <a:r>
              <a:rPr kumimoji="1" lang="en-US" altLang="ja-JP" sz="4000" dirty="0" smtClean="0"/>
              <a:t>Caller</a:t>
            </a:r>
            <a:r>
              <a:rPr kumimoji="1" lang="ja-JP" altLang="en-US" sz="4000" dirty="0"/>
              <a:t>ブロック</a:t>
            </a:r>
            <a:r>
              <a:rPr kumimoji="1" lang="ja-JP" altLang="en-US" sz="4000" dirty="0" smtClean="0"/>
              <a:t>の</a:t>
            </a:r>
            <a:r>
              <a:rPr kumimoji="1" lang="ja-JP" altLang="en-US" sz="4000" dirty="0"/>
              <a:t>特徴</a:t>
            </a:r>
            <a:endParaRPr kumimoji="1" lang="en-US" altLang="ja-JP" sz="4000" dirty="0" smtClean="0"/>
          </a:p>
        </p:txBody>
      </p:sp>
    </p:spTree>
    <p:extLst>
      <p:ext uri="{BB962C8B-B14F-4D97-AF65-F5344CB8AC3E}">
        <p14:creationId xmlns:p14="http://schemas.microsoft.com/office/powerpoint/2010/main" val="30309094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Global</a:t>
            </a:r>
            <a:r>
              <a:rPr kumimoji="1" lang="ja-JP" altLang="en-US" sz="4000" dirty="0" smtClean="0"/>
              <a:t>変数の使用</a:t>
            </a:r>
            <a:endParaRPr kumimoji="1" lang="en-US" altLang="ja-JP" sz="4000" dirty="0"/>
          </a:p>
        </p:txBody>
      </p:sp>
    </p:spTree>
    <p:extLst>
      <p:ext uri="{BB962C8B-B14F-4D97-AF65-F5344CB8AC3E}">
        <p14:creationId xmlns:p14="http://schemas.microsoft.com/office/powerpoint/2010/main" val="20616541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423025" cy="419100"/>
          </a:xfrm>
        </p:spPr>
        <p:txBody>
          <a:bodyPr/>
          <a:lstStyle/>
          <a:p>
            <a:pPr marL="0" indent="0"/>
            <a:r>
              <a:rPr lang="en-US" altLang="ja-JP" dirty="0"/>
              <a:t>Global</a:t>
            </a:r>
            <a:r>
              <a:rPr lang="ja-JP" altLang="en-US" dirty="0"/>
              <a:t>変数</a:t>
            </a:r>
            <a:r>
              <a:rPr lang="en-US" altLang="ja-JP" dirty="0"/>
              <a:t>(Global Static</a:t>
            </a:r>
            <a:r>
              <a:rPr lang="ja-JP" altLang="en-US" dirty="0"/>
              <a:t>も含む</a:t>
            </a:r>
            <a:r>
              <a:rPr lang="en-US" altLang="ja-JP" dirty="0"/>
              <a:t>)</a:t>
            </a:r>
            <a:r>
              <a:rPr lang="ja-JP" altLang="en-US" dirty="0"/>
              <a:t>の使用</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en-US" altLang="ja-JP" dirty="0" smtClean="0"/>
              <a:t>Global Static</a:t>
            </a:r>
            <a:r>
              <a:rPr kumimoji="1" lang="ja-JP" altLang="en-US" dirty="0" smtClean="0"/>
              <a:t>変数の使用</a:t>
            </a:r>
            <a:endParaRPr kumimoji="1" lang="en-US" altLang="ja-JP" dirty="0" smtClean="0"/>
          </a:p>
          <a:p>
            <a:pPr marL="0" indent="0">
              <a:buNone/>
            </a:pPr>
            <a:r>
              <a:rPr kumimoji="1" lang="ja-JP" altLang="en-US" dirty="0" smtClean="0"/>
              <a:t>　</a:t>
            </a:r>
            <a:r>
              <a:rPr kumimoji="1" lang="en-US" altLang="ja-JP" dirty="0" smtClean="0"/>
              <a:t>1</a:t>
            </a:r>
            <a:r>
              <a:rPr kumimoji="1" lang="ja-JP" altLang="en-US" dirty="0" smtClean="0"/>
              <a:t>回目は初期化子による初期化が走るが、</a:t>
            </a:r>
            <a:r>
              <a:rPr kumimoji="1" lang="en-US" altLang="ja-JP" dirty="0" smtClean="0"/>
              <a:t>2</a:t>
            </a:r>
            <a:r>
              <a:rPr kumimoji="1" lang="ja-JP" altLang="en-US" dirty="0" smtClean="0"/>
              <a:t>回目は走らない</a:t>
            </a:r>
            <a:endParaRPr kumimoji="1" lang="en-US" altLang="ja-JP" dirty="0" smtClean="0"/>
          </a:p>
          <a:p>
            <a:pPr marL="0" indent="0">
              <a:buNone/>
            </a:pPr>
            <a:r>
              <a:rPr kumimoji="1" lang="ja-JP" altLang="en-US" dirty="0" smtClean="0"/>
              <a:t>（最初の呼び出しからずっと領域として確保し続けている）</a:t>
            </a:r>
            <a:endParaRPr kumimoji="1" lang="en-US" altLang="ja-JP" dirty="0"/>
          </a:p>
          <a:p>
            <a:pPr marL="0" indent="0">
              <a:buNone/>
            </a:pPr>
            <a:endParaRPr kumimoji="1" lang="en-US" altLang="ja-JP" b="1" dirty="0" smtClean="0"/>
          </a:p>
          <a:p>
            <a:pPr marL="0" indent="0">
              <a:buNone/>
            </a:pPr>
            <a:r>
              <a:rPr kumimoji="1" lang="ja-JP" altLang="en-US" dirty="0" smtClean="0"/>
              <a:t>コード例　　　　　　　　　　　　初回実行</a:t>
            </a:r>
            <a:r>
              <a:rPr kumimoji="1" lang="en-US" altLang="ja-JP" dirty="0" smtClean="0"/>
              <a:t>(2</a:t>
            </a:r>
            <a:r>
              <a:rPr kumimoji="1" lang="ja-JP" altLang="en-US" dirty="0" smtClean="0"/>
              <a:t>秒間</a:t>
            </a:r>
            <a:r>
              <a:rPr kumimoji="1" lang="en-US" altLang="ja-JP" dirty="0" smtClean="0"/>
              <a:t>)</a:t>
            </a:r>
            <a:r>
              <a:rPr kumimoji="1" lang="ja-JP" altLang="en-US" u="sng" dirty="0" smtClean="0">
                <a:solidFill>
                  <a:srgbClr val="FF0000"/>
                </a:solidFill>
              </a:rPr>
              <a:t>最終値</a:t>
            </a:r>
            <a:r>
              <a:rPr kumimoji="1" lang="en-US" altLang="ja-JP" u="sng" dirty="0" smtClean="0">
                <a:solidFill>
                  <a:srgbClr val="FF0000"/>
                </a:solidFill>
              </a:rPr>
              <a:t>202</a:t>
            </a:r>
          </a:p>
          <a:p>
            <a:pPr marL="0" indent="0">
              <a:buNone/>
            </a:pPr>
            <a:endParaRPr kumimoji="1" lang="en-US" altLang="ja-JP" dirty="0"/>
          </a:p>
          <a:p>
            <a:pPr marL="0" indent="0">
              <a:buNone/>
            </a:pPr>
            <a:endParaRPr kumimoji="1" lang="en-US" altLang="ja-JP" dirty="0"/>
          </a:p>
          <a:p>
            <a:pPr marL="0" indent="0">
              <a:buNone/>
            </a:pPr>
            <a:r>
              <a:rPr kumimoji="1" lang="ja-JP" altLang="en-US" dirty="0" smtClean="0"/>
              <a:t>　　　　　　　　　　　　　　　　　</a:t>
            </a:r>
            <a:r>
              <a:rPr kumimoji="1" lang="en-US" altLang="ja-JP" dirty="0" smtClean="0"/>
              <a:t>2</a:t>
            </a:r>
            <a:r>
              <a:rPr kumimoji="1" lang="ja-JP" altLang="en-US" dirty="0" smtClean="0"/>
              <a:t>回目実行</a:t>
            </a:r>
            <a:r>
              <a:rPr kumimoji="1" lang="en-US" altLang="ja-JP" dirty="0" smtClean="0"/>
              <a:t>(2</a:t>
            </a:r>
            <a:r>
              <a:rPr kumimoji="1" lang="ja-JP" altLang="en-US" dirty="0" smtClean="0"/>
              <a:t>秒間</a:t>
            </a:r>
            <a:r>
              <a:rPr kumimoji="1" lang="en-US" altLang="ja-JP" dirty="0" smtClean="0"/>
              <a:t>)</a:t>
            </a:r>
            <a:r>
              <a:rPr kumimoji="1" lang="ja-JP" altLang="en-US" u="sng" dirty="0" smtClean="0">
                <a:solidFill>
                  <a:srgbClr val="FF0000"/>
                </a:solidFill>
              </a:rPr>
              <a:t>最終値</a:t>
            </a:r>
            <a:r>
              <a:rPr kumimoji="1" lang="en-US" altLang="ja-JP" u="sng" dirty="0" smtClean="0">
                <a:solidFill>
                  <a:srgbClr val="FF0000"/>
                </a:solidFill>
              </a:rPr>
              <a:t>403</a:t>
            </a:r>
          </a:p>
          <a:p>
            <a:pPr marL="0" indent="0">
              <a:buNone/>
            </a:pPr>
            <a:r>
              <a:rPr kumimoji="1" lang="ja-JP" altLang="en-US" dirty="0"/>
              <a:t>　</a:t>
            </a:r>
            <a:r>
              <a:rPr kumimoji="1" lang="ja-JP" altLang="en-US" dirty="0" smtClean="0"/>
              <a:t>　　　　　　　　　　　　　　　</a:t>
            </a:r>
            <a:r>
              <a:rPr kumimoji="1" lang="en-US" altLang="ja-JP" dirty="0" smtClean="0"/>
              <a:t>(</a:t>
            </a:r>
            <a:r>
              <a:rPr kumimoji="1" lang="ja-JP" altLang="en-US" dirty="0" smtClean="0"/>
              <a:t>前回終了時の値を引き継いでいる）</a:t>
            </a:r>
            <a:endParaRPr kumimoji="1" lang="en-US" altLang="ja-JP"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381375"/>
            <a:ext cx="25241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200400"/>
            <a:ext cx="3886200" cy="992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5089796"/>
            <a:ext cx="4114800" cy="1158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04563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a:t>Global</a:t>
            </a:r>
            <a:r>
              <a:rPr lang="ja-JP" altLang="en-US" dirty="0"/>
              <a:t>変数</a:t>
            </a:r>
            <a:r>
              <a:rPr lang="en-US" altLang="ja-JP" dirty="0"/>
              <a:t>(Global Static</a:t>
            </a:r>
            <a:r>
              <a:rPr lang="ja-JP" altLang="en-US" dirty="0"/>
              <a:t>も含む</a:t>
            </a:r>
            <a:r>
              <a:rPr lang="en-US" altLang="ja-JP" dirty="0"/>
              <a:t>)</a:t>
            </a:r>
            <a:r>
              <a:rPr lang="ja-JP" altLang="en-US" dirty="0"/>
              <a:t>の使用</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en-US" altLang="ja-JP" dirty="0" smtClean="0"/>
              <a:t>Global Static</a:t>
            </a:r>
            <a:r>
              <a:rPr kumimoji="1" lang="ja-JP" altLang="en-US" dirty="0" smtClean="0"/>
              <a:t>変数の使用</a:t>
            </a:r>
            <a:endParaRPr kumimoji="1" lang="en-US" altLang="ja-JP" dirty="0" smtClean="0"/>
          </a:p>
          <a:p>
            <a:pPr marL="0" indent="0">
              <a:buNone/>
            </a:pPr>
            <a:r>
              <a:rPr kumimoji="1" lang="ja-JP" altLang="en-US" dirty="0" smtClean="0"/>
              <a:t>　初期化関数を定義することで、こちらの変数はシミュレーション開始毎にリセットを掛けることが可能。</a:t>
            </a:r>
            <a:endParaRPr kumimoji="1" lang="en-US" altLang="ja-JP" b="1" dirty="0" smtClean="0"/>
          </a:p>
          <a:p>
            <a:pPr marL="0" indent="0">
              <a:buNone/>
            </a:pPr>
            <a:endParaRPr kumimoji="1" lang="en-US" altLang="ja-JP" dirty="0"/>
          </a:p>
          <a:p>
            <a:pPr marL="0" indent="0">
              <a:buNone/>
            </a:pPr>
            <a:r>
              <a:rPr kumimoji="1" lang="ja-JP" altLang="en-US" dirty="0" smtClean="0"/>
              <a:t>設定例</a:t>
            </a:r>
            <a:endParaRPr kumimoji="1" lang="en-US" altLang="ja-JP" dirty="0" smtClean="0"/>
          </a:p>
          <a:p>
            <a:pPr marL="0" indent="0">
              <a:buNone/>
            </a:pPr>
            <a:r>
              <a:rPr kumimoji="1" lang="ja-JP" altLang="en-US" dirty="0"/>
              <a:t>　生成</a:t>
            </a:r>
            <a:r>
              <a:rPr kumimoji="1" lang="ja-JP" altLang="en-US" dirty="0" smtClean="0"/>
              <a:t>時に挿入するカスタム</a:t>
            </a:r>
            <a:r>
              <a:rPr kumimoji="1" lang="en-US" altLang="ja-JP" dirty="0" smtClean="0"/>
              <a:t>C</a:t>
            </a:r>
            <a:r>
              <a:rPr kumimoji="1" lang="ja-JP" altLang="en-US" dirty="0" smtClean="0"/>
              <a:t>コード：初期化関数</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コード例</a:t>
            </a:r>
            <a:endParaRPr kumimoji="1" lang="en-US" altLang="ja-JP"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57601"/>
            <a:ext cx="5867400" cy="1265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486400"/>
            <a:ext cx="140017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8873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a:t>Global</a:t>
            </a:r>
            <a:r>
              <a:rPr lang="ja-JP" altLang="en-US" dirty="0"/>
              <a:t>変数</a:t>
            </a:r>
            <a:r>
              <a:rPr lang="en-US" altLang="ja-JP" dirty="0"/>
              <a:t>(Global Static</a:t>
            </a:r>
            <a:r>
              <a:rPr lang="ja-JP" altLang="en-US" dirty="0"/>
              <a:t>も含む</a:t>
            </a:r>
            <a:r>
              <a:rPr lang="en-US" altLang="ja-JP" dirty="0"/>
              <a:t>)</a:t>
            </a:r>
            <a:r>
              <a:rPr lang="ja-JP" altLang="en-US" dirty="0"/>
              <a:t>の使用</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en-US" altLang="ja-JP" dirty="0" smtClean="0"/>
              <a:t>Global Static</a:t>
            </a:r>
            <a:r>
              <a:rPr kumimoji="1" lang="ja-JP" altLang="en-US" dirty="0" smtClean="0"/>
              <a:t>変数の使用</a:t>
            </a:r>
            <a:endParaRPr kumimoji="1" lang="en-US" altLang="ja-JP" dirty="0" smtClean="0"/>
          </a:p>
          <a:p>
            <a:pPr marL="0" indent="0">
              <a:buNone/>
            </a:pPr>
            <a:r>
              <a:rPr kumimoji="1" lang="ja-JP" altLang="en-US" dirty="0" smtClean="0"/>
              <a:t>　</a:t>
            </a:r>
            <a:r>
              <a:rPr kumimoji="1" lang="ja-JP" altLang="en-US" dirty="0"/>
              <a:t>初期化関数を定義することで、こちらの変数はシミュレーション開始毎にリセットを掛けることが可能。</a:t>
            </a:r>
            <a:endParaRPr kumimoji="1" lang="en-US" altLang="ja-JP" b="1" dirty="0"/>
          </a:p>
          <a:p>
            <a:pPr marL="0" indent="0">
              <a:buNone/>
            </a:pPr>
            <a:endParaRPr kumimoji="1" lang="en-US" altLang="ja-JP" b="1" dirty="0" smtClean="0"/>
          </a:p>
          <a:p>
            <a:pPr marL="0" indent="0">
              <a:buNone/>
            </a:pPr>
            <a:r>
              <a:rPr kumimoji="1" lang="ja-JP" altLang="en-US" dirty="0" smtClean="0"/>
              <a:t>　　　　　　　　　　初回実行</a:t>
            </a:r>
            <a:r>
              <a:rPr kumimoji="1" lang="en-US" altLang="ja-JP" dirty="0" smtClean="0"/>
              <a:t>(2</a:t>
            </a:r>
            <a:r>
              <a:rPr kumimoji="1" lang="ja-JP" altLang="en-US" dirty="0" smtClean="0"/>
              <a:t>秒間</a:t>
            </a:r>
            <a:r>
              <a:rPr kumimoji="1" lang="en-US" altLang="ja-JP" dirty="0" smtClean="0"/>
              <a:t>)</a:t>
            </a:r>
            <a:r>
              <a:rPr kumimoji="1" lang="ja-JP" altLang="en-US" u="sng" dirty="0" smtClean="0">
                <a:solidFill>
                  <a:srgbClr val="FF0000"/>
                </a:solidFill>
              </a:rPr>
              <a:t>最終値</a:t>
            </a:r>
            <a:r>
              <a:rPr kumimoji="1" lang="en-US" altLang="ja-JP" u="sng" dirty="0" smtClean="0">
                <a:solidFill>
                  <a:srgbClr val="FF0000"/>
                </a:solidFill>
              </a:rPr>
              <a:t>202</a:t>
            </a:r>
          </a:p>
          <a:p>
            <a:pPr marL="0" indent="0">
              <a:buNone/>
            </a:pPr>
            <a:endParaRPr kumimoji="1" lang="en-US" altLang="ja-JP" dirty="0"/>
          </a:p>
          <a:p>
            <a:pPr marL="0" indent="0">
              <a:buNone/>
            </a:pPr>
            <a:endParaRPr kumimoji="1" lang="en-US" altLang="ja-JP" dirty="0"/>
          </a:p>
          <a:p>
            <a:pPr marL="0" indent="0">
              <a:buNone/>
            </a:pPr>
            <a:r>
              <a:rPr kumimoji="1" lang="ja-JP" altLang="en-US" dirty="0" smtClean="0"/>
              <a:t>　　　　　　　　　</a:t>
            </a:r>
            <a:r>
              <a:rPr kumimoji="1" lang="en-US" altLang="ja-JP" dirty="0" smtClean="0"/>
              <a:t>2</a:t>
            </a:r>
            <a:r>
              <a:rPr kumimoji="1" lang="ja-JP" altLang="en-US" dirty="0" smtClean="0"/>
              <a:t>回目実行</a:t>
            </a:r>
            <a:r>
              <a:rPr kumimoji="1" lang="en-US" altLang="ja-JP" dirty="0" smtClean="0"/>
              <a:t>(2</a:t>
            </a:r>
            <a:r>
              <a:rPr kumimoji="1" lang="ja-JP" altLang="en-US" dirty="0" smtClean="0"/>
              <a:t>秒間</a:t>
            </a:r>
            <a:r>
              <a:rPr kumimoji="1" lang="en-US" altLang="ja-JP" dirty="0" smtClean="0"/>
              <a:t>)</a:t>
            </a:r>
            <a:r>
              <a:rPr kumimoji="1" lang="ja-JP" altLang="en-US" u="sng" dirty="0" smtClean="0">
                <a:solidFill>
                  <a:srgbClr val="FF0000"/>
                </a:solidFill>
              </a:rPr>
              <a:t>最終値</a:t>
            </a:r>
            <a:r>
              <a:rPr kumimoji="1" lang="en-US" altLang="ja-JP" u="sng" dirty="0">
                <a:solidFill>
                  <a:srgbClr val="FF0000"/>
                </a:solidFill>
              </a:rPr>
              <a:t>202</a:t>
            </a:r>
            <a:endParaRPr kumimoji="1" lang="en-US" altLang="ja-JP" u="sng" dirty="0" smtClean="0">
              <a:solidFill>
                <a:srgbClr val="FF0000"/>
              </a:solidFill>
            </a:endParaRPr>
          </a:p>
          <a:p>
            <a:pPr marL="0" indent="0">
              <a:buNone/>
            </a:pPr>
            <a:r>
              <a:rPr kumimoji="1" lang="ja-JP" altLang="en-US" dirty="0"/>
              <a:t>　</a:t>
            </a:r>
            <a:r>
              <a:rPr kumimoji="1" lang="ja-JP" altLang="en-US" dirty="0" smtClean="0"/>
              <a:t>　　　　　　　　　 </a:t>
            </a:r>
            <a:r>
              <a:rPr kumimoji="1" lang="en-US" altLang="ja-JP" dirty="0" smtClean="0"/>
              <a:t>(</a:t>
            </a:r>
            <a:r>
              <a:rPr kumimoji="1" lang="ja-JP" altLang="en-US" dirty="0" smtClean="0"/>
              <a:t>初期化関数によってリセット）</a:t>
            </a:r>
            <a:endParaRPr kumimoji="1" lang="en-US" altLang="ja-JP"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124200"/>
            <a:ext cx="3886200" cy="992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029200"/>
            <a:ext cx="4221217" cy="1064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92454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en-US" altLang="ja-JP" dirty="0"/>
              <a:t>Global</a:t>
            </a:r>
            <a:r>
              <a:rPr lang="ja-JP" altLang="en-US" dirty="0"/>
              <a:t>変数</a:t>
            </a:r>
            <a:r>
              <a:rPr lang="en-US" altLang="ja-JP" dirty="0"/>
              <a:t>(Global Static</a:t>
            </a:r>
            <a:r>
              <a:rPr lang="ja-JP" altLang="en-US" dirty="0"/>
              <a:t>も含む</a:t>
            </a:r>
            <a:r>
              <a:rPr lang="en-US" altLang="ja-JP" dirty="0"/>
              <a:t>)</a:t>
            </a:r>
            <a:r>
              <a:rPr lang="ja-JP" altLang="en-US" dirty="0"/>
              <a:t>の使用</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en-US" altLang="ja-JP" dirty="0" smtClean="0"/>
              <a:t>Global</a:t>
            </a:r>
            <a:r>
              <a:rPr kumimoji="1" lang="ja-JP" altLang="en-US" dirty="0" smtClean="0"/>
              <a:t>変数</a:t>
            </a:r>
            <a:endParaRPr kumimoji="1" lang="en-US" altLang="ja-JP" dirty="0" smtClean="0"/>
          </a:p>
          <a:p>
            <a:pPr marL="0" indent="0">
              <a:buNone/>
            </a:pPr>
            <a:r>
              <a:rPr kumimoji="1" lang="ja-JP" altLang="en-US" dirty="0" smtClean="0"/>
              <a:t>　</a:t>
            </a:r>
            <a:r>
              <a:rPr kumimoji="1" lang="en-US" altLang="ja-JP" dirty="0" smtClean="0"/>
              <a:t>Global Static</a:t>
            </a:r>
            <a:r>
              <a:rPr kumimoji="1" lang="ja-JP" altLang="en-US" dirty="0" smtClean="0"/>
              <a:t>変数と同様に</a:t>
            </a:r>
            <a:r>
              <a:rPr kumimoji="1" lang="en-US" altLang="ja-JP" dirty="0" smtClean="0"/>
              <a:t>1</a:t>
            </a:r>
            <a:r>
              <a:rPr kumimoji="1" lang="ja-JP" altLang="en-US" dirty="0" smtClean="0"/>
              <a:t>回目は初期化子による初期化が走るが、</a:t>
            </a:r>
            <a:r>
              <a:rPr kumimoji="1" lang="en-US" altLang="ja-JP" dirty="0" smtClean="0"/>
              <a:t>2</a:t>
            </a:r>
            <a:r>
              <a:rPr kumimoji="1" lang="ja-JP" altLang="en-US" dirty="0" smtClean="0"/>
              <a:t>回目は走らない</a:t>
            </a:r>
            <a:endParaRPr kumimoji="1" lang="en-US" altLang="ja-JP" dirty="0" smtClean="0"/>
          </a:p>
          <a:p>
            <a:pPr marL="0" indent="0">
              <a:buNone/>
            </a:pPr>
            <a:r>
              <a:rPr kumimoji="1" lang="ja-JP" altLang="en-US" dirty="0"/>
              <a:t>　</a:t>
            </a:r>
            <a:r>
              <a:rPr kumimoji="1" lang="ja-JP" altLang="en-US" dirty="0" smtClean="0"/>
              <a:t>モデルのシミュレーションとしては終わっているが、セッションとしては終わっていないので保持し続けているようだ</a:t>
            </a: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初期化関数で先ほどの</a:t>
            </a:r>
            <a:r>
              <a:rPr kumimoji="1" lang="en-US" altLang="ja-JP" dirty="0" smtClean="0"/>
              <a:t>Global Static</a:t>
            </a:r>
            <a:r>
              <a:rPr kumimoji="1" lang="ja-JP" altLang="en-US" dirty="0" smtClean="0"/>
              <a:t>変数と同じようにリセットが可能</a:t>
            </a:r>
            <a:endParaRPr kumimoji="1" lang="en-US" altLang="ja-JP" dirty="0" smtClean="0"/>
          </a:p>
        </p:txBody>
      </p:sp>
    </p:spTree>
    <p:extLst>
      <p:ext uri="{BB962C8B-B14F-4D97-AF65-F5344CB8AC3E}">
        <p14:creationId xmlns:p14="http://schemas.microsoft.com/office/powerpoint/2010/main" val="13669767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smtClean="0"/>
              <a:t>S-function</a:t>
            </a:r>
            <a:r>
              <a:rPr lang="ja-JP" altLang="en-US" dirty="0" smtClean="0"/>
              <a:t>ブロックでの</a:t>
            </a:r>
            <a:r>
              <a:rPr lang="en-US" altLang="ja-JP" dirty="0" smtClean="0"/>
              <a:t>Global</a:t>
            </a:r>
            <a:r>
              <a:rPr lang="ja-JP" altLang="en-US" dirty="0" smtClean="0"/>
              <a:t>変数</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en-US" altLang="ja-JP" dirty="0" smtClean="0"/>
              <a:t>C Caller</a:t>
            </a:r>
            <a:r>
              <a:rPr kumimoji="1" lang="ja-JP" altLang="en-US" dirty="0" smtClean="0"/>
              <a:t>と同様に初期化関数の設定をしないと、シミュレーション時の値は残り続ける</a:t>
            </a:r>
            <a:endParaRPr kumimoji="1" lang="en-US" altLang="ja-JP" dirty="0" smtClean="0"/>
          </a:p>
          <a:p>
            <a:pPr marL="0" indent="0">
              <a:buNone/>
            </a:pPr>
            <a:endParaRPr kumimoji="1" lang="en-US" altLang="ja-JP" dirty="0"/>
          </a:p>
          <a:p>
            <a:pPr marL="0" indent="0">
              <a:buNone/>
            </a:pPr>
            <a:r>
              <a:rPr kumimoji="1" lang="ja-JP" altLang="en-US" dirty="0" smtClean="0"/>
              <a:t>初期化未設定コード例　　　 初回</a:t>
            </a:r>
            <a:r>
              <a:rPr kumimoji="1" lang="ja-JP" altLang="en-US" dirty="0"/>
              <a:t>実行</a:t>
            </a:r>
            <a:r>
              <a:rPr kumimoji="1" lang="en-US" altLang="ja-JP" dirty="0"/>
              <a:t>(2</a:t>
            </a:r>
            <a:r>
              <a:rPr kumimoji="1" lang="ja-JP" altLang="en-US" dirty="0"/>
              <a:t>秒間</a:t>
            </a:r>
            <a:r>
              <a:rPr kumimoji="1" lang="en-US" altLang="ja-JP" dirty="0"/>
              <a:t>)</a:t>
            </a:r>
            <a:r>
              <a:rPr kumimoji="1" lang="ja-JP" altLang="en-US" u="sng" dirty="0">
                <a:solidFill>
                  <a:srgbClr val="FF0000"/>
                </a:solidFill>
              </a:rPr>
              <a:t>最終値</a:t>
            </a:r>
            <a:r>
              <a:rPr kumimoji="1" lang="en-US" altLang="ja-JP" u="sng" dirty="0" smtClean="0">
                <a:solidFill>
                  <a:srgbClr val="FF0000"/>
                </a:solidFill>
              </a:rPr>
              <a:t>202</a:t>
            </a:r>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　　　　　　　　　　　　　　　　　　</a:t>
            </a:r>
            <a:r>
              <a:rPr kumimoji="1" lang="en-US" altLang="ja-JP" dirty="0"/>
              <a:t>2</a:t>
            </a:r>
            <a:r>
              <a:rPr kumimoji="1" lang="ja-JP" altLang="en-US" dirty="0"/>
              <a:t>回目実行</a:t>
            </a:r>
            <a:r>
              <a:rPr kumimoji="1" lang="en-US" altLang="ja-JP" dirty="0"/>
              <a:t>(2</a:t>
            </a:r>
            <a:r>
              <a:rPr kumimoji="1" lang="ja-JP" altLang="en-US" dirty="0"/>
              <a:t>秒間</a:t>
            </a:r>
            <a:r>
              <a:rPr kumimoji="1" lang="en-US" altLang="ja-JP" dirty="0"/>
              <a:t>)</a:t>
            </a:r>
            <a:r>
              <a:rPr kumimoji="1" lang="ja-JP" altLang="en-US" u="sng" dirty="0" smtClean="0">
                <a:solidFill>
                  <a:srgbClr val="FF0000"/>
                </a:solidFill>
              </a:rPr>
              <a:t>最終値</a:t>
            </a:r>
            <a:r>
              <a:rPr kumimoji="1" lang="en-US" altLang="ja-JP" u="sng" dirty="0" smtClean="0">
                <a:solidFill>
                  <a:srgbClr val="FF0000"/>
                </a:solidFill>
              </a:rPr>
              <a:t>403</a:t>
            </a:r>
            <a:endParaRPr kumimoji="1" lang="en-US" altLang="ja-JP" u="sng" dirty="0">
              <a:solidFill>
                <a:srgbClr val="FF0000"/>
              </a:solidFill>
            </a:endParaRPr>
          </a:p>
          <a:p>
            <a:pPr marL="0" indent="0">
              <a:buNone/>
            </a:pPr>
            <a:endParaRPr kumimoji="1" lang="en-US" altLang="ja-JP" dirty="0" smtClean="0"/>
          </a:p>
          <a:p>
            <a:pPr marL="0" indent="0">
              <a:buNone/>
            </a:pPr>
            <a:endParaRPr kumimoji="1" lang="en-US" altLang="ja-JP"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71800"/>
            <a:ext cx="25241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819400"/>
            <a:ext cx="44291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572000"/>
            <a:ext cx="43529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94887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smtClean="0"/>
              <a:t>S-function</a:t>
            </a:r>
            <a:r>
              <a:rPr lang="ja-JP" altLang="en-US" dirty="0" smtClean="0"/>
              <a:t>ブロックでの</a:t>
            </a:r>
            <a:r>
              <a:rPr lang="en-US" altLang="ja-JP" dirty="0" smtClean="0"/>
              <a:t>Global</a:t>
            </a:r>
            <a:r>
              <a:rPr lang="ja-JP" altLang="en-US" dirty="0" smtClean="0"/>
              <a:t>変数</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en-US" altLang="ja-JP" dirty="0" smtClean="0"/>
              <a:t>C Caller</a:t>
            </a:r>
            <a:r>
              <a:rPr kumimoji="1" lang="ja-JP" altLang="en-US" dirty="0" smtClean="0"/>
              <a:t>と同様に初期化関数の設定を行うと初期化される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初期化設定コード例　　　　　</a:t>
            </a:r>
            <a:r>
              <a:rPr kumimoji="1" lang="ja-JP" altLang="en-US" dirty="0"/>
              <a:t>初回実行</a:t>
            </a:r>
            <a:r>
              <a:rPr kumimoji="1" lang="en-US" altLang="ja-JP" dirty="0"/>
              <a:t>(2</a:t>
            </a:r>
            <a:r>
              <a:rPr kumimoji="1" lang="ja-JP" altLang="en-US" dirty="0"/>
              <a:t>秒間</a:t>
            </a:r>
            <a:r>
              <a:rPr kumimoji="1" lang="en-US" altLang="ja-JP" dirty="0"/>
              <a:t>)</a:t>
            </a:r>
            <a:r>
              <a:rPr kumimoji="1" lang="ja-JP" altLang="en-US" u="sng" dirty="0">
                <a:solidFill>
                  <a:srgbClr val="FF0000"/>
                </a:solidFill>
              </a:rPr>
              <a:t>最終値</a:t>
            </a:r>
            <a:r>
              <a:rPr kumimoji="1" lang="en-US" altLang="ja-JP" u="sng" dirty="0" smtClean="0">
                <a:solidFill>
                  <a:srgbClr val="FF0000"/>
                </a:solidFill>
              </a:rPr>
              <a:t>202</a:t>
            </a:r>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　　　　　　　　　　　　　　　　　　</a:t>
            </a:r>
            <a:r>
              <a:rPr kumimoji="1" lang="en-US" altLang="ja-JP" dirty="0"/>
              <a:t>2</a:t>
            </a:r>
            <a:r>
              <a:rPr kumimoji="1" lang="ja-JP" altLang="en-US" dirty="0"/>
              <a:t>回目実行</a:t>
            </a:r>
            <a:r>
              <a:rPr kumimoji="1" lang="en-US" altLang="ja-JP" dirty="0"/>
              <a:t>(2</a:t>
            </a:r>
            <a:r>
              <a:rPr kumimoji="1" lang="ja-JP" altLang="en-US" dirty="0"/>
              <a:t>秒間</a:t>
            </a:r>
            <a:r>
              <a:rPr kumimoji="1" lang="en-US" altLang="ja-JP" dirty="0"/>
              <a:t>)</a:t>
            </a:r>
            <a:r>
              <a:rPr kumimoji="1" lang="ja-JP" altLang="en-US" u="sng" dirty="0" smtClean="0">
                <a:solidFill>
                  <a:srgbClr val="FF0000"/>
                </a:solidFill>
              </a:rPr>
              <a:t>最終値</a:t>
            </a:r>
            <a:r>
              <a:rPr kumimoji="1" lang="en-US" altLang="ja-JP" u="sng" dirty="0" smtClean="0">
                <a:solidFill>
                  <a:srgbClr val="FF0000"/>
                </a:solidFill>
              </a:rPr>
              <a:t>202</a:t>
            </a:r>
            <a:endParaRPr kumimoji="1" lang="en-US" altLang="ja-JP" u="sng" dirty="0">
              <a:solidFill>
                <a:srgbClr val="FF0000"/>
              </a:solidFill>
            </a:endParaRPr>
          </a:p>
          <a:p>
            <a:pPr marL="0" indent="0">
              <a:buNone/>
            </a:pPr>
            <a:endParaRPr kumimoji="1" lang="en-US" altLang="ja-JP" dirty="0" smtClean="0"/>
          </a:p>
          <a:p>
            <a:pPr marL="0" indent="0">
              <a:buNone/>
            </a:pPr>
            <a:endParaRPr kumimoji="1" lang="en-US" altLang="ja-JP"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828925"/>
            <a:ext cx="44291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65711"/>
            <a:ext cx="2171700"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100" y="4610100"/>
            <a:ext cx="43910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00895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smtClean="0"/>
              <a:t>Global</a:t>
            </a:r>
            <a:r>
              <a:rPr lang="ja-JP" altLang="en-US" dirty="0" smtClean="0"/>
              <a:t>変数や</a:t>
            </a:r>
            <a:r>
              <a:rPr lang="en-US" altLang="ja-JP" dirty="0" smtClean="0"/>
              <a:t>Static</a:t>
            </a:r>
            <a:r>
              <a:rPr lang="ja-JP" altLang="en-US" dirty="0" smtClean="0"/>
              <a:t>変数の利用について</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en-US" altLang="ja-JP" dirty="0"/>
              <a:t>file:///C:/Program%20Files/MATLAB/R2019b/help/simulink/sfg/s-function-builder-dialog-box.html</a:t>
            </a:r>
          </a:p>
          <a:p>
            <a:pPr marL="0" indent="0">
              <a:buNone/>
            </a:pPr>
            <a:r>
              <a:rPr kumimoji="1" lang="ja-JP" altLang="en-US" dirty="0" smtClean="0"/>
              <a:t>要約</a:t>
            </a:r>
            <a:endParaRPr kumimoji="1" lang="en-US" altLang="ja-JP" dirty="0" smtClean="0"/>
          </a:p>
          <a:p>
            <a:pPr marL="0" indent="0">
              <a:buNone/>
            </a:pPr>
            <a:r>
              <a:rPr kumimoji="1" lang="en-US" altLang="ja-JP" dirty="0" smtClean="0"/>
              <a:t>S-function Builder</a:t>
            </a:r>
            <a:r>
              <a:rPr kumimoji="1" lang="ja-JP" altLang="en-US" dirty="0" smtClean="0"/>
              <a:t>ブロック内の「離散状態の数」を指定することで、</a:t>
            </a:r>
            <a:r>
              <a:rPr kumimoji="1" lang="en-US" altLang="ja-JP" dirty="0" err="1" smtClean="0"/>
              <a:t>xD</a:t>
            </a:r>
            <a:r>
              <a:rPr kumimoji="1" lang="en-US" altLang="ja-JP" dirty="0" smtClean="0"/>
              <a:t>[0]</a:t>
            </a:r>
            <a:r>
              <a:rPr kumimoji="1" lang="ja-JP" altLang="en-US" dirty="0" smtClean="0"/>
              <a:t>～</a:t>
            </a:r>
            <a:r>
              <a:rPr kumimoji="1" lang="en-US" altLang="ja-JP" dirty="0" err="1" smtClean="0"/>
              <a:t>xD</a:t>
            </a:r>
            <a:r>
              <a:rPr kumimoji="1" lang="en-US" altLang="ja-JP" dirty="0" smtClean="0"/>
              <a:t>[n]</a:t>
            </a:r>
            <a:r>
              <a:rPr kumimoji="1" lang="ja-JP" altLang="en-US" dirty="0" smtClean="0"/>
              <a:t>の配列が確保される。これを用いることで過去値保持を行うことが可能</a:t>
            </a: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581400"/>
            <a:ext cx="652462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正方形/長方形 7"/>
          <p:cNvSpPr/>
          <p:nvPr/>
        </p:nvSpPr>
        <p:spPr bwMode="auto">
          <a:xfrm>
            <a:off x="1789043" y="5105400"/>
            <a:ext cx="3225869"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9381025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配列</a:t>
            </a:r>
            <a:r>
              <a:rPr kumimoji="1" lang="ja-JP" altLang="en-US" sz="4000" dirty="0"/>
              <a:t>の</a:t>
            </a:r>
            <a:r>
              <a:rPr kumimoji="1" lang="ja-JP" altLang="en-US" sz="4000" dirty="0" smtClean="0"/>
              <a:t>転置</a:t>
            </a:r>
            <a:endParaRPr kumimoji="1" lang="en-US" altLang="ja-JP" sz="4000" dirty="0"/>
          </a:p>
        </p:txBody>
      </p:sp>
    </p:spTree>
    <p:extLst>
      <p:ext uri="{BB962C8B-B14F-4D97-AF65-F5344CB8AC3E}">
        <p14:creationId xmlns:p14="http://schemas.microsoft.com/office/powerpoint/2010/main" val="4452193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列優先・行優先とは</a:t>
            </a:r>
            <a:r>
              <a:rPr lang="en-US" altLang="ja-JP" dirty="0" smtClean="0"/>
              <a:t>(</a:t>
            </a:r>
            <a:r>
              <a:rPr lang="ja-JP" altLang="en-US" dirty="0" smtClean="0"/>
              <a:t>おさらい</a:t>
            </a:r>
            <a:r>
              <a:rPr lang="en-US" altLang="ja-JP" dirty="0" smtClean="0"/>
              <a:t>)</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多次元配列の要素を表す順番に</a:t>
            </a:r>
            <a:r>
              <a:rPr kumimoji="1" lang="en-US" altLang="ja-JP" dirty="0" smtClean="0"/>
              <a:t>2</a:t>
            </a:r>
            <a:r>
              <a:rPr kumimoji="1" lang="ja-JP" altLang="en-US" dirty="0" smtClean="0"/>
              <a:t>種類の順番の振り方が存在する</a:t>
            </a:r>
            <a:endParaRPr kumimoji="1" lang="en-US" altLang="ja-JP" dirty="0" smtClean="0"/>
          </a:p>
          <a:p>
            <a:pPr marL="0" indent="0">
              <a:buNone/>
            </a:pPr>
            <a:endParaRPr kumimoji="1" lang="en-US" altLang="ja-JP" dirty="0"/>
          </a:p>
          <a:p>
            <a:pPr marL="0" indent="0">
              <a:buNone/>
            </a:pPr>
            <a:r>
              <a:rPr kumimoji="1" lang="ja-JP" altLang="en-US" dirty="0" smtClean="0"/>
              <a:t>・列優先</a:t>
            </a:r>
            <a:r>
              <a:rPr kumimoji="1" lang="en-US" altLang="ja-JP" dirty="0" smtClean="0"/>
              <a:t>(MATALAB</a:t>
            </a:r>
            <a:r>
              <a:rPr kumimoji="1" lang="ja-JP" altLang="en-US" dirty="0" smtClean="0"/>
              <a:t>のデフォルト</a:t>
            </a:r>
            <a:r>
              <a:rPr kumimoji="1" lang="en-US" altLang="ja-JP" dirty="0" smtClean="0"/>
              <a:t>)</a:t>
            </a:r>
          </a:p>
          <a:p>
            <a:pPr marL="0" indent="0">
              <a:buNone/>
            </a:pPr>
            <a:r>
              <a:rPr kumimoji="1" lang="ja-JP" altLang="en-US" dirty="0" smtClean="0"/>
              <a:t>　右図赤線のように、多次元配列の</a:t>
            </a:r>
            <a:endParaRPr kumimoji="1" lang="en-US" altLang="ja-JP" dirty="0" smtClean="0"/>
          </a:p>
          <a:p>
            <a:pPr marL="0" indent="0">
              <a:buNone/>
            </a:pPr>
            <a:r>
              <a:rPr kumimoji="1" lang="ja-JP" altLang="en-US" dirty="0" smtClean="0"/>
              <a:t>要素順を、左から順に縦に振っていく</a:t>
            </a:r>
            <a:endParaRPr kumimoji="1" lang="en-US" altLang="ja-JP" dirty="0" smtClean="0"/>
          </a:p>
          <a:p>
            <a:pPr marL="0" indent="0">
              <a:buNone/>
            </a:pPr>
            <a:r>
              <a:rPr kumimoji="1" lang="en-US" altLang="ja-JP" dirty="0" smtClean="0"/>
              <a:t>1</a:t>
            </a:r>
            <a:r>
              <a:rPr kumimoji="1" lang="ja-JP" altLang="en-US" dirty="0" smtClean="0"/>
              <a:t>行にすると「</a:t>
            </a:r>
            <a:r>
              <a:rPr kumimoji="1" lang="en-US" altLang="ja-JP" dirty="0" smtClean="0"/>
              <a:t>1,10,100,3,30,…,500</a:t>
            </a:r>
            <a:r>
              <a:rPr kumimoji="1" lang="ja-JP" altLang="en-US" dirty="0" smtClean="0"/>
              <a:t>」の順</a:t>
            </a:r>
            <a:endParaRPr kumimoji="1" lang="en-US" altLang="ja-JP" dirty="0" smtClean="0"/>
          </a:p>
          <a:p>
            <a:pPr marL="0" indent="0">
              <a:buNone/>
            </a:pPr>
            <a:endParaRPr kumimoji="1" lang="en-US" altLang="ja-JP" dirty="0"/>
          </a:p>
          <a:p>
            <a:pPr marL="0" indent="0">
              <a:buNone/>
            </a:pPr>
            <a:r>
              <a:rPr kumimoji="1" lang="ja-JP" altLang="en-US" dirty="0" smtClean="0"/>
              <a:t>・行優先</a:t>
            </a:r>
            <a:r>
              <a:rPr kumimoji="1" lang="en-US" altLang="ja-JP" dirty="0" smtClean="0"/>
              <a:t>(C</a:t>
            </a:r>
            <a:r>
              <a:rPr kumimoji="1" lang="ja-JP" altLang="en-US" dirty="0" smtClean="0"/>
              <a:t>言語の多次元配列の考え</a:t>
            </a:r>
            <a:r>
              <a:rPr kumimoji="1" lang="en-US" altLang="ja-JP" dirty="0" smtClean="0"/>
              <a:t>)</a:t>
            </a:r>
          </a:p>
          <a:p>
            <a:pPr marL="0" indent="0">
              <a:buNone/>
            </a:pPr>
            <a:r>
              <a:rPr kumimoji="1" lang="ja-JP" altLang="en-US" dirty="0" smtClean="0"/>
              <a:t>　右図赤線のように、多次元配列の</a:t>
            </a:r>
            <a:endParaRPr kumimoji="1" lang="en-US" altLang="ja-JP" dirty="0" smtClean="0"/>
          </a:p>
          <a:p>
            <a:pPr marL="0" indent="0">
              <a:buNone/>
            </a:pPr>
            <a:r>
              <a:rPr kumimoji="1" lang="ja-JP" altLang="en-US" dirty="0" smtClean="0"/>
              <a:t>要素順を、上から順に横に振っていく</a:t>
            </a:r>
            <a:endParaRPr kumimoji="1" lang="en-US" altLang="ja-JP" dirty="0" smtClean="0"/>
          </a:p>
          <a:p>
            <a:pPr marL="0" indent="0">
              <a:buNone/>
            </a:pPr>
            <a:r>
              <a:rPr kumimoji="1" lang="en-US" altLang="ja-JP" dirty="0" smtClean="0"/>
              <a:t>1</a:t>
            </a:r>
            <a:r>
              <a:rPr kumimoji="1" lang="ja-JP" altLang="en-US" dirty="0" smtClean="0"/>
              <a:t>行にすると「</a:t>
            </a:r>
            <a:r>
              <a:rPr kumimoji="1" lang="en-US" altLang="ja-JP" dirty="0" smtClean="0"/>
              <a:t>1,3,5,10,30,…,500</a:t>
            </a:r>
            <a:r>
              <a:rPr kumimoji="1" lang="ja-JP" altLang="en-US" dirty="0" smtClean="0"/>
              <a:t>」の順</a:t>
            </a:r>
            <a:endParaRPr kumimoji="1" lang="en-US" altLang="ja-JP" dirty="0" smtClean="0"/>
          </a:p>
          <a:p>
            <a:pPr marL="0" indent="0">
              <a:buNone/>
            </a:pP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990850"/>
            <a:ext cx="278511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下矢印 4"/>
          <p:cNvSpPr/>
          <p:nvPr/>
        </p:nvSpPr>
        <p:spPr bwMode="auto">
          <a:xfrm>
            <a:off x="6222124" y="3067050"/>
            <a:ext cx="126124" cy="60960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下矢印 6"/>
          <p:cNvSpPr/>
          <p:nvPr/>
        </p:nvSpPr>
        <p:spPr bwMode="auto">
          <a:xfrm>
            <a:off x="7060324" y="3067050"/>
            <a:ext cx="126124" cy="60960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下矢印 7"/>
          <p:cNvSpPr/>
          <p:nvPr/>
        </p:nvSpPr>
        <p:spPr bwMode="auto">
          <a:xfrm>
            <a:off x="7924800" y="3067050"/>
            <a:ext cx="126124" cy="60960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5105400"/>
            <a:ext cx="278511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右矢印 5"/>
          <p:cNvSpPr/>
          <p:nvPr/>
        </p:nvSpPr>
        <p:spPr bwMode="auto">
          <a:xfrm>
            <a:off x="6222124" y="5129048"/>
            <a:ext cx="2388476" cy="1524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右矢印 13"/>
          <p:cNvSpPr/>
          <p:nvPr/>
        </p:nvSpPr>
        <p:spPr bwMode="auto">
          <a:xfrm>
            <a:off x="6218117" y="5362575"/>
            <a:ext cx="2388476" cy="1524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右矢印 14"/>
          <p:cNvSpPr/>
          <p:nvPr/>
        </p:nvSpPr>
        <p:spPr bwMode="auto">
          <a:xfrm>
            <a:off x="6218117" y="5562600"/>
            <a:ext cx="2388476" cy="1524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843509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C Caller</a:t>
            </a:r>
            <a:r>
              <a:rPr lang="ja-JP" altLang="en-US" dirty="0" smtClean="0"/>
              <a:t>ブロックの特徴</a:t>
            </a:r>
            <a:endParaRPr kumimoji="1" lang="ja-JP" altLang="en-US"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en-US" altLang="ja-JP" dirty="0" smtClean="0"/>
              <a:t>C Caller</a:t>
            </a:r>
            <a:r>
              <a:rPr kumimoji="1" lang="ja-JP" altLang="en-US" dirty="0" smtClean="0"/>
              <a:t>ブロック</a:t>
            </a:r>
            <a:endParaRPr kumimoji="1" lang="en-US" altLang="ja-JP" dirty="0"/>
          </a:p>
          <a:p>
            <a:pPr marL="0" indent="0">
              <a:buNone/>
            </a:pPr>
            <a:r>
              <a:rPr kumimoji="1" lang="en-US" altLang="ja-JP" dirty="0" smtClean="0"/>
              <a:t>C</a:t>
            </a:r>
            <a:r>
              <a:rPr kumimoji="1" lang="ja-JP" altLang="en-US" dirty="0" smtClean="0"/>
              <a:t>ソースで定義された関数を呼び出し、実行することができるブロック</a:t>
            </a:r>
            <a:endParaRPr kumimoji="1" lang="en-US" altLang="ja-JP"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667000"/>
            <a:ext cx="4400809" cy="3557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670" y="3955256"/>
            <a:ext cx="274701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98805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en-US" altLang="ja-JP" dirty="0" smtClean="0"/>
              <a:t>C Caller</a:t>
            </a:r>
            <a:r>
              <a:rPr lang="ja-JP" altLang="en-US" dirty="0" smtClean="0"/>
              <a:t>ブロックにおける配列の転置</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en-US" altLang="ja-JP" dirty="0" smtClean="0"/>
              <a:t>C Caller</a:t>
            </a:r>
            <a:r>
              <a:rPr kumimoji="1" lang="ja-JP" altLang="en-US" dirty="0" smtClean="0"/>
              <a:t>ブロックに対して、代入する配列をどちらの方式で表すかを定めることができる。</a:t>
            </a:r>
            <a:endParaRPr kumimoji="1" lang="en-US" altLang="ja-JP" dirty="0" smtClean="0"/>
          </a:p>
          <a:p>
            <a:pPr marL="0" indent="0">
              <a:buNone/>
            </a:pPr>
            <a:endParaRPr kumimoji="1" lang="en-US" altLang="ja-JP" dirty="0"/>
          </a:p>
          <a:p>
            <a:pPr marL="0" indent="0">
              <a:buNone/>
            </a:pPr>
            <a:r>
              <a:rPr kumimoji="1" lang="ja-JP" altLang="en-US" dirty="0" smtClean="0"/>
              <a:t>コンフィギュレーションパラメータ</a:t>
            </a:r>
            <a:r>
              <a:rPr kumimoji="1" lang="en-US" altLang="ja-JP" dirty="0" smtClean="0"/>
              <a:t>-&gt;</a:t>
            </a:r>
            <a:r>
              <a:rPr kumimoji="1" lang="ja-JP" altLang="en-US" dirty="0" smtClean="0"/>
              <a:t>シミュレーションターゲット</a:t>
            </a:r>
            <a:endParaRPr kumimoji="1" lang="en-US" altLang="ja-JP" dirty="0" smtClean="0"/>
          </a:p>
          <a:p>
            <a:pPr marL="0" indent="0">
              <a:buNone/>
            </a:pPr>
            <a:r>
              <a:rPr kumimoji="1" lang="ja-JP" altLang="en-US" dirty="0" smtClean="0"/>
              <a:t>の「規定の関数のレイアウト」</a:t>
            </a:r>
            <a:endParaRPr kumimoji="1" lang="en-US" altLang="ja-JP" dirty="0" smtClean="0"/>
          </a:p>
          <a:p>
            <a:pPr marL="0" indent="0">
              <a:buNone/>
            </a:pPr>
            <a:endParaRPr kumimoji="1" lang="en-US" altLang="ja-JP" dirty="0" smtClean="0"/>
          </a:p>
          <a:p>
            <a:pPr marL="0" indent="0">
              <a:buNone/>
            </a:pPr>
            <a:endParaRPr kumimoji="1" lang="en-US" altLang="ja-JP"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178954"/>
            <a:ext cx="4800600" cy="3221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bwMode="auto">
          <a:xfrm>
            <a:off x="3581399" y="5791200"/>
            <a:ext cx="3048001" cy="2286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1960004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転置の例</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a:t>次</a:t>
            </a:r>
            <a:r>
              <a:rPr kumimoji="1" lang="ja-JP" altLang="en-US" dirty="0" smtClean="0"/>
              <a:t>の</a:t>
            </a:r>
            <a:r>
              <a:rPr kumimoji="1" lang="en-US" altLang="ja-JP" dirty="0" smtClean="0"/>
              <a:t>C</a:t>
            </a:r>
            <a:r>
              <a:rPr kumimoji="1" lang="ja-JP" altLang="en-US" dirty="0" smtClean="0"/>
              <a:t>ソースを呼び出す際に、配列のレイアウト設定を変更して結果を見る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モデルは以下の通りである</a:t>
            </a:r>
            <a:endParaRPr kumimoji="1" lang="en-US" altLang="ja-JP" dirty="0" smtClean="0"/>
          </a:p>
          <a:p>
            <a:pPr marL="0" indent="0">
              <a:buNone/>
            </a:pPr>
            <a:endParaRPr kumimoji="1" lang="en-US" altLang="ja-JP"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133600"/>
            <a:ext cx="509587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4772025"/>
            <a:ext cx="818197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53021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転置の例</a:t>
            </a:r>
            <a:r>
              <a:rPr lang="en-US" altLang="ja-JP" dirty="0" smtClean="0"/>
              <a:t>(</a:t>
            </a:r>
            <a:r>
              <a:rPr lang="ja-JP" altLang="en-US" dirty="0" smtClean="0"/>
              <a:t>規定なし</a:t>
            </a:r>
            <a:r>
              <a:rPr lang="en-US" altLang="ja-JP" dirty="0" smtClean="0"/>
              <a:t>)</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a:t>実行</a:t>
            </a:r>
            <a:r>
              <a:rPr kumimoji="1" lang="ja-JP" altLang="en-US" dirty="0" smtClean="0"/>
              <a:t>結果</a:t>
            </a:r>
            <a:r>
              <a:rPr kumimoji="1" lang="en-US" altLang="ja-JP" dirty="0" smtClean="0"/>
              <a:t>(</a:t>
            </a:r>
            <a:r>
              <a:rPr kumimoji="1" lang="ja-JP" altLang="en-US" dirty="0"/>
              <a:t>配列のレイアウト</a:t>
            </a:r>
            <a:r>
              <a:rPr kumimoji="1" lang="ja-JP" altLang="en-US" dirty="0" smtClean="0"/>
              <a:t>設定：規定なし</a:t>
            </a:r>
            <a:r>
              <a:rPr kumimoji="1" lang="en-US" altLang="ja-JP" dirty="0" smtClean="0"/>
              <a:t>)</a:t>
            </a:r>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→列優先で計算されている</a:t>
            </a:r>
            <a:endParaRPr kumimoji="1" lang="en-US" altLang="ja-JP" dirty="0" smtClean="0"/>
          </a:p>
          <a:p>
            <a:pPr marL="0" indent="0">
              <a:buNone/>
            </a:pPr>
            <a:endParaRPr kumimoji="1" lang="en-US" altLang="ja-JP"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695450"/>
            <a:ext cx="816292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2704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転置の例</a:t>
            </a:r>
            <a:r>
              <a:rPr lang="en-US" altLang="ja-JP" dirty="0" smtClean="0"/>
              <a:t>(</a:t>
            </a:r>
            <a:r>
              <a:rPr lang="ja-JP" altLang="en-US" dirty="0"/>
              <a:t>列優先</a:t>
            </a:r>
            <a:r>
              <a:rPr lang="en-US" altLang="ja-JP" dirty="0" smtClean="0"/>
              <a:t>)</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a:t>実行</a:t>
            </a:r>
            <a:r>
              <a:rPr kumimoji="1" lang="ja-JP" altLang="en-US" dirty="0" smtClean="0"/>
              <a:t>結果</a:t>
            </a:r>
            <a:r>
              <a:rPr kumimoji="1" lang="en-US" altLang="ja-JP" dirty="0"/>
              <a:t>(</a:t>
            </a:r>
            <a:r>
              <a:rPr kumimoji="1" lang="ja-JP" altLang="en-US" dirty="0"/>
              <a:t>配列のレイアウト</a:t>
            </a:r>
            <a:r>
              <a:rPr kumimoji="1" lang="ja-JP" altLang="en-US" dirty="0" smtClean="0"/>
              <a:t>設定：列優先</a:t>
            </a:r>
            <a:r>
              <a:rPr kumimoji="1" lang="en-US" altLang="ja-JP" dirty="0" smtClean="0"/>
              <a:t>)</a:t>
            </a:r>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→列優先で計算されている</a:t>
            </a:r>
            <a:endParaRPr kumimoji="1" lang="en-US" altLang="ja-JP" dirty="0" smtClean="0"/>
          </a:p>
          <a:p>
            <a:pPr marL="0" indent="0">
              <a:buNone/>
            </a:pPr>
            <a:endParaRPr kumimoji="1" lang="en-US" altLang="ja-JP"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695450"/>
            <a:ext cx="816292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62764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転置の例</a:t>
            </a:r>
            <a:r>
              <a:rPr lang="en-US" altLang="ja-JP" dirty="0" smtClean="0"/>
              <a:t>(</a:t>
            </a:r>
            <a:r>
              <a:rPr lang="ja-JP" altLang="en-US" dirty="0" smtClean="0"/>
              <a:t>行</a:t>
            </a:r>
            <a:r>
              <a:rPr lang="ja-JP" altLang="en-US" dirty="0"/>
              <a:t>優先</a:t>
            </a:r>
            <a:r>
              <a:rPr lang="en-US" altLang="ja-JP" dirty="0" smtClean="0"/>
              <a:t>)</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a:t>実行</a:t>
            </a:r>
            <a:r>
              <a:rPr kumimoji="1" lang="ja-JP" altLang="en-US" dirty="0" smtClean="0"/>
              <a:t>結果</a:t>
            </a:r>
            <a:r>
              <a:rPr kumimoji="1" lang="en-US" altLang="ja-JP" dirty="0"/>
              <a:t>(</a:t>
            </a:r>
            <a:r>
              <a:rPr kumimoji="1" lang="ja-JP" altLang="en-US" dirty="0"/>
              <a:t>配列のレイアウト</a:t>
            </a:r>
            <a:r>
              <a:rPr kumimoji="1" lang="ja-JP" altLang="en-US" dirty="0" smtClean="0"/>
              <a:t>設定：行優先</a:t>
            </a:r>
            <a:r>
              <a:rPr kumimoji="1" lang="en-US" altLang="ja-JP" dirty="0" smtClean="0"/>
              <a:t>)</a:t>
            </a: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→行優先で計算されている</a:t>
            </a:r>
            <a:endParaRPr kumimoji="1" lang="en-US" altLang="ja-JP" dirty="0" smtClean="0"/>
          </a:p>
          <a:p>
            <a:pPr marL="0" indent="0">
              <a:buNone/>
            </a:pPr>
            <a:endParaRPr kumimoji="1" lang="en-US" altLang="ja-JP" dirty="0" smtClean="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1762125"/>
            <a:ext cx="806767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41835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転置の例</a:t>
            </a:r>
            <a:r>
              <a:rPr lang="en-US" altLang="ja-JP" dirty="0" smtClean="0"/>
              <a:t>(</a:t>
            </a:r>
            <a:r>
              <a:rPr lang="ja-JP" altLang="en-US" dirty="0" smtClean="0"/>
              <a:t>任意</a:t>
            </a:r>
            <a:r>
              <a:rPr lang="en-US" altLang="ja-JP" dirty="0" smtClean="0"/>
              <a:t>)</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a:t>実行</a:t>
            </a:r>
            <a:r>
              <a:rPr kumimoji="1" lang="ja-JP" altLang="en-US" dirty="0" smtClean="0"/>
              <a:t>結果</a:t>
            </a:r>
            <a:r>
              <a:rPr kumimoji="1" lang="en-US" altLang="ja-JP" dirty="0"/>
              <a:t>(</a:t>
            </a:r>
            <a:r>
              <a:rPr kumimoji="1" lang="ja-JP" altLang="en-US" dirty="0"/>
              <a:t>配列のレイアウト</a:t>
            </a:r>
            <a:r>
              <a:rPr kumimoji="1" lang="ja-JP" altLang="en-US" dirty="0" smtClean="0"/>
              <a:t>設定：任意</a:t>
            </a:r>
            <a:r>
              <a:rPr kumimoji="1" lang="en-US" altLang="ja-JP" dirty="0" smtClean="0"/>
              <a:t>)</a:t>
            </a: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r>
              <a:rPr kumimoji="1" lang="ja-JP" altLang="en-US" dirty="0" smtClean="0"/>
              <a:t>→列優先で計算されている</a:t>
            </a:r>
            <a:endParaRPr kumimoji="1" lang="en-US" altLang="ja-JP" dirty="0" smtClean="0"/>
          </a:p>
          <a:p>
            <a:pPr marL="0" indent="0">
              <a:buNone/>
            </a:pPr>
            <a:endParaRPr kumimoji="1" lang="en-US" altLang="ja-JP"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24670"/>
            <a:ext cx="81153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99473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smtClean="0"/>
              <a:t>S-function</a:t>
            </a:r>
            <a:r>
              <a:rPr lang="ja-JP" altLang="en-US" dirty="0" err="1" smtClean="0"/>
              <a:t>での</a:t>
            </a:r>
            <a:r>
              <a:rPr lang="ja-JP" altLang="en-US" dirty="0" smtClean="0"/>
              <a:t>配列の転置</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en-US" altLang="ja-JP" dirty="0" smtClean="0"/>
              <a:t>S-function</a:t>
            </a:r>
            <a:r>
              <a:rPr kumimoji="1" lang="ja-JP" altLang="en-US" dirty="0" smtClean="0"/>
              <a:t>ブロックでも入出力の配列を行優先・列優先を選択することが可能</a:t>
            </a:r>
            <a:endParaRPr kumimoji="1" lang="en-US" altLang="ja-JP" dirty="0" smtClean="0"/>
          </a:p>
          <a:p>
            <a:pPr marL="0" indent="0">
              <a:buNone/>
            </a:pPr>
            <a:endParaRPr kumimoji="1" lang="en-US" altLang="ja-JP" dirty="0"/>
          </a:p>
          <a:p>
            <a:pPr marL="0" indent="0">
              <a:buNone/>
            </a:pPr>
            <a:r>
              <a:rPr kumimoji="1" lang="ja-JP" altLang="en-US" dirty="0" smtClean="0"/>
              <a:t>例）</a:t>
            </a:r>
            <a:r>
              <a:rPr kumimoji="1" lang="en-US" altLang="ja-JP" dirty="0" smtClean="0"/>
              <a:t>S-function Builder</a:t>
            </a:r>
            <a:r>
              <a:rPr kumimoji="1" lang="ja-JP" altLang="en-US" dirty="0" smtClean="0"/>
              <a:t>ブロック</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r>
              <a:rPr kumimoji="1" lang="ja-JP" altLang="en-US" dirty="0" smtClean="0"/>
              <a:t>例２）</a:t>
            </a:r>
            <a:r>
              <a:rPr kumimoji="1" lang="en-US" altLang="ja-JP" dirty="0" smtClean="0"/>
              <a:t>Legacy Code Tool </a:t>
            </a:r>
            <a:r>
              <a:rPr kumimoji="1" lang="ja-JP" altLang="en-US" dirty="0" smtClean="0"/>
              <a:t>パラメータ</a:t>
            </a:r>
            <a:endParaRPr kumimoji="1" lang="en-US" altLang="ja-JP" dirty="0" smtClean="0"/>
          </a:p>
          <a:p>
            <a:pPr marL="0" indent="0">
              <a:buNone/>
            </a:pPr>
            <a:r>
              <a:rPr kumimoji="1" lang="en-US" altLang="ja-JP" dirty="0"/>
              <a:t> </a:t>
            </a:r>
            <a:r>
              <a:rPr kumimoji="1" lang="en-US" altLang="ja-JP" dirty="0" err="1" smtClean="0"/>
              <a:t>convertNDArrayToRowMajor</a:t>
            </a:r>
            <a:endParaRPr kumimoji="1" lang="en-US" altLang="ja-JP"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743200"/>
            <a:ext cx="4876800" cy="2259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2514600" y="4617622"/>
            <a:ext cx="1066800" cy="18297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8637153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生成</a:t>
            </a:r>
            <a:r>
              <a:rPr kumimoji="1" lang="ja-JP" altLang="en-US" sz="4000" dirty="0"/>
              <a:t>コードの</a:t>
            </a:r>
            <a:r>
              <a:rPr kumimoji="1" lang="ja-JP" altLang="en-US" sz="4000" dirty="0" smtClean="0"/>
              <a:t>特徴</a:t>
            </a:r>
            <a:endParaRPr kumimoji="1" lang="en-US" altLang="ja-JP" sz="4000" dirty="0"/>
          </a:p>
        </p:txBody>
      </p:sp>
    </p:spTree>
    <p:extLst>
      <p:ext uri="{BB962C8B-B14F-4D97-AF65-F5344CB8AC3E}">
        <p14:creationId xmlns:p14="http://schemas.microsoft.com/office/powerpoint/2010/main" val="17674065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生成コードの特徴・転置設定</a:t>
            </a:r>
            <a:r>
              <a:rPr lang="en-US" altLang="ja-JP" dirty="0" smtClean="0"/>
              <a:t>(C Caller)</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コード生成の配列のレイアウトと</a:t>
            </a:r>
            <a:r>
              <a:rPr kumimoji="1" lang="en-US" altLang="ja-JP" dirty="0" smtClean="0"/>
              <a:t>C Caller</a:t>
            </a:r>
            <a:r>
              <a:rPr kumimoji="1" lang="ja-JP" altLang="en-US" dirty="0" smtClean="0"/>
              <a:t>既定の関数配列のレイアウトの関係表</a:t>
            </a:r>
            <a:r>
              <a:rPr kumimoji="1" lang="en-US" altLang="ja-JP" dirty="0" smtClean="0"/>
              <a:t>1</a:t>
            </a:r>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次ページへつづく</a:t>
            </a:r>
            <a:endParaRPr kumimoji="1" lang="en-US" altLang="ja-JP" dirty="0" smtClean="0"/>
          </a:p>
          <a:p>
            <a:pPr marL="0" indent="0">
              <a:buNone/>
            </a:pPr>
            <a:endParaRPr kumimoji="1" lang="en-US" altLang="ja-JP" dirty="0" smtClean="0"/>
          </a:p>
          <a:p>
            <a:pPr marL="0" indent="0">
              <a:buNone/>
            </a:pPr>
            <a:endParaRPr kumimoji="1"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237641754"/>
              </p:ext>
            </p:extLst>
          </p:nvPr>
        </p:nvGraphicFramePr>
        <p:xfrm>
          <a:off x="762000" y="1981200"/>
          <a:ext cx="8153402" cy="3474720"/>
        </p:xfrm>
        <a:graphic>
          <a:graphicData uri="http://schemas.openxmlformats.org/drawingml/2006/table">
            <a:tbl>
              <a:tblPr firstRow="1" bandRow="1">
                <a:tableStyleId>{2D5ABB26-0587-4C30-8999-92F81FD0307C}</a:tableStyleId>
              </a:tblPr>
              <a:tblGrid>
                <a:gridCol w="457200"/>
                <a:gridCol w="2859438"/>
                <a:gridCol w="2169762"/>
                <a:gridCol w="2667002"/>
              </a:tblGrid>
              <a:tr h="495796">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コード生成</a:t>
                      </a:r>
                      <a:endParaRPr kumimoji="1" lang="en-US" altLang="ja-JP" dirty="0" smtClean="0"/>
                    </a:p>
                    <a:p>
                      <a:pPr algn="ctr"/>
                      <a:r>
                        <a:rPr kumimoji="1" lang="ja-JP" altLang="en-US" dirty="0" smtClean="0"/>
                        <a:t>配列のレイアウト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en-US" altLang="ja-JP" dirty="0" smtClean="0"/>
                        <a:t>C Caller</a:t>
                      </a:r>
                    </a:p>
                    <a:p>
                      <a:pPr algn="ctr"/>
                      <a:r>
                        <a:rPr kumimoji="1" lang="ja-JP" altLang="en-US" dirty="0" smtClean="0"/>
                        <a:t>既定の関数配列のレイアウト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結果</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495796">
                <a:tc>
                  <a:txBody>
                    <a:bodyPr/>
                    <a:lstStyle/>
                    <a:p>
                      <a:pPr algn="ctr"/>
                      <a:r>
                        <a:rPr kumimoji="1" lang="ja-JP" altLang="en-US" dirty="0" smtClean="0"/>
                        <a:t>①</a:t>
                      </a:r>
                      <a:endParaRPr kumimoji="1" lang="en-US" altLang="ja-JP"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Column-major</a:t>
                      </a:r>
                    </a:p>
                    <a:p>
                      <a:pPr algn="ctr"/>
                      <a:r>
                        <a:rPr kumimoji="1" lang="en-US" altLang="ja-JP" dirty="0" smtClean="0"/>
                        <a:t>(</a:t>
                      </a:r>
                      <a:r>
                        <a:rPr kumimoji="1" lang="ja-JP" altLang="en-US" dirty="0" smtClean="0"/>
                        <a:t>列優先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指定なし</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列優先としてコード生成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796">
                <a:tc>
                  <a:txBody>
                    <a:bodyPr/>
                    <a:lstStyle/>
                    <a:p>
                      <a:pPr algn="ctr"/>
                      <a:r>
                        <a:rPr kumimoji="1" lang="ja-JP" altLang="en-US" dirty="0" smtClean="0"/>
                        <a:t>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Column-major</a:t>
                      </a:r>
                    </a:p>
                    <a:p>
                      <a:pPr algn="ctr"/>
                      <a:r>
                        <a:rPr kumimoji="1" lang="en-US" altLang="ja-JP" dirty="0" smtClean="0"/>
                        <a:t>(</a:t>
                      </a:r>
                      <a:r>
                        <a:rPr kumimoji="1" lang="ja-JP" altLang="en-US" dirty="0" smtClean="0"/>
                        <a:t>列優先</a:t>
                      </a:r>
                      <a:r>
                        <a:rPr kumimoji="1" lang="en-US" altLang="ja-JP" dirty="0" smtClean="0"/>
                        <a:t>)</a:t>
                      </a:r>
                      <a:endParaRPr kumimoji="1" lang="ja-JP"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列優先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列優先としてコード生成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796">
                <a:tc>
                  <a:txBody>
                    <a:bodyPr/>
                    <a:lstStyle/>
                    <a:p>
                      <a:pPr algn="ctr"/>
                      <a:r>
                        <a:rPr kumimoji="1" lang="ja-JP" altLang="en-US" dirty="0" smtClean="0"/>
                        <a:t>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Column-major</a:t>
                      </a:r>
                    </a:p>
                    <a:p>
                      <a:pPr algn="ctr"/>
                      <a:r>
                        <a:rPr kumimoji="1" lang="en-US" altLang="ja-JP" dirty="0" smtClean="0"/>
                        <a:t>(</a:t>
                      </a:r>
                      <a:r>
                        <a:rPr kumimoji="1" lang="ja-JP" altLang="en-US" dirty="0" smtClean="0"/>
                        <a:t>列優先</a:t>
                      </a:r>
                      <a:r>
                        <a:rPr kumimoji="1" lang="en-US" altLang="ja-JP" dirty="0" smtClean="0"/>
                        <a:t>)</a:t>
                      </a:r>
                      <a:endParaRPr kumimoji="1" lang="ja-JP"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行優先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エラーでコード生成不可</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7614">
                <a:tc>
                  <a:txBody>
                    <a:bodyPr/>
                    <a:lstStyle/>
                    <a:p>
                      <a:pPr algn="ctr"/>
                      <a:r>
                        <a:rPr kumimoji="1" lang="ja-JP" altLang="en-US" dirty="0" smtClean="0"/>
                        <a:t>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Column-major</a:t>
                      </a:r>
                    </a:p>
                    <a:p>
                      <a:pPr algn="ctr"/>
                      <a:r>
                        <a:rPr kumimoji="1" lang="en-US" altLang="ja-JP" dirty="0" smtClean="0"/>
                        <a:t>(</a:t>
                      </a:r>
                      <a:r>
                        <a:rPr kumimoji="1" lang="ja-JP" altLang="en-US" dirty="0" smtClean="0"/>
                        <a:t>列優先</a:t>
                      </a:r>
                      <a:r>
                        <a:rPr kumimoji="1" lang="en-US" altLang="ja-JP" dirty="0" smtClean="0"/>
                        <a:t>)</a:t>
                      </a:r>
                      <a:endParaRPr kumimoji="1" lang="ja-JP"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任意</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列優先としてコード生成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953631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生成コードの特徴・転置設定</a:t>
            </a:r>
            <a:r>
              <a:rPr lang="en-US" altLang="ja-JP" dirty="0" smtClean="0"/>
              <a:t>(C Caller)</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コード生成の配列のレイアウトと</a:t>
            </a:r>
            <a:r>
              <a:rPr kumimoji="1" lang="en-US" altLang="ja-JP" dirty="0" smtClean="0"/>
              <a:t>C Caller</a:t>
            </a:r>
            <a:r>
              <a:rPr kumimoji="1" lang="ja-JP" altLang="en-US" dirty="0" smtClean="0"/>
              <a:t>既定の関数配列のレイアウトの関係表</a:t>
            </a:r>
            <a:r>
              <a:rPr kumimoji="1" lang="en-US" altLang="ja-JP" dirty="0" smtClean="0"/>
              <a:t>2</a:t>
            </a:r>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333747077"/>
              </p:ext>
            </p:extLst>
          </p:nvPr>
        </p:nvGraphicFramePr>
        <p:xfrm>
          <a:off x="762000" y="1981200"/>
          <a:ext cx="8153404" cy="4023360"/>
        </p:xfrm>
        <a:graphic>
          <a:graphicData uri="http://schemas.openxmlformats.org/drawingml/2006/table">
            <a:tbl>
              <a:tblPr firstRow="1" bandRow="1">
                <a:tableStyleId>{2D5ABB26-0587-4C30-8999-92F81FD0307C}</a:tableStyleId>
              </a:tblPr>
              <a:tblGrid>
                <a:gridCol w="457200"/>
                <a:gridCol w="1905000"/>
                <a:gridCol w="2362200"/>
                <a:gridCol w="3429004"/>
              </a:tblGrid>
              <a:tr h="495796">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コード生成</a:t>
                      </a:r>
                      <a:endParaRPr kumimoji="1" lang="en-US" altLang="ja-JP" dirty="0" smtClean="0"/>
                    </a:p>
                    <a:p>
                      <a:pPr algn="ctr"/>
                      <a:r>
                        <a:rPr kumimoji="1" lang="ja-JP" altLang="en-US" dirty="0" smtClean="0"/>
                        <a:t>配列のレイアウト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en-US" altLang="ja-JP" dirty="0" smtClean="0"/>
                        <a:t>C Caller</a:t>
                      </a:r>
                    </a:p>
                    <a:p>
                      <a:pPr algn="ctr"/>
                      <a:r>
                        <a:rPr kumimoji="1" lang="ja-JP" altLang="en-US" dirty="0" smtClean="0"/>
                        <a:t>既定の関数配列のレイアウト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結果</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495796">
                <a:tc>
                  <a:txBody>
                    <a:bodyPr/>
                    <a:lstStyle/>
                    <a:p>
                      <a:pPr algn="ctr"/>
                      <a:r>
                        <a:rPr kumimoji="1" lang="ja-JP" altLang="en-US" dirty="0" smtClean="0"/>
                        <a:t>⑤</a:t>
                      </a:r>
                      <a:endParaRPr kumimoji="1" lang="en-US" altLang="ja-JP"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Row-major</a:t>
                      </a:r>
                    </a:p>
                    <a:p>
                      <a:pPr algn="ctr"/>
                      <a:r>
                        <a:rPr kumimoji="1" lang="en-US" altLang="ja-JP" dirty="0" smtClean="0"/>
                        <a:t>(</a:t>
                      </a:r>
                      <a:r>
                        <a:rPr kumimoji="1" lang="ja-JP" altLang="en-US" dirty="0" smtClean="0"/>
                        <a:t>行優先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指定なし</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エラーでコード生成不可</a:t>
                      </a:r>
                      <a:endParaRPr kumimoji="1" lang="en-US" altLang="ja-JP" dirty="0" smtClean="0"/>
                    </a:p>
                    <a:p>
                      <a:r>
                        <a:rPr kumimoji="1" lang="en-US" altLang="ja-JP" dirty="0" smtClean="0"/>
                        <a:t>(</a:t>
                      </a:r>
                      <a:r>
                        <a:rPr kumimoji="1" lang="ja-JP" altLang="en-US" dirty="0" smtClean="0"/>
                        <a:t>設定値によっては行優先としてコード生成可能</a:t>
                      </a:r>
                      <a:r>
                        <a:rPr kumimoji="1" lang="en-US" altLang="ja-JP" dirty="0" smtClean="0"/>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796">
                <a:tc>
                  <a:txBody>
                    <a:bodyPr/>
                    <a:lstStyle/>
                    <a:p>
                      <a:pPr algn="ctr"/>
                      <a:r>
                        <a:rPr kumimoji="1" lang="ja-JP" altLang="en-US" dirty="0" smtClean="0"/>
                        <a:t>⑥</a:t>
                      </a:r>
                      <a:endParaRPr kumimoji="1" lang="en-US" altLang="ja-JP"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Row-major</a:t>
                      </a:r>
                    </a:p>
                    <a:p>
                      <a:pPr algn="ctr"/>
                      <a:r>
                        <a:rPr kumimoji="1" lang="en-US" altLang="ja-JP" dirty="0" smtClean="0"/>
                        <a:t>(</a:t>
                      </a:r>
                      <a:r>
                        <a:rPr kumimoji="1" lang="ja-JP" altLang="en-US" dirty="0" smtClean="0"/>
                        <a:t>行優先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列優先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列優先としてコード生成</a:t>
                      </a:r>
                      <a:endParaRPr kumimoji="1" lang="en-US" altLang="ja-JP" dirty="0" smtClean="0"/>
                    </a:p>
                    <a:p>
                      <a:r>
                        <a:rPr kumimoji="1" lang="ja-JP" altLang="en-US" dirty="0" smtClean="0"/>
                        <a:t>関数直前で転置処理が挿入される</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796">
                <a:tc>
                  <a:txBody>
                    <a:bodyPr/>
                    <a:lstStyle/>
                    <a:p>
                      <a:pPr algn="ctr"/>
                      <a:r>
                        <a:rPr kumimoji="1" lang="ja-JP" altLang="en-US" dirty="0" smtClean="0"/>
                        <a:t>⑦</a:t>
                      </a:r>
                      <a:endParaRPr kumimoji="1" lang="en-US" altLang="ja-JP"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Row-major</a:t>
                      </a:r>
                    </a:p>
                    <a:p>
                      <a:pPr algn="ctr"/>
                      <a:r>
                        <a:rPr kumimoji="1" lang="en-US" altLang="ja-JP" dirty="0" smtClean="0"/>
                        <a:t>(</a:t>
                      </a:r>
                      <a:r>
                        <a:rPr kumimoji="1" lang="ja-JP" altLang="en-US" dirty="0" smtClean="0"/>
                        <a:t>行優先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行優先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行優先としてコード生成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7614">
                <a:tc>
                  <a:txBody>
                    <a:bodyPr/>
                    <a:lstStyle/>
                    <a:p>
                      <a:pPr algn="ctr"/>
                      <a:r>
                        <a:rPr kumimoji="1" lang="ja-JP" altLang="en-US" dirty="0" smtClean="0"/>
                        <a:t>⑧</a:t>
                      </a:r>
                      <a:endParaRPr kumimoji="1" lang="en-US" altLang="ja-JP"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Row-major</a:t>
                      </a:r>
                    </a:p>
                    <a:p>
                      <a:pPr algn="ctr"/>
                      <a:r>
                        <a:rPr kumimoji="1" lang="en-US" altLang="ja-JP" dirty="0" smtClean="0"/>
                        <a:t>(</a:t>
                      </a:r>
                      <a:r>
                        <a:rPr kumimoji="1" lang="ja-JP" altLang="en-US" dirty="0" smtClean="0"/>
                        <a:t>行優先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任意</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行優先としてコード生成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85189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ja-JP" altLang="en-US" dirty="0" smtClean="0"/>
              <a:t>類似ブロック・機能の比較</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618878491"/>
              </p:ext>
            </p:extLst>
          </p:nvPr>
        </p:nvGraphicFramePr>
        <p:xfrm>
          <a:off x="914400" y="990600"/>
          <a:ext cx="7772400" cy="5423190"/>
        </p:xfrm>
        <a:graphic>
          <a:graphicData uri="http://schemas.openxmlformats.org/drawingml/2006/table">
            <a:tbl>
              <a:tblPr firstRow="1" bandRow="1">
                <a:tableStyleId>{2D5ABB26-0587-4C30-8999-92F81FD0307C}</a:tableStyleId>
              </a:tblPr>
              <a:tblGrid>
                <a:gridCol w="3886200"/>
                <a:gridCol w="3886200"/>
              </a:tblGrid>
              <a:tr h="751772">
                <a:tc>
                  <a:txBody>
                    <a:bodyPr/>
                    <a:lstStyle/>
                    <a:p>
                      <a:pPr algn="ctr"/>
                      <a:r>
                        <a:rPr kumimoji="1" lang="ja-JP" altLang="en-US" dirty="0" smtClean="0"/>
                        <a:t>ブロック・機能名</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概要</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751772">
                <a:tc>
                  <a:txBody>
                    <a:bodyPr/>
                    <a:lstStyle/>
                    <a:p>
                      <a:pPr algn="ctr"/>
                      <a:r>
                        <a:rPr kumimoji="1" lang="en-US" altLang="ja-JP" dirty="0" smtClean="0"/>
                        <a:t>S-function</a:t>
                      </a:r>
                      <a:r>
                        <a:rPr kumimoji="1" lang="ja-JP" altLang="en-US" dirty="0" smtClean="0"/>
                        <a:t>ブロック</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err="1" smtClean="0"/>
                        <a:t>mex</a:t>
                      </a:r>
                      <a:r>
                        <a:rPr kumimoji="1" lang="ja-JP" altLang="en-US" dirty="0" smtClean="0"/>
                        <a:t>ファイルにした</a:t>
                      </a:r>
                      <a:r>
                        <a:rPr kumimoji="1" lang="en-US" altLang="ja-JP" dirty="0" smtClean="0"/>
                        <a:t>C</a:t>
                      </a:r>
                      <a:r>
                        <a:rPr kumimoji="1" lang="ja-JP" altLang="en-US" dirty="0" smtClean="0"/>
                        <a:t>ソースを読み込むブロック</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02126">
                <a:tc>
                  <a:txBody>
                    <a:bodyPr/>
                    <a:lstStyle/>
                    <a:p>
                      <a:pPr algn="ctr"/>
                      <a:r>
                        <a:rPr kumimoji="1" lang="en-US" altLang="ja-JP" dirty="0" smtClean="0"/>
                        <a:t>Legacy Code Tool</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C</a:t>
                      </a:r>
                      <a:r>
                        <a:rPr kumimoji="1" lang="ja-JP" altLang="en-US" dirty="0" smtClean="0"/>
                        <a:t>ソースを</a:t>
                      </a:r>
                      <a:r>
                        <a:rPr kumimoji="1" lang="en-US" altLang="ja-JP" dirty="0" err="1" smtClean="0"/>
                        <a:t>mex</a:t>
                      </a:r>
                      <a:r>
                        <a:rPr kumimoji="1" lang="ja-JP" altLang="en-US" dirty="0" smtClean="0"/>
                        <a:t>ファイル化する機能</a:t>
                      </a:r>
                      <a:endParaRPr kumimoji="1" lang="en-US" altLang="ja-JP" dirty="0" smtClean="0"/>
                    </a:p>
                    <a:p>
                      <a:r>
                        <a:rPr kumimoji="1" lang="en-US" altLang="ja-JP" dirty="0" smtClean="0"/>
                        <a:t>CUI</a:t>
                      </a:r>
                      <a:r>
                        <a:rPr kumimoji="1" lang="ja-JP" altLang="en-US" dirty="0" smtClean="0"/>
                        <a:t>ベースで、専用の構造体を宣言する必要がある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727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dirty="0" smtClean="0"/>
                        <a:t>S-function Builder</a:t>
                      </a:r>
                      <a:r>
                        <a:rPr kumimoji="1" lang="ja-JP" altLang="en-US" dirty="0" smtClean="0"/>
                        <a:t>ブロック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C</a:t>
                      </a:r>
                      <a:r>
                        <a:rPr kumimoji="1" lang="ja-JP" altLang="en-US" dirty="0" smtClean="0"/>
                        <a:t>ソースを</a:t>
                      </a:r>
                      <a:r>
                        <a:rPr kumimoji="1" lang="en-US" altLang="ja-JP" dirty="0" err="1" smtClean="0"/>
                        <a:t>mex</a:t>
                      </a:r>
                      <a:r>
                        <a:rPr kumimoji="1" lang="ja-JP" altLang="en-US" dirty="0" smtClean="0"/>
                        <a:t>ファイル化と</a:t>
                      </a:r>
                      <a:r>
                        <a:rPr kumimoji="1" lang="en-US" altLang="ja-JP" dirty="0" smtClean="0"/>
                        <a:t>Simulink</a:t>
                      </a:r>
                      <a:r>
                        <a:rPr kumimoji="1" lang="ja-JP" altLang="en-US" dirty="0" err="1" smtClean="0"/>
                        <a:t>での</a:t>
                      </a:r>
                      <a:r>
                        <a:rPr kumimoji="1" lang="ja-JP" altLang="en-US" dirty="0" smtClean="0"/>
                        <a:t>読み込みを一体化したブロック</a:t>
                      </a:r>
                      <a:endParaRPr kumimoji="1" lang="en-US" altLang="ja-JP" dirty="0" smtClean="0"/>
                    </a:p>
                    <a:p>
                      <a:r>
                        <a:rPr kumimoji="1" lang="en-US" altLang="ja-JP" dirty="0" smtClean="0"/>
                        <a:t>GUI</a:t>
                      </a:r>
                      <a:r>
                        <a:rPr kumimoji="1" lang="ja-JP" altLang="en-US" dirty="0" smtClean="0"/>
                        <a:t>ベースで、必要な情報を書き込むことで実装できる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021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dirty="0" smtClean="0"/>
                        <a:t>C Caller</a:t>
                      </a:r>
                      <a:r>
                        <a:rPr kumimoji="1" lang="ja-JP" altLang="en-US" dirty="0" smtClean="0"/>
                        <a:t>ブロック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C</a:t>
                      </a:r>
                      <a:r>
                        <a:rPr kumimoji="1" lang="ja-JP" altLang="en-US" dirty="0" smtClean="0"/>
                        <a:t>ソースをコンフィギュレーションパラメータの設定により読み込むことができるブロック</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02126">
                <a:tc>
                  <a:txBody>
                    <a:bodyPr/>
                    <a:lstStyle/>
                    <a:p>
                      <a:pPr algn="ctr"/>
                      <a:r>
                        <a:rPr kumimoji="1" lang="en-US" altLang="ja-JP" dirty="0" err="1" smtClean="0"/>
                        <a:t>Stateflow</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smtClean="0"/>
                        <a:t>内部のライブラリ設定により</a:t>
                      </a:r>
                      <a:r>
                        <a:rPr kumimoji="1" lang="en-US" altLang="ja-JP" dirty="0" smtClean="0"/>
                        <a:t>C</a:t>
                      </a:r>
                      <a:r>
                        <a:rPr kumimoji="1" lang="ja-JP" altLang="en-US" dirty="0" smtClean="0"/>
                        <a:t>ソース関数を呼び出すことができる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0865595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a:t>
            </a:r>
            <a:r>
              <a:rPr lang="en-US" altLang="ja-JP" dirty="0" smtClean="0"/>
              <a:t>(</a:t>
            </a:r>
            <a:r>
              <a:rPr lang="ja-JP" altLang="en-US" dirty="0" smtClean="0"/>
              <a:t>前提設定</a:t>
            </a:r>
            <a:r>
              <a:rPr lang="en-US" altLang="ja-JP" dirty="0" smtClean="0"/>
              <a:t>)</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477250" cy="5329237"/>
          </a:xfrm>
        </p:spPr>
        <p:txBody>
          <a:bodyPr/>
          <a:lstStyle/>
          <a:p>
            <a:pPr marL="0" indent="0">
              <a:buNone/>
            </a:pPr>
            <a:r>
              <a:rPr kumimoji="1" lang="ja-JP" altLang="en-US" dirty="0" smtClean="0"/>
              <a:t>設定を以下の通り変更してコード生成を行う</a:t>
            </a:r>
            <a:endParaRPr kumimoji="1" lang="en-US" altLang="ja-JP" dirty="0" smtClean="0"/>
          </a:p>
          <a:p>
            <a:pPr marL="0" indent="0">
              <a:buNone/>
            </a:pPr>
            <a:r>
              <a:rPr kumimoji="1" lang="ja-JP" altLang="en-US" dirty="0" smtClean="0"/>
              <a:t>・システムターゲットファイル：</a:t>
            </a:r>
            <a:r>
              <a:rPr kumimoji="1" lang="en-US" altLang="ja-JP" dirty="0" err="1" smtClean="0"/>
              <a:t>ert.tlc</a:t>
            </a:r>
            <a:endParaRPr kumimoji="1" lang="en-US" altLang="ja-JP" dirty="0" smtClean="0"/>
          </a:p>
          <a:p>
            <a:pPr marL="0" indent="0">
              <a:buNone/>
            </a:pPr>
            <a:r>
              <a:rPr kumimoji="1" lang="ja-JP" altLang="en-US" dirty="0" smtClean="0"/>
              <a:t>・シミュレーションターゲットと同じカスタムコードの設定を使用：</a:t>
            </a:r>
            <a:r>
              <a:rPr kumimoji="1" lang="en-US" altLang="ja-JP" dirty="0" smtClean="0"/>
              <a:t>on</a:t>
            </a:r>
          </a:p>
          <a:p>
            <a:pPr marL="0" indent="0">
              <a:buNone/>
            </a:pPr>
            <a:r>
              <a:rPr kumimoji="1" lang="ja-JP" altLang="en-US" dirty="0" smtClean="0"/>
              <a:t>・配列のレイアウト：</a:t>
            </a:r>
            <a:r>
              <a:rPr kumimoji="1" lang="en-US" altLang="ja-JP" dirty="0" smtClean="0"/>
              <a:t>Column-major</a:t>
            </a:r>
          </a:p>
          <a:p>
            <a:pPr marL="0" indent="0">
              <a:buNone/>
            </a:pPr>
            <a:endParaRPr kumimoji="1" lang="en-US" altLang="ja-JP" dirty="0" smtClean="0"/>
          </a:p>
          <a:p>
            <a:pPr marL="0" indent="0">
              <a:buNone/>
            </a:pPr>
            <a:endParaRPr kumimoji="1" lang="en-US" altLang="ja-JP"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937550"/>
            <a:ext cx="5105400" cy="346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3276600" y="4876800"/>
            <a:ext cx="3810000"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9925442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転置の例</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次の</a:t>
            </a:r>
            <a:r>
              <a:rPr kumimoji="1" lang="en-US" altLang="ja-JP" dirty="0" smtClean="0"/>
              <a:t>C Caller</a:t>
            </a:r>
            <a:r>
              <a:rPr kumimoji="1" lang="ja-JP" altLang="en-US" dirty="0" smtClean="0"/>
              <a:t>ブロックのコード生成結果を見る</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r>
              <a:rPr kumimoji="1" lang="ja-JP" altLang="en-US" dirty="0" smtClean="0"/>
              <a:t>モデルは以下の通りである</a:t>
            </a:r>
            <a:endParaRPr kumimoji="1" lang="en-US" altLang="ja-JP" dirty="0" smtClean="0"/>
          </a:p>
          <a:p>
            <a:pPr marL="0" indent="0">
              <a:buNone/>
            </a:pPr>
            <a:endParaRPr kumimoji="1" lang="en-US" altLang="ja-JP"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52600"/>
            <a:ext cx="509587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267200"/>
            <a:ext cx="7924800" cy="1975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76910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a:t>
            </a:r>
            <a:r>
              <a:rPr lang="en-US" altLang="ja-JP" dirty="0" smtClean="0"/>
              <a:t>(C Caller)</a:t>
            </a:r>
            <a:r>
              <a:rPr lang="ja-JP" altLang="en-US" dirty="0" smtClean="0"/>
              <a:t>　①</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既定の関数配列のレイアウト：指定なし</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直接</a:t>
            </a:r>
            <a:r>
              <a:rPr kumimoji="1" lang="en-US" altLang="ja-JP" dirty="0" smtClean="0"/>
              <a:t>C Caller</a:t>
            </a:r>
            <a:r>
              <a:rPr kumimoji="1" lang="ja-JP" altLang="en-US" dirty="0" smtClean="0"/>
              <a:t>で指定した関数名を呼び出すソースが生成される</a:t>
            </a:r>
            <a:endParaRPr kumimoji="1" lang="en-US" altLang="ja-JP"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62175"/>
            <a:ext cx="455295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1295400" y="2743201"/>
            <a:ext cx="4552950" cy="45719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5443749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参考：生成コードの特徴</a:t>
            </a:r>
            <a:r>
              <a:rPr lang="en-US" altLang="ja-JP" dirty="0" smtClean="0"/>
              <a:t>(S-function)</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同様の結果を得られる以下のモデルをコード生成</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結果</a:t>
            </a:r>
            <a:r>
              <a:rPr kumimoji="1" lang="ja-JP" altLang="en-US" dirty="0"/>
              <a:t>：</a:t>
            </a:r>
            <a:r>
              <a:rPr kumimoji="1" lang="ja-JP" altLang="en-US" dirty="0" smtClean="0"/>
              <a:t>ラッパー関数を呼び出す形となる</a:t>
            </a:r>
            <a:endParaRPr kumimoji="1" lang="en-US" altLang="ja-JP" dirty="0" smtClean="0"/>
          </a:p>
          <a:p>
            <a:pPr marL="0" indent="0">
              <a:buNone/>
            </a:pPr>
            <a:r>
              <a:rPr kumimoji="1" lang="ja-JP" altLang="en-US" dirty="0" smtClean="0"/>
              <a:t>モデルソース　　　　　　　　　　　　　　　　　　ラッパー関数内</a:t>
            </a:r>
            <a:endParaRPr kumimoji="1" lang="en-US" altLang="ja-JP"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1447800"/>
            <a:ext cx="639309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114800"/>
            <a:ext cx="4648200" cy="1680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617483" y="4414295"/>
            <a:ext cx="4030717" cy="54081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4185973"/>
            <a:ext cx="4191000" cy="997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84992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生成コードの特徴・転置設定</a:t>
            </a:r>
            <a:r>
              <a:rPr lang="en-US" altLang="ja-JP" dirty="0" smtClean="0"/>
              <a:t>(C Caller)</a:t>
            </a:r>
            <a:r>
              <a:rPr lang="ja-JP" altLang="en-US" dirty="0" smtClean="0"/>
              <a:t> ①</a:t>
            </a:r>
            <a:r>
              <a:rPr lang="en-US" altLang="ja-JP" dirty="0" smtClean="0"/>
              <a:t>vs.</a:t>
            </a:r>
            <a:r>
              <a:rPr lang="ja-JP" altLang="en-US" dirty="0" smtClean="0"/>
              <a:t>②</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既定の関数配列のレイアウト</a:t>
            </a:r>
            <a:endParaRPr kumimoji="1" lang="en-US" altLang="ja-JP" dirty="0" smtClean="0"/>
          </a:p>
          <a:p>
            <a:pPr marL="0" indent="0">
              <a:buNone/>
            </a:pPr>
            <a:r>
              <a:rPr kumimoji="1" lang="ja-JP" altLang="en-US" dirty="0" smtClean="0"/>
              <a:t>　　　　　左：指定なし　　　　</a:t>
            </a:r>
            <a:r>
              <a:rPr kumimoji="1" lang="ja-JP" altLang="en-US" dirty="0"/>
              <a:t>　</a:t>
            </a:r>
            <a:r>
              <a:rPr kumimoji="1" lang="ja-JP" altLang="en-US" dirty="0" smtClean="0"/>
              <a:t>　　　　　　　右：列優先</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a:t>列優先</a:t>
            </a:r>
            <a:r>
              <a:rPr kumimoji="1" lang="ja-JP" altLang="en-US" dirty="0" smtClean="0"/>
              <a:t>は指定なしと同じ結果となっており、呼び出し方も同じとなっている</a:t>
            </a:r>
            <a:endParaRPr kumimoji="1" lang="en-US" altLang="ja-JP" dirty="0" smtClean="0"/>
          </a:p>
          <a:p>
            <a:pPr marL="0" indent="0">
              <a:buNone/>
            </a:pPr>
            <a:r>
              <a:rPr kumimoji="1" lang="ja-JP" altLang="en-US" dirty="0" smtClean="0"/>
              <a:t>コード生成</a:t>
            </a:r>
            <a:r>
              <a:rPr kumimoji="1" lang="en-US" altLang="ja-JP" dirty="0" smtClean="0"/>
              <a:t>-&gt;</a:t>
            </a:r>
            <a:r>
              <a:rPr kumimoji="1" lang="ja-JP" altLang="en-US" dirty="0" smtClean="0"/>
              <a:t>配列のレイアウトが</a:t>
            </a:r>
            <a:r>
              <a:rPr kumimoji="1" lang="en-US" altLang="ja-JP" dirty="0" smtClean="0"/>
              <a:t>Column-major</a:t>
            </a:r>
            <a:r>
              <a:rPr kumimoji="1" lang="ja-JP" altLang="en-US" dirty="0" smtClean="0"/>
              <a:t>のため</a:t>
            </a:r>
            <a:endParaRPr kumimoji="1" lang="en-US" altLang="ja-JP" dirty="0" smtClean="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8641077"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99182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生成コードの特徴・転置設定</a:t>
            </a:r>
            <a:r>
              <a:rPr lang="en-US" altLang="ja-JP" dirty="0" smtClean="0"/>
              <a:t>(C Caller)</a:t>
            </a:r>
            <a:r>
              <a:rPr lang="ja-JP" altLang="en-US" dirty="0" smtClean="0"/>
              <a:t>　③</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既定の関数配列のレイアウト　行優先</a:t>
            </a: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a:t>エラー</a:t>
            </a:r>
            <a:r>
              <a:rPr kumimoji="1" lang="ja-JP" altLang="en-US" dirty="0" smtClean="0"/>
              <a:t>によりコード生成が不可能</a:t>
            </a:r>
            <a:endParaRPr kumimoji="1" lang="en-US" altLang="ja-JP" dirty="0" smtClean="0"/>
          </a:p>
          <a:p>
            <a:pPr marL="0" indent="0">
              <a:buNone/>
            </a:pPr>
            <a:r>
              <a:rPr kumimoji="1" lang="ja-JP" altLang="en-US" dirty="0" smtClean="0"/>
              <a:t>∵コード生成</a:t>
            </a:r>
            <a:r>
              <a:rPr kumimoji="1" lang="en-US" altLang="ja-JP" dirty="0" smtClean="0"/>
              <a:t>-&gt;</a:t>
            </a:r>
            <a:r>
              <a:rPr kumimoji="1" lang="ja-JP" altLang="en-US" dirty="0" smtClean="0"/>
              <a:t>配列のレイアウトが</a:t>
            </a:r>
            <a:r>
              <a:rPr kumimoji="1" lang="en-US" altLang="ja-JP" dirty="0" smtClean="0"/>
              <a:t>Column-major</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71675"/>
            <a:ext cx="6619875"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08448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生成コードの特徴・転置設定</a:t>
            </a:r>
            <a:r>
              <a:rPr lang="en-US" altLang="ja-JP" dirty="0" smtClean="0"/>
              <a:t>(C Caller)</a:t>
            </a:r>
            <a:r>
              <a:rPr lang="ja-JP" altLang="en-US" dirty="0" smtClean="0"/>
              <a:t>　①</a:t>
            </a:r>
            <a:r>
              <a:rPr lang="en-US" altLang="ja-JP" dirty="0" smtClean="0"/>
              <a:t>vs.</a:t>
            </a:r>
            <a:r>
              <a:rPr lang="ja-JP" altLang="en-US" dirty="0" smtClean="0"/>
              <a:t>④</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既定の関数配列のレイアウト</a:t>
            </a:r>
            <a:endParaRPr kumimoji="1" lang="en-US" altLang="ja-JP" dirty="0" smtClean="0"/>
          </a:p>
          <a:p>
            <a:pPr marL="0" indent="0">
              <a:buNone/>
            </a:pPr>
            <a:r>
              <a:rPr kumimoji="1" lang="ja-JP" altLang="en-US" dirty="0" smtClean="0"/>
              <a:t>　　　　　左：指定なし　　　　</a:t>
            </a:r>
            <a:r>
              <a:rPr kumimoji="1" lang="ja-JP" altLang="en-US" dirty="0"/>
              <a:t>　</a:t>
            </a:r>
            <a:r>
              <a:rPr kumimoji="1" lang="ja-JP" altLang="en-US" dirty="0" smtClean="0"/>
              <a:t>　　　　　　　右：任意</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a:t>任意</a:t>
            </a:r>
            <a:r>
              <a:rPr kumimoji="1" lang="ja-JP" altLang="en-US" dirty="0" smtClean="0"/>
              <a:t>は指定なしと同じ結果となっており、呼び出し方も同じとなっている</a:t>
            </a:r>
            <a:endParaRPr kumimoji="1" lang="en-US" altLang="ja-JP" dirty="0" smtClean="0"/>
          </a:p>
          <a:p>
            <a:pPr marL="0" indent="0">
              <a:buNone/>
            </a:pPr>
            <a:r>
              <a:rPr kumimoji="1" lang="ja-JP" altLang="en-US" dirty="0" smtClean="0"/>
              <a:t>コード生成</a:t>
            </a:r>
            <a:r>
              <a:rPr kumimoji="1" lang="en-US" altLang="ja-JP" dirty="0" smtClean="0"/>
              <a:t>-&gt;</a:t>
            </a:r>
            <a:r>
              <a:rPr kumimoji="1" lang="ja-JP" altLang="en-US" dirty="0" smtClean="0"/>
              <a:t>配列のレイアウトが</a:t>
            </a:r>
            <a:r>
              <a:rPr kumimoji="1" lang="en-US" altLang="ja-JP" dirty="0" smtClean="0"/>
              <a:t>Column-major</a:t>
            </a:r>
            <a:r>
              <a:rPr kumimoji="1" lang="ja-JP" altLang="en-US" dirty="0" smtClean="0"/>
              <a:t>のため</a:t>
            </a:r>
            <a:endParaRPr kumimoji="1" lang="en-US" altLang="ja-JP" dirty="0" smtClean="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8686800" cy="1696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53170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a:t>
            </a:r>
            <a:r>
              <a:rPr lang="en-US" altLang="ja-JP" dirty="0" smtClean="0"/>
              <a:t>(</a:t>
            </a:r>
            <a:r>
              <a:rPr lang="ja-JP" altLang="en-US" dirty="0" smtClean="0"/>
              <a:t>前提設定</a:t>
            </a:r>
            <a:r>
              <a:rPr lang="en-US" altLang="ja-JP" dirty="0" smtClean="0"/>
              <a:t>)</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477250" cy="5329237"/>
          </a:xfrm>
        </p:spPr>
        <p:txBody>
          <a:bodyPr/>
          <a:lstStyle/>
          <a:p>
            <a:pPr marL="0" indent="0">
              <a:buNone/>
            </a:pPr>
            <a:r>
              <a:rPr kumimoji="1" lang="ja-JP" altLang="en-US" dirty="0" smtClean="0"/>
              <a:t>設定を以下の通り変更してコード生成を行う</a:t>
            </a:r>
            <a:endParaRPr kumimoji="1" lang="en-US" altLang="ja-JP" dirty="0" smtClean="0"/>
          </a:p>
          <a:p>
            <a:pPr marL="0" indent="0">
              <a:buNone/>
            </a:pPr>
            <a:r>
              <a:rPr kumimoji="1" lang="ja-JP" altLang="en-US" dirty="0" smtClean="0"/>
              <a:t>・システムターゲットファイル：</a:t>
            </a:r>
            <a:r>
              <a:rPr kumimoji="1" lang="en-US" altLang="ja-JP" dirty="0" err="1" smtClean="0"/>
              <a:t>ert.tlc</a:t>
            </a:r>
            <a:endParaRPr kumimoji="1" lang="en-US" altLang="ja-JP" dirty="0" smtClean="0"/>
          </a:p>
          <a:p>
            <a:pPr marL="0" indent="0">
              <a:buNone/>
            </a:pPr>
            <a:r>
              <a:rPr kumimoji="1" lang="ja-JP" altLang="en-US" dirty="0" smtClean="0"/>
              <a:t>・シミュレーションターゲットと同じカスタムコードの設定を使用：</a:t>
            </a:r>
            <a:r>
              <a:rPr kumimoji="1" lang="en-US" altLang="ja-JP" dirty="0" smtClean="0"/>
              <a:t>on</a:t>
            </a:r>
          </a:p>
          <a:p>
            <a:pPr marL="0" indent="0">
              <a:buNone/>
            </a:pPr>
            <a:r>
              <a:rPr kumimoji="1" lang="ja-JP" altLang="en-US" dirty="0" smtClean="0"/>
              <a:t>・配列のレイアウト：</a:t>
            </a:r>
            <a:r>
              <a:rPr kumimoji="1" lang="en-US" altLang="ja-JP" dirty="0"/>
              <a:t> Row-major</a:t>
            </a:r>
            <a:endParaRPr kumimoji="1" lang="en-US" altLang="ja-JP" dirty="0" smtClean="0"/>
          </a:p>
          <a:p>
            <a:pPr marL="0" indent="0">
              <a:buNone/>
            </a:pPr>
            <a:endParaRPr kumimoji="1" lang="en-US" altLang="ja-JP"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633" y="2895600"/>
            <a:ext cx="5399167" cy="3632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3352800" y="4953000"/>
            <a:ext cx="3810000"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9746161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a:t>
            </a:r>
            <a:r>
              <a:rPr lang="en-US" altLang="ja-JP" dirty="0" smtClean="0"/>
              <a:t>(C Caller) </a:t>
            </a:r>
            <a:r>
              <a:rPr lang="ja-JP" altLang="en-US" dirty="0" smtClean="0"/>
              <a:t>⑤</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既定の関数配列のレイアウト：指定なし</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行優先コード生成の外部関数互換性によりエラーが出力される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r>
              <a:rPr kumimoji="1" lang="ja-JP" altLang="en-US" dirty="0" smtClean="0"/>
              <a:t>指定していないので、行か列を判定できないことによる予期せぬふるまいを防ぐ</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76400"/>
            <a:ext cx="652462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3810000"/>
            <a:ext cx="703897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1207294" y="4419600"/>
            <a:ext cx="6869906"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7648937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生成コードの特徴・転置設定</a:t>
            </a:r>
            <a:r>
              <a:rPr lang="en-US" altLang="ja-JP" dirty="0" smtClean="0"/>
              <a:t>(C Caller)</a:t>
            </a:r>
            <a:r>
              <a:rPr lang="ja-JP" altLang="en-US" dirty="0" smtClean="0"/>
              <a:t>　⑥</a:t>
            </a:r>
            <a:r>
              <a:rPr lang="en-US" altLang="ja-JP" dirty="0" smtClean="0"/>
              <a:t>vs.</a:t>
            </a:r>
            <a:r>
              <a:rPr lang="ja-JP" altLang="en-US" dirty="0" smtClean="0"/>
              <a:t>⑦</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既定の関数配列のレイアウト</a:t>
            </a:r>
            <a:endParaRPr kumimoji="1" lang="en-US" altLang="ja-JP" dirty="0" smtClean="0"/>
          </a:p>
          <a:p>
            <a:pPr marL="0" indent="0">
              <a:buNone/>
            </a:pPr>
            <a:r>
              <a:rPr kumimoji="1" lang="ja-JP" altLang="en-US" dirty="0" smtClean="0"/>
              <a:t>　　　　　左：列優先　　　</a:t>
            </a:r>
            <a:r>
              <a:rPr kumimoji="1" lang="ja-JP" altLang="en-US" dirty="0"/>
              <a:t>　</a:t>
            </a:r>
            <a:r>
              <a:rPr kumimoji="1" lang="ja-JP" altLang="en-US" dirty="0" smtClean="0"/>
              <a:t>　　　　　　　　右：行優先</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列優先は転置を行ってから関数に代入が行われる</a:t>
            </a:r>
            <a:endParaRPr kumimoji="1" lang="en-US" altLang="ja-JP" dirty="0"/>
          </a:p>
          <a:p>
            <a:pPr marL="0" indent="0">
              <a:buNone/>
            </a:pPr>
            <a:r>
              <a:rPr kumimoji="1" lang="ja-JP" altLang="en-US" dirty="0" smtClean="0"/>
              <a:t>行優先は配列形式が同一であるため、そのまま代入が行われる</a:t>
            </a:r>
            <a:endParaRPr kumimoji="1" lang="en-US" altLang="ja-JP"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772400" cy="260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050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基本設定</a:t>
            </a:r>
            <a:endParaRPr kumimoji="1" lang="en-US" altLang="ja-JP" sz="4000" dirty="0" smtClean="0"/>
          </a:p>
        </p:txBody>
      </p:sp>
    </p:spTree>
    <p:extLst>
      <p:ext uri="{BB962C8B-B14F-4D97-AF65-F5344CB8AC3E}">
        <p14:creationId xmlns:p14="http://schemas.microsoft.com/office/powerpoint/2010/main" val="30620364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生成コードの特徴・転置設定</a:t>
            </a:r>
            <a:r>
              <a:rPr lang="en-US" altLang="ja-JP" dirty="0" smtClean="0"/>
              <a:t>(C Caller) </a:t>
            </a:r>
            <a:r>
              <a:rPr lang="ja-JP" altLang="en-US" dirty="0" smtClean="0"/>
              <a:t>⑧</a:t>
            </a:r>
            <a:r>
              <a:rPr lang="en-US" altLang="ja-JP" dirty="0" smtClean="0"/>
              <a:t>vs.</a:t>
            </a:r>
            <a:r>
              <a:rPr lang="ja-JP" altLang="en-US" dirty="0" smtClean="0"/>
              <a:t>⑦</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既定の関数配列のレイアウト</a:t>
            </a:r>
            <a:endParaRPr kumimoji="1" lang="en-US" altLang="ja-JP" dirty="0" smtClean="0"/>
          </a:p>
          <a:p>
            <a:pPr marL="0" indent="0">
              <a:buNone/>
            </a:pPr>
            <a:r>
              <a:rPr kumimoji="1" lang="ja-JP" altLang="en-US" dirty="0" smtClean="0"/>
              <a:t>　　　　　左：任意　　　</a:t>
            </a:r>
            <a:r>
              <a:rPr kumimoji="1" lang="ja-JP" altLang="en-US" dirty="0"/>
              <a:t>　</a:t>
            </a:r>
            <a:r>
              <a:rPr kumimoji="1" lang="ja-JP" altLang="en-US" dirty="0" smtClean="0"/>
              <a:t>　　　　　　　　右：行優先</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任意は行優先として認識され、コード生成される</a:t>
            </a:r>
            <a:endParaRPr kumimoji="1" lang="en-US" altLang="ja-JP" dirty="0" smtClean="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8382000" cy="1643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23915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参考：行優先のモデルを作成する際の注意点</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行優先の処理を中心に</a:t>
            </a:r>
            <a:r>
              <a:rPr kumimoji="1" lang="ja-JP" altLang="en-US" dirty="0"/>
              <a:t>作成</a:t>
            </a:r>
            <a:r>
              <a:rPr kumimoji="1" lang="ja-JP" altLang="en-US" dirty="0" smtClean="0"/>
              <a:t>する際に、設定しておくべきコンフィギュレーションパラメータが存在する</a:t>
            </a:r>
            <a:endParaRPr kumimoji="1" lang="en-US" altLang="ja-JP" dirty="0" smtClean="0"/>
          </a:p>
          <a:p>
            <a:pPr marL="0" indent="0">
              <a:buNone/>
            </a:pPr>
            <a:endParaRPr kumimoji="1" lang="en-US" altLang="ja-JP" dirty="0"/>
          </a:p>
          <a:p>
            <a:pPr marL="0" indent="0">
              <a:buNone/>
            </a:pPr>
            <a:r>
              <a:rPr kumimoji="1" lang="ja-JP" altLang="en-US" dirty="0" smtClean="0"/>
              <a:t>コンフィギュレーションパラメータ</a:t>
            </a:r>
            <a:r>
              <a:rPr kumimoji="1" lang="en-US" altLang="ja-JP" dirty="0" smtClean="0"/>
              <a:t>-&gt;</a:t>
            </a:r>
            <a:r>
              <a:rPr kumimoji="1" lang="ja-JP" altLang="en-US" dirty="0" smtClean="0"/>
              <a:t>数学とデータ型</a:t>
            </a:r>
            <a:endParaRPr kumimoji="1" lang="en-US" altLang="ja-JP" dirty="0" smtClean="0"/>
          </a:p>
          <a:p>
            <a:pPr marL="0" indent="0">
              <a:buNone/>
            </a:pPr>
            <a:r>
              <a:rPr kumimoji="1" lang="ja-JP" altLang="en-US" dirty="0" smtClean="0"/>
              <a:t>“行優先の配列レイアウトに最適化されたアルゴリズムを使用”</a:t>
            </a:r>
            <a:endParaRPr kumimoji="1" lang="en-US" altLang="ja-JP" dirty="0"/>
          </a:p>
          <a:p>
            <a:pPr marL="0" indent="0">
              <a:buNone/>
            </a:pPr>
            <a:endParaRPr kumimoji="1" lang="en-US" altLang="ja-JP"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243538"/>
            <a:ext cx="4800600" cy="3233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bwMode="auto">
          <a:xfrm>
            <a:off x="3352800" y="3931822"/>
            <a:ext cx="2133600" cy="18297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7344913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参考：行優先のモデルを作成する際の注意点</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以下の現象を改善するための設定値</a:t>
            </a:r>
            <a:endParaRPr kumimoji="1" lang="en-US" altLang="ja-JP" dirty="0" smtClean="0"/>
          </a:p>
          <a:p>
            <a:pPr marL="0" indent="0">
              <a:buNone/>
            </a:pPr>
            <a:endParaRPr kumimoji="1" lang="en-US" altLang="ja-JP" dirty="0" smtClean="0"/>
          </a:p>
          <a:p>
            <a:pPr marL="0" indent="0">
              <a:buNone/>
            </a:pPr>
            <a:r>
              <a:rPr kumimoji="1" lang="ja-JP" altLang="en-US" dirty="0" smtClean="0"/>
              <a:t>自動コード生成で行優先にした場合、</a:t>
            </a:r>
            <a:r>
              <a:rPr kumimoji="1" lang="en-US" altLang="ja-JP" dirty="0" err="1" smtClean="0"/>
              <a:t>LookupTable</a:t>
            </a:r>
            <a:r>
              <a:rPr kumimoji="1" lang="ja-JP" altLang="en-US" dirty="0" smtClean="0"/>
              <a:t>等の多次元配列を内部で扱うブロックのアルゴリズムが非効率になる</a:t>
            </a:r>
            <a:endParaRPr kumimoji="1" lang="en-US" altLang="ja-JP" dirty="0" smtClean="0"/>
          </a:p>
          <a:p>
            <a:pPr marL="0" indent="0">
              <a:buNone/>
            </a:pPr>
            <a:r>
              <a:rPr kumimoji="1" lang="ja-JP" altLang="en-US" dirty="0" smtClean="0"/>
              <a:t>→配列だけ行優先で、処理が列優先準拠になっているので飛び地で参照を行おうとする</a:t>
            </a:r>
            <a:endParaRPr kumimoji="1" lang="en-US" altLang="ja-JP" dirty="0" smtClean="0"/>
          </a:p>
          <a:p>
            <a:pPr marL="0" indent="0">
              <a:buNone/>
            </a:pPr>
            <a:endParaRPr kumimoji="1" lang="en-US" altLang="ja-JP" dirty="0"/>
          </a:p>
          <a:p>
            <a:pPr marL="0" indent="0">
              <a:buNone/>
            </a:pPr>
            <a:r>
              <a:rPr kumimoji="1" lang="ja-JP" altLang="en-US" dirty="0" smtClean="0"/>
              <a:t>設定値</a:t>
            </a:r>
            <a:r>
              <a:rPr kumimoji="1" lang="en-US" altLang="ja-JP" dirty="0" smtClean="0"/>
              <a:t>on</a:t>
            </a:r>
            <a:r>
              <a:rPr kumimoji="1" lang="ja-JP" altLang="en-US" dirty="0" smtClean="0"/>
              <a:t>にすると行優先準拠のアルゴリズムになる</a:t>
            </a:r>
            <a:endParaRPr kumimoji="1"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9198354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SLDV</a:t>
            </a:r>
            <a:endParaRPr kumimoji="1" lang="en-US" altLang="ja-JP" sz="4000" dirty="0"/>
          </a:p>
        </p:txBody>
      </p:sp>
    </p:spTree>
    <p:extLst>
      <p:ext uri="{BB962C8B-B14F-4D97-AF65-F5344CB8AC3E}">
        <p14:creationId xmlns:p14="http://schemas.microsoft.com/office/powerpoint/2010/main" val="1381009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en-US" altLang="ja-JP" dirty="0" smtClean="0"/>
              <a:t>SLDV</a:t>
            </a:r>
            <a:r>
              <a:rPr lang="ja-JP" altLang="en-US" dirty="0" smtClean="0"/>
              <a:t>の互換性を持たせる設定</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コンフィギュレーションパラメータ</a:t>
            </a:r>
            <a:endParaRPr kumimoji="1" lang="en-US" altLang="ja-JP" dirty="0" smtClean="0"/>
          </a:p>
          <a:p>
            <a:pPr marL="0" indent="0">
              <a:buNone/>
            </a:pPr>
            <a:r>
              <a:rPr kumimoji="1" lang="ja-JP" altLang="en-US" dirty="0" smtClean="0"/>
              <a:t>シミュレーションターゲット：カスタムコード解析を有効にする</a:t>
            </a:r>
            <a:endParaRPr kumimoji="1" lang="en-US" altLang="ja-JP" dirty="0" smtClean="0"/>
          </a:p>
          <a:p>
            <a:pPr marL="0" indent="0">
              <a:buNone/>
            </a:pPr>
            <a:endParaRPr kumimoji="1" lang="en-US" altLang="ja-JP" dirty="0"/>
          </a:p>
          <a:p>
            <a:pPr marL="0" indent="0">
              <a:buNone/>
            </a:pPr>
            <a:endParaRPr kumimoji="1" lang="en-US" altLang="ja-JP" dirty="0"/>
          </a:p>
          <a:p>
            <a:pPr marL="0" indent="0">
              <a:buNone/>
            </a:pPr>
            <a:r>
              <a:rPr kumimoji="1" lang="ja-JP" altLang="en-US" dirty="0" smtClean="0"/>
              <a:t>チェックを入れることで、</a:t>
            </a:r>
            <a:r>
              <a:rPr kumimoji="1" lang="en-US" altLang="ja-JP" dirty="0" smtClean="0"/>
              <a:t>C Caller</a:t>
            </a:r>
            <a:r>
              <a:rPr kumimoji="1" lang="ja-JP" altLang="en-US" dirty="0" smtClean="0"/>
              <a:t>ブロックが</a:t>
            </a:r>
            <a:r>
              <a:rPr kumimoji="1" lang="en-US" altLang="ja-JP" dirty="0" smtClean="0"/>
              <a:t>SLDV</a:t>
            </a:r>
            <a:r>
              <a:rPr kumimoji="1" lang="ja-JP" altLang="en-US" dirty="0" smtClean="0"/>
              <a:t>の解析時、互換ブロックとして認識される</a:t>
            </a:r>
            <a:endParaRPr kumimoji="1" lang="en-US" altLang="ja-JP" dirty="0" smtClean="0"/>
          </a:p>
          <a:p>
            <a:pPr marL="0" indent="0">
              <a:buNone/>
            </a:pPr>
            <a:r>
              <a:rPr kumimoji="1" lang="ja-JP" altLang="en-US" dirty="0"/>
              <a:t>　</a:t>
            </a:r>
            <a:r>
              <a:rPr kumimoji="1" lang="ja-JP" altLang="en-US" dirty="0" smtClean="0"/>
              <a:t>　　　チェック無し</a:t>
            </a:r>
            <a:r>
              <a:rPr kumimoji="1" lang="ja-JP" altLang="en-US" dirty="0"/>
              <a:t>　</a:t>
            </a:r>
            <a:r>
              <a:rPr kumimoji="1" lang="ja-JP" altLang="en-US" dirty="0" smtClean="0"/>
              <a:t>　　　　　　　　　　　　　チェック有り</a:t>
            </a:r>
            <a:endParaRPr kumimoji="1" lang="en-US" altLang="ja-JP"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2133600"/>
            <a:ext cx="55435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116512"/>
            <a:ext cx="3841200" cy="1827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116512"/>
            <a:ext cx="3850103" cy="1369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5029200" y="2150646"/>
            <a:ext cx="2209800" cy="28775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762000" y="5184737"/>
            <a:ext cx="3048000" cy="28775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正方形/長方形 8"/>
          <p:cNvSpPr/>
          <p:nvPr/>
        </p:nvSpPr>
        <p:spPr bwMode="auto">
          <a:xfrm>
            <a:off x="4876800" y="5175968"/>
            <a:ext cx="3048000" cy="28775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1127865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en-US" altLang="ja-JP" dirty="0" smtClean="0"/>
              <a:t>SLDV</a:t>
            </a:r>
            <a:r>
              <a:rPr lang="ja-JP" altLang="en-US" dirty="0" smtClean="0"/>
              <a:t>の解析</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a:t>次</a:t>
            </a:r>
            <a:r>
              <a:rPr kumimoji="1" lang="ja-JP" altLang="en-US" dirty="0" smtClean="0"/>
              <a:t>のモデルで解析を行う</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C</a:t>
            </a:r>
            <a:r>
              <a:rPr kumimoji="1" lang="ja-JP" altLang="en-US" dirty="0" smtClean="0"/>
              <a:t>コード</a:t>
            </a:r>
            <a:endParaRPr kumimoji="1" lang="en-US" altLang="ja-JP" dirty="0" smtClean="0"/>
          </a:p>
          <a:p>
            <a:pPr marL="0" indent="0">
              <a:buNone/>
            </a:pPr>
            <a:endParaRPr kumimoji="1" lang="en-US" altLang="ja-JP" dirty="0" smtClean="0"/>
          </a:p>
          <a:p>
            <a:pPr marL="0" indent="0">
              <a:buNone/>
            </a:pPr>
            <a:endParaRPr kumimoji="1" lang="en-US" altLang="ja-JP"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82296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353" y="3810000"/>
            <a:ext cx="2352675"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94490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en-US" altLang="ja-JP" dirty="0" smtClean="0"/>
              <a:t>SLDV</a:t>
            </a:r>
            <a:r>
              <a:rPr lang="ja-JP" altLang="en-US" dirty="0" smtClean="0"/>
              <a:t>の解析結果</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en-US" altLang="ja-JP" dirty="0" smtClean="0"/>
              <a:t>C</a:t>
            </a:r>
            <a:r>
              <a:rPr kumimoji="1" lang="ja-JP" altLang="en-US" dirty="0" smtClean="0"/>
              <a:t>ソースの中の分岐条件の判定式までカバレッジを取るテストケースが作成された</a:t>
            </a:r>
            <a:endParaRPr kumimoji="1" lang="en-US" altLang="ja-JP" dirty="0" smtClean="0"/>
          </a:p>
          <a:p>
            <a:pPr marL="0" indent="0">
              <a:buNone/>
            </a:pPr>
            <a:endParaRPr kumimoji="1" lang="en-US" altLang="ja-JP" dirty="0" smtClean="0"/>
          </a:p>
          <a:p>
            <a:pPr marL="0" indent="0">
              <a:buNone/>
            </a:pPr>
            <a:endParaRPr kumimoji="1" lang="en-US" altLang="ja-JP"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92903"/>
            <a:ext cx="7620000" cy="3188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762000" y="3352800"/>
            <a:ext cx="76200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740979" y="4800600"/>
            <a:ext cx="76200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3306663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smtClean="0"/>
              <a:t>S-function</a:t>
            </a:r>
            <a:r>
              <a:rPr lang="ja-JP" altLang="en-US" dirty="0" smtClean="0"/>
              <a:t>の解析結果</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先ほどの解析モデルを</a:t>
            </a:r>
            <a:r>
              <a:rPr kumimoji="1" lang="en-US" altLang="ja-JP" dirty="0" smtClean="0"/>
              <a:t>S-function</a:t>
            </a:r>
            <a:r>
              <a:rPr kumimoji="1" lang="ja-JP" altLang="en-US" dirty="0" smtClean="0"/>
              <a:t>に置き換えたモデルで解析</a:t>
            </a:r>
            <a:endParaRPr kumimoji="1" lang="en-US" altLang="ja-JP" dirty="0" smtClean="0"/>
          </a:p>
          <a:p>
            <a:pPr marL="0" indent="0">
              <a:buNone/>
            </a:pPr>
            <a:endParaRPr kumimoji="1" lang="en-US" altLang="ja-JP" dirty="0" smtClean="0"/>
          </a:p>
          <a:p>
            <a:pPr marL="0" indent="0">
              <a:buNone/>
            </a:pPr>
            <a:r>
              <a:rPr kumimoji="1" lang="en-US" altLang="ja-JP" dirty="0" smtClean="0"/>
              <a:t>SLDV</a:t>
            </a:r>
            <a:r>
              <a:rPr kumimoji="1" lang="ja-JP" altLang="en-US" dirty="0" smtClean="0"/>
              <a:t>の互換性は、設定値によってサポートを取ることが可能</a:t>
            </a:r>
            <a:endParaRPr kumimoji="1" lang="en-US" altLang="ja-JP" dirty="0" smtClean="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2743200"/>
            <a:ext cx="514350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26462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smtClean="0"/>
              <a:t>S-function</a:t>
            </a:r>
            <a:r>
              <a:rPr lang="ja-JP" altLang="en-US" dirty="0" smtClean="0"/>
              <a:t>の解析結果</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先ほどの解析モデルを</a:t>
            </a:r>
            <a:r>
              <a:rPr kumimoji="1" lang="en-US" altLang="ja-JP" dirty="0" smtClean="0"/>
              <a:t>S-function</a:t>
            </a:r>
            <a:r>
              <a:rPr kumimoji="1" lang="ja-JP" altLang="en-US" dirty="0" smtClean="0"/>
              <a:t>に置き換えたモデルで解析</a:t>
            </a:r>
            <a:endParaRPr kumimoji="1" lang="en-US" altLang="ja-JP" dirty="0" smtClean="0"/>
          </a:p>
          <a:p>
            <a:pPr marL="0" indent="0">
              <a:buNone/>
            </a:pPr>
            <a:endParaRPr kumimoji="1" lang="en-US" altLang="ja-JP" dirty="0" smtClean="0"/>
          </a:p>
          <a:p>
            <a:pPr marL="0" indent="0">
              <a:buNone/>
            </a:pPr>
            <a:r>
              <a:rPr kumimoji="1" lang="ja-JP" altLang="en-US" dirty="0" smtClean="0"/>
              <a:t>外部</a:t>
            </a:r>
            <a:r>
              <a:rPr kumimoji="1" lang="en-US" altLang="ja-JP" dirty="0" smtClean="0"/>
              <a:t>C</a:t>
            </a:r>
            <a:r>
              <a:rPr kumimoji="1" lang="ja-JP" altLang="en-US" dirty="0" smtClean="0"/>
              <a:t>コードへの解析まで行える</a:t>
            </a:r>
            <a:endParaRPr kumimoji="1" lang="en-US" altLang="ja-JP" dirty="0"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26089"/>
            <a:ext cx="8078384" cy="3417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正方形/長方形 9"/>
          <p:cNvSpPr/>
          <p:nvPr/>
        </p:nvSpPr>
        <p:spPr bwMode="auto">
          <a:xfrm>
            <a:off x="685800" y="3962400"/>
            <a:ext cx="80010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正方形/長方形 10"/>
          <p:cNvSpPr/>
          <p:nvPr/>
        </p:nvSpPr>
        <p:spPr bwMode="auto">
          <a:xfrm>
            <a:off x="685800" y="5486400"/>
            <a:ext cx="8001000" cy="4572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2769489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a:t>まとめ</a:t>
            </a:r>
            <a:endParaRPr kumimoji="1" lang="en-US" altLang="ja-JP" sz="4000" dirty="0"/>
          </a:p>
        </p:txBody>
      </p:sp>
    </p:spTree>
    <p:extLst>
      <p:ext uri="{BB962C8B-B14F-4D97-AF65-F5344CB8AC3E}">
        <p14:creationId xmlns:p14="http://schemas.microsoft.com/office/powerpoint/2010/main" val="2312660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kumimoji="1" lang="ja-JP" altLang="en-US" dirty="0" smtClean="0"/>
              <a:t>基本設定</a:t>
            </a:r>
            <a:endParaRPr kumimoji="1" lang="ja-JP" altLang="en-US"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en-US" altLang="ja-JP" dirty="0" smtClean="0"/>
              <a:t>C Caller</a:t>
            </a:r>
            <a:r>
              <a:rPr kumimoji="1" lang="ja-JP" altLang="en-US" dirty="0" smtClean="0"/>
              <a:t>ブロックを使用するにはコンフィギュレーションパラメータの設定が必要</a:t>
            </a:r>
            <a:endParaRPr kumimoji="1" lang="en-US" altLang="ja-JP" dirty="0" smtClean="0"/>
          </a:p>
          <a:p>
            <a:pPr marL="0" indent="0">
              <a:buNone/>
            </a:pPr>
            <a:r>
              <a:rPr kumimoji="1" lang="ja-JP" altLang="en-US" dirty="0" smtClean="0"/>
              <a:t>シミュレーションターゲット</a:t>
            </a:r>
            <a:endParaRPr kumimoji="1" lang="en-US" altLang="ja-JP" dirty="0" smtClean="0"/>
          </a:p>
          <a:p>
            <a:pPr marL="0" indent="0">
              <a:buNone/>
            </a:pPr>
            <a:endParaRPr kumimoji="1" lang="en-US" altLang="ja-JP"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362200"/>
            <a:ext cx="5863189" cy="3967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375381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en-US" altLang="ja-JP" dirty="0" smtClean="0"/>
              <a:t>C Caller</a:t>
            </a:r>
            <a:r>
              <a:rPr lang="ja-JP" altLang="en-US" dirty="0" smtClean="0"/>
              <a:t>と</a:t>
            </a:r>
            <a:r>
              <a:rPr lang="en-US" altLang="ja-JP" dirty="0" smtClean="0"/>
              <a:t>S-function</a:t>
            </a:r>
            <a:r>
              <a:rPr lang="ja-JP" altLang="en-US" dirty="0" smtClean="0"/>
              <a:t>の比較</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a:t>比較</a:t>
            </a:r>
            <a:endParaRPr kumimoji="1"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8366309"/>
              </p:ext>
            </p:extLst>
          </p:nvPr>
        </p:nvGraphicFramePr>
        <p:xfrm>
          <a:off x="762000" y="1752600"/>
          <a:ext cx="7924800" cy="4572000"/>
        </p:xfrm>
        <a:graphic>
          <a:graphicData uri="http://schemas.openxmlformats.org/drawingml/2006/table">
            <a:tbl>
              <a:tblPr firstRow="1" bandRow="1">
                <a:tableStyleId>{2D5ABB26-0587-4C30-8999-92F81FD0307C}</a:tableStyleId>
              </a:tblPr>
              <a:tblGrid>
                <a:gridCol w="2209800"/>
                <a:gridCol w="2819400"/>
                <a:gridCol w="2895600"/>
              </a:tblGrid>
              <a:tr h="914400">
                <a:tc>
                  <a:txBody>
                    <a:bodyPr/>
                    <a:lstStyle/>
                    <a:p>
                      <a:r>
                        <a:rPr kumimoji="1" lang="ja-JP" altLang="en-US" dirty="0" smtClean="0"/>
                        <a:t>機能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kumimoji="1" lang="en-US" altLang="ja-JP" dirty="0" smtClean="0"/>
                        <a:t>C Caller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kumimoji="1" lang="en-US" altLang="ja-JP" dirty="0" smtClean="0"/>
                        <a:t>S-function</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914400">
                <a:tc>
                  <a:txBody>
                    <a:bodyPr/>
                    <a:lstStyle/>
                    <a:p>
                      <a:r>
                        <a:rPr kumimoji="1" lang="ja-JP" altLang="en-US" dirty="0" smtClean="0"/>
                        <a:t>グローバル変数</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初期化関数で初期化可能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初期化関数で初期化可能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14400">
                <a:tc>
                  <a:txBody>
                    <a:bodyPr/>
                    <a:lstStyle/>
                    <a:p>
                      <a:r>
                        <a:rPr kumimoji="1" lang="ja-JP" altLang="en-US" dirty="0" smtClean="0"/>
                        <a:t>関数内</a:t>
                      </a:r>
                      <a:r>
                        <a:rPr kumimoji="1" lang="en-US" altLang="ja-JP" dirty="0" smtClean="0"/>
                        <a:t>Static</a:t>
                      </a:r>
                      <a:r>
                        <a:rPr kumimoji="1" lang="ja-JP" altLang="en-US" dirty="0" smtClean="0"/>
                        <a:t>変数</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smtClean="0"/>
                        <a:t>clear functions</a:t>
                      </a:r>
                      <a:r>
                        <a:rPr kumimoji="1" lang="ja-JP" altLang="en-US" smtClean="0"/>
                        <a:t>のコマンドを走らせれば初期化すること自体は可能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smtClean="0"/>
                        <a:t>clear </a:t>
                      </a:r>
                      <a:r>
                        <a:rPr kumimoji="1" lang="en-US" altLang="ja-JP" dirty="0" err="1" smtClean="0"/>
                        <a:t>mex</a:t>
                      </a:r>
                      <a:r>
                        <a:rPr kumimoji="1" lang="ja-JP" altLang="en-US" dirty="0" smtClean="0"/>
                        <a:t>のコマンドを走らせれば初期化すること自体</a:t>
                      </a:r>
                      <a:r>
                        <a:rPr kumimoji="1" lang="ja-JP" altLang="en-US" smtClean="0"/>
                        <a:t>は可能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14400">
                <a:tc>
                  <a:txBody>
                    <a:bodyPr/>
                    <a:lstStyle/>
                    <a:p>
                      <a:r>
                        <a:rPr kumimoji="1" lang="ja-JP" altLang="en-US" dirty="0" smtClean="0"/>
                        <a:t>行列の転置に対応したモデルのコード生成</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対応可能</a:t>
                      </a:r>
                      <a:endParaRPr kumimoji="1" lang="en-US" altLang="ja-JP" dirty="0" smtClean="0"/>
                    </a:p>
                    <a:p>
                      <a:r>
                        <a:rPr kumimoji="1" lang="ja-JP" altLang="en-US" dirty="0" smtClean="0"/>
                        <a:t>シミュレーションターゲット</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対応可能</a:t>
                      </a:r>
                      <a:endParaRPr kumimoji="1" lang="en-US" altLang="ja-JP" dirty="0" smtClean="0"/>
                    </a:p>
                    <a:p>
                      <a:r>
                        <a:rPr kumimoji="1" lang="en-US" altLang="ja-JP" dirty="0" err="1" smtClean="0"/>
                        <a:t>mex</a:t>
                      </a:r>
                      <a:r>
                        <a:rPr kumimoji="1" lang="ja-JP" altLang="en-US" dirty="0" smtClean="0"/>
                        <a:t>を作成するタイミングで指定</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14400">
                <a:tc>
                  <a:txBody>
                    <a:bodyPr/>
                    <a:lstStyle/>
                    <a:p>
                      <a:r>
                        <a:rPr kumimoji="1" lang="en-US" altLang="ja-JP" dirty="0" smtClean="0"/>
                        <a:t>SLDV</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互換性あり（設定値による）</a:t>
                      </a:r>
                      <a:endParaRPr kumimoji="1" lang="en-US" altLang="ja-JP" dirty="0" smtClean="0"/>
                    </a:p>
                    <a:p>
                      <a:r>
                        <a:rPr kumimoji="1" lang="ja-JP" altLang="en-US" dirty="0" smtClean="0"/>
                        <a:t>内部の</a:t>
                      </a:r>
                      <a:r>
                        <a:rPr kumimoji="1" lang="en-US" altLang="ja-JP" dirty="0" smtClean="0"/>
                        <a:t>C</a:t>
                      </a:r>
                      <a:r>
                        <a:rPr kumimoji="1" lang="ja-JP" altLang="en-US" dirty="0" smtClean="0"/>
                        <a:t>の条件式まで見る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互換性あり（設定値による）</a:t>
                      </a:r>
                      <a:endParaRPr kumimoji="1" lang="en-US" altLang="ja-JP" dirty="0" smtClean="0"/>
                    </a:p>
                    <a:p>
                      <a:r>
                        <a:rPr kumimoji="1" lang="ja-JP" altLang="en-US" dirty="0" smtClean="0"/>
                        <a:t>内部の</a:t>
                      </a:r>
                      <a:r>
                        <a:rPr kumimoji="1" lang="en-US" altLang="ja-JP" dirty="0" smtClean="0"/>
                        <a:t>C</a:t>
                      </a:r>
                      <a:r>
                        <a:rPr kumimoji="1" lang="ja-JP" altLang="en-US" dirty="0" smtClean="0"/>
                        <a:t>条件式まで見る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537884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生成コードの特徴・転置設定</a:t>
            </a:r>
            <a:r>
              <a:rPr lang="en-US" altLang="ja-JP" dirty="0" smtClean="0"/>
              <a:t>(C Caller)</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コード生成の配列のレイアウトと</a:t>
            </a:r>
            <a:r>
              <a:rPr kumimoji="1" lang="en-US" altLang="ja-JP" dirty="0" smtClean="0"/>
              <a:t>C Caller</a:t>
            </a:r>
            <a:r>
              <a:rPr kumimoji="1" lang="ja-JP" altLang="en-US" dirty="0" smtClean="0"/>
              <a:t>既定の関数配列のレイアウトの関係表</a:t>
            </a:r>
            <a:r>
              <a:rPr kumimoji="1" lang="en-US" altLang="ja-JP" dirty="0" smtClean="0"/>
              <a:t>1</a:t>
            </a:r>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次ページへつづく</a:t>
            </a:r>
            <a:endParaRPr kumimoji="1" lang="en-US" altLang="ja-JP" dirty="0" smtClean="0"/>
          </a:p>
          <a:p>
            <a:pPr marL="0" indent="0">
              <a:buNone/>
            </a:pPr>
            <a:endParaRPr kumimoji="1" lang="en-US" altLang="ja-JP" dirty="0" smtClean="0"/>
          </a:p>
          <a:p>
            <a:pPr marL="0" indent="0">
              <a:buNone/>
            </a:pPr>
            <a:endParaRPr kumimoji="1"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4240090570"/>
              </p:ext>
            </p:extLst>
          </p:nvPr>
        </p:nvGraphicFramePr>
        <p:xfrm>
          <a:off x="762000" y="1981200"/>
          <a:ext cx="8153401" cy="3200400"/>
        </p:xfrm>
        <a:graphic>
          <a:graphicData uri="http://schemas.openxmlformats.org/drawingml/2006/table">
            <a:tbl>
              <a:tblPr firstRow="1" bandRow="1">
                <a:tableStyleId>{2D5ABB26-0587-4C30-8999-92F81FD0307C}</a:tableStyleId>
              </a:tblPr>
              <a:tblGrid>
                <a:gridCol w="2081719"/>
                <a:gridCol w="3023681"/>
                <a:gridCol w="3048001"/>
              </a:tblGrid>
              <a:tr h="495796">
                <a:tc>
                  <a:txBody>
                    <a:bodyPr/>
                    <a:lstStyle/>
                    <a:p>
                      <a:pPr algn="ctr"/>
                      <a:r>
                        <a:rPr kumimoji="1" lang="ja-JP" altLang="en-US" dirty="0" smtClean="0"/>
                        <a:t>コード生成</a:t>
                      </a:r>
                      <a:endParaRPr kumimoji="1" lang="en-US" altLang="ja-JP" dirty="0" smtClean="0"/>
                    </a:p>
                    <a:p>
                      <a:pPr algn="ctr"/>
                      <a:r>
                        <a:rPr kumimoji="1" lang="ja-JP" altLang="en-US" dirty="0" smtClean="0"/>
                        <a:t>配列のレイアウト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en-US" altLang="ja-JP" dirty="0" smtClean="0"/>
                        <a:t>C Caller</a:t>
                      </a:r>
                    </a:p>
                    <a:p>
                      <a:pPr algn="ctr"/>
                      <a:r>
                        <a:rPr kumimoji="1" lang="ja-JP" altLang="en-US" dirty="0" smtClean="0"/>
                        <a:t>既定の関数配列のレイアウト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結果</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495796">
                <a:tc>
                  <a:txBody>
                    <a:bodyPr/>
                    <a:lstStyle/>
                    <a:p>
                      <a:pPr algn="ctr"/>
                      <a:r>
                        <a:rPr kumimoji="1" lang="en-US" altLang="ja-JP" dirty="0" smtClean="0"/>
                        <a:t>Column-major</a:t>
                      </a:r>
                    </a:p>
                    <a:p>
                      <a:pPr algn="ctr"/>
                      <a:r>
                        <a:rPr kumimoji="1" lang="en-US" altLang="ja-JP" dirty="0" smtClean="0"/>
                        <a:t>(</a:t>
                      </a:r>
                      <a:r>
                        <a:rPr kumimoji="1" lang="ja-JP" altLang="en-US" dirty="0" smtClean="0"/>
                        <a:t>列優先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指定なし</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列優先としてコード生成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796">
                <a:tc>
                  <a:txBody>
                    <a:bodyPr/>
                    <a:lstStyle/>
                    <a:p>
                      <a:pPr algn="ctr"/>
                      <a:r>
                        <a:rPr kumimoji="1" lang="en-US" altLang="ja-JP" dirty="0" smtClean="0"/>
                        <a:t>Column-major</a:t>
                      </a:r>
                    </a:p>
                    <a:p>
                      <a:pPr algn="ctr"/>
                      <a:r>
                        <a:rPr kumimoji="1" lang="en-US" altLang="ja-JP" dirty="0" smtClean="0"/>
                        <a:t>(</a:t>
                      </a:r>
                      <a:r>
                        <a:rPr kumimoji="1" lang="ja-JP" altLang="en-US" dirty="0" smtClean="0"/>
                        <a:t>列優先</a:t>
                      </a:r>
                      <a:r>
                        <a:rPr kumimoji="1" lang="en-US" altLang="ja-JP" dirty="0" smtClean="0"/>
                        <a:t>)</a:t>
                      </a:r>
                      <a:endParaRPr kumimoji="1" lang="ja-JP"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列優先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列優先としてコード生成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796">
                <a:tc>
                  <a:txBody>
                    <a:bodyPr/>
                    <a:lstStyle/>
                    <a:p>
                      <a:pPr algn="ctr"/>
                      <a:r>
                        <a:rPr kumimoji="1" lang="en-US" altLang="ja-JP" dirty="0" smtClean="0"/>
                        <a:t>Column-major</a:t>
                      </a:r>
                    </a:p>
                    <a:p>
                      <a:pPr algn="ctr"/>
                      <a:r>
                        <a:rPr kumimoji="1" lang="en-US" altLang="ja-JP" dirty="0" smtClean="0"/>
                        <a:t>(</a:t>
                      </a:r>
                      <a:r>
                        <a:rPr kumimoji="1" lang="ja-JP" altLang="en-US" dirty="0" smtClean="0"/>
                        <a:t>列優先</a:t>
                      </a:r>
                      <a:r>
                        <a:rPr kumimoji="1" lang="en-US" altLang="ja-JP" dirty="0" smtClean="0"/>
                        <a:t>)</a:t>
                      </a:r>
                      <a:endParaRPr kumimoji="1" lang="ja-JP"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行優先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エラーでコード生成不可</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7614">
                <a:tc>
                  <a:txBody>
                    <a:bodyPr/>
                    <a:lstStyle/>
                    <a:p>
                      <a:pPr algn="ctr"/>
                      <a:r>
                        <a:rPr kumimoji="1" lang="en-US" altLang="ja-JP" dirty="0" smtClean="0"/>
                        <a:t>Column-major</a:t>
                      </a:r>
                    </a:p>
                    <a:p>
                      <a:pPr algn="ctr"/>
                      <a:r>
                        <a:rPr kumimoji="1" lang="en-US" altLang="ja-JP" dirty="0" smtClean="0"/>
                        <a:t>(</a:t>
                      </a:r>
                      <a:r>
                        <a:rPr kumimoji="1" lang="ja-JP" altLang="en-US" dirty="0" smtClean="0"/>
                        <a:t>列優先</a:t>
                      </a:r>
                      <a:r>
                        <a:rPr kumimoji="1" lang="en-US" altLang="ja-JP" dirty="0" smtClean="0"/>
                        <a:t>)</a:t>
                      </a:r>
                      <a:endParaRPr kumimoji="1" lang="ja-JP"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任意</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列優先としてコード生成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519576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生成コードの特徴・転置設定</a:t>
            </a:r>
            <a:r>
              <a:rPr lang="en-US" altLang="ja-JP" dirty="0" smtClean="0"/>
              <a:t>(C Caller)</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コード生成の配列のレイアウトと</a:t>
            </a:r>
            <a:r>
              <a:rPr kumimoji="1" lang="en-US" altLang="ja-JP" dirty="0" smtClean="0"/>
              <a:t>C Caller</a:t>
            </a:r>
            <a:r>
              <a:rPr kumimoji="1" lang="ja-JP" altLang="en-US" dirty="0" smtClean="0"/>
              <a:t>既定の関数配列のレイアウトの関係表</a:t>
            </a:r>
            <a:r>
              <a:rPr kumimoji="1" lang="en-US" altLang="ja-JP" dirty="0" smtClean="0"/>
              <a:t>2</a:t>
            </a:r>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1601727055"/>
              </p:ext>
            </p:extLst>
          </p:nvPr>
        </p:nvGraphicFramePr>
        <p:xfrm>
          <a:off x="762000" y="1981200"/>
          <a:ext cx="8153401" cy="3749040"/>
        </p:xfrm>
        <a:graphic>
          <a:graphicData uri="http://schemas.openxmlformats.org/drawingml/2006/table">
            <a:tbl>
              <a:tblPr firstRow="1" bandRow="1">
                <a:tableStyleId>{2D5ABB26-0587-4C30-8999-92F81FD0307C}</a:tableStyleId>
              </a:tblPr>
              <a:tblGrid>
                <a:gridCol w="2081719"/>
                <a:gridCol w="3023681"/>
                <a:gridCol w="3048001"/>
              </a:tblGrid>
              <a:tr h="495796">
                <a:tc>
                  <a:txBody>
                    <a:bodyPr/>
                    <a:lstStyle/>
                    <a:p>
                      <a:pPr algn="ctr"/>
                      <a:r>
                        <a:rPr kumimoji="1" lang="ja-JP" altLang="en-US" dirty="0" smtClean="0"/>
                        <a:t>コード生成</a:t>
                      </a:r>
                      <a:endParaRPr kumimoji="1" lang="en-US" altLang="ja-JP" dirty="0" smtClean="0"/>
                    </a:p>
                    <a:p>
                      <a:pPr algn="ctr"/>
                      <a:r>
                        <a:rPr kumimoji="1" lang="ja-JP" altLang="en-US" dirty="0" smtClean="0"/>
                        <a:t>配列のレイアウト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en-US" altLang="ja-JP" dirty="0" smtClean="0"/>
                        <a:t>C Caller</a:t>
                      </a:r>
                    </a:p>
                    <a:p>
                      <a:pPr algn="ctr"/>
                      <a:r>
                        <a:rPr kumimoji="1" lang="ja-JP" altLang="en-US" dirty="0" smtClean="0"/>
                        <a:t>既定の関数配列のレイアウト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dirty="0" smtClean="0"/>
                        <a:t>結果</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495796">
                <a:tc>
                  <a:txBody>
                    <a:bodyPr/>
                    <a:lstStyle/>
                    <a:p>
                      <a:pPr algn="ctr"/>
                      <a:r>
                        <a:rPr kumimoji="1" lang="en-US" altLang="ja-JP" dirty="0" smtClean="0"/>
                        <a:t>Row-major</a:t>
                      </a:r>
                    </a:p>
                    <a:p>
                      <a:pPr algn="ctr"/>
                      <a:r>
                        <a:rPr kumimoji="1" lang="en-US" altLang="ja-JP" dirty="0" smtClean="0"/>
                        <a:t>(</a:t>
                      </a:r>
                      <a:r>
                        <a:rPr kumimoji="1" lang="ja-JP" altLang="en-US" dirty="0" smtClean="0"/>
                        <a:t>行優先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指定なし</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エラーでコード生成不可</a:t>
                      </a:r>
                      <a:endParaRPr kumimoji="1" lang="en-US" altLang="ja-JP" dirty="0" smtClean="0"/>
                    </a:p>
                    <a:p>
                      <a:r>
                        <a:rPr kumimoji="1" lang="en-US" altLang="ja-JP" dirty="0" smtClean="0"/>
                        <a:t>(</a:t>
                      </a:r>
                      <a:r>
                        <a:rPr kumimoji="1" lang="ja-JP" altLang="en-US" dirty="0" smtClean="0"/>
                        <a:t>設定値によっては行優先としてコード生成可能</a:t>
                      </a:r>
                      <a:r>
                        <a:rPr kumimoji="1" lang="en-US" altLang="ja-JP" dirty="0" smtClean="0"/>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796">
                <a:tc>
                  <a:txBody>
                    <a:bodyPr/>
                    <a:lstStyle/>
                    <a:p>
                      <a:pPr algn="ctr"/>
                      <a:r>
                        <a:rPr kumimoji="1" lang="en-US" altLang="ja-JP" dirty="0" smtClean="0"/>
                        <a:t>Row-major</a:t>
                      </a:r>
                    </a:p>
                    <a:p>
                      <a:pPr algn="ctr"/>
                      <a:r>
                        <a:rPr kumimoji="1" lang="en-US" altLang="ja-JP" dirty="0" smtClean="0"/>
                        <a:t>(</a:t>
                      </a:r>
                      <a:r>
                        <a:rPr kumimoji="1" lang="ja-JP" altLang="en-US" dirty="0" smtClean="0"/>
                        <a:t>行優先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列優先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列優先としてコード生成</a:t>
                      </a:r>
                      <a:endParaRPr kumimoji="1" lang="en-US" altLang="ja-JP" dirty="0" smtClean="0"/>
                    </a:p>
                    <a:p>
                      <a:r>
                        <a:rPr kumimoji="1" lang="ja-JP" altLang="en-US" dirty="0" smtClean="0"/>
                        <a:t>関数直前で転置処理が挿入される</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5796">
                <a:tc>
                  <a:txBody>
                    <a:bodyPr/>
                    <a:lstStyle/>
                    <a:p>
                      <a:pPr algn="ctr"/>
                      <a:r>
                        <a:rPr kumimoji="1" lang="en-US" altLang="ja-JP" dirty="0" smtClean="0"/>
                        <a:t>Row-major</a:t>
                      </a:r>
                    </a:p>
                    <a:p>
                      <a:pPr algn="ctr"/>
                      <a:r>
                        <a:rPr kumimoji="1" lang="en-US" altLang="ja-JP" dirty="0" smtClean="0"/>
                        <a:t>(</a:t>
                      </a:r>
                      <a:r>
                        <a:rPr kumimoji="1" lang="ja-JP" altLang="en-US" dirty="0" smtClean="0"/>
                        <a:t>行優先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行優先</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行優先としてコード生成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7614">
                <a:tc>
                  <a:txBody>
                    <a:bodyPr/>
                    <a:lstStyle/>
                    <a:p>
                      <a:pPr algn="ctr"/>
                      <a:r>
                        <a:rPr kumimoji="1" lang="en-US" altLang="ja-JP" dirty="0" smtClean="0"/>
                        <a:t>Row-major</a:t>
                      </a:r>
                    </a:p>
                    <a:p>
                      <a:pPr algn="ctr"/>
                      <a:r>
                        <a:rPr kumimoji="1" lang="en-US" altLang="ja-JP" dirty="0" smtClean="0"/>
                        <a:t>(</a:t>
                      </a:r>
                      <a:r>
                        <a:rPr kumimoji="1" lang="ja-JP" altLang="en-US" dirty="0" smtClean="0"/>
                        <a:t>行優先</a:t>
                      </a:r>
                      <a:r>
                        <a:rPr kumimoji="1" lang="en-US" altLang="ja-JP"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任意</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行優先としてコード生成</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577642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a:t>所感</a:t>
            </a:r>
            <a:endParaRPr kumimoji="1" lang="en-US" altLang="ja-JP" sz="4000" dirty="0"/>
          </a:p>
        </p:txBody>
      </p:sp>
    </p:spTree>
    <p:extLst>
      <p:ext uri="{BB962C8B-B14F-4D97-AF65-F5344CB8AC3E}">
        <p14:creationId xmlns:p14="http://schemas.microsoft.com/office/powerpoint/2010/main" val="4693868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a:t>所感</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smtClean="0"/>
              <a:t>・次のページの動的システムが何を指すのかが不明</a:t>
            </a:r>
            <a:endParaRPr kumimoji="1" lang="en-US" altLang="ja-JP" dirty="0" smtClean="0"/>
          </a:p>
          <a:p>
            <a:pPr marL="0" indent="0">
              <a:buNone/>
            </a:pPr>
            <a:r>
              <a:rPr lang="en-US" altLang="ja-JP" dirty="0">
                <a:hlinkClick r:id="rId2" action="ppaction://hlinkfile"/>
              </a:rPr>
              <a:t>file:///C:/</a:t>
            </a:r>
            <a:r>
              <a:rPr lang="en-US" altLang="ja-JP" dirty="0" smtClean="0">
                <a:hlinkClick r:id="rId2" action="ppaction://hlinkfile"/>
              </a:rPr>
              <a:t>Program%20Files/MATLAB/R2019b/help/simulink/ug/integrate-ccode-ccaller.html</a:t>
            </a:r>
            <a:endParaRPr lang="en-US" altLang="ja-JP" dirty="0" smtClean="0"/>
          </a:p>
          <a:p>
            <a:pPr marL="0" indent="0">
              <a:buNone/>
            </a:pPr>
            <a:r>
              <a:rPr lang="ja-JP" altLang="en-US" dirty="0"/>
              <a:t>　</a:t>
            </a:r>
            <a:r>
              <a:rPr lang="ja-JP" altLang="en-US" dirty="0" smtClean="0"/>
              <a:t>ページ内要約：動的システムを扱う場合、</a:t>
            </a:r>
            <a:r>
              <a:rPr lang="en-US" altLang="ja-JP" dirty="0" smtClean="0"/>
              <a:t>S-function</a:t>
            </a:r>
            <a:r>
              <a:rPr lang="ja-JP" altLang="en-US" dirty="0" smtClean="0"/>
              <a:t>を使ってください。</a:t>
            </a:r>
            <a:endParaRPr lang="en-US" altLang="ja-JP" dirty="0"/>
          </a:p>
          <a:p>
            <a:pPr marL="0" indent="0">
              <a:buNone/>
            </a:pPr>
            <a:r>
              <a:rPr kumimoji="1" lang="ja-JP" altLang="en-US" dirty="0" smtClean="0"/>
              <a:t>　動的システムを状態遷移系のものととらえて</a:t>
            </a:r>
            <a:r>
              <a:rPr kumimoji="1" lang="en-US" altLang="ja-JP" dirty="0" smtClean="0"/>
              <a:t>Static</a:t>
            </a:r>
            <a:r>
              <a:rPr kumimoji="1" lang="ja-JP" altLang="en-US" dirty="0" smtClean="0"/>
              <a:t>変数について確かめたところ、少なくともファイル内</a:t>
            </a:r>
            <a:r>
              <a:rPr kumimoji="1" lang="en-US" altLang="ja-JP" dirty="0" smtClean="0"/>
              <a:t>Static</a:t>
            </a:r>
            <a:r>
              <a:rPr kumimoji="1" lang="ja-JP" altLang="en-US" dirty="0" smtClean="0"/>
              <a:t>に関しては初期化関数で対処可能であった。</a:t>
            </a:r>
            <a:endParaRPr kumimoji="1" lang="en-US" altLang="ja-JP" dirty="0" smtClean="0"/>
          </a:p>
          <a:p>
            <a:pPr marL="0" indent="0">
              <a:buNone/>
            </a:pPr>
            <a:endParaRPr kumimoji="1" lang="en-US" altLang="ja-JP" dirty="0" smtClean="0"/>
          </a:p>
          <a:p>
            <a:pPr marL="0" indent="0">
              <a:buNone/>
            </a:pPr>
            <a:r>
              <a:rPr kumimoji="1" lang="en-US" altLang="ja-JP" dirty="0" smtClean="0"/>
              <a:t>C Caller</a:t>
            </a:r>
            <a:r>
              <a:rPr kumimoji="1" lang="ja-JP" altLang="en-US" dirty="0" smtClean="0"/>
              <a:t>を使用する利点</a:t>
            </a:r>
            <a:endParaRPr kumimoji="1" lang="en-US" altLang="ja-JP" dirty="0" smtClean="0"/>
          </a:p>
          <a:p>
            <a:pPr marL="0" indent="0">
              <a:buNone/>
            </a:pPr>
            <a:r>
              <a:rPr kumimoji="1" lang="ja-JP" altLang="en-US" dirty="0" smtClean="0"/>
              <a:t>・</a:t>
            </a:r>
            <a:r>
              <a:rPr kumimoji="1" lang="ja-JP" altLang="en-US" dirty="0"/>
              <a:t>生成</a:t>
            </a:r>
            <a:r>
              <a:rPr kumimoji="1" lang="ja-JP" altLang="en-US" dirty="0" smtClean="0"/>
              <a:t>コードで直接関数を呼び出すコードを出力したい場合</a:t>
            </a:r>
            <a:endParaRPr kumimoji="1" lang="en-US" altLang="ja-JP" dirty="0"/>
          </a:p>
          <a:p>
            <a:pPr marL="0" indent="0">
              <a:buNone/>
            </a:pPr>
            <a:r>
              <a:rPr kumimoji="1" lang="ja-JP" altLang="en-US" dirty="0" smtClean="0"/>
              <a:t>・</a:t>
            </a:r>
            <a:r>
              <a:rPr kumimoji="1" lang="en-US" altLang="ja-JP" dirty="0" err="1" smtClean="0"/>
              <a:t>mex</a:t>
            </a:r>
            <a:r>
              <a:rPr kumimoji="1" lang="ja-JP" altLang="en-US" dirty="0" smtClean="0"/>
              <a:t>ファイルや</a:t>
            </a:r>
            <a:r>
              <a:rPr kumimoji="1" lang="en-US" altLang="ja-JP" dirty="0" err="1" smtClean="0"/>
              <a:t>tlc</a:t>
            </a:r>
            <a:r>
              <a:rPr kumimoji="1" lang="ja-JP" altLang="en-US" dirty="0" smtClean="0"/>
              <a:t>ファイル、ラッパー関数の</a:t>
            </a:r>
            <a:r>
              <a:rPr kumimoji="1" lang="en-US" altLang="ja-JP" dirty="0" smtClean="0"/>
              <a:t>c</a:t>
            </a:r>
            <a:r>
              <a:rPr kumimoji="1" lang="ja-JP" altLang="en-US" dirty="0" smtClean="0"/>
              <a:t>ファイル等を増やしたくない時</a:t>
            </a:r>
            <a:endParaRPr kumimoji="1" lang="en-US" altLang="ja-JP" dirty="0" smtClean="0"/>
          </a:p>
        </p:txBody>
      </p:sp>
    </p:spTree>
    <p:extLst>
      <p:ext uri="{BB962C8B-B14F-4D97-AF65-F5344CB8AC3E}">
        <p14:creationId xmlns:p14="http://schemas.microsoft.com/office/powerpoint/2010/main" val="41231709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err="1" smtClean="0"/>
              <a:t>Stateflow</a:t>
            </a:r>
            <a:r>
              <a:rPr lang="ja-JP" altLang="en-US" dirty="0" err="1" smtClean="0"/>
              <a:t>での</a:t>
            </a:r>
            <a:r>
              <a:rPr lang="ja-JP" altLang="en-US" dirty="0" smtClean="0"/>
              <a:t>外部</a:t>
            </a:r>
            <a:r>
              <a:rPr lang="en-US" altLang="ja-JP" dirty="0" smtClean="0"/>
              <a:t>C</a:t>
            </a:r>
            <a:r>
              <a:rPr lang="ja-JP" altLang="en-US" dirty="0" smtClean="0"/>
              <a:t>コード呼び出し</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en-US" altLang="ja-JP" dirty="0" err="1" smtClean="0"/>
              <a:t>Stateflow</a:t>
            </a:r>
            <a:r>
              <a:rPr kumimoji="1" lang="ja-JP" altLang="en-US" dirty="0" smtClean="0"/>
              <a:t>で外部</a:t>
            </a:r>
            <a:r>
              <a:rPr kumimoji="1" lang="en-US" altLang="ja-JP" dirty="0" smtClean="0"/>
              <a:t>C</a:t>
            </a:r>
            <a:r>
              <a:rPr kumimoji="1" lang="ja-JP" altLang="en-US" dirty="0" smtClean="0"/>
              <a:t>コードを呼び出すにあたり以下の制約が存在する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１．</a:t>
            </a:r>
            <a:r>
              <a:rPr kumimoji="1" lang="en-US" altLang="ja-JP" dirty="0" smtClean="0"/>
              <a:t>Chart</a:t>
            </a:r>
            <a:r>
              <a:rPr kumimoji="1" lang="ja-JP" altLang="en-US" dirty="0" smtClean="0"/>
              <a:t>ブロックのアクション言語が</a:t>
            </a:r>
            <a:r>
              <a:rPr kumimoji="1" lang="en-US" altLang="ja-JP" dirty="0" smtClean="0"/>
              <a:t>C</a:t>
            </a:r>
            <a:r>
              <a:rPr kumimoji="1" lang="ja-JP" altLang="en-US" dirty="0" smtClean="0"/>
              <a:t>言語であること</a:t>
            </a:r>
            <a:endParaRPr kumimoji="1" lang="en-US" altLang="ja-JP" dirty="0" smtClean="0"/>
          </a:p>
          <a:p>
            <a:pPr marL="0" indent="0">
              <a:buNone/>
            </a:pPr>
            <a:r>
              <a:rPr kumimoji="1" lang="ja-JP" altLang="en-US" dirty="0" smtClean="0"/>
              <a:t>２．配列やポインタでやり取りする場合はサイズを指定すること</a:t>
            </a:r>
            <a:endParaRPr kumimoji="1" lang="en-US" altLang="ja-JP" dirty="0" smtClean="0"/>
          </a:p>
          <a:p>
            <a:pPr marL="0" indent="0">
              <a:buNone/>
            </a:pPr>
            <a:r>
              <a:rPr kumimoji="1" lang="ja-JP" altLang="en-US" smtClean="0"/>
              <a:t>３．列優先のみ指定可能（行優先はエラーとなる）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それ以外はシミュレーションターゲットの設定を行えば使用可能</a:t>
            </a:r>
            <a:endParaRPr kumimoji="1" lang="en-US" altLang="ja-JP" dirty="0"/>
          </a:p>
        </p:txBody>
      </p:sp>
    </p:spTree>
    <p:extLst>
      <p:ext uri="{BB962C8B-B14F-4D97-AF65-F5344CB8AC3E}">
        <p14:creationId xmlns:p14="http://schemas.microsoft.com/office/powerpoint/2010/main" val="13175838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err="1" smtClean="0"/>
              <a:t>Stateflow</a:t>
            </a:r>
            <a:r>
              <a:rPr lang="ja-JP" altLang="en-US" dirty="0" err="1" smtClean="0"/>
              <a:t>での</a:t>
            </a:r>
            <a:r>
              <a:rPr lang="ja-JP" altLang="en-US" dirty="0" smtClean="0"/>
              <a:t>外部</a:t>
            </a:r>
            <a:r>
              <a:rPr lang="en-US" altLang="ja-JP" dirty="0" smtClean="0"/>
              <a:t>C</a:t>
            </a:r>
            <a:r>
              <a:rPr lang="ja-JP" altLang="en-US" dirty="0" smtClean="0"/>
              <a:t>コード呼び出し</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en-US" altLang="ja-JP" dirty="0" err="1" smtClean="0"/>
              <a:t>Stateflow</a:t>
            </a:r>
            <a:r>
              <a:rPr kumimoji="1" lang="ja-JP" altLang="en-US" dirty="0" smtClean="0"/>
              <a:t>で外部</a:t>
            </a:r>
            <a:r>
              <a:rPr kumimoji="1" lang="en-US" altLang="ja-JP" dirty="0" smtClean="0"/>
              <a:t>C</a:t>
            </a:r>
            <a:r>
              <a:rPr kumimoji="1" lang="ja-JP" altLang="en-US" dirty="0" smtClean="0"/>
              <a:t>コードを呼び出す例</a:t>
            </a:r>
            <a:endParaRPr kumimoji="1" lang="en-US" altLang="ja-JP" dirty="0" smtClean="0"/>
          </a:p>
          <a:p>
            <a:pPr marL="0" indent="0">
              <a:buNone/>
            </a:pPr>
            <a:endParaRPr kumimoji="1" lang="en-US" altLang="ja-JP" dirty="0" smtClean="0"/>
          </a:p>
          <a:p>
            <a:pPr marL="0" indent="0">
              <a:buNone/>
            </a:pPr>
            <a:r>
              <a:rPr kumimoji="1" lang="en-US" altLang="ja-JP" dirty="0" smtClean="0"/>
              <a:t>C</a:t>
            </a:r>
            <a:r>
              <a:rPr kumimoji="1" lang="ja-JP" altLang="en-US" dirty="0" smtClean="0"/>
              <a:t>ソース</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モデルエクスプローラー</a:t>
            </a:r>
            <a:endParaRPr kumimoji="1" lang="en-US" altLang="ja-JP" dirty="0"/>
          </a:p>
          <a:p>
            <a:pPr marL="0" indent="0">
              <a:buNone/>
            </a:pPr>
            <a:endParaRPr kumimoji="1" lang="en-US" altLang="ja-JP"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37856"/>
            <a:ext cx="514350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5334000"/>
            <a:ext cx="41148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814752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err="1" smtClean="0"/>
              <a:t>Stateflow</a:t>
            </a:r>
            <a:r>
              <a:rPr lang="ja-JP" altLang="en-US" dirty="0" err="1" smtClean="0"/>
              <a:t>での</a:t>
            </a:r>
            <a:r>
              <a:rPr lang="ja-JP" altLang="en-US" dirty="0" smtClean="0"/>
              <a:t>外部</a:t>
            </a:r>
            <a:r>
              <a:rPr lang="en-US" altLang="ja-JP" dirty="0" smtClean="0"/>
              <a:t>C</a:t>
            </a:r>
            <a:r>
              <a:rPr lang="ja-JP" altLang="en-US" dirty="0" smtClean="0"/>
              <a:t>コード呼び出し</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en-US" altLang="ja-JP" dirty="0" err="1" smtClean="0"/>
              <a:t>Stateflow</a:t>
            </a:r>
            <a:r>
              <a:rPr kumimoji="1" lang="ja-JP" altLang="en-US" dirty="0" smtClean="0"/>
              <a:t>で外部</a:t>
            </a:r>
            <a:r>
              <a:rPr kumimoji="1" lang="en-US" altLang="ja-JP" dirty="0" smtClean="0"/>
              <a:t>C</a:t>
            </a:r>
            <a:r>
              <a:rPr kumimoji="1" lang="ja-JP" altLang="en-US" dirty="0" smtClean="0"/>
              <a:t>コードを呼び出す例</a:t>
            </a:r>
            <a:endParaRPr kumimoji="1" lang="en-US" altLang="ja-JP" dirty="0" smtClean="0"/>
          </a:p>
          <a:p>
            <a:pPr marL="0" indent="0">
              <a:buNone/>
            </a:pPr>
            <a:endParaRPr kumimoji="1" lang="en-US" altLang="ja-JP" dirty="0" smtClean="0"/>
          </a:p>
          <a:p>
            <a:pPr marL="0" indent="0">
              <a:buNone/>
            </a:pPr>
            <a:r>
              <a:rPr kumimoji="1" lang="ja-JP" altLang="en-US" dirty="0" smtClean="0"/>
              <a:t>シミュレーションターゲット</a:t>
            </a:r>
            <a:endParaRPr kumimoji="1" lang="en-US" altLang="ja-JP" dirty="0" smtClean="0"/>
          </a:p>
          <a:p>
            <a:pPr marL="0" indent="0">
              <a:buNone/>
            </a:pPr>
            <a:r>
              <a:rPr kumimoji="1" lang="ja-JP" altLang="en-US" dirty="0" smtClean="0"/>
              <a:t>　生成時に挿入するカスタム</a:t>
            </a:r>
            <a:r>
              <a:rPr kumimoji="1" lang="en-US" altLang="ja-JP" dirty="0" smtClean="0"/>
              <a:t>C</a:t>
            </a:r>
            <a:r>
              <a:rPr kumimoji="1" lang="ja-JP" altLang="en-US" dirty="0" smtClean="0"/>
              <a:t>コード</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　追加のビルド情報</a:t>
            </a:r>
            <a:endParaRPr kumimoji="1" lang="en-US" altLang="ja-JP" dirty="0" smtClean="0"/>
          </a:p>
          <a:p>
            <a:pPr marL="0" indent="0">
              <a:buNone/>
            </a:pP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95600"/>
            <a:ext cx="2809875"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770800"/>
            <a:ext cx="336232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199" y="4766446"/>
            <a:ext cx="273367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09457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a:xfrm>
            <a:off x="168274" y="130175"/>
            <a:ext cx="6537325" cy="419100"/>
          </a:xfrm>
        </p:spPr>
        <p:txBody>
          <a:bodyPr/>
          <a:lstStyle/>
          <a:p>
            <a:pPr marL="0" indent="0"/>
            <a:r>
              <a:rPr lang="ja-JP" altLang="en-US" dirty="0" smtClean="0"/>
              <a:t>参考：</a:t>
            </a:r>
            <a:r>
              <a:rPr lang="en-US" altLang="ja-JP" dirty="0" err="1" smtClean="0"/>
              <a:t>Stateflow</a:t>
            </a:r>
            <a:r>
              <a:rPr lang="ja-JP" altLang="en-US" dirty="0" err="1" smtClean="0"/>
              <a:t>での</a:t>
            </a:r>
            <a:r>
              <a:rPr lang="ja-JP" altLang="en-US" dirty="0" smtClean="0"/>
              <a:t>外部</a:t>
            </a:r>
            <a:r>
              <a:rPr lang="en-US" altLang="ja-JP" dirty="0" smtClean="0"/>
              <a:t>C</a:t>
            </a:r>
            <a:r>
              <a:rPr lang="ja-JP" altLang="en-US" dirty="0" smtClean="0"/>
              <a:t>コード呼び出し</a:t>
            </a:r>
            <a:endParaRPr lang="en-US" altLang="ja-JP"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en-US" altLang="ja-JP" dirty="0" err="1" smtClean="0"/>
              <a:t>Stateflow</a:t>
            </a:r>
            <a:r>
              <a:rPr kumimoji="1" lang="ja-JP" altLang="en-US" dirty="0" smtClean="0"/>
              <a:t>で外部</a:t>
            </a:r>
            <a:r>
              <a:rPr kumimoji="1" lang="en-US" altLang="ja-JP" dirty="0" smtClean="0"/>
              <a:t>C</a:t>
            </a:r>
            <a:r>
              <a:rPr kumimoji="1" lang="ja-JP" altLang="en-US" dirty="0" smtClean="0"/>
              <a:t>コードを呼び出す例</a:t>
            </a:r>
            <a:endParaRPr kumimoji="1" lang="en-US" altLang="ja-JP" dirty="0" smtClean="0"/>
          </a:p>
          <a:p>
            <a:pPr marL="0" indent="0">
              <a:buNone/>
            </a:pPr>
            <a:endParaRPr kumimoji="1" lang="en-US" altLang="ja-JP" dirty="0" smtClean="0"/>
          </a:p>
          <a:p>
            <a:pPr marL="0" indent="0">
              <a:buNone/>
            </a:pPr>
            <a:r>
              <a:rPr kumimoji="1" lang="ja-JP" altLang="en-US" dirty="0" smtClean="0"/>
              <a:t>モデル</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実行後</a:t>
            </a:r>
            <a:endParaRPr kumimoji="1" lang="en-US" altLang="ja-JP"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19350"/>
            <a:ext cx="4191000"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057400"/>
            <a:ext cx="2962275"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5181600"/>
            <a:ext cx="40290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4065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ja-JP" altLang="en-US" dirty="0" smtClean="0"/>
              <a:t>シミュレーションターゲット</a:t>
            </a:r>
            <a:endParaRPr kumimoji="1" lang="ja-JP" altLang="en-US" dirty="0"/>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p:txBody>
          <a:bodyPr/>
          <a:lstStyle/>
          <a:p>
            <a:pPr marL="0" indent="0">
              <a:buNone/>
            </a:pPr>
            <a:r>
              <a:rPr kumimoji="1" lang="ja-JP" altLang="en-US" dirty="0"/>
              <a:t>コード</a:t>
            </a:r>
            <a:r>
              <a:rPr kumimoji="1" lang="ja-JP" altLang="en-US" dirty="0" smtClean="0"/>
              <a:t>生成用のシミュレーションターゲット設定も存在する</a:t>
            </a:r>
            <a:endParaRPr kumimoji="1" lang="en-US" altLang="ja-JP" dirty="0" smtClean="0"/>
          </a:p>
          <a:p>
            <a:pPr marL="0" indent="0">
              <a:buNone/>
            </a:pPr>
            <a:r>
              <a:rPr kumimoji="1" lang="ja-JP" altLang="en-US" dirty="0"/>
              <a:t>＞</a:t>
            </a:r>
            <a:r>
              <a:rPr kumimoji="1" lang="ja-JP" altLang="en-US" dirty="0" smtClean="0"/>
              <a:t>シミュレーションターゲットと同一にするという設定が可能</a:t>
            </a:r>
            <a:endParaRPr kumimoji="1" lang="en-US" altLang="ja-JP" dirty="0" smtClean="0"/>
          </a:p>
          <a:p>
            <a:pPr marL="0" indent="0">
              <a:buNone/>
            </a:pPr>
            <a:r>
              <a:rPr kumimoji="1" lang="ja-JP" altLang="en-US" dirty="0" smtClean="0"/>
              <a:t>＞以降のコード生成は上記設定を有効にして行ったものを掲載</a:t>
            </a:r>
            <a:endParaRPr kumimoji="1" lang="en-US" altLang="ja-JP" dirty="0" smtClean="0"/>
          </a:p>
          <a:p>
            <a:pPr marL="0" indent="0">
              <a:buNone/>
            </a:pPr>
            <a:endParaRPr kumimoji="1" lang="en-US" altLang="ja-JP" dirty="0" smtClean="0"/>
          </a:p>
          <a:p>
            <a:pPr marL="0" indent="0">
              <a:buNone/>
            </a:pPr>
            <a:endParaRPr kumimoji="1" lang="en-US" altLang="ja-JP"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743200"/>
            <a:ext cx="5486400" cy="3721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bwMode="auto">
          <a:xfrm>
            <a:off x="3048000" y="3162300"/>
            <a:ext cx="2438400" cy="1905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861030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ja-JP" altLang="en-US" dirty="0" smtClean="0"/>
              <a:t>シミュレーションターゲット詳細</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071267596"/>
              </p:ext>
            </p:extLst>
          </p:nvPr>
        </p:nvGraphicFramePr>
        <p:xfrm>
          <a:off x="914400" y="1524000"/>
          <a:ext cx="7772400" cy="4340990"/>
        </p:xfrm>
        <a:graphic>
          <a:graphicData uri="http://schemas.openxmlformats.org/drawingml/2006/table">
            <a:tbl>
              <a:tblPr firstRow="1" bandRow="1">
                <a:tableStyleId>{2D5ABB26-0587-4C30-8999-92F81FD0307C}</a:tableStyleId>
              </a:tblPr>
              <a:tblGrid>
                <a:gridCol w="3886200"/>
                <a:gridCol w="3886200"/>
              </a:tblGrid>
              <a:tr h="408901">
                <a:tc>
                  <a:txBody>
                    <a:bodyPr/>
                    <a:lstStyle/>
                    <a:p>
                      <a:r>
                        <a:rPr kumimoji="1" lang="ja-JP" altLang="en-US" dirty="0" smtClean="0"/>
                        <a:t>大項目</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kumimoji="1" lang="ja-JP" altLang="en-US" dirty="0" smtClean="0"/>
                        <a:t>概要</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1008250">
                <a:tc>
                  <a:txBody>
                    <a:bodyPr/>
                    <a:lstStyle/>
                    <a:p>
                      <a:r>
                        <a:rPr kumimoji="1" lang="ja-JP" altLang="en-US" sz="2000" dirty="0" smtClean="0"/>
                        <a:t>生成時に挿入するカスタム</a:t>
                      </a:r>
                      <a:r>
                        <a:rPr kumimoji="1" lang="en-US" altLang="ja-JP" sz="2000" dirty="0" smtClean="0"/>
                        <a:t>C</a:t>
                      </a:r>
                      <a:r>
                        <a:rPr kumimoji="1" lang="ja-JP" altLang="en-US" sz="2000" dirty="0" smtClean="0"/>
                        <a:t>コード</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dirty="0" smtClean="0"/>
                        <a:t>コード生成時に出力される</a:t>
                      </a:r>
                      <a:r>
                        <a:rPr kumimoji="1" lang="en-US" altLang="ja-JP" sz="2000" dirty="0" smtClean="0"/>
                        <a:t>C</a:t>
                      </a:r>
                      <a:r>
                        <a:rPr kumimoji="1" lang="ja-JP" altLang="en-US" sz="2000" dirty="0" smtClean="0"/>
                        <a:t>ソース</a:t>
                      </a:r>
                      <a:r>
                        <a:rPr kumimoji="1" lang="en-US" altLang="ja-JP" sz="2000" dirty="0" smtClean="0"/>
                        <a:t>(</a:t>
                      </a:r>
                      <a:r>
                        <a:rPr kumimoji="1" lang="ja-JP" altLang="en-US" sz="2000" dirty="0" smtClean="0"/>
                        <a:t>ヘッダ</a:t>
                      </a:r>
                      <a:r>
                        <a:rPr kumimoji="1" lang="en-US" altLang="ja-JP" sz="2000" dirty="0" smtClean="0"/>
                        <a:t>)</a:t>
                      </a:r>
                      <a:r>
                        <a:rPr kumimoji="1" lang="ja-JP" altLang="en-US" sz="2000" dirty="0" smtClean="0"/>
                        <a:t>に別途追記するコードを指定できる</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08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smtClean="0"/>
                        <a:t>追加のビルド情報</a:t>
                      </a:r>
                      <a:endParaRPr kumimoji="1" lang="en-US" altLang="ja-JP"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smtClean="0"/>
                        <a:t>ビルドする際に必要な情報を</a:t>
                      </a:r>
                      <a:r>
                        <a:rPr kumimoji="1" lang="en-US" altLang="ja-JP" sz="2000" dirty="0" smtClean="0"/>
                        <a:t>Simulink</a:t>
                      </a:r>
                      <a:r>
                        <a:rPr kumimoji="1" lang="ja-JP" altLang="en-US" sz="2000" dirty="0" smtClean="0"/>
                        <a:t>に認識させることができる</a:t>
                      </a:r>
                      <a:endParaRPr kumimoji="1" lang="en-US" altLang="ja-JP"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smtClean="0"/>
                        <a:t>C</a:t>
                      </a:r>
                      <a:r>
                        <a:rPr kumimoji="1" lang="ja-JP" altLang="en-US" sz="2000" dirty="0" smtClean="0"/>
                        <a:t>ソースファイル</a:t>
                      </a:r>
                      <a:endParaRPr kumimoji="1" lang="en-US" altLang="ja-JP" sz="2000" dirty="0" smtClean="0"/>
                    </a:p>
                    <a:p>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3199">
                <a:tc>
                  <a:txBody>
                    <a:bodyPr/>
                    <a:lstStyle/>
                    <a:p>
                      <a:r>
                        <a:rPr kumimoji="1" lang="ja-JP" altLang="en-US" sz="2000" dirty="0" smtClean="0"/>
                        <a:t>既定の関数配列のレイアウト</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None/>
                      </a:pPr>
                      <a:r>
                        <a:rPr kumimoji="1" lang="ja-JP" altLang="en-US" sz="2000" dirty="0" smtClean="0"/>
                        <a:t>コード内配列が行優先か列優先かを選択できる</a:t>
                      </a:r>
                      <a:endParaRPr kumimoji="1" lang="en-US" altLang="ja-JP" sz="2000" dirty="0" smtClean="0"/>
                    </a:p>
                    <a:p>
                      <a:pPr marL="0" indent="0">
                        <a:buNone/>
                      </a:pPr>
                      <a:r>
                        <a:rPr kumimoji="1" lang="ja-JP" altLang="en-US" sz="2000" dirty="0" smtClean="0"/>
                        <a:t>　後章で行優先列優先の挙動の違いとコード生成結果の違いをみる</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4318214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7" ma:contentTypeDescription="新しいドキュメントを作成します。" ma:contentTypeScope="" ma:versionID="a436f1778138d24543795e64726b2366">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94bd4548841eaa43b96f0a2dfc2e6871"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A664C2-CCE2-4B10-8669-5D34F1BEE413}">
  <ds:schemaRefs>
    <ds:schemaRef ds:uri="http://schemas.microsoft.com/office/2006/metadata/properties"/>
    <ds:schemaRef ds:uri="http://purl.org/dc/terms/"/>
    <ds:schemaRef ds:uri="http://schemas.openxmlformats.org/package/2006/metadata/core-properties"/>
    <ds:schemaRef ds:uri="4f9469a5-59df-4688-ab0c-43c66142dc4b"/>
    <ds:schemaRef ds:uri="http://purl.org/dc/dcmitype/"/>
    <ds:schemaRef ds:uri="http://schemas.microsoft.com/office/infopath/2007/PartnerControls"/>
    <ds:schemaRef ds:uri="http://schemas.microsoft.com/office/2006/documentManagement/types"/>
    <ds:schemaRef ds:uri="http://www.w3.org/XML/1998/namespace"/>
    <ds:schemaRef ds:uri="http://purl.org/dc/elements/1.1/"/>
  </ds:schemaRefs>
</ds:datastoreItem>
</file>

<file path=customXml/itemProps2.xml><?xml version="1.0" encoding="utf-8"?>
<ds:datastoreItem xmlns:ds="http://schemas.openxmlformats.org/officeDocument/2006/customXml" ds:itemID="{AF6A28B0-91EE-4580-937F-72EBAF519362}">
  <ds:schemaRefs>
    <ds:schemaRef ds:uri="http://schemas.microsoft.com/sharepoint/v3/contenttype/forms"/>
  </ds:schemaRefs>
</ds:datastoreItem>
</file>

<file path=customXml/itemProps3.xml><?xml version="1.0" encoding="utf-8"?>
<ds:datastoreItem xmlns:ds="http://schemas.openxmlformats.org/officeDocument/2006/customXml" ds:itemID="{8345BCF5-A9DD-4A0C-8751-0D1FA848BB45}"/>
</file>

<file path=docProps/app.xml><?xml version="1.0" encoding="utf-8"?>
<Properties xmlns="http://schemas.openxmlformats.org/officeDocument/2006/extended-properties" xmlns:vt="http://schemas.openxmlformats.org/officeDocument/2006/docPropsVTypes">
  <Template>JMAAB</Template>
  <TotalTime>0</TotalTime>
  <Words>2294</Words>
  <Application>Microsoft Office PowerPoint</Application>
  <PresentationFormat>画面に合わせる (4:3)</PresentationFormat>
  <Paragraphs>698</Paragraphs>
  <Slides>78</Slides>
  <Notes>0</Notes>
  <HiddenSlides>0</HiddenSlides>
  <MMClips>0</MMClips>
  <ScaleCrop>false</ScaleCrop>
  <HeadingPairs>
    <vt:vector size="4" baseType="variant">
      <vt:variant>
        <vt:lpstr>テーマ</vt:lpstr>
      </vt:variant>
      <vt:variant>
        <vt:i4>1</vt:i4>
      </vt:variant>
      <vt:variant>
        <vt:lpstr>スライド タイトル</vt:lpstr>
      </vt:variant>
      <vt:variant>
        <vt:i4>78</vt:i4>
      </vt:variant>
    </vt:vector>
  </HeadingPairs>
  <TitlesOfParts>
    <vt:vector size="79" baseType="lpstr">
      <vt:lpstr>1_標準デザイン</vt:lpstr>
      <vt:lpstr>C Callerブロック</vt:lpstr>
      <vt:lpstr>PowerPoint プレゼンテーション</vt:lpstr>
      <vt:lpstr>PowerPoint プレゼンテーション</vt:lpstr>
      <vt:lpstr>C Callerブロックの特徴</vt:lpstr>
      <vt:lpstr>類似ブロック・機能の比較</vt:lpstr>
      <vt:lpstr>PowerPoint プレゼンテーション</vt:lpstr>
      <vt:lpstr>基本設定</vt:lpstr>
      <vt:lpstr>シミュレーションターゲット</vt:lpstr>
      <vt:lpstr>シミュレーションターゲット詳細</vt:lpstr>
      <vt:lpstr>生成時に挿入するカスタムCコード</vt:lpstr>
      <vt:lpstr>生成時に挿入するカスタムCコード</vt:lpstr>
      <vt:lpstr>追加のビルド情報</vt:lpstr>
      <vt:lpstr>追加のビルド情報</vt:lpstr>
      <vt:lpstr>追加のビルド情報</vt:lpstr>
      <vt:lpstr>C Callerブロックの設定</vt:lpstr>
      <vt:lpstr>C Callerブロックの設定</vt:lpstr>
      <vt:lpstr>C Callerブロックの設定</vt:lpstr>
      <vt:lpstr>C Callerブロックの設定</vt:lpstr>
      <vt:lpstr>C Callerブロックの設定</vt:lpstr>
      <vt:lpstr>C Callerブロックの設定（注意点）</vt:lpstr>
      <vt:lpstr>PowerPoint プレゼンテーション</vt:lpstr>
      <vt:lpstr>各種変数の受け渡し</vt:lpstr>
      <vt:lpstr>各種変数の受け渡し</vt:lpstr>
      <vt:lpstr>各種変数の受け渡し(まとめ)</vt:lpstr>
      <vt:lpstr>ライブラリヘッダの読み込み</vt:lpstr>
      <vt:lpstr>サブシステム参照の利用</vt:lpstr>
      <vt:lpstr>サブシステム参照の利用(注意点)</vt:lpstr>
      <vt:lpstr>PowerPoint プレゼンテーション</vt:lpstr>
      <vt:lpstr>関数内Static変数の使用</vt:lpstr>
      <vt:lpstr>PowerPoint プレゼンテーション</vt:lpstr>
      <vt:lpstr>Global変数(Global Staticも含む)の使用</vt:lpstr>
      <vt:lpstr>Global変数(Global Staticも含む)の使用</vt:lpstr>
      <vt:lpstr>Global変数(Global Staticも含む)の使用</vt:lpstr>
      <vt:lpstr>Global変数(Global Staticも含む)の使用</vt:lpstr>
      <vt:lpstr>参考：S-functionブロックでのGlobal変数</vt:lpstr>
      <vt:lpstr>参考：S-functionブロックでのGlobal変数</vt:lpstr>
      <vt:lpstr>参考：Global変数やStatic変数の利用について</vt:lpstr>
      <vt:lpstr>PowerPoint プレゼンテーション</vt:lpstr>
      <vt:lpstr>列優先・行優先とは(おさらい)</vt:lpstr>
      <vt:lpstr>C Callerブロックにおける配列の転置</vt:lpstr>
      <vt:lpstr>転置の例</vt:lpstr>
      <vt:lpstr>転置の例(規定なし)</vt:lpstr>
      <vt:lpstr>転置の例(列優先)</vt:lpstr>
      <vt:lpstr>転置の例(行優先)</vt:lpstr>
      <vt:lpstr>転置の例(任意)</vt:lpstr>
      <vt:lpstr>参考：S-functionでの配列の転置</vt:lpstr>
      <vt:lpstr>PowerPoint プレゼンテーション</vt:lpstr>
      <vt:lpstr>生成コードの特徴・転置設定(C Caller)</vt:lpstr>
      <vt:lpstr>生成コードの特徴・転置設定(C Caller)</vt:lpstr>
      <vt:lpstr>生成コードの特徴(前提設定)</vt:lpstr>
      <vt:lpstr>転置の例</vt:lpstr>
      <vt:lpstr>生成コードの特徴(C Caller)　①</vt:lpstr>
      <vt:lpstr>参考：生成コードの特徴(S-function)</vt:lpstr>
      <vt:lpstr>生成コードの特徴・転置設定(C Caller) ①vs.②</vt:lpstr>
      <vt:lpstr>生成コードの特徴・転置設定(C Caller)　③</vt:lpstr>
      <vt:lpstr>生成コードの特徴・転置設定(C Caller)　①vs.④</vt:lpstr>
      <vt:lpstr>生成コードの特徴(前提設定)</vt:lpstr>
      <vt:lpstr>生成コードの特徴(C Caller) ⑤</vt:lpstr>
      <vt:lpstr>生成コードの特徴・転置設定(C Caller)　⑥vs.⑦</vt:lpstr>
      <vt:lpstr>生成コードの特徴・転置設定(C Caller) ⑧vs.⑦</vt:lpstr>
      <vt:lpstr>参考：行優先のモデルを作成する際の注意点</vt:lpstr>
      <vt:lpstr>参考：行優先のモデルを作成する際の注意点</vt:lpstr>
      <vt:lpstr>PowerPoint プレゼンテーション</vt:lpstr>
      <vt:lpstr>SLDVの互換性を持たせる設定</vt:lpstr>
      <vt:lpstr>SLDVの解析</vt:lpstr>
      <vt:lpstr>SLDVの解析結果</vt:lpstr>
      <vt:lpstr>参考：S-functionの解析結果</vt:lpstr>
      <vt:lpstr>参考：S-functionの解析結果</vt:lpstr>
      <vt:lpstr>PowerPoint プレゼンテーション</vt:lpstr>
      <vt:lpstr>C CallerとS-functionの比較</vt:lpstr>
      <vt:lpstr>生成コードの特徴・転置設定(C Caller)</vt:lpstr>
      <vt:lpstr>生成コードの特徴・転置設定(C Caller)</vt:lpstr>
      <vt:lpstr>PowerPoint プレゼンテーション</vt:lpstr>
      <vt:lpstr>所感</vt:lpstr>
      <vt:lpstr>参考：Stateflowでの外部Cコード呼び出し</vt:lpstr>
      <vt:lpstr>参考：Stateflowでの外部Cコード呼び出し</vt:lpstr>
      <vt:lpstr>参考：Stateflowでの外部Cコード呼び出し</vt:lpstr>
      <vt:lpstr>参考：Stateflowでの外部Cコード呼び出し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Simulink機能確認20WS Simulink function check20WS</dc:title>
  <dc:creator/>
  <cp:lastModifiedBy/>
  <cp:revision>2</cp:revision>
  <dcterms:created xsi:type="dcterms:W3CDTF">2014-11-07T02:25:43Z</dcterms:created>
  <dcterms:modified xsi:type="dcterms:W3CDTF">2020-01-07T01:44:27Z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