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61" r:id="rId7"/>
    <p:sldId id="274" r:id="rId8"/>
    <p:sldId id="278" r:id="rId9"/>
    <p:sldId id="275" r:id="rId10"/>
    <p:sldId id="279" r:id="rId11"/>
    <p:sldId id="263" r:id="rId12"/>
    <p:sldId id="264" r:id="rId13"/>
    <p:sldId id="273" r:id="rId14"/>
    <p:sldId id="277" r:id="rId15"/>
    <p:sldId id="283" r:id="rId16"/>
    <p:sldId id="284" r:id="rId17"/>
    <p:sldId id="280" r:id="rId18"/>
    <p:sldId id="282" r:id="rId19"/>
    <p:sldId id="281" r:id="rId20"/>
    <p:sldId id="260" r:id="rId21"/>
    <p:sldId id="266" r:id="rId22"/>
    <p:sldId id="265" r:id="rId23"/>
    <p:sldId id="272" r:id="rId24"/>
    <p:sldId id="267" r:id="rId25"/>
    <p:sldId id="268" r:id="rId26"/>
    <p:sldId id="269" r:id="rId27"/>
    <p:sldId id="270" r:id="rId28"/>
    <p:sldId id="271"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p:scale>
          <a:sx n="100" d="100"/>
          <a:sy n="100" d="100"/>
        </p:scale>
        <p:origin x="2244" y="1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6059488" y="320676"/>
            <a:ext cx="73025" cy="12192000"/>
          </a:xfrm>
          <a:prstGeom prst="rect">
            <a:avLst/>
          </a:prstGeom>
          <a:solidFill>
            <a:srgbClr val="00CC00"/>
          </a:solidFill>
          <a:ln w="9525" algn="ctr">
            <a:noFill/>
            <a:miter lim="800000"/>
            <a:headEnd/>
            <a:tailEnd/>
          </a:ln>
          <a:effectLst/>
        </p:spPr>
        <p:txBody>
          <a:bodyPr wrap="none" anchor="ctr"/>
          <a:lstStyle/>
          <a:p>
            <a:pPr>
              <a:defRPr/>
            </a:pPr>
            <a:endParaRPr lang="en-US" sz="1800"/>
          </a:p>
        </p:txBody>
      </p:sp>
      <p:sp>
        <p:nvSpPr>
          <p:cNvPr id="5" name="Rectangle 3"/>
          <p:cNvSpPr>
            <a:spLocks noChangeArrowheads="1"/>
          </p:cNvSpPr>
          <p:nvPr/>
        </p:nvSpPr>
        <p:spPr bwMode="auto">
          <a:xfrm>
            <a:off x="0" y="-26988"/>
            <a:ext cx="12208933" cy="863601"/>
          </a:xfrm>
          <a:prstGeom prst="rect">
            <a:avLst/>
          </a:prstGeom>
          <a:solidFill>
            <a:srgbClr val="00CC00"/>
          </a:solidFill>
          <a:ln w="9525">
            <a:noFill/>
            <a:miter lim="800000"/>
            <a:headEnd/>
            <a:tailEnd/>
          </a:ln>
          <a:effectLst/>
        </p:spPr>
        <p:txBody>
          <a:bodyPr wrap="none" anchor="ctr"/>
          <a:lstStyle/>
          <a:p>
            <a:pPr>
              <a:defRPr/>
            </a:pPr>
            <a:endParaRPr lang="en-US" sz="1800"/>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451" y="106363"/>
            <a:ext cx="3647016"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914400" y="2130426"/>
            <a:ext cx="103632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609600" y="6524625"/>
            <a:ext cx="28448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21906340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644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130176"/>
            <a:ext cx="2882900"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4367" y="130176"/>
            <a:ext cx="8449733"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9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7" y="130175"/>
            <a:ext cx="8367184"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787400" y="1052513"/>
            <a:ext cx="53848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6375400" y="1052513"/>
            <a:ext cx="5384800" cy="5329237"/>
          </a:xfrm>
        </p:spPr>
        <p:txBody>
          <a:bodyPr/>
          <a:lstStyle/>
          <a:p>
            <a:endParaRPr lang="ja-JP" altLang="en-US"/>
          </a:p>
        </p:txBody>
      </p:sp>
    </p:spTree>
    <p:extLst>
      <p:ext uri="{BB962C8B-B14F-4D97-AF65-F5344CB8AC3E}">
        <p14:creationId xmlns:p14="http://schemas.microsoft.com/office/powerpoint/2010/main" val="3682034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17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129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7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5400" y="1052513"/>
            <a:ext cx="53848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47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35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0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339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804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364068" y="549276"/>
            <a:ext cx="192617"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sz="1800"/>
          </a:p>
        </p:txBody>
      </p:sp>
      <p:sp>
        <p:nvSpPr>
          <p:cNvPr id="7172" name="Rectangle 4"/>
          <p:cNvSpPr>
            <a:spLocks noChangeArrowheads="1"/>
          </p:cNvSpPr>
          <p:nvPr/>
        </p:nvSpPr>
        <p:spPr bwMode="auto">
          <a:xfrm>
            <a:off x="0" y="1"/>
            <a:ext cx="12192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sz="1800"/>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6451" y="73026"/>
            <a:ext cx="3647016"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4699000" y="6453189"/>
            <a:ext cx="2292615" cy="276999"/>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224367" y="130175"/>
            <a:ext cx="8367184"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8839200" y="6491288"/>
            <a:ext cx="2641600" cy="366712"/>
          </a:xfrm>
          <a:prstGeom prst="rect">
            <a:avLst/>
          </a:prstGeom>
          <a:noFill/>
          <a:ln w="9525">
            <a:noFill/>
            <a:miter lim="800000"/>
            <a:headEnd/>
            <a:tailEnd/>
          </a:ln>
          <a:effectLst/>
        </p:spPr>
        <p:txBody>
          <a:bodyPr>
            <a:spAutoFit/>
          </a:bodyPr>
          <a:lstStyle/>
          <a:p>
            <a:pPr>
              <a:spcBef>
                <a:spcPct val="50000"/>
              </a:spcBef>
              <a:defRPr/>
            </a:pPr>
            <a:endParaRPr lang="en-US" sz="1800"/>
          </a:p>
        </p:txBody>
      </p:sp>
    </p:spTree>
    <p:extLst>
      <p:ext uri="{BB962C8B-B14F-4D97-AF65-F5344CB8AC3E}">
        <p14:creationId xmlns:p14="http://schemas.microsoft.com/office/powerpoint/2010/main" val="376618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dirty="0" smtClean="0"/>
              <a:t>ダイハツ</a:t>
            </a:r>
            <a:r>
              <a:rPr kumimoji="1" lang="ja-JP" altLang="en-US" dirty="0"/>
              <a:t>工業</a:t>
            </a:r>
          </a:p>
        </p:txBody>
      </p:sp>
      <p:sp>
        <p:nvSpPr>
          <p:cNvPr id="2" name="タイトル 1"/>
          <p:cNvSpPr>
            <a:spLocks noGrp="1"/>
          </p:cNvSpPr>
          <p:nvPr>
            <p:ph type="ctrTitle"/>
          </p:nvPr>
        </p:nvSpPr>
        <p:spPr/>
        <p:txBody>
          <a:bodyPr/>
          <a:lstStyle/>
          <a:p>
            <a:r>
              <a:rPr kumimoji="1" lang="en-US" altLang="ja-JP" dirty="0" smtClean="0"/>
              <a:t>C</a:t>
            </a:r>
            <a:r>
              <a:rPr kumimoji="1" lang="ja-JP" altLang="en-US" dirty="0" smtClean="0"/>
              <a:t> </a:t>
            </a:r>
            <a:r>
              <a:rPr kumimoji="1" lang="en-US" altLang="ja-JP" dirty="0" smtClean="0"/>
              <a:t>Caller</a:t>
            </a:r>
            <a:r>
              <a:rPr kumimoji="1" lang="ja-JP" altLang="en-US" dirty="0" smtClean="0"/>
              <a:t>調査結果</a:t>
            </a:r>
            <a:endParaRPr kumimoji="1" lang="ja-JP" altLang="en-US" dirty="0"/>
          </a:p>
        </p:txBody>
      </p:sp>
    </p:spTree>
    <p:extLst>
      <p:ext uri="{BB962C8B-B14F-4D97-AF65-F5344CB8AC3E}">
        <p14:creationId xmlns:p14="http://schemas.microsoft.com/office/powerpoint/2010/main" val="2244999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行列に関するコンフィグ設定と自動コードの出方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lang="en-US" altLang="ja-JP" dirty="0"/>
              <a:t> </a:t>
            </a:r>
            <a:r>
              <a:rPr lang="en-US" altLang="ja-JP" dirty="0" smtClean="0"/>
              <a:t>Column-major /</a:t>
            </a:r>
            <a:r>
              <a:rPr lang="en-US" altLang="ja-JP" dirty="0"/>
              <a:t> Row-major </a:t>
            </a:r>
            <a:r>
              <a:rPr kumimoji="1" lang="ja-JP" altLang="en-US" dirty="0" smtClean="0"/>
              <a:t>」と「列優先</a:t>
            </a:r>
            <a:r>
              <a:rPr kumimoji="1" lang="en-US" altLang="ja-JP" dirty="0" smtClean="0"/>
              <a:t>/</a:t>
            </a:r>
            <a:r>
              <a:rPr kumimoji="1" lang="ja-JP" altLang="en-US" dirty="0" smtClean="0"/>
              <a:t>行優先</a:t>
            </a:r>
            <a:r>
              <a:rPr kumimoji="1" lang="en-US" altLang="ja-JP" dirty="0" smtClean="0"/>
              <a:t>/</a:t>
            </a:r>
            <a:r>
              <a:rPr kumimoji="1" lang="ja-JP" altLang="en-US" dirty="0" smtClean="0"/>
              <a:t>任意</a:t>
            </a:r>
            <a:r>
              <a:rPr kumimoji="1" lang="en-US" altLang="ja-JP" dirty="0" smtClean="0"/>
              <a:t>/</a:t>
            </a:r>
            <a:r>
              <a:rPr kumimoji="1" lang="ja-JP" altLang="en-US" dirty="0" smtClean="0"/>
              <a:t>指定なし」の組み合わせ</a:t>
            </a:r>
            <a:endParaRPr kumimoji="1" lang="en-US" altLang="ja-JP" dirty="0" smtClean="0"/>
          </a:p>
          <a:p>
            <a:pPr lvl="1"/>
            <a:r>
              <a:rPr lang="ja-JP" altLang="en-US" dirty="0" smtClean="0"/>
              <a:t>右図の行列を入力とした場合の自動コードの出方</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936342617"/>
              </p:ext>
            </p:extLst>
          </p:nvPr>
        </p:nvGraphicFramePr>
        <p:xfrm>
          <a:off x="1105928" y="2508421"/>
          <a:ext cx="10515791" cy="3936103"/>
        </p:xfrm>
        <a:graphic>
          <a:graphicData uri="http://schemas.openxmlformats.org/drawingml/2006/table">
            <a:tbl>
              <a:tblPr firstRow="1" bandRow="1">
                <a:tableStyleId>{5C22544A-7EE6-4342-B048-85BDC9FD1C3A}</a:tableStyleId>
              </a:tblPr>
              <a:tblGrid>
                <a:gridCol w="790834">
                  <a:extLst>
                    <a:ext uri="{9D8B030D-6E8A-4147-A177-3AD203B41FA5}">
                      <a16:colId xmlns:a16="http://schemas.microsoft.com/office/drawing/2014/main" val="420544616"/>
                    </a:ext>
                  </a:extLst>
                </a:gridCol>
                <a:gridCol w="1112108">
                  <a:extLst>
                    <a:ext uri="{9D8B030D-6E8A-4147-A177-3AD203B41FA5}">
                      <a16:colId xmlns:a16="http://schemas.microsoft.com/office/drawing/2014/main" val="858345358"/>
                    </a:ext>
                  </a:extLst>
                </a:gridCol>
                <a:gridCol w="3855308">
                  <a:extLst>
                    <a:ext uri="{9D8B030D-6E8A-4147-A177-3AD203B41FA5}">
                      <a16:colId xmlns:a16="http://schemas.microsoft.com/office/drawing/2014/main" val="2868089051"/>
                    </a:ext>
                  </a:extLst>
                </a:gridCol>
                <a:gridCol w="4757541">
                  <a:extLst>
                    <a:ext uri="{9D8B030D-6E8A-4147-A177-3AD203B41FA5}">
                      <a16:colId xmlns:a16="http://schemas.microsoft.com/office/drawing/2014/main" val="1349471185"/>
                    </a:ext>
                  </a:extLst>
                </a:gridCol>
              </a:tblGrid>
              <a:tr h="457200">
                <a:tc>
                  <a:txBody>
                    <a:bodyPr/>
                    <a:lstStyle/>
                    <a:p>
                      <a:endParaRPr kumimoji="1" lang="ja-JP" altLang="en-US" sz="1800" b="1" dirty="0">
                        <a:solidFill>
                          <a:schemeClr val="bg1"/>
                        </a:solidFill>
                      </a:endParaRPr>
                    </a:p>
                  </a:txBody>
                  <a:tcPr>
                    <a:solidFill>
                      <a:schemeClr val="accent5">
                        <a:lumMod val="90000"/>
                      </a:schemeClr>
                    </a:solidFill>
                  </a:tcPr>
                </a:tc>
                <a:tc gridSpan="3">
                  <a:txBody>
                    <a:bodyPr/>
                    <a:lstStyle/>
                    <a:p>
                      <a:r>
                        <a:rPr kumimoji="1" lang="ja-JP" altLang="en-US" sz="1800" dirty="0" smtClean="0"/>
                        <a:t>配列のレイアウト</a:t>
                      </a:r>
                      <a:endParaRPr kumimoji="1" lang="ja-JP" altLang="en-US" sz="1800" dirty="0"/>
                    </a:p>
                  </a:txBody>
                  <a:tcPr/>
                </a:tc>
                <a:tc hMerge="1">
                  <a:txBody>
                    <a:bodyPr/>
                    <a:lstStyle/>
                    <a:p>
                      <a:endParaRPr kumimoji="1" lang="ja-JP" altLang="en-US" sz="1000" dirty="0"/>
                    </a:p>
                  </a:txBody>
                  <a:tcPr/>
                </a:tc>
                <a:tc hMerge="1">
                  <a:txBody>
                    <a:bodyPr/>
                    <a:lstStyle/>
                    <a:p>
                      <a:endParaRPr kumimoji="1" lang="en-US" altLang="ja-JP" sz="1000" dirty="0" smtClean="0"/>
                    </a:p>
                  </a:txBody>
                  <a:tcPr/>
                </a:tc>
                <a:extLst>
                  <a:ext uri="{0D108BD9-81ED-4DB2-BD59-A6C34878D82A}">
                    <a16:rowId xmlns:a16="http://schemas.microsoft.com/office/drawing/2014/main" val="3006191899"/>
                  </a:ext>
                </a:extLst>
              </a:tr>
              <a:tr h="494271">
                <a:tc rowSpan="5">
                  <a:txBody>
                    <a:bodyPr/>
                    <a:lstStyle/>
                    <a:p>
                      <a:pPr algn="ctr"/>
                      <a:r>
                        <a:rPr kumimoji="1" lang="ja-JP" altLang="en-US" kern="0" dirty="0" smtClean="0">
                          <a:solidFill>
                            <a:schemeClr val="bg1"/>
                          </a:solidFill>
                        </a:rPr>
                        <a:t>規定の関数配列のレイアウト</a:t>
                      </a:r>
                      <a:endParaRPr kumimoji="1" lang="ja-JP" altLang="en-US" sz="1800" b="1" dirty="0">
                        <a:solidFill>
                          <a:schemeClr val="bg1"/>
                        </a:solidFill>
                      </a:endParaRPr>
                    </a:p>
                  </a:txBody>
                  <a:tcPr vert="vert270" anchor="ctr">
                    <a:solidFill>
                      <a:schemeClr val="accent5">
                        <a:lumMod val="90000"/>
                      </a:schemeClr>
                    </a:solidFill>
                  </a:tcPr>
                </a:tc>
                <a:tc>
                  <a:txBody>
                    <a:bodyPr/>
                    <a:lstStyle/>
                    <a:p>
                      <a:r>
                        <a:rPr kumimoji="1" lang="en-US" altLang="ja-JP" sz="800" dirty="0" smtClean="0"/>
                        <a:t>-</a:t>
                      </a:r>
                      <a:endParaRPr kumimoji="1" lang="ja-JP" altLang="en-US" sz="800" dirty="0"/>
                    </a:p>
                  </a:txBody>
                  <a:tcPr/>
                </a:tc>
                <a:tc>
                  <a:txBody>
                    <a:bodyPr/>
                    <a:lstStyle/>
                    <a:p>
                      <a:r>
                        <a:rPr lang="en-US" altLang="ja-JP" dirty="0" smtClean="0"/>
                        <a:t>Column-major</a:t>
                      </a:r>
                      <a:endParaRPr kumimoji="1" lang="ja-JP" altLang="en-US" sz="1800" dirty="0"/>
                    </a:p>
                  </a:txBody>
                  <a:tcPr/>
                </a:tc>
                <a:tc>
                  <a:txBody>
                    <a:bodyPr/>
                    <a:lstStyle/>
                    <a:p>
                      <a:r>
                        <a:rPr lang="en-US" altLang="ja-JP" dirty="0" smtClean="0"/>
                        <a:t>Row-major</a:t>
                      </a:r>
                      <a:endParaRPr kumimoji="1" lang="en-US" altLang="ja-JP" sz="1800" dirty="0" smtClean="0"/>
                    </a:p>
                  </a:txBody>
                  <a:tcPr/>
                </a:tc>
                <a:extLst>
                  <a:ext uri="{0D108BD9-81ED-4DB2-BD59-A6C34878D82A}">
                    <a16:rowId xmlns:a16="http://schemas.microsoft.com/office/drawing/2014/main" val="3337855500"/>
                  </a:ext>
                </a:extLst>
              </a:tr>
              <a:tr h="746158">
                <a:tc vMerge="1">
                  <a:txBody>
                    <a:bodyPr/>
                    <a:lstStyle/>
                    <a:p>
                      <a:endParaRPr kumimoji="1" lang="en-US" altLang="ja-JP" sz="800" dirty="0" smtClean="0"/>
                    </a:p>
                  </a:txBody>
                  <a:tcPr/>
                </a:tc>
                <a:tc>
                  <a:txBody>
                    <a:bodyPr/>
                    <a:lstStyle/>
                    <a:p>
                      <a:r>
                        <a:rPr kumimoji="1" lang="ja-JP" altLang="en-US" sz="1800" dirty="0" smtClean="0"/>
                        <a:t>列優先</a:t>
                      </a:r>
                      <a:endParaRPr kumimoji="1" lang="en-US" altLang="ja-JP" sz="1800" dirty="0" smtClean="0"/>
                    </a:p>
                  </a:txBody>
                  <a:tcPr/>
                </a:tc>
                <a:tc>
                  <a:txBody>
                    <a:bodyPr/>
                    <a:lstStyle/>
                    <a:p>
                      <a:r>
                        <a:rPr kumimoji="1" lang="ja-JP" altLang="en-US" sz="1400" dirty="0" smtClean="0"/>
                        <a:t>列優先</a:t>
                      </a:r>
                      <a:endParaRPr kumimoji="1" lang="ja-JP" altLang="en-US" sz="1400" dirty="0"/>
                    </a:p>
                  </a:txBody>
                  <a:tcPr/>
                </a:tc>
                <a:tc>
                  <a:txBody>
                    <a:bodyPr/>
                    <a:lstStyle/>
                    <a:p>
                      <a:r>
                        <a:rPr kumimoji="1" lang="ja-JP" altLang="en-US" sz="1400" dirty="0" smtClean="0"/>
                        <a:t>行優先</a:t>
                      </a:r>
                      <a:endParaRPr kumimoji="1" lang="ja-JP" altLang="en-US" sz="1400" dirty="0"/>
                    </a:p>
                  </a:txBody>
                  <a:tcPr/>
                </a:tc>
                <a:extLst>
                  <a:ext uri="{0D108BD9-81ED-4DB2-BD59-A6C34878D82A}">
                    <a16:rowId xmlns:a16="http://schemas.microsoft.com/office/drawing/2014/main" val="3268803261"/>
                  </a:ext>
                </a:extLst>
              </a:tr>
              <a:tr h="746158">
                <a:tc vMerge="1">
                  <a:txBody>
                    <a:bodyPr/>
                    <a:lstStyle/>
                    <a:p>
                      <a:endParaRPr kumimoji="1" lang="ja-JP" altLang="en-US" sz="800" dirty="0"/>
                    </a:p>
                  </a:txBody>
                  <a:tcPr/>
                </a:tc>
                <a:tc>
                  <a:txBody>
                    <a:bodyPr/>
                    <a:lstStyle/>
                    <a:p>
                      <a:r>
                        <a:rPr kumimoji="1" lang="ja-JP" altLang="en-US" sz="1800" dirty="0" smtClean="0"/>
                        <a:t>行優先</a:t>
                      </a:r>
                      <a:endParaRPr kumimoji="1" lang="ja-JP" altLang="en-US" sz="1800" dirty="0"/>
                    </a:p>
                  </a:txBody>
                  <a:tcPr/>
                </a:tc>
                <a:tc>
                  <a:txBody>
                    <a:bodyPr/>
                    <a:lstStyle/>
                    <a:p>
                      <a:r>
                        <a:rPr kumimoji="1" lang="ja-JP" altLang="en-US" sz="1400" smtClean="0"/>
                        <a:t>エラー</a:t>
                      </a:r>
                      <a:endParaRPr kumimoji="1" lang="ja-JP" altLang="en-US" sz="1400" dirty="0"/>
                    </a:p>
                  </a:txBody>
                  <a:tcPr/>
                </a:tc>
                <a:tc>
                  <a:txBody>
                    <a:bodyPr/>
                    <a:lstStyle/>
                    <a:p>
                      <a:r>
                        <a:rPr kumimoji="1" lang="ja-JP" altLang="en-US" sz="1400" dirty="0" smtClean="0"/>
                        <a:t>行優先</a:t>
                      </a:r>
                      <a:endParaRPr kumimoji="1" lang="ja-JP" altLang="en-US" sz="1400" dirty="0"/>
                    </a:p>
                  </a:txBody>
                  <a:tcPr/>
                </a:tc>
                <a:extLst>
                  <a:ext uri="{0D108BD9-81ED-4DB2-BD59-A6C34878D82A}">
                    <a16:rowId xmlns:a16="http://schemas.microsoft.com/office/drawing/2014/main" val="218330592"/>
                  </a:ext>
                </a:extLst>
              </a:tr>
              <a:tr h="746158">
                <a:tc vMerge="1">
                  <a:txBody>
                    <a:bodyPr/>
                    <a:lstStyle/>
                    <a:p>
                      <a:endParaRPr kumimoji="1" lang="ja-JP" altLang="en-US" sz="800" dirty="0"/>
                    </a:p>
                  </a:txBody>
                  <a:tcPr/>
                </a:tc>
                <a:tc>
                  <a:txBody>
                    <a:bodyPr/>
                    <a:lstStyle/>
                    <a:p>
                      <a:r>
                        <a:rPr kumimoji="1" lang="ja-JP" altLang="en-US" sz="1800" dirty="0" smtClean="0"/>
                        <a:t>任意</a:t>
                      </a:r>
                      <a:endParaRPr kumimoji="1" lang="ja-JP" altLang="en-US" sz="1800" dirty="0"/>
                    </a:p>
                  </a:txBody>
                  <a:tcPr/>
                </a:tc>
                <a:tc>
                  <a:txBody>
                    <a:bodyPr/>
                    <a:lstStyle/>
                    <a:p>
                      <a:r>
                        <a:rPr kumimoji="1" lang="ja-JP" altLang="en-US" sz="1400" dirty="0" smtClean="0"/>
                        <a:t>列優先</a:t>
                      </a:r>
                      <a:endParaRPr kumimoji="1" lang="ja-JP" altLang="en-US" sz="1400" dirty="0"/>
                    </a:p>
                  </a:txBody>
                  <a:tcPr/>
                </a:tc>
                <a:tc>
                  <a:txBody>
                    <a:bodyPr/>
                    <a:lstStyle/>
                    <a:p>
                      <a:r>
                        <a:rPr kumimoji="1" lang="ja-JP" altLang="en-US" sz="1400" dirty="0" smtClean="0"/>
                        <a:t>行優先</a:t>
                      </a:r>
                      <a:endParaRPr kumimoji="1" lang="ja-JP" altLang="en-US" sz="1400" dirty="0"/>
                    </a:p>
                  </a:txBody>
                  <a:tcPr/>
                </a:tc>
                <a:extLst>
                  <a:ext uri="{0D108BD9-81ED-4DB2-BD59-A6C34878D82A}">
                    <a16:rowId xmlns:a16="http://schemas.microsoft.com/office/drawing/2014/main" val="3819054854"/>
                  </a:ext>
                </a:extLst>
              </a:tr>
              <a:tr h="746158">
                <a:tc vMerge="1">
                  <a:txBody>
                    <a:bodyPr/>
                    <a:lstStyle/>
                    <a:p>
                      <a:endParaRPr kumimoji="1" lang="ja-JP" altLang="en-US" sz="800" dirty="0"/>
                    </a:p>
                  </a:txBody>
                  <a:tcPr/>
                </a:tc>
                <a:tc>
                  <a:txBody>
                    <a:bodyPr/>
                    <a:lstStyle/>
                    <a:p>
                      <a:r>
                        <a:rPr kumimoji="1" lang="ja-JP" altLang="en-US" sz="1800" dirty="0" smtClean="0"/>
                        <a:t>指定なし</a:t>
                      </a:r>
                      <a:endParaRPr kumimoji="1" lang="ja-JP" altLang="en-US" sz="1800" dirty="0"/>
                    </a:p>
                  </a:txBody>
                  <a:tcPr/>
                </a:tc>
                <a:tc>
                  <a:txBody>
                    <a:bodyPr/>
                    <a:lstStyle/>
                    <a:p>
                      <a:r>
                        <a:rPr kumimoji="1" lang="ja-JP" altLang="en-US" sz="1400" dirty="0" smtClean="0"/>
                        <a:t>列優先</a:t>
                      </a:r>
                      <a:endParaRPr kumimoji="1" lang="ja-JP" altLang="en-US" sz="1400" dirty="0"/>
                    </a:p>
                  </a:txBody>
                  <a:tcPr/>
                </a:tc>
                <a:tc>
                  <a:txBody>
                    <a:bodyPr/>
                    <a:lstStyle/>
                    <a:p>
                      <a:r>
                        <a:rPr kumimoji="1" lang="ja-JP" altLang="en-US" sz="1400" dirty="0" smtClean="0"/>
                        <a:t>エラー</a:t>
                      </a:r>
                      <a:endParaRPr kumimoji="1" lang="ja-JP" altLang="en-US" sz="1400" dirty="0"/>
                    </a:p>
                  </a:txBody>
                  <a:tcPr/>
                </a:tc>
                <a:extLst>
                  <a:ext uri="{0D108BD9-81ED-4DB2-BD59-A6C34878D82A}">
                    <a16:rowId xmlns:a16="http://schemas.microsoft.com/office/drawing/2014/main" val="210098501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935" y="1475434"/>
            <a:ext cx="1044929" cy="103298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190" y="3541408"/>
            <a:ext cx="1992269" cy="63143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614" y="4442354"/>
            <a:ext cx="3336067" cy="467443"/>
          </a:xfrm>
          <a:prstGeom prst="rect">
            <a:avLst/>
          </a:prstGeom>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77190" y="5004486"/>
            <a:ext cx="2027488" cy="645343"/>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5725" y="5744518"/>
            <a:ext cx="1973734" cy="676085"/>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9466" y="3490470"/>
            <a:ext cx="2023518" cy="670748"/>
          </a:xfrm>
          <a:prstGeom prst="rect">
            <a:avLst/>
          </a:prstGeom>
        </p:spPr>
      </p:pic>
      <p:pic>
        <p:nvPicPr>
          <p:cNvPr id="11" name="図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39466" y="4250832"/>
            <a:ext cx="2023518" cy="631651"/>
          </a:xfrm>
          <a:prstGeom prst="rect">
            <a:avLst/>
          </a:prstGeom>
        </p:spPr>
      </p:pic>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9466" y="5004486"/>
            <a:ext cx="2023518" cy="630276"/>
          </a:xfrm>
          <a:prstGeom prst="rect">
            <a:avLst/>
          </a:prstGeom>
        </p:spPr>
      </p:pic>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4399" y="5715629"/>
            <a:ext cx="3451650" cy="686233"/>
          </a:xfrm>
          <a:prstGeom prst="rect">
            <a:avLst/>
          </a:prstGeom>
        </p:spPr>
      </p:pic>
      <p:sp>
        <p:nvSpPr>
          <p:cNvPr id="14" name="角丸四角形吹き出し 13"/>
          <p:cNvSpPr/>
          <p:nvPr/>
        </p:nvSpPr>
        <p:spPr bwMode="auto">
          <a:xfrm>
            <a:off x="8969377" y="2404756"/>
            <a:ext cx="2860064" cy="902709"/>
          </a:xfrm>
          <a:prstGeom prst="wedgeRoundRectCallout">
            <a:avLst>
              <a:gd name="adj1" fmla="val -36092"/>
              <a:gd name="adj2" fmla="val 6464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列優先設定にするとコード上、行優先になるが、</a:t>
            </a:r>
            <a:endParaRPr lang="en-US" altLang="ja-JP" sz="1400" dirty="0" smtClean="0">
              <a:latin typeface="Arial" charset="0"/>
              <a:ea typeface="ＭＳ Ｐゴシック" pitchFamily="50" charset="-128"/>
            </a:endParaRPr>
          </a:p>
          <a:p>
            <a:pPr fontAlgn="base">
              <a:spcBef>
                <a:spcPct val="0"/>
              </a:spcBef>
              <a:spcAft>
                <a:spcPct val="0"/>
              </a:spcAft>
            </a:pPr>
            <a:r>
              <a:rPr lang="ja-JP" altLang="en-US" sz="1400" dirty="0" smtClean="0">
                <a:latin typeface="Arial" charset="0"/>
                <a:ea typeface="ＭＳ Ｐゴシック" pitchFamily="50" charset="-128"/>
              </a:rPr>
              <a:t>コール直前で転地処理が入る。</a:t>
            </a:r>
            <a:endParaRPr lang="ja-JP" altLang="en-US" sz="1400" dirty="0">
              <a:latin typeface="Arial" charset="0"/>
              <a:ea typeface="ＭＳ Ｐゴシック" pitchFamily="50" charset="-128"/>
            </a:endParaRPr>
          </a:p>
        </p:txBody>
      </p:sp>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52813" y="3368467"/>
            <a:ext cx="1437784" cy="793690"/>
          </a:xfrm>
          <a:prstGeom prst="rect">
            <a:avLst/>
          </a:prstGeom>
        </p:spPr>
      </p:pic>
    </p:spTree>
    <p:extLst>
      <p:ext uri="{BB962C8B-B14F-4D97-AF65-F5344CB8AC3E}">
        <p14:creationId xmlns:p14="http://schemas.microsoft.com/office/powerpoint/2010/main" val="266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Simulink</a:t>
            </a:r>
            <a:r>
              <a:rPr kumimoji="1" lang="ja-JP" altLang="en-US" dirty="0" smtClean="0"/>
              <a:t> </a:t>
            </a:r>
            <a:r>
              <a:rPr kumimoji="1" lang="en-US" altLang="ja-JP" dirty="0" smtClean="0"/>
              <a:t>Design Verifier</a:t>
            </a:r>
            <a:r>
              <a:rPr kumimoji="1" lang="ja-JP" altLang="en-US" dirty="0" smtClean="0"/>
              <a:t>との互換性</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Simulink</a:t>
            </a:r>
            <a:r>
              <a:rPr kumimoji="1" lang="ja-JP" altLang="en-US" dirty="0"/>
              <a:t> </a:t>
            </a:r>
            <a:r>
              <a:rPr kumimoji="1" lang="en-US" altLang="ja-JP" dirty="0"/>
              <a:t>Design </a:t>
            </a:r>
            <a:r>
              <a:rPr kumimoji="1" lang="en-US" altLang="ja-JP" dirty="0" smtClean="0"/>
              <a:t>Verifier</a:t>
            </a:r>
            <a:r>
              <a:rPr kumimoji="1" lang="ja-JP" altLang="en-US" dirty="0" smtClean="0"/>
              <a:t>と</a:t>
            </a:r>
            <a:r>
              <a:rPr kumimoji="1" lang="ja-JP" altLang="en-US" dirty="0"/>
              <a:t>の</a:t>
            </a:r>
            <a:r>
              <a:rPr kumimoji="1" lang="ja-JP" altLang="en-US" dirty="0" smtClean="0"/>
              <a:t>互換性</a:t>
            </a:r>
            <a:endParaRPr lang="en-US" altLang="ja-JP" dirty="0" smtClean="0"/>
          </a:p>
          <a:p>
            <a:pPr lvl="1"/>
            <a:r>
              <a:rPr lang="ja-JP" altLang="en-US" dirty="0" smtClean="0"/>
              <a:t>「カスタム コード解析を有効にする」にチェックを入れると互換性ありになる。</a:t>
            </a:r>
            <a:endParaRPr lang="en-US" altLang="ja-JP" dirty="0"/>
          </a:p>
          <a:p>
            <a:pPr lvl="1"/>
            <a:endParaRPr lang="en-US" altLang="ja-JP" dirty="0" smtClean="0"/>
          </a:p>
          <a:p>
            <a:pPr lvl="1"/>
            <a:endParaRPr lang="en-US" altLang="ja-JP" dirty="0"/>
          </a:p>
          <a:p>
            <a:pPr marL="457200" lvl="1" indent="0">
              <a:buNone/>
            </a:pPr>
            <a:endParaRPr lang="en-US" altLang="ja-JP" dirty="0" smtClean="0"/>
          </a:p>
          <a:p>
            <a:pPr lvl="1"/>
            <a:endParaRPr kumimoji="1" lang="en-US" altLang="ja-JP" dirty="0"/>
          </a:p>
          <a:p>
            <a:pPr lvl="1"/>
            <a:endParaRPr lang="en-US" altLang="ja-JP" dirty="0" smtClean="0"/>
          </a:p>
          <a:p>
            <a:pPr lvl="1"/>
            <a:endParaRPr kumimoji="1" lang="en-US" altLang="ja-JP" dirty="0" smtClean="0"/>
          </a:p>
          <a:p>
            <a:pPr lvl="1"/>
            <a:endParaRPr kumimoji="1" lang="en-US" altLang="ja-JP" dirty="0"/>
          </a:p>
          <a:p>
            <a:pPr lvl="1"/>
            <a:r>
              <a:rPr lang="ja-JP" altLang="en-US" dirty="0" smtClean="0"/>
              <a:t>互換性の確認</a:t>
            </a:r>
            <a:r>
              <a:rPr lang="ja-JP" altLang="en-US" dirty="0" smtClean="0"/>
              <a:t>方法</a:t>
            </a:r>
            <a:endParaRPr lang="en-US" altLang="ja-JP" dirty="0" smtClean="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890" y="4868709"/>
            <a:ext cx="4401322" cy="986503"/>
          </a:xfrm>
          <a:prstGeom prst="rect">
            <a:avLst/>
          </a:prstGeom>
        </p:spPr>
      </p:pic>
      <p:sp>
        <p:nvSpPr>
          <p:cNvPr id="14" name="正方形/長方形 13"/>
          <p:cNvSpPr/>
          <p:nvPr/>
        </p:nvSpPr>
        <p:spPr bwMode="auto">
          <a:xfrm>
            <a:off x="3503653" y="5427491"/>
            <a:ext cx="1112108" cy="33981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角丸四角形吹き出し 14"/>
          <p:cNvSpPr/>
          <p:nvPr/>
        </p:nvSpPr>
        <p:spPr bwMode="auto">
          <a:xfrm>
            <a:off x="5750717" y="5663079"/>
            <a:ext cx="3560099" cy="612648"/>
          </a:xfrm>
          <a:prstGeom prst="wedgeRoundRectCallout">
            <a:avLst>
              <a:gd name="adj1" fmla="val -84218"/>
              <a:gd name="adj2" fmla="val -3648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「互換性の確認」ボタンをクリックして</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互換性</a:t>
            </a:r>
            <a:r>
              <a:rPr lang="ja-JP" altLang="en-US" sz="1400" dirty="0" smtClean="0">
                <a:solidFill>
                  <a:schemeClr val="tx1"/>
                </a:solidFill>
                <a:latin typeface="Arial" charset="0"/>
                <a:ea typeface="ＭＳ Ｐゴシック" pitchFamily="50" charset="-128"/>
              </a:rPr>
              <a:t>の有無を</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確認</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890" y="2047031"/>
            <a:ext cx="3999427" cy="1975093"/>
          </a:xfrm>
          <a:prstGeom prst="rect">
            <a:avLst/>
          </a:prstGeom>
        </p:spPr>
      </p:pic>
      <p:sp>
        <p:nvSpPr>
          <p:cNvPr id="16" name="正方形/長方形 15"/>
          <p:cNvSpPr/>
          <p:nvPr/>
        </p:nvSpPr>
        <p:spPr bwMode="auto">
          <a:xfrm>
            <a:off x="3804334" y="2450896"/>
            <a:ext cx="1354612" cy="21198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テキスト ボックス 16"/>
          <p:cNvSpPr txBox="1"/>
          <p:nvPr/>
        </p:nvSpPr>
        <p:spPr>
          <a:xfrm>
            <a:off x="5919732" y="2139662"/>
            <a:ext cx="5678157" cy="523220"/>
          </a:xfrm>
          <a:prstGeom prst="rect">
            <a:avLst/>
          </a:prstGeom>
          <a:noFill/>
        </p:spPr>
        <p:txBody>
          <a:bodyPr wrap="none" rtlCol="0">
            <a:spAutoFit/>
          </a:bodyPr>
          <a:lstStyle/>
          <a:p>
            <a:r>
              <a:rPr kumimoji="1" lang="en-US" altLang="ja-JP" sz="1400" dirty="0" smtClean="0"/>
              <a:t>※C</a:t>
            </a:r>
            <a:r>
              <a:rPr kumimoji="1" lang="ja-JP" altLang="en-US" sz="1400" dirty="0" smtClean="0"/>
              <a:t>関数で</a:t>
            </a:r>
            <a:r>
              <a:rPr kumimoji="1" lang="en-US" altLang="ja-JP" sz="1400" dirty="0" smtClean="0"/>
              <a:t>char</a:t>
            </a:r>
            <a:r>
              <a:rPr kumimoji="1" lang="ja-JP" altLang="en-US" sz="1400" dirty="0" smtClean="0"/>
              <a:t>を使用しているとチェックを入れても互換性なし。</a:t>
            </a:r>
            <a:endParaRPr kumimoji="1" lang="en-US" altLang="ja-JP" sz="1400" dirty="0" smtClean="0"/>
          </a:p>
          <a:p>
            <a:r>
              <a:rPr lang="ja-JP" altLang="en-US" sz="1400" dirty="0"/>
              <a:t>　</a:t>
            </a:r>
            <a:r>
              <a:rPr lang="ja-JP" altLang="en-US" sz="1400" dirty="0" smtClean="0"/>
              <a:t>「</a:t>
            </a:r>
            <a:r>
              <a:rPr lang="en-US" altLang="ja-JP" sz="1400" dirty="0" smtClean="0"/>
              <a:t>unsigned char</a:t>
            </a:r>
            <a:r>
              <a:rPr lang="ja-JP" altLang="en-US" sz="1400" dirty="0" smtClean="0"/>
              <a:t>」「</a:t>
            </a:r>
            <a:r>
              <a:rPr lang="en-US" altLang="ja-JP" sz="1400" dirty="0" smtClean="0"/>
              <a:t>signed </a:t>
            </a:r>
            <a:r>
              <a:rPr lang="en-US" altLang="ja-JP" sz="1400" dirty="0"/>
              <a:t>char</a:t>
            </a:r>
            <a:r>
              <a:rPr lang="ja-JP" altLang="en-US" sz="1400" dirty="0" smtClean="0"/>
              <a:t>」のように記述すれば互換性ありになる。</a:t>
            </a:r>
            <a:endParaRPr lang="ja-JP" altLang="en-US" sz="1400" dirty="0"/>
          </a:p>
        </p:txBody>
      </p:sp>
    </p:spTree>
    <p:extLst>
      <p:ext uri="{BB962C8B-B14F-4D97-AF65-F5344CB8AC3E}">
        <p14:creationId xmlns:p14="http://schemas.microsoft.com/office/powerpoint/2010/main" val="401366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t>カスタムコード解析無効</a:t>
            </a:r>
            <a:r>
              <a:rPr lang="ja-JP" altLang="en-US" dirty="0" smtClean="0"/>
              <a:t>時、</a:t>
            </a:r>
            <a:r>
              <a:rPr kumimoji="1" lang="en-US" altLang="ja-JP" dirty="0" smtClean="0"/>
              <a:t>SLDV</a:t>
            </a:r>
            <a:r>
              <a:rPr kumimoji="1" lang="ja-JP" altLang="en-US" dirty="0" smtClean="0"/>
              <a:t>と</a:t>
            </a:r>
            <a:r>
              <a:rPr kumimoji="1" lang="ja-JP" altLang="en-US" dirty="0"/>
              <a:t>の</a:t>
            </a:r>
            <a:r>
              <a:rPr kumimoji="1" lang="ja-JP" altLang="en-US" dirty="0" smtClean="0"/>
              <a:t>互換性なし</a:t>
            </a:r>
            <a:endParaRPr kumimoji="1" lang="en-US" altLang="ja-JP" dirty="0" smtClean="0"/>
          </a:p>
          <a:p>
            <a:pPr lvl="1"/>
            <a:r>
              <a:rPr lang="en-US" altLang="ja-JP" dirty="0"/>
              <a:t>C</a:t>
            </a:r>
            <a:r>
              <a:rPr lang="ja-JP" altLang="en-US" dirty="0"/>
              <a:t> </a:t>
            </a:r>
            <a:r>
              <a:rPr lang="en-US" altLang="ja-JP" dirty="0"/>
              <a:t>Caller</a:t>
            </a:r>
            <a:r>
              <a:rPr lang="ja-JP" altLang="en-US" dirty="0"/>
              <a:t>をモデル直下に</a:t>
            </a:r>
            <a:r>
              <a:rPr lang="ja-JP" altLang="en-US" dirty="0" smtClean="0"/>
              <a:t>配置</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r>
              <a:rPr lang="en-US" altLang="ja-JP" dirty="0" smtClean="0"/>
              <a:t>C</a:t>
            </a:r>
            <a:r>
              <a:rPr lang="ja-JP" altLang="en-US" dirty="0" smtClean="0"/>
              <a:t> </a:t>
            </a:r>
            <a:r>
              <a:rPr lang="en-US" altLang="ja-JP" dirty="0"/>
              <a:t>Caller</a:t>
            </a:r>
            <a:r>
              <a:rPr lang="ja-JP" altLang="en-US" dirty="0"/>
              <a:t>をサブシステム化</a:t>
            </a:r>
          </a:p>
          <a:p>
            <a:pPr lvl="1"/>
            <a:endParaRPr lang="en-US" altLang="ja-JP" dirty="0"/>
          </a:p>
          <a:p>
            <a:pPr lvl="1"/>
            <a:endParaRPr lang="en-US" altLang="ja-JP" dirty="0" smtClean="0"/>
          </a:p>
          <a:p>
            <a:pPr lvl="1"/>
            <a:endParaRPr lang="en-US" altLang="ja-JP" dirty="0" smtClean="0"/>
          </a:p>
          <a:p>
            <a:pPr lvl="1"/>
            <a:r>
              <a:rPr lang="en-US" altLang="ja-JP" dirty="0" smtClean="0"/>
              <a:t>C</a:t>
            </a:r>
            <a:r>
              <a:rPr lang="ja-JP" altLang="en-US" dirty="0" smtClean="0"/>
              <a:t> </a:t>
            </a:r>
            <a:r>
              <a:rPr lang="en-US" altLang="ja-JP" dirty="0" smtClean="0"/>
              <a:t>Caller</a:t>
            </a:r>
            <a:r>
              <a:rPr lang="ja-JP" altLang="en-US" dirty="0" smtClean="0"/>
              <a:t>をハーネス化</a:t>
            </a:r>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marL="457200" lvl="1" indent="0">
              <a:buNone/>
            </a:pP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985" y="5157917"/>
            <a:ext cx="3580561" cy="1168889"/>
          </a:xfrm>
          <a:prstGeom prst="rect">
            <a:avLst/>
          </a:prstGeom>
        </p:spPr>
      </p:pic>
      <p:sp>
        <p:nvSpPr>
          <p:cNvPr id="2" name="タイトル 1"/>
          <p:cNvSpPr>
            <a:spLocks noGrp="1"/>
          </p:cNvSpPr>
          <p:nvPr>
            <p:ph type="title"/>
          </p:nvPr>
        </p:nvSpPr>
        <p:spPr/>
        <p:txBody>
          <a:bodyPr/>
          <a:lstStyle/>
          <a:p>
            <a:r>
              <a:rPr kumimoji="1" lang="en-US" altLang="ja-JP" dirty="0" smtClean="0"/>
              <a:t>Simulink</a:t>
            </a:r>
            <a:r>
              <a:rPr kumimoji="1" lang="ja-JP" altLang="en-US" dirty="0" smtClean="0"/>
              <a:t> </a:t>
            </a:r>
            <a:r>
              <a:rPr kumimoji="1" lang="en-US" altLang="ja-JP" dirty="0" smtClean="0"/>
              <a:t>Design Verifier</a:t>
            </a:r>
            <a:r>
              <a:rPr kumimoji="1" lang="ja-JP" altLang="en-US" dirty="0" smtClean="0"/>
              <a:t>との互換性</a:t>
            </a:r>
            <a:r>
              <a:rPr lang="en-US" altLang="ja-JP" dirty="0"/>
              <a:t>(</a:t>
            </a:r>
            <a:r>
              <a:rPr lang="ja-JP" altLang="en-US" dirty="0"/>
              <a:t>カスタムコード解析</a:t>
            </a:r>
            <a:r>
              <a:rPr lang="ja-JP" altLang="en-US" dirty="0" smtClean="0"/>
              <a:t>無効時</a:t>
            </a:r>
            <a:r>
              <a:rPr lang="en-US" altLang="ja-JP" dirty="0" smtClean="0"/>
              <a:t>)</a:t>
            </a:r>
            <a:endParaRPr kumimoji="1" lang="ja-JP" altLang="en-US" dirty="0"/>
          </a:p>
        </p:txBody>
      </p:sp>
      <p:pic>
        <p:nvPicPr>
          <p:cNvPr id="13" name="図 12"/>
          <p:cNvPicPr>
            <a:picLocks noChangeAspect="1"/>
          </p:cNvPicPr>
          <p:nvPr/>
        </p:nvPicPr>
        <p:blipFill rotWithShape="1">
          <a:blip r:embed="rId3" cstate="print">
            <a:extLst>
              <a:ext uri="{28A0092B-C50C-407E-A947-70E740481C1C}">
                <a14:useLocalDpi xmlns:a14="http://schemas.microsoft.com/office/drawing/2010/main" val="0"/>
              </a:ext>
            </a:extLst>
          </a:blip>
          <a:srcRect b="32047"/>
          <a:stretch/>
        </p:blipFill>
        <p:spPr>
          <a:xfrm>
            <a:off x="5765523" y="5004067"/>
            <a:ext cx="2359301" cy="1322740"/>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985" y="3717131"/>
            <a:ext cx="2837725" cy="1001160"/>
          </a:xfrm>
          <a:prstGeom prst="rect">
            <a:avLst/>
          </a:prstGeom>
        </p:spPr>
      </p:pic>
      <p:pic>
        <p:nvPicPr>
          <p:cNvPr id="15" name="図 14"/>
          <p:cNvPicPr>
            <a:picLocks noChangeAspect="1"/>
          </p:cNvPicPr>
          <p:nvPr/>
        </p:nvPicPr>
        <p:blipFill rotWithShape="1">
          <a:blip r:embed="rId5" cstate="print">
            <a:extLst>
              <a:ext uri="{28A0092B-C50C-407E-A947-70E740481C1C}">
                <a14:useLocalDpi xmlns:a14="http://schemas.microsoft.com/office/drawing/2010/main" val="0"/>
              </a:ext>
            </a:extLst>
          </a:blip>
          <a:srcRect b="41875"/>
          <a:stretch/>
        </p:blipFill>
        <p:spPr>
          <a:xfrm>
            <a:off x="5765524" y="3526241"/>
            <a:ext cx="2540276" cy="1113470"/>
          </a:xfrm>
          <a:prstGeom prst="rect">
            <a:avLst/>
          </a:prstGeom>
        </p:spPr>
      </p:pic>
      <p:pic>
        <p:nvPicPr>
          <p:cNvPr id="8" name="図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6985" y="1925026"/>
            <a:ext cx="3017050" cy="1034919"/>
          </a:xfrm>
          <a:prstGeom prst="rect">
            <a:avLst/>
          </a:prstGeom>
        </p:spPr>
      </p:pic>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b="16448"/>
          <a:stretch/>
        </p:blipFill>
        <p:spPr>
          <a:xfrm>
            <a:off x="7224753" y="1784203"/>
            <a:ext cx="1906890" cy="1204164"/>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3620" y="1784202"/>
            <a:ext cx="1225010" cy="1357119"/>
          </a:xfrm>
          <a:prstGeom prst="rect">
            <a:avLst/>
          </a:prstGeom>
          <a:ln>
            <a:solidFill>
              <a:schemeClr val="accent1"/>
            </a:solidFill>
          </a:ln>
        </p:spPr>
      </p:pic>
      <p:cxnSp>
        <p:nvCxnSpPr>
          <p:cNvPr id="11" name="直線矢印コネクタ 10"/>
          <p:cNvCxnSpPr/>
          <p:nvPr/>
        </p:nvCxnSpPr>
        <p:spPr bwMode="auto">
          <a:xfrm flipV="1">
            <a:off x="3724766" y="2131476"/>
            <a:ext cx="2118854" cy="1587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2" name="テキスト ボックス 11"/>
          <p:cNvSpPr txBox="1"/>
          <p:nvPr/>
        </p:nvSpPr>
        <p:spPr>
          <a:xfrm>
            <a:off x="4959018" y="2073153"/>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
        <p:nvSpPr>
          <p:cNvPr id="16" name="テキスト ボックス 15"/>
          <p:cNvSpPr txBox="1"/>
          <p:nvPr/>
        </p:nvSpPr>
        <p:spPr>
          <a:xfrm>
            <a:off x="9155166" y="2698335"/>
            <a:ext cx="2672526" cy="523220"/>
          </a:xfrm>
          <a:prstGeom prst="rect">
            <a:avLst/>
          </a:prstGeom>
          <a:noFill/>
        </p:spPr>
        <p:txBody>
          <a:bodyPr wrap="none" rtlCol="0">
            <a:spAutoFit/>
          </a:bodyPr>
          <a:lstStyle/>
          <a:p>
            <a:r>
              <a:rPr kumimoji="1" lang="en-US" altLang="ja-JP" sz="1400" dirty="0" smtClean="0"/>
              <a:t>※</a:t>
            </a:r>
            <a:r>
              <a:rPr kumimoji="1" lang="ja-JP" altLang="en-US" sz="1400" dirty="0" smtClean="0"/>
              <a:t>「テストの生成」をクリックしても</a:t>
            </a:r>
            <a:endParaRPr kumimoji="1" lang="en-US" altLang="ja-JP" sz="1400" dirty="0" smtClean="0"/>
          </a:p>
          <a:p>
            <a:r>
              <a:rPr lang="ja-JP" altLang="en-US" sz="1400" dirty="0"/>
              <a:t>　</a:t>
            </a:r>
            <a:r>
              <a:rPr lang="ja-JP" altLang="en-US" sz="1400" dirty="0" smtClean="0"/>
              <a:t>　</a:t>
            </a:r>
            <a:r>
              <a:rPr kumimoji="1" lang="ja-JP" altLang="en-US" sz="1400" dirty="0" smtClean="0"/>
              <a:t>テストパターンは生成されない</a:t>
            </a:r>
            <a:endParaRPr kumimoji="1" lang="ja-JP" altLang="en-US" sz="1400" dirty="0"/>
          </a:p>
        </p:txBody>
      </p:sp>
      <p:sp>
        <p:nvSpPr>
          <p:cNvPr id="17" name="正方形/長方形 16"/>
          <p:cNvSpPr/>
          <p:nvPr/>
        </p:nvSpPr>
        <p:spPr bwMode="auto">
          <a:xfrm>
            <a:off x="7276073" y="2502403"/>
            <a:ext cx="1804249" cy="21198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5843620" y="4286240"/>
            <a:ext cx="1804249" cy="21198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正方形/長方形 18"/>
          <p:cNvSpPr/>
          <p:nvPr/>
        </p:nvSpPr>
        <p:spPr bwMode="auto">
          <a:xfrm>
            <a:off x="5843620" y="6036300"/>
            <a:ext cx="2124265" cy="21198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692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Simulink</a:t>
            </a:r>
            <a:r>
              <a:rPr kumimoji="1" lang="ja-JP" altLang="en-US" dirty="0" smtClean="0"/>
              <a:t> </a:t>
            </a:r>
            <a:r>
              <a:rPr kumimoji="1" lang="en-US" altLang="ja-JP" dirty="0" smtClean="0"/>
              <a:t>Test</a:t>
            </a:r>
            <a:r>
              <a:rPr kumimoji="1" lang="ja-JP" altLang="en-US" dirty="0" err="1" smtClean="0"/>
              <a:t>での</a:t>
            </a:r>
            <a:r>
              <a:rPr kumimoji="1" lang="ja-JP" altLang="en-US" dirty="0" smtClean="0"/>
              <a:t>カバレッジ計測</a:t>
            </a:r>
            <a:r>
              <a:rPr lang="en-US" altLang="ja-JP" dirty="0"/>
              <a:t>(</a:t>
            </a:r>
            <a:r>
              <a:rPr lang="ja-JP" altLang="en-US" dirty="0"/>
              <a:t>カスタムコード解析無効</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カスタムコード解析無効時、 </a:t>
            </a:r>
            <a:r>
              <a:rPr kumimoji="1" lang="en-US" altLang="ja-JP" dirty="0" smtClean="0"/>
              <a:t>Simulink</a:t>
            </a:r>
            <a:r>
              <a:rPr kumimoji="1" lang="ja-JP" altLang="en-US" dirty="0" smtClean="0"/>
              <a:t> </a:t>
            </a:r>
            <a:r>
              <a:rPr kumimoji="1" lang="en-US" altLang="ja-JP" dirty="0" smtClean="0"/>
              <a:t>Test</a:t>
            </a:r>
            <a:r>
              <a:rPr kumimoji="1" lang="ja-JP" altLang="en-US" dirty="0" smtClean="0"/>
              <a:t>でカバレッジ計測不可</a:t>
            </a:r>
            <a:endParaRPr kumimoji="1" lang="en-US" altLang="ja-JP" dirty="0" smtClean="0"/>
          </a:p>
          <a:p>
            <a:pPr lvl="1"/>
            <a:r>
              <a:rPr lang="en-US" altLang="ja-JP" dirty="0" smtClean="0"/>
              <a:t>Switch</a:t>
            </a:r>
            <a:r>
              <a:rPr lang="ja-JP" altLang="en-US" dirty="0" smtClean="0"/>
              <a:t>を含むサブシステムでカバレッジ</a:t>
            </a:r>
            <a:r>
              <a:rPr lang="en-US" altLang="ja-JP" dirty="0" smtClean="0"/>
              <a:t>50%</a:t>
            </a:r>
            <a:r>
              <a:rPr lang="ja-JP" altLang="en-US" dirty="0" smtClean="0"/>
              <a:t>となったテストケースを</a:t>
            </a:r>
            <a:r>
              <a:rPr lang="en-US" altLang="ja-JP" dirty="0" smtClean="0"/>
              <a:t/>
            </a:r>
            <a:br>
              <a:rPr lang="en-US" altLang="ja-JP" dirty="0" smtClean="0"/>
            </a:br>
            <a:r>
              <a:rPr lang="ja-JP" altLang="en-US" dirty="0" smtClean="0"/>
              <a:t>同等の動作をする</a:t>
            </a:r>
            <a:r>
              <a:rPr lang="en-US" altLang="ja-JP" dirty="0" smtClean="0"/>
              <a:t>C</a:t>
            </a:r>
            <a:r>
              <a:rPr lang="ja-JP" altLang="en-US" dirty="0" smtClean="0"/>
              <a:t> </a:t>
            </a:r>
            <a:r>
              <a:rPr lang="en-US" altLang="ja-JP" dirty="0" smtClean="0"/>
              <a:t>Caller</a:t>
            </a:r>
            <a:r>
              <a:rPr lang="ja-JP" altLang="en-US" dirty="0" err="1" smtClean="0"/>
              <a:t>にも</a:t>
            </a:r>
            <a:r>
              <a:rPr lang="ja-JP" altLang="en-US" dirty="0" smtClean="0"/>
              <a:t>流したが、カバレッジレポートが同様にならなかった。</a:t>
            </a:r>
            <a:endParaRPr lang="en-US" altLang="ja-JP" dirty="0" smtClean="0"/>
          </a:p>
          <a:p>
            <a:pPr lvl="1"/>
            <a:r>
              <a:rPr lang="ja-JP" altLang="en-US" dirty="0" smtClean="0"/>
              <a:t>サブシステムを対象システムとして指定した場合、期待通りにそのカバレッジが計測される。</a:t>
            </a:r>
            <a:endParaRPr lang="en-US" altLang="ja-JP" dirty="0" smtClean="0"/>
          </a:p>
          <a:p>
            <a:pPr lvl="1"/>
            <a:r>
              <a:rPr lang="en-US" altLang="ja-JP" dirty="0" smtClean="0"/>
              <a:t>C</a:t>
            </a:r>
            <a:r>
              <a:rPr lang="ja-JP" altLang="en-US" dirty="0" smtClean="0"/>
              <a:t> </a:t>
            </a:r>
            <a:r>
              <a:rPr lang="en-US" altLang="ja-JP" dirty="0" smtClean="0"/>
              <a:t>Caller</a:t>
            </a:r>
            <a:r>
              <a:rPr lang="ja-JP" altLang="en-US" dirty="0" smtClean="0"/>
              <a:t>を対象システムとして指定しても、</a:t>
            </a:r>
            <a:r>
              <a:rPr lang="en-US" altLang="ja-JP" dirty="0" smtClean="0"/>
              <a:t/>
            </a:r>
            <a:br>
              <a:rPr lang="en-US" altLang="ja-JP" dirty="0" smtClean="0"/>
            </a:br>
            <a:r>
              <a:rPr lang="ja-JP" altLang="en-US" dirty="0" smtClean="0"/>
              <a:t>モデル全体や入力ブロックのカバレッジを計測しており意図しない結果となった。</a:t>
            </a:r>
            <a:endParaRPr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1308" y="3250834"/>
            <a:ext cx="2660307" cy="3130916"/>
          </a:xfrm>
          <a:prstGeom prst="rect">
            <a:avLst/>
          </a:prstGeom>
          <a:ln>
            <a:solidFill>
              <a:schemeClr val="accent5">
                <a:lumMod val="90000"/>
              </a:schemeClr>
            </a:solidFill>
          </a:ln>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8168" y="3250834"/>
            <a:ext cx="2621749" cy="2925720"/>
          </a:xfrm>
          <a:prstGeom prst="rect">
            <a:avLst/>
          </a:prstGeom>
          <a:ln>
            <a:solidFill>
              <a:schemeClr val="accent5">
                <a:lumMod val="90000"/>
              </a:schemeClr>
            </a:solidFill>
          </a:ln>
        </p:spPr>
      </p:pic>
      <p:sp>
        <p:nvSpPr>
          <p:cNvPr id="6" name="テキスト ボックス 5"/>
          <p:cNvSpPr txBox="1"/>
          <p:nvPr/>
        </p:nvSpPr>
        <p:spPr>
          <a:xfrm>
            <a:off x="5325627" y="6094486"/>
            <a:ext cx="1766830" cy="369332"/>
          </a:xfrm>
          <a:prstGeom prst="rect">
            <a:avLst/>
          </a:prstGeom>
          <a:noFill/>
        </p:spPr>
        <p:txBody>
          <a:bodyPr wrap="none" rtlCol="0">
            <a:spAutoFit/>
          </a:bodyPr>
          <a:lstStyle/>
          <a:p>
            <a:r>
              <a:rPr kumimoji="1" lang="en-US" altLang="ja-JP" dirty="0" smtClean="0"/>
              <a:t>C Caller</a:t>
            </a:r>
            <a:r>
              <a:rPr kumimoji="1" lang="ja-JP" altLang="en-US" dirty="0" smtClean="0"/>
              <a:t>ブロック</a:t>
            </a:r>
            <a:endParaRPr kumimoji="1" lang="ja-JP" altLang="en-US" dirty="0"/>
          </a:p>
        </p:txBody>
      </p:sp>
      <p:sp>
        <p:nvSpPr>
          <p:cNvPr id="7" name="テキスト ボックス 6"/>
          <p:cNvSpPr txBox="1"/>
          <p:nvPr/>
        </p:nvSpPr>
        <p:spPr>
          <a:xfrm>
            <a:off x="1983125" y="6316907"/>
            <a:ext cx="1465466" cy="369332"/>
          </a:xfrm>
          <a:prstGeom prst="rect">
            <a:avLst/>
          </a:prstGeom>
          <a:noFill/>
        </p:spPr>
        <p:txBody>
          <a:bodyPr wrap="none" rtlCol="0">
            <a:spAutoFit/>
          </a:bodyPr>
          <a:lstStyle/>
          <a:p>
            <a:r>
              <a:rPr kumimoji="1" lang="ja-JP" altLang="en-US" dirty="0" smtClean="0"/>
              <a:t>サブシステム</a:t>
            </a:r>
            <a:endParaRPr kumimoji="1" lang="ja-JP" altLang="en-US" dirty="0"/>
          </a:p>
        </p:txBody>
      </p:sp>
    </p:spTree>
    <p:extLst>
      <p:ext uri="{BB962C8B-B14F-4D97-AF65-F5344CB8AC3E}">
        <p14:creationId xmlns:p14="http://schemas.microsoft.com/office/powerpoint/2010/main" val="311441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吹き出し 32"/>
          <p:cNvSpPr/>
          <p:nvPr/>
        </p:nvSpPr>
        <p:spPr bwMode="auto">
          <a:xfrm>
            <a:off x="9595392" y="4940680"/>
            <a:ext cx="2509091" cy="1835823"/>
          </a:xfrm>
          <a:prstGeom prst="wedgeRoundRectCallout">
            <a:avLst>
              <a:gd name="adj1" fmla="val -64132"/>
              <a:gd name="adj2" fmla="val -17773"/>
              <a:gd name="adj3" fmla="val 16667"/>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lang="en-US" altLang="ja-JP" dirty="0" smtClean="0"/>
              <a:t>C</a:t>
            </a:r>
            <a:r>
              <a:rPr lang="ja-JP" altLang="en-US" dirty="0" smtClean="0"/>
              <a:t> </a:t>
            </a:r>
            <a:r>
              <a:rPr lang="en-US" altLang="ja-JP" dirty="0" smtClean="0"/>
              <a:t>Caller</a:t>
            </a:r>
            <a:r>
              <a:rPr lang="ja-JP" altLang="en-US" dirty="0" smtClean="0"/>
              <a:t>の</a:t>
            </a:r>
            <a:r>
              <a:rPr lang="en-US" altLang="ja-JP" dirty="0" smtClean="0"/>
              <a:t>API</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69545" y="938575"/>
            <a:ext cx="5246036" cy="5471278"/>
          </a:xfrm>
          <a:prstGeom prst="rect">
            <a:avLst/>
          </a:prstGeom>
        </p:spPr>
      </p:pic>
      <p:sp>
        <p:nvSpPr>
          <p:cNvPr id="5" name="テキスト ボックス 4"/>
          <p:cNvSpPr txBox="1"/>
          <p:nvPr/>
        </p:nvSpPr>
        <p:spPr>
          <a:xfrm>
            <a:off x="4001631" y="1195057"/>
            <a:ext cx="3348994" cy="369332"/>
          </a:xfrm>
          <a:prstGeom prst="rect">
            <a:avLst/>
          </a:prstGeom>
          <a:noFill/>
        </p:spPr>
        <p:txBody>
          <a:bodyPr wrap="none" rtlCol="0">
            <a:spAutoFit/>
          </a:bodyPr>
          <a:lstStyle/>
          <a:p>
            <a:r>
              <a:rPr kumimoji="1" lang="en-US" altLang="ja-JP" dirty="0" smtClean="0">
                <a:solidFill>
                  <a:srgbClr val="0070C0"/>
                </a:solidFill>
              </a:rPr>
              <a:t>(</a:t>
            </a:r>
            <a:r>
              <a:rPr kumimoji="1" lang="ja-JP" altLang="en-US" dirty="0" smtClean="0">
                <a:solidFill>
                  <a:srgbClr val="0070C0"/>
                </a:solidFill>
              </a:rPr>
              <a:t>例</a:t>
            </a:r>
            <a:r>
              <a:rPr kumimoji="1" lang="en-US" altLang="ja-JP" dirty="0" smtClean="0">
                <a:solidFill>
                  <a:srgbClr val="0070C0"/>
                </a:solidFill>
              </a:rPr>
              <a:t>)</a:t>
            </a:r>
            <a:r>
              <a:rPr kumimoji="1" lang="ja-JP" altLang="en-US" dirty="0" smtClean="0">
                <a:solidFill>
                  <a:srgbClr val="0070C0"/>
                </a:solidFill>
              </a:rPr>
              <a:t>変数</a:t>
            </a:r>
            <a:r>
              <a:rPr kumimoji="1" lang="en-US" altLang="ja-JP" dirty="0" smtClean="0">
                <a:solidFill>
                  <a:srgbClr val="0070C0"/>
                </a:solidFill>
              </a:rPr>
              <a:t>h = C Caller</a:t>
            </a:r>
            <a:r>
              <a:rPr kumimoji="1" lang="ja-JP" altLang="en-US" dirty="0" smtClean="0">
                <a:solidFill>
                  <a:srgbClr val="0070C0"/>
                </a:solidFill>
              </a:rPr>
              <a:t>のハンドル</a:t>
            </a:r>
            <a:endParaRPr kumimoji="1" lang="ja-JP" altLang="en-US" dirty="0">
              <a:solidFill>
                <a:srgbClr val="0070C0"/>
              </a:solidFill>
            </a:endParaRPr>
          </a:p>
        </p:txBody>
      </p:sp>
      <p:sp>
        <p:nvSpPr>
          <p:cNvPr id="6" name="テキスト ボックス 5"/>
          <p:cNvSpPr txBox="1"/>
          <p:nvPr/>
        </p:nvSpPr>
        <p:spPr>
          <a:xfrm>
            <a:off x="4534959" y="3019588"/>
            <a:ext cx="3228769" cy="307777"/>
          </a:xfrm>
          <a:prstGeom prst="rect">
            <a:avLst/>
          </a:prstGeom>
          <a:noFill/>
        </p:spPr>
        <p:txBody>
          <a:bodyPr wrap="none" rtlCol="0">
            <a:spAutoFit/>
          </a:bodyPr>
          <a:lstStyle/>
          <a:p>
            <a:r>
              <a:rPr lang="ja-JP" altLang="en-US" sz="1400" dirty="0">
                <a:solidFill>
                  <a:srgbClr val="FF0000"/>
                </a:solidFill>
              </a:rPr>
              <a:t>関</a:t>
            </a:r>
            <a:r>
              <a:rPr lang="ja-JP" altLang="en-US" sz="1400" dirty="0" smtClean="0">
                <a:solidFill>
                  <a:srgbClr val="FF0000"/>
                </a:solidFill>
              </a:rPr>
              <a:t>数名：</a:t>
            </a:r>
            <a:r>
              <a:rPr kumimoji="1" lang="en-US" altLang="ja-JP" sz="1400" dirty="0" err="1" smtClean="0">
                <a:solidFill>
                  <a:srgbClr val="FF0000"/>
                </a:solidFill>
              </a:rPr>
              <a:t>get_param</a:t>
            </a:r>
            <a:r>
              <a:rPr kumimoji="1" lang="en-US" altLang="ja-JP" sz="1400" dirty="0" smtClean="0">
                <a:solidFill>
                  <a:srgbClr val="FF0000"/>
                </a:solidFill>
              </a:rPr>
              <a:t>(h, ‘</a:t>
            </a:r>
            <a:r>
              <a:rPr kumimoji="1" lang="en-US" altLang="ja-JP" sz="1400" dirty="0" err="1" smtClean="0">
                <a:solidFill>
                  <a:srgbClr val="FF0000"/>
                </a:solidFill>
              </a:rPr>
              <a:t>FunctionName</a:t>
            </a:r>
            <a:r>
              <a:rPr kumimoji="1" lang="en-US" altLang="ja-JP" sz="1400" dirty="0" smtClean="0">
                <a:solidFill>
                  <a:srgbClr val="FF0000"/>
                </a:solidFill>
              </a:rPr>
              <a:t>’)</a:t>
            </a:r>
            <a:endParaRPr kumimoji="1" lang="ja-JP" altLang="en-US" sz="1400" dirty="0">
              <a:solidFill>
                <a:srgbClr val="FF0000"/>
              </a:solidFill>
            </a:endParaRPr>
          </a:p>
        </p:txBody>
      </p:sp>
      <p:cxnSp>
        <p:nvCxnSpPr>
          <p:cNvPr id="8" name="直線矢印コネクタ 7"/>
          <p:cNvCxnSpPr/>
          <p:nvPr/>
        </p:nvCxnSpPr>
        <p:spPr bwMode="auto">
          <a:xfrm flipH="1">
            <a:off x="1726727" y="3173476"/>
            <a:ext cx="2917701" cy="12718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2" name="テキスト ボックス 11"/>
          <p:cNvSpPr txBox="1"/>
          <p:nvPr/>
        </p:nvSpPr>
        <p:spPr>
          <a:xfrm>
            <a:off x="6327149" y="3375398"/>
            <a:ext cx="4528804" cy="307777"/>
          </a:xfrm>
          <a:prstGeom prst="rect">
            <a:avLst/>
          </a:prstGeom>
          <a:noFill/>
        </p:spPr>
        <p:txBody>
          <a:bodyPr wrap="none" rtlCol="0">
            <a:spAutoFit/>
          </a:bodyPr>
          <a:lstStyle/>
          <a:p>
            <a:r>
              <a:rPr kumimoji="1" lang="ja-JP" altLang="en-US" sz="1400" dirty="0" smtClean="0">
                <a:solidFill>
                  <a:srgbClr val="FF0000"/>
                </a:solidFill>
              </a:rPr>
              <a:t>端子仕様：</a:t>
            </a:r>
            <a:r>
              <a:rPr kumimoji="1" lang="en-US" altLang="ja-JP" sz="1400" dirty="0" err="1" smtClean="0">
                <a:solidFill>
                  <a:srgbClr val="0070C0"/>
                </a:solidFill>
              </a:rPr>
              <a:t>fp</a:t>
            </a:r>
            <a:r>
              <a:rPr kumimoji="1" lang="en-US" altLang="ja-JP" sz="1400" dirty="0" smtClean="0">
                <a:solidFill>
                  <a:srgbClr val="FF0000"/>
                </a:solidFill>
              </a:rPr>
              <a:t>=</a:t>
            </a:r>
            <a:r>
              <a:rPr kumimoji="1" lang="en-US" altLang="ja-JP" sz="1400" dirty="0" err="1" smtClean="0">
                <a:solidFill>
                  <a:srgbClr val="FF0000"/>
                </a:solidFill>
              </a:rPr>
              <a:t>get_param</a:t>
            </a:r>
            <a:r>
              <a:rPr kumimoji="1" lang="en-US" altLang="ja-JP" sz="1400" dirty="0" smtClean="0">
                <a:solidFill>
                  <a:srgbClr val="FF0000"/>
                </a:solidFill>
              </a:rPr>
              <a:t>(h</a:t>
            </a:r>
            <a:r>
              <a:rPr lang="en-US" altLang="ja-JP" sz="1400" dirty="0">
                <a:solidFill>
                  <a:srgbClr val="FF0000"/>
                </a:solidFill>
              </a:rPr>
              <a:t>, ‘</a:t>
            </a:r>
            <a:r>
              <a:rPr lang="en-US" altLang="ja-JP" sz="1400" dirty="0" err="1">
                <a:solidFill>
                  <a:srgbClr val="FF0000"/>
                </a:solidFill>
              </a:rPr>
              <a:t>FunctionPortSpecification</a:t>
            </a:r>
            <a:r>
              <a:rPr lang="en-US" altLang="ja-JP" sz="1400" dirty="0">
                <a:solidFill>
                  <a:srgbClr val="FF0000"/>
                </a:solidFill>
              </a:rPr>
              <a:t>’)</a:t>
            </a:r>
            <a:endParaRPr kumimoji="1" lang="ja-JP" altLang="en-US" sz="1400" dirty="0">
              <a:solidFill>
                <a:srgbClr val="FF0000"/>
              </a:solidFill>
            </a:endParaRPr>
          </a:p>
        </p:txBody>
      </p:sp>
      <p:cxnSp>
        <p:nvCxnSpPr>
          <p:cNvPr id="13" name="直線矢印コネクタ 12"/>
          <p:cNvCxnSpPr>
            <a:stCxn id="12" idx="1"/>
          </p:cNvCxnSpPr>
          <p:nvPr/>
        </p:nvCxnSpPr>
        <p:spPr bwMode="auto">
          <a:xfrm flipH="1">
            <a:off x="1484768" y="3529287"/>
            <a:ext cx="4842381" cy="126476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6" name="テキスト ボックス 15"/>
          <p:cNvSpPr txBox="1"/>
          <p:nvPr/>
        </p:nvSpPr>
        <p:spPr>
          <a:xfrm>
            <a:off x="7247472" y="5384340"/>
            <a:ext cx="2145139" cy="307777"/>
          </a:xfrm>
          <a:prstGeom prst="rect">
            <a:avLst/>
          </a:prstGeom>
          <a:noFill/>
        </p:spPr>
        <p:txBody>
          <a:bodyPr wrap="none" rtlCol="0">
            <a:spAutoFit/>
          </a:bodyPr>
          <a:lstStyle/>
          <a:p>
            <a:r>
              <a:rPr lang="ja-JP" altLang="en-US" sz="1400" dirty="0">
                <a:solidFill>
                  <a:srgbClr val="FF0000"/>
                </a:solidFill>
              </a:rPr>
              <a:t>引数</a:t>
            </a:r>
            <a:r>
              <a:rPr kumimoji="1" lang="ja-JP" altLang="en-US" sz="1400" dirty="0" smtClean="0">
                <a:solidFill>
                  <a:srgbClr val="FF0000"/>
                </a:solidFill>
              </a:rPr>
              <a:t>：</a:t>
            </a:r>
            <a:r>
              <a:rPr lang="en-US" altLang="ja-JP" sz="1400" dirty="0" err="1" smtClean="0">
                <a:solidFill>
                  <a:srgbClr val="FF0000"/>
                </a:solidFill>
              </a:rPr>
              <a:t>fp.InputArguments</a:t>
            </a:r>
            <a:endParaRPr kumimoji="1" lang="ja-JP" altLang="en-US" sz="1400" dirty="0">
              <a:solidFill>
                <a:srgbClr val="FF0000"/>
              </a:solidFill>
            </a:endParaRPr>
          </a:p>
        </p:txBody>
      </p:sp>
      <p:cxnSp>
        <p:nvCxnSpPr>
          <p:cNvPr id="17" name="直線矢印コネクタ 16"/>
          <p:cNvCxnSpPr>
            <a:stCxn id="16" idx="1"/>
            <a:endCxn id="24" idx="3"/>
          </p:cNvCxnSpPr>
          <p:nvPr/>
        </p:nvCxnSpPr>
        <p:spPr bwMode="auto">
          <a:xfrm flipH="1">
            <a:off x="2987643" y="5538229"/>
            <a:ext cx="4259829" cy="1990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0" name="テキスト ボックス 19"/>
          <p:cNvSpPr txBox="1"/>
          <p:nvPr/>
        </p:nvSpPr>
        <p:spPr>
          <a:xfrm>
            <a:off x="7233848" y="5057333"/>
            <a:ext cx="2361544" cy="307777"/>
          </a:xfrm>
          <a:prstGeom prst="rect">
            <a:avLst/>
          </a:prstGeom>
          <a:noFill/>
        </p:spPr>
        <p:txBody>
          <a:bodyPr wrap="none" rtlCol="0">
            <a:spAutoFit/>
          </a:bodyPr>
          <a:lstStyle/>
          <a:p>
            <a:r>
              <a:rPr lang="ja-JP" altLang="en-US" sz="1400" dirty="0" smtClean="0">
                <a:solidFill>
                  <a:srgbClr val="FF0000"/>
                </a:solidFill>
              </a:rPr>
              <a:t>戻り</a:t>
            </a:r>
            <a:r>
              <a:rPr lang="ja-JP" altLang="en-US" sz="1400" dirty="0">
                <a:solidFill>
                  <a:srgbClr val="FF0000"/>
                </a:solidFill>
              </a:rPr>
              <a:t>値</a:t>
            </a:r>
            <a:r>
              <a:rPr kumimoji="1" lang="ja-JP" altLang="en-US" sz="1400" dirty="0" smtClean="0">
                <a:solidFill>
                  <a:srgbClr val="FF0000"/>
                </a:solidFill>
              </a:rPr>
              <a:t>：</a:t>
            </a:r>
            <a:r>
              <a:rPr kumimoji="1" lang="en-US" altLang="ja-JP" sz="1400" dirty="0" err="1" smtClean="0">
                <a:solidFill>
                  <a:srgbClr val="FF0000"/>
                </a:solidFill>
              </a:rPr>
              <a:t>fp.</a:t>
            </a:r>
            <a:r>
              <a:rPr lang="en-US" altLang="ja-JP" sz="1400" dirty="0" err="1" smtClean="0">
                <a:solidFill>
                  <a:srgbClr val="FF0000"/>
                </a:solidFill>
              </a:rPr>
              <a:t>ReturnArgument</a:t>
            </a:r>
            <a:endParaRPr kumimoji="1" lang="ja-JP" altLang="en-US" sz="1400" dirty="0">
              <a:solidFill>
                <a:srgbClr val="FF0000"/>
              </a:solidFill>
            </a:endParaRPr>
          </a:p>
        </p:txBody>
      </p:sp>
      <p:cxnSp>
        <p:nvCxnSpPr>
          <p:cNvPr id="21" name="直線矢印コネクタ 20"/>
          <p:cNvCxnSpPr>
            <a:stCxn id="20" idx="1"/>
            <a:endCxn id="27" idx="3"/>
          </p:cNvCxnSpPr>
          <p:nvPr/>
        </p:nvCxnSpPr>
        <p:spPr bwMode="auto">
          <a:xfrm flipH="1" flipV="1">
            <a:off x="2987643" y="5176092"/>
            <a:ext cx="4246205" cy="3513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4" name="正方形/長方形 23"/>
          <p:cNvSpPr/>
          <p:nvPr/>
        </p:nvSpPr>
        <p:spPr bwMode="auto">
          <a:xfrm>
            <a:off x="2000816" y="5277477"/>
            <a:ext cx="986827" cy="5613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2000816" y="5074706"/>
            <a:ext cx="986827" cy="2027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2" name="テキスト ボックス 31"/>
          <p:cNvSpPr txBox="1"/>
          <p:nvPr/>
        </p:nvSpPr>
        <p:spPr>
          <a:xfrm>
            <a:off x="9678819" y="5022177"/>
            <a:ext cx="2425664" cy="1754326"/>
          </a:xfrm>
          <a:prstGeom prst="rect">
            <a:avLst/>
          </a:prstGeom>
          <a:noFill/>
        </p:spPr>
        <p:txBody>
          <a:bodyPr wrap="none" rtlCol="0">
            <a:spAutoFit/>
          </a:bodyPr>
          <a:lstStyle/>
          <a:p>
            <a:r>
              <a:rPr lang="en-US" altLang="ja-JP" sz="1200" dirty="0"/>
              <a:t>&gt;&gt; </a:t>
            </a:r>
            <a:r>
              <a:rPr lang="en-US" altLang="ja-JP" sz="1200" dirty="0" err="1"/>
              <a:t>fp.InputArguments</a:t>
            </a:r>
            <a:r>
              <a:rPr lang="en-US" altLang="ja-JP" sz="1200" dirty="0"/>
              <a:t>(1</a:t>
            </a:r>
            <a:r>
              <a:rPr lang="en-US" altLang="ja-JP" sz="1200" dirty="0" smtClean="0"/>
              <a:t>)</a:t>
            </a:r>
            <a:endParaRPr lang="en-US" altLang="ja-JP" sz="1200" dirty="0"/>
          </a:p>
          <a:p>
            <a:r>
              <a:rPr lang="en-US" altLang="ja-JP" sz="1200" dirty="0" err="1"/>
              <a:t>ans</a:t>
            </a:r>
            <a:r>
              <a:rPr lang="en-US" altLang="ja-JP" sz="1200" dirty="0"/>
              <a:t> = </a:t>
            </a:r>
          </a:p>
          <a:p>
            <a:r>
              <a:rPr lang="en-US" altLang="ja-JP" sz="1200" dirty="0"/>
              <a:t>  </a:t>
            </a:r>
            <a:r>
              <a:rPr lang="en-US" altLang="ja-JP" sz="1200" dirty="0" err="1"/>
              <a:t>FunctionArgument</a:t>
            </a:r>
            <a:r>
              <a:rPr lang="en-US" altLang="ja-JP" sz="1200" dirty="0"/>
              <a:t> </a:t>
            </a:r>
            <a:r>
              <a:rPr lang="ja-JP" altLang="en-US" sz="1200" dirty="0"/>
              <a:t>のプロパティ</a:t>
            </a:r>
            <a:r>
              <a:rPr lang="en-US" altLang="ja-JP" sz="1200" dirty="0" smtClean="0"/>
              <a:t>:</a:t>
            </a:r>
            <a:endParaRPr lang="en-US" altLang="ja-JP" sz="1200" dirty="0"/>
          </a:p>
          <a:p>
            <a:r>
              <a:rPr lang="en-US" altLang="ja-JP" sz="1200" dirty="0"/>
              <a:t>          Name: 'a'</a:t>
            </a:r>
          </a:p>
          <a:p>
            <a:r>
              <a:rPr lang="en-US" altLang="ja-JP" sz="1200" dirty="0"/>
              <a:t>    </a:t>
            </a:r>
            <a:r>
              <a:rPr lang="en-US" altLang="ja-JP" sz="1200" dirty="0" err="1"/>
              <a:t>PortNumber</a:t>
            </a:r>
            <a:r>
              <a:rPr lang="en-US" altLang="ja-JP" sz="1200" dirty="0"/>
              <a:t>: 1</a:t>
            </a:r>
          </a:p>
          <a:p>
            <a:r>
              <a:rPr lang="en-US" altLang="ja-JP" sz="1200" dirty="0"/>
              <a:t>          Size: '1'</a:t>
            </a:r>
          </a:p>
          <a:p>
            <a:r>
              <a:rPr lang="en-US" altLang="ja-JP" sz="1200" dirty="0"/>
              <a:t>          Type: 'single'</a:t>
            </a:r>
          </a:p>
          <a:p>
            <a:r>
              <a:rPr lang="en-US" altLang="ja-JP" sz="1200" dirty="0"/>
              <a:t>         Label: 'a'</a:t>
            </a:r>
          </a:p>
          <a:p>
            <a:r>
              <a:rPr lang="en-US" altLang="ja-JP" sz="1200" dirty="0"/>
              <a:t>         Scope: 'Input'</a:t>
            </a:r>
            <a:endParaRPr kumimoji="1" lang="ja-JP" altLang="en-US" sz="1200" dirty="0"/>
          </a:p>
        </p:txBody>
      </p:sp>
      <p:sp>
        <p:nvSpPr>
          <p:cNvPr id="36" name="テキスト ボックス 35"/>
          <p:cNvSpPr txBox="1"/>
          <p:nvPr/>
        </p:nvSpPr>
        <p:spPr>
          <a:xfrm>
            <a:off x="6569108" y="3793602"/>
            <a:ext cx="5052730" cy="523220"/>
          </a:xfrm>
          <a:prstGeom prst="rect">
            <a:avLst/>
          </a:prstGeom>
          <a:noFill/>
        </p:spPr>
        <p:txBody>
          <a:bodyPr wrap="none" rtlCol="0">
            <a:spAutoFit/>
          </a:bodyPr>
          <a:lstStyle/>
          <a:p>
            <a:r>
              <a:rPr lang="ja-JP" altLang="en-US" sz="1400" dirty="0" smtClean="0">
                <a:solidFill>
                  <a:srgbClr val="FF0000"/>
                </a:solidFill>
              </a:rPr>
              <a:t>関数</a:t>
            </a:r>
            <a:r>
              <a:rPr lang="ja-JP" altLang="en-US" sz="1400" dirty="0">
                <a:solidFill>
                  <a:srgbClr val="FF0000"/>
                </a:solidFill>
              </a:rPr>
              <a:t>宣言</a:t>
            </a:r>
            <a:r>
              <a:rPr kumimoji="1" lang="ja-JP" altLang="en-US" sz="1400" dirty="0" smtClean="0">
                <a:solidFill>
                  <a:srgbClr val="FF0000"/>
                </a:solidFill>
              </a:rPr>
              <a:t>：</a:t>
            </a:r>
            <a:r>
              <a:rPr lang="en-US" altLang="ja-JP" sz="1400" dirty="0" err="1" smtClean="0">
                <a:solidFill>
                  <a:srgbClr val="FF0000"/>
                </a:solidFill>
              </a:rPr>
              <a:t>fp.CPrototype</a:t>
            </a:r>
            <a:endParaRPr lang="en-US" altLang="ja-JP" sz="1400" dirty="0" smtClean="0">
              <a:solidFill>
                <a:srgbClr val="FF0000"/>
              </a:solidFill>
            </a:endParaRPr>
          </a:p>
          <a:p>
            <a:r>
              <a:rPr lang="ja-JP" altLang="en-US" sz="1400" dirty="0" smtClean="0">
                <a:solidFill>
                  <a:srgbClr val="FF0000"/>
                </a:solidFill>
              </a:rPr>
              <a:t>　</a:t>
            </a:r>
            <a:r>
              <a:rPr lang="en-US" altLang="ja-JP" sz="1400" dirty="0" err="1" smtClean="0"/>
              <a:t>ans</a:t>
            </a:r>
            <a:r>
              <a:rPr lang="en-US" altLang="ja-JP" sz="1400" dirty="0" smtClean="0"/>
              <a:t>='real32_T </a:t>
            </a:r>
            <a:r>
              <a:rPr lang="en-US" altLang="ja-JP" sz="1400" dirty="0" err="1"/>
              <a:t>avefunc</a:t>
            </a:r>
            <a:r>
              <a:rPr lang="en-US" altLang="ja-JP" sz="1400" dirty="0"/>
              <a:t>(real32_T a, real32_T b, real32_T c);'</a:t>
            </a:r>
            <a:endParaRPr kumimoji="1" lang="ja-JP" altLang="en-US" sz="1400" dirty="0"/>
          </a:p>
        </p:txBody>
      </p:sp>
    </p:spTree>
    <p:extLst>
      <p:ext uri="{BB962C8B-B14F-4D97-AF65-F5344CB8AC3E}">
        <p14:creationId xmlns:p14="http://schemas.microsoft.com/office/powerpoint/2010/main" val="271447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8"/>
          <p:cNvSpPr txBox="1">
            <a:spLocks/>
          </p:cNvSpPr>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kern="0" dirty="0" smtClean="0"/>
              <a:t>呼び出す関数一覧</a:t>
            </a:r>
            <a:endParaRPr lang="en-US" altLang="ja-JP" kern="0" dirty="0" smtClean="0"/>
          </a:p>
          <a:p>
            <a:pPr lvl="1"/>
            <a:r>
              <a:rPr lang="en-US" altLang="ja-JP" kern="0" dirty="0" smtClean="0"/>
              <a:t>‘</a:t>
            </a:r>
            <a:r>
              <a:rPr lang="en-US" altLang="ja-JP" kern="0" dirty="0" err="1" smtClean="0"/>
              <a:t>AvailableFunctions</a:t>
            </a:r>
            <a:r>
              <a:rPr lang="en-US" altLang="ja-JP" kern="0" dirty="0" smtClean="0"/>
              <a:t>’</a:t>
            </a:r>
            <a:r>
              <a:rPr lang="ja-JP" altLang="en-US" kern="0" dirty="0" smtClean="0"/>
              <a:t>で取得可</a:t>
            </a:r>
            <a:endParaRPr lang="en-US" altLang="ja-JP" kern="0" dirty="0"/>
          </a:p>
        </p:txBody>
      </p:sp>
      <p:pic>
        <p:nvPicPr>
          <p:cNvPr id="23" name="図 22"/>
          <p:cNvPicPr>
            <a:picLocks noChangeAspect="1"/>
          </p:cNvPicPr>
          <p:nvPr/>
        </p:nvPicPr>
        <p:blipFill>
          <a:blip r:embed="rId2"/>
          <a:stretch>
            <a:fillRect/>
          </a:stretch>
        </p:blipFill>
        <p:spPr>
          <a:xfrm>
            <a:off x="5257734" y="1363980"/>
            <a:ext cx="2228345" cy="4356453"/>
          </a:xfrm>
          <a:prstGeom prst="rect">
            <a:avLst/>
          </a:prstGeom>
        </p:spPr>
      </p:pic>
      <p:sp>
        <p:nvSpPr>
          <p:cNvPr id="6" name="タイトル 5"/>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7734935" y="1363981"/>
            <a:ext cx="2414905" cy="1570477"/>
          </a:xfrm>
          <a:prstGeom prst="rect">
            <a:avLst/>
          </a:prstGeom>
          <a:ln>
            <a:solidFill>
              <a:schemeClr val="accent1"/>
            </a:solidFill>
          </a:ln>
        </p:spPr>
      </p:pic>
      <p:sp>
        <p:nvSpPr>
          <p:cNvPr id="9" name="テキスト ボックス 8"/>
          <p:cNvSpPr txBox="1"/>
          <p:nvPr/>
        </p:nvSpPr>
        <p:spPr>
          <a:xfrm>
            <a:off x="1427480" y="4183380"/>
            <a:ext cx="3470758" cy="954107"/>
          </a:xfrm>
          <a:prstGeom prst="rect">
            <a:avLst/>
          </a:prstGeom>
          <a:noFill/>
        </p:spPr>
        <p:txBody>
          <a:bodyPr wrap="none" rtlCol="0">
            <a:spAutoFit/>
          </a:bodyPr>
          <a:lstStyle/>
          <a:p>
            <a:r>
              <a:rPr lang="en-US" altLang="ja-JP" sz="1400" dirty="0"/>
              <a:t>&gt;&gt; </a:t>
            </a:r>
            <a:r>
              <a:rPr lang="en-US" altLang="ja-JP" sz="1400" dirty="0" err="1"/>
              <a:t>get_param</a:t>
            </a:r>
            <a:r>
              <a:rPr lang="en-US" altLang="ja-JP" sz="1400" dirty="0"/>
              <a:t>(</a:t>
            </a:r>
            <a:r>
              <a:rPr lang="en-US" altLang="ja-JP" sz="1400" dirty="0" err="1"/>
              <a:t>gcbh</a:t>
            </a:r>
            <a:r>
              <a:rPr lang="en-US" altLang="ja-JP" sz="1400" dirty="0"/>
              <a:t>, '</a:t>
            </a:r>
            <a:r>
              <a:rPr lang="en-US" altLang="ja-JP" sz="1400" dirty="0" err="1"/>
              <a:t>AvailableFunctions</a:t>
            </a:r>
            <a:r>
              <a:rPr lang="en-US" altLang="ja-JP" sz="1400" dirty="0"/>
              <a:t>')</a:t>
            </a:r>
          </a:p>
          <a:p>
            <a:r>
              <a:rPr lang="en-US" altLang="ja-JP" sz="1400" dirty="0" err="1" smtClean="0"/>
              <a:t>ans</a:t>
            </a:r>
            <a:r>
              <a:rPr lang="en-US" altLang="ja-JP" sz="1400" dirty="0" smtClean="0"/>
              <a:t> =</a:t>
            </a:r>
            <a:endParaRPr lang="en-US" altLang="ja-JP" sz="1400" dirty="0"/>
          </a:p>
          <a:p>
            <a:r>
              <a:rPr lang="en-US" altLang="ja-JP" sz="1400" dirty="0"/>
              <a:t>  1×3 </a:t>
            </a:r>
            <a:r>
              <a:rPr lang="ja-JP" altLang="en-US" sz="1400" dirty="0"/>
              <a:t>の </a:t>
            </a:r>
            <a:r>
              <a:rPr lang="en-US" altLang="ja-JP" sz="1400" dirty="0"/>
              <a:t>cell </a:t>
            </a:r>
            <a:r>
              <a:rPr lang="ja-JP" altLang="en-US" sz="1400" dirty="0" smtClean="0"/>
              <a:t>配列</a:t>
            </a:r>
            <a:endParaRPr lang="ja-JP" altLang="en-US" sz="1400" dirty="0"/>
          </a:p>
          <a:p>
            <a:r>
              <a:rPr lang="ja-JP" altLang="en-US" sz="1400" dirty="0"/>
              <a:t>    </a:t>
            </a:r>
            <a:r>
              <a:rPr lang="en-US" altLang="ja-JP" sz="1400" dirty="0"/>
              <a:t>{'</a:t>
            </a:r>
            <a:r>
              <a:rPr lang="en-US" altLang="ja-JP" sz="1400" dirty="0" err="1"/>
              <a:t>avefunc</a:t>
            </a:r>
            <a:r>
              <a:rPr lang="en-US" altLang="ja-JP" sz="1400" dirty="0"/>
              <a:t>'}    {'</a:t>
            </a:r>
            <a:r>
              <a:rPr lang="en-US" altLang="ja-JP" sz="1400" dirty="0" err="1"/>
              <a:t>divfunc</a:t>
            </a:r>
            <a:r>
              <a:rPr lang="en-US" altLang="ja-JP" sz="1400" dirty="0"/>
              <a:t>'}    {'</a:t>
            </a:r>
            <a:r>
              <a:rPr lang="en-US" altLang="ja-JP" sz="1400" dirty="0" err="1"/>
              <a:t>sumfunc</a:t>
            </a:r>
            <a:r>
              <a:rPr lang="en-US" altLang="ja-JP" sz="1400" dirty="0"/>
              <a:t>'}</a:t>
            </a:r>
            <a:endParaRPr kumimoji="1" lang="ja-JP" altLang="en-US" sz="1400" dirty="0"/>
          </a:p>
        </p:txBody>
      </p:sp>
      <p:sp>
        <p:nvSpPr>
          <p:cNvPr id="10" name="正方形/長方形 9"/>
          <p:cNvSpPr/>
          <p:nvPr/>
        </p:nvSpPr>
        <p:spPr bwMode="auto">
          <a:xfrm>
            <a:off x="5257734" y="1615441"/>
            <a:ext cx="2260731" cy="28346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1636483" y="4861560"/>
            <a:ext cx="969557" cy="27592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5257733" y="4509051"/>
            <a:ext cx="2260731" cy="1211382"/>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2653241" y="4859181"/>
            <a:ext cx="928160" cy="292594"/>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7724841" y="1363981"/>
            <a:ext cx="2501200" cy="1546860"/>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3578891" y="4859182"/>
            <a:ext cx="1076929" cy="292594"/>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6" name="図 15"/>
          <p:cNvPicPr>
            <a:picLocks noChangeAspect="1"/>
          </p:cNvPicPr>
          <p:nvPr/>
        </p:nvPicPr>
        <p:blipFill>
          <a:blip r:embed="rId4"/>
          <a:stretch>
            <a:fillRect/>
          </a:stretch>
        </p:blipFill>
        <p:spPr>
          <a:xfrm>
            <a:off x="1596961" y="2317519"/>
            <a:ext cx="3199638" cy="1454381"/>
          </a:xfrm>
          <a:prstGeom prst="rect">
            <a:avLst/>
          </a:prstGeom>
        </p:spPr>
      </p:pic>
      <p:cxnSp>
        <p:nvCxnSpPr>
          <p:cNvPr id="17" name="直線矢印コネクタ 16"/>
          <p:cNvCxnSpPr/>
          <p:nvPr/>
        </p:nvCxnSpPr>
        <p:spPr bwMode="auto">
          <a:xfrm flipV="1">
            <a:off x="3337560" y="1691640"/>
            <a:ext cx="1920174" cy="99822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0" name="テキスト ボックス 19"/>
          <p:cNvSpPr txBox="1"/>
          <p:nvPr/>
        </p:nvSpPr>
        <p:spPr>
          <a:xfrm>
            <a:off x="4564549" y="1906039"/>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cxnSp>
        <p:nvCxnSpPr>
          <p:cNvPr id="21" name="直線矢印コネクタ 20"/>
          <p:cNvCxnSpPr/>
          <p:nvPr/>
        </p:nvCxnSpPr>
        <p:spPr bwMode="auto">
          <a:xfrm flipV="1">
            <a:off x="6256244" y="1556471"/>
            <a:ext cx="1697851" cy="181999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4" name="直線矢印コネクタ 23"/>
          <p:cNvCxnSpPr/>
          <p:nvPr/>
        </p:nvCxnSpPr>
        <p:spPr bwMode="auto">
          <a:xfrm>
            <a:off x="5913120" y="4008120"/>
            <a:ext cx="110468" cy="6248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7" name="テキスト ボックス 26"/>
          <p:cNvSpPr txBox="1"/>
          <p:nvPr/>
        </p:nvSpPr>
        <p:spPr>
          <a:xfrm>
            <a:off x="6650587" y="2910841"/>
            <a:ext cx="2433680" cy="369332"/>
          </a:xfrm>
          <a:prstGeom prst="rect">
            <a:avLst/>
          </a:prstGeom>
          <a:noFill/>
        </p:spPr>
        <p:txBody>
          <a:bodyPr wrap="none" rtlCol="0">
            <a:spAutoFit/>
          </a:bodyPr>
          <a:lstStyle/>
          <a:p>
            <a:r>
              <a:rPr kumimoji="1" lang="ja-JP" altLang="en-US" dirty="0" smtClean="0">
                <a:solidFill>
                  <a:srgbClr val="FF0000"/>
                </a:solidFill>
              </a:rPr>
              <a:t>別ファイルの関数を</a:t>
            </a:r>
            <a:r>
              <a:rPr kumimoji="1" lang="en-US" altLang="ja-JP" dirty="0" smtClean="0">
                <a:solidFill>
                  <a:srgbClr val="FF0000"/>
                </a:solidFill>
              </a:rPr>
              <a:t>call</a:t>
            </a:r>
            <a:endParaRPr kumimoji="1" lang="ja-JP" altLang="en-US" dirty="0">
              <a:solidFill>
                <a:srgbClr val="FF0000"/>
              </a:solidFill>
            </a:endParaRPr>
          </a:p>
        </p:txBody>
      </p:sp>
      <p:sp>
        <p:nvSpPr>
          <p:cNvPr id="28" name="テキスト ボックス 27"/>
          <p:cNvSpPr txBox="1"/>
          <p:nvPr/>
        </p:nvSpPr>
        <p:spPr>
          <a:xfrm>
            <a:off x="5988637" y="4067769"/>
            <a:ext cx="2664512" cy="369332"/>
          </a:xfrm>
          <a:prstGeom prst="rect">
            <a:avLst/>
          </a:prstGeom>
          <a:noFill/>
        </p:spPr>
        <p:txBody>
          <a:bodyPr wrap="none" rtlCol="0">
            <a:spAutoFit/>
          </a:bodyPr>
          <a:lstStyle/>
          <a:p>
            <a:r>
              <a:rPr kumimoji="1" lang="ja-JP" altLang="en-US" dirty="0" smtClean="0">
                <a:solidFill>
                  <a:srgbClr val="FF0000"/>
                </a:solidFill>
              </a:rPr>
              <a:t>同一ファイルの関数を</a:t>
            </a:r>
            <a:r>
              <a:rPr kumimoji="1" lang="en-US" altLang="ja-JP" dirty="0" smtClean="0">
                <a:solidFill>
                  <a:srgbClr val="FF0000"/>
                </a:solidFill>
              </a:rPr>
              <a:t>call</a:t>
            </a:r>
            <a:endParaRPr kumimoji="1" lang="ja-JP" altLang="en-US" dirty="0">
              <a:solidFill>
                <a:srgbClr val="FF0000"/>
              </a:solidFill>
            </a:endParaRPr>
          </a:p>
        </p:txBody>
      </p:sp>
      <p:sp>
        <p:nvSpPr>
          <p:cNvPr id="29" name="テキスト ボックス 28"/>
          <p:cNvSpPr txBox="1"/>
          <p:nvPr/>
        </p:nvSpPr>
        <p:spPr>
          <a:xfrm>
            <a:off x="7778443" y="4999523"/>
            <a:ext cx="4341253" cy="523220"/>
          </a:xfrm>
          <a:prstGeom prst="rect">
            <a:avLst/>
          </a:prstGeom>
          <a:noFill/>
        </p:spPr>
        <p:txBody>
          <a:bodyPr wrap="none" rtlCol="0">
            <a:spAutoFit/>
          </a:bodyPr>
          <a:lstStyle/>
          <a:p>
            <a:r>
              <a:rPr lang="ja-JP" altLang="en-US" sz="1400" dirty="0" smtClean="0"/>
              <a:t>複数ファイルで定義された複数の関数を使用していても</a:t>
            </a:r>
            <a:endParaRPr lang="en-US" altLang="ja-JP" sz="1400" dirty="0" smtClean="0"/>
          </a:p>
          <a:p>
            <a:r>
              <a:rPr kumimoji="1" lang="ja-JP" altLang="en-US" sz="1400" dirty="0" smtClean="0"/>
              <a:t>一覧に含まれる。</a:t>
            </a:r>
            <a:endParaRPr kumimoji="1" lang="ja-JP" altLang="en-US" sz="1400" dirty="0"/>
          </a:p>
        </p:txBody>
      </p:sp>
    </p:spTree>
    <p:extLst>
      <p:ext uri="{BB962C8B-B14F-4D97-AF65-F5344CB8AC3E}">
        <p14:creationId xmlns:p14="http://schemas.microsoft.com/office/powerpoint/2010/main" val="204899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端子仕様の</a:t>
            </a:r>
            <a:r>
              <a:rPr kumimoji="1" lang="ja-JP" altLang="en-US" dirty="0"/>
              <a:t>形式</a:t>
            </a:r>
            <a:endParaRPr kumimoji="1" lang="en-US" altLang="ja-JP" dirty="0" smtClean="0"/>
          </a:p>
          <a:p>
            <a:pPr lvl="1"/>
            <a:r>
              <a:rPr lang="en-US" altLang="ja-JP" dirty="0">
                <a:latin typeface="Arial" charset="0"/>
                <a:ea typeface="ＭＳ Ｐゴシック" pitchFamily="50" charset="-128"/>
              </a:rPr>
              <a:t>‘</a:t>
            </a:r>
            <a:r>
              <a:rPr lang="en-US" altLang="ja-JP" dirty="0" err="1">
                <a:latin typeface="Arial" charset="0"/>
                <a:ea typeface="ＭＳ Ｐゴシック" pitchFamily="50" charset="-128"/>
              </a:rPr>
              <a:t>PortSpecificationString</a:t>
            </a:r>
            <a:r>
              <a:rPr lang="en-US" altLang="ja-JP" dirty="0">
                <a:latin typeface="Arial" charset="0"/>
                <a:ea typeface="ＭＳ Ｐゴシック" pitchFamily="50" charset="-128"/>
              </a:rPr>
              <a:t>’</a:t>
            </a:r>
            <a:r>
              <a:rPr lang="ja-JP" altLang="en-US" dirty="0" smtClean="0">
                <a:latin typeface="Arial" charset="0"/>
                <a:ea typeface="ＭＳ Ｐゴシック" pitchFamily="50" charset="-128"/>
              </a:rPr>
              <a:t>：</a:t>
            </a:r>
            <a:r>
              <a:rPr lang="en-US" altLang="ja-JP" dirty="0" smtClean="0">
                <a:latin typeface="Arial" charset="0"/>
                <a:ea typeface="ＭＳ Ｐゴシック" pitchFamily="50" charset="-128"/>
              </a:rPr>
              <a:t>Tab</a:t>
            </a:r>
            <a:r>
              <a:rPr lang="ja-JP" altLang="en-US" dirty="0">
                <a:latin typeface="Arial" charset="0"/>
                <a:ea typeface="ＭＳ Ｐゴシック" pitchFamily="50" charset="-128"/>
              </a:rPr>
              <a:t>区切りの</a:t>
            </a:r>
            <a:r>
              <a:rPr lang="ja-JP" altLang="en-US" dirty="0" smtClean="0">
                <a:latin typeface="Arial" charset="0"/>
                <a:ea typeface="ＭＳ Ｐゴシック" pitchFamily="50" charset="-128"/>
              </a:rPr>
              <a:t>文字列表示</a:t>
            </a:r>
            <a:endParaRPr lang="en-US" altLang="ja-JP" dirty="0" smtClean="0"/>
          </a:p>
          <a:p>
            <a:pPr lvl="1"/>
            <a:endParaRPr lang="en-US" altLang="ja-JP" dirty="0">
              <a:latin typeface="Arial" charset="0"/>
              <a:ea typeface="ＭＳ Ｐゴシック" pitchFamily="50" charset="-128"/>
            </a:endParaRPr>
          </a:p>
          <a:p>
            <a:pPr lvl="1"/>
            <a:endParaRPr lang="en-US" altLang="ja-JP" dirty="0" smtClean="0">
              <a:latin typeface="Arial" charset="0"/>
              <a:ea typeface="ＭＳ Ｐゴシック" pitchFamily="50" charset="-128"/>
            </a:endParaRPr>
          </a:p>
          <a:p>
            <a:pPr lvl="1"/>
            <a:endParaRPr lang="en-US" altLang="ja-JP" dirty="0">
              <a:latin typeface="Arial" charset="0"/>
              <a:ea typeface="ＭＳ Ｐゴシック" pitchFamily="50" charset="-128"/>
            </a:endParaRPr>
          </a:p>
          <a:p>
            <a:pPr marL="457200" lvl="1" indent="0">
              <a:buNone/>
            </a:pPr>
            <a:endParaRPr lang="en-US" altLang="ja-JP" dirty="0" smtClean="0">
              <a:latin typeface="Arial" charset="0"/>
              <a:ea typeface="ＭＳ Ｐゴシック" pitchFamily="50" charset="-128"/>
            </a:endParaRPr>
          </a:p>
          <a:p>
            <a:pPr lvl="1"/>
            <a:r>
              <a:rPr lang="en-US" altLang="ja-JP" dirty="0" smtClean="0">
                <a:latin typeface="Arial" charset="0"/>
                <a:ea typeface="ＭＳ Ｐゴシック" pitchFamily="50" charset="-128"/>
              </a:rPr>
              <a:t>‘</a:t>
            </a:r>
            <a:r>
              <a:rPr lang="en-US" altLang="ja-JP" dirty="0" err="1" smtClean="0">
                <a:latin typeface="Arial" charset="0"/>
                <a:ea typeface="ＭＳ Ｐゴシック" pitchFamily="50" charset="-128"/>
              </a:rPr>
              <a:t>FunctionPortSpecification</a:t>
            </a:r>
            <a:r>
              <a:rPr lang="en-US" altLang="ja-JP" dirty="0" smtClean="0">
                <a:latin typeface="Arial" charset="0"/>
                <a:ea typeface="ＭＳ Ｐゴシック" pitchFamily="50" charset="-128"/>
              </a:rPr>
              <a:t>’</a:t>
            </a:r>
            <a:r>
              <a:rPr lang="ja-JP" altLang="en-US" dirty="0" smtClean="0">
                <a:latin typeface="Arial" charset="0"/>
                <a:ea typeface="ＭＳ Ｐゴシック" pitchFamily="50" charset="-128"/>
              </a:rPr>
              <a:t>：構造体表字</a:t>
            </a:r>
            <a:endParaRPr lang="en-US" altLang="ja-JP" dirty="0">
              <a:latin typeface="Arial" charset="0"/>
              <a:ea typeface="ＭＳ Ｐゴシック" pitchFamily="50" charset="-128"/>
            </a:endParaRPr>
          </a:p>
        </p:txBody>
      </p:sp>
      <p:pic>
        <p:nvPicPr>
          <p:cNvPr id="4" name="図 3"/>
          <p:cNvPicPr>
            <a:picLocks noChangeAspect="1"/>
          </p:cNvPicPr>
          <p:nvPr/>
        </p:nvPicPr>
        <p:blipFill>
          <a:blip r:embed="rId2"/>
          <a:stretch>
            <a:fillRect/>
          </a:stretch>
        </p:blipFill>
        <p:spPr>
          <a:xfrm>
            <a:off x="7690714" y="1951173"/>
            <a:ext cx="3756660" cy="2484023"/>
          </a:xfrm>
          <a:prstGeom prst="rect">
            <a:avLst/>
          </a:prstGeom>
        </p:spPr>
      </p:pic>
      <p:sp>
        <p:nvSpPr>
          <p:cNvPr id="7" name="テキスト ボックス 6"/>
          <p:cNvSpPr txBox="1"/>
          <p:nvPr/>
        </p:nvSpPr>
        <p:spPr>
          <a:xfrm>
            <a:off x="1676400" y="1808190"/>
            <a:ext cx="4915128" cy="1384995"/>
          </a:xfrm>
          <a:prstGeom prst="rect">
            <a:avLst/>
          </a:prstGeom>
          <a:noFill/>
        </p:spPr>
        <p:txBody>
          <a:bodyPr wrap="none" rtlCol="0">
            <a:spAutoFit/>
          </a:bodyPr>
          <a:lstStyle/>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pss</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get_param</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gcbh</a:t>
            </a: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PortSpecificationString</a:t>
            </a:r>
            <a:r>
              <a:rPr lang="en-US" altLang="ja-JP" sz="1200" dirty="0">
                <a:latin typeface="Arial" charset="0"/>
                <a:ea typeface="ＭＳ Ｐゴシック" pitchFamily="50" charset="-128"/>
              </a:rPr>
              <a:t>')</a:t>
            </a:r>
          </a:p>
          <a:p>
            <a:pPr fontAlgn="base">
              <a:spcBef>
                <a:spcPct val="0"/>
              </a:spcBef>
              <a:spcAft>
                <a:spcPct val="0"/>
              </a:spcAft>
            </a:pPr>
            <a:r>
              <a:rPr lang="en-US" altLang="ja-JP" sz="1200" dirty="0" err="1">
                <a:latin typeface="Arial" charset="0"/>
                <a:ea typeface="ＭＳ Ｐゴシック" pitchFamily="50" charset="-128"/>
              </a:rPr>
              <a:t>pss</a:t>
            </a:r>
            <a:r>
              <a:rPr lang="en-US" altLang="ja-JP" sz="1200" dirty="0">
                <a:latin typeface="Arial" charset="0"/>
                <a:ea typeface="ＭＳ Ｐゴシック" pitchFamily="50" charset="-128"/>
              </a:rPr>
              <a:t> =</a:t>
            </a:r>
          </a:p>
          <a:p>
            <a:pPr fontAlgn="base">
              <a:spcBef>
                <a:spcPct val="0"/>
              </a:spcBef>
              <a:spcAft>
                <a:spcPct val="0"/>
              </a:spcAft>
            </a:pPr>
            <a:r>
              <a:rPr lang="en-US" altLang="ja-JP" sz="1200" dirty="0">
                <a:latin typeface="Arial" charset="0"/>
                <a:ea typeface="ＭＳ Ｐゴシック" pitchFamily="50" charset="-128"/>
              </a:rPr>
              <a:t>    'a	a	Input	0	single	1</a:t>
            </a:r>
          </a:p>
          <a:p>
            <a:pPr fontAlgn="base">
              <a:spcBef>
                <a:spcPct val="0"/>
              </a:spcBef>
              <a:spcAft>
                <a:spcPct val="0"/>
              </a:spcAft>
            </a:pPr>
            <a:r>
              <a:rPr lang="en-US" altLang="ja-JP" sz="1200" dirty="0">
                <a:latin typeface="Arial" charset="0"/>
                <a:ea typeface="ＭＳ Ｐゴシック" pitchFamily="50" charset="-128"/>
              </a:rPr>
              <a:t>     b	b	Input	1	single	1</a:t>
            </a:r>
          </a:p>
          <a:p>
            <a:pPr fontAlgn="base">
              <a:spcBef>
                <a:spcPct val="0"/>
              </a:spcBef>
              <a:spcAft>
                <a:spcPct val="0"/>
              </a:spcAft>
            </a:pPr>
            <a:r>
              <a:rPr lang="en-US" altLang="ja-JP" sz="1200" dirty="0">
                <a:latin typeface="Arial" charset="0"/>
                <a:ea typeface="ＭＳ Ｐゴシック" pitchFamily="50" charset="-128"/>
              </a:rPr>
              <a:t>     c	c	Input	2	single	1</a:t>
            </a:r>
          </a:p>
          <a:p>
            <a:pPr fontAlgn="base">
              <a:spcBef>
                <a:spcPct val="0"/>
              </a:spcBef>
              <a:spcAft>
                <a:spcPct val="0"/>
              </a:spcAft>
            </a:pPr>
            <a:r>
              <a:rPr lang="en-US" altLang="ja-JP" sz="1200" dirty="0">
                <a:latin typeface="Arial" charset="0"/>
                <a:ea typeface="ＭＳ Ｐゴシック" pitchFamily="50" charset="-128"/>
              </a:rPr>
              <a:t>     out	out	Output	0	single	1'</a:t>
            </a:r>
            <a:endParaRPr lang="ja-JP" altLang="en-US" sz="1200" dirty="0">
              <a:latin typeface="Arial" charset="0"/>
              <a:ea typeface="ＭＳ Ｐゴシック" pitchFamily="50" charset="-128"/>
            </a:endParaRPr>
          </a:p>
          <a:p>
            <a:endParaRPr kumimoji="1" lang="ja-JP" altLang="en-US" sz="1200" dirty="0"/>
          </a:p>
        </p:txBody>
      </p:sp>
      <p:sp>
        <p:nvSpPr>
          <p:cNvPr id="8" name="テキスト ボックス 7"/>
          <p:cNvSpPr txBox="1"/>
          <p:nvPr/>
        </p:nvSpPr>
        <p:spPr>
          <a:xfrm>
            <a:off x="1676400" y="3635648"/>
            <a:ext cx="5125314" cy="3416320"/>
          </a:xfrm>
          <a:prstGeom prst="rect">
            <a:avLst/>
          </a:prstGeom>
          <a:noFill/>
        </p:spPr>
        <p:txBody>
          <a:bodyPr wrap="none" rtlCol="0">
            <a:spAutoFit/>
          </a:bodyPr>
          <a:lstStyle/>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get_param</a:t>
            </a:r>
            <a:r>
              <a:rPr lang="en-US" altLang="ja-JP" sz="1200" dirty="0">
                <a:latin typeface="Arial" charset="0"/>
                <a:ea typeface="ＭＳ Ｐゴシック" pitchFamily="50" charset="-128"/>
              </a:rPr>
              <a:t>(</a:t>
            </a:r>
            <a:r>
              <a:rPr lang="en-US" altLang="ja-JP" sz="1200" dirty="0" err="1">
                <a:latin typeface="Arial" charset="0"/>
                <a:ea typeface="ＭＳ Ｐゴシック" pitchFamily="50" charset="-128"/>
              </a:rPr>
              <a:t>gcbh</a:t>
            </a: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FunctionPortSpecification</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err="1">
                <a:latin typeface="Arial" charset="0"/>
                <a:ea typeface="ＭＳ Ｐゴシック" pitchFamily="50" charset="-128"/>
              </a:rPr>
              <a:t>ps</a:t>
            </a:r>
            <a:r>
              <a:rPr lang="en-US" altLang="ja-JP" sz="1200" dirty="0">
                <a:latin typeface="Arial" charset="0"/>
                <a:ea typeface="ＭＳ Ｐゴシック" pitchFamily="50" charset="-128"/>
              </a:rPr>
              <a:t> = </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FunctionPortSpecification</a:t>
            </a:r>
            <a:r>
              <a:rPr lang="en-US" altLang="ja-JP" sz="1200" dirty="0">
                <a:latin typeface="Arial" charset="0"/>
                <a:ea typeface="ＭＳ Ｐゴシック" pitchFamily="50" charset="-128"/>
              </a:rPr>
              <a:t> </a:t>
            </a:r>
            <a:r>
              <a:rPr lang="ja-JP" altLang="en-US" sz="1200" dirty="0">
                <a:latin typeface="Arial" charset="0"/>
                <a:ea typeface="ＭＳ Ｐゴシック" pitchFamily="50" charset="-128"/>
              </a:rPr>
              <a:t>のプロパティ</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CPrototype</a:t>
            </a:r>
            <a:r>
              <a:rPr lang="en-US" altLang="ja-JP" sz="1200" dirty="0">
                <a:latin typeface="Arial" charset="0"/>
                <a:ea typeface="ＭＳ Ｐゴシック" pitchFamily="50" charset="-128"/>
              </a:rPr>
              <a:t>: 'real32_T </a:t>
            </a:r>
            <a:r>
              <a:rPr lang="en-US" altLang="ja-JP" sz="1200" dirty="0" err="1">
                <a:latin typeface="Arial" charset="0"/>
                <a:ea typeface="ＭＳ Ｐゴシック" pitchFamily="50" charset="-128"/>
              </a:rPr>
              <a:t>avefunc</a:t>
            </a:r>
            <a:r>
              <a:rPr lang="en-US" altLang="ja-JP" sz="1200" dirty="0">
                <a:latin typeface="Arial" charset="0"/>
                <a:ea typeface="ＭＳ Ｐゴシック" pitchFamily="50" charset="-128"/>
              </a:rPr>
              <a:t>(real32_T a, real32_T b, real32_T c);'</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InputArguments</a:t>
            </a:r>
            <a:r>
              <a:rPr lang="en-US" altLang="ja-JP" sz="1200" dirty="0">
                <a:latin typeface="Arial" charset="0"/>
                <a:ea typeface="ＭＳ Ｐゴシック" pitchFamily="50" charset="-128"/>
              </a:rPr>
              <a:t>: [1×3 </a:t>
            </a:r>
            <a:r>
              <a:rPr lang="en-US" altLang="ja-JP" sz="1200" dirty="0" err="1">
                <a:latin typeface="Arial" charset="0"/>
                <a:ea typeface="ＭＳ Ｐゴシック" pitchFamily="50" charset="-128"/>
              </a:rPr>
              <a:t>Simulink.CustomCode.FunctionArgument</a:t>
            </a:r>
            <a:r>
              <a:rPr lang="en-US" altLang="ja-JP" sz="1200" dirty="0">
                <a:latin typeface="Arial" charset="0"/>
                <a:ea typeface="ＭＳ Ｐゴシック" pitchFamily="50" charset="-128"/>
              </a:rPr>
              <a:t>]</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ReturnArgument</a:t>
            </a:r>
            <a:r>
              <a:rPr lang="en-US" altLang="ja-JP" sz="1200" dirty="0">
                <a:latin typeface="Arial" charset="0"/>
                <a:ea typeface="ＭＳ Ｐゴシック" pitchFamily="50" charset="-128"/>
              </a:rPr>
              <a:t>: [1×1 </a:t>
            </a:r>
            <a:r>
              <a:rPr lang="en-US" altLang="ja-JP" sz="1200" dirty="0" err="1">
                <a:latin typeface="Arial" charset="0"/>
                <a:ea typeface="ＭＳ Ｐゴシック" pitchFamily="50" charset="-128"/>
              </a:rPr>
              <a:t>Simulink.CustomCode.FunctionArgument</a:t>
            </a:r>
            <a:r>
              <a:rPr lang="en-US" altLang="ja-JP" sz="1200" dirty="0">
                <a:latin typeface="Arial" charset="0"/>
                <a:ea typeface="ＭＳ Ｐゴシック" pitchFamily="50" charset="-128"/>
              </a:rPr>
              <a:t>]</a:t>
            </a:r>
          </a:p>
          <a:p>
            <a:pPr fontAlgn="base">
              <a:spcBef>
                <a:spcPct val="0"/>
              </a:spcBef>
              <a:spcAft>
                <a:spcPct val="0"/>
              </a:spcAft>
            </a:pP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&gt;&gt; </a:t>
            </a:r>
            <a:r>
              <a:rPr lang="en-US" altLang="ja-JP" sz="1200" dirty="0" err="1">
                <a:latin typeface="Arial" charset="0"/>
                <a:ea typeface="ＭＳ Ｐゴシック" pitchFamily="50" charset="-128"/>
              </a:rPr>
              <a:t>ps.InputArguments</a:t>
            </a:r>
            <a:r>
              <a:rPr lang="en-US" altLang="ja-JP" sz="1200" dirty="0">
                <a:latin typeface="Arial" charset="0"/>
                <a:ea typeface="ＭＳ Ｐゴシック" pitchFamily="50" charset="-128"/>
              </a:rPr>
              <a:t>(1</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err="1">
                <a:latin typeface="Arial" charset="0"/>
                <a:ea typeface="ＭＳ Ｐゴシック" pitchFamily="50" charset="-128"/>
              </a:rPr>
              <a:t>ans</a:t>
            </a:r>
            <a:r>
              <a:rPr lang="en-US" altLang="ja-JP" sz="1200" dirty="0">
                <a:latin typeface="Arial" charset="0"/>
                <a:ea typeface="ＭＳ Ｐゴシック" pitchFamily="50" charset="-128"/>
              </a:rPr>
              <a:t> = </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FunctionArgument</a:t>
            </a:r>
            <a:r>
              <a:rPr lang="en-US" altLang="ja-JP" sz="1200" dirty="0">
                <a:latin typeface="Arial" charset="0"/>
                <a:ea typeface="ＭＳ Ｐゴシック" pitchFamily="50" charset="-128"/>
              </a:rPr>
              <a:t> </a:t>
            </a:r>
            <a:r>
              <a:rPr lang="ja-JP" altLang="en-US" sz="1200" dirty="0">
                <a:latin typeface="Arial" charset="0"/>
                <a:ea typeface="ＭＳ Ｐゴシック" pitchFamily="50" charset="-128"/>
              </a:rPr>
              <a:t>のプロパティ</a:t>
            </a:r>
            <a:r>
              <a:rPr lang="en-US" altLang="ja-JP" sz="1200" dirty="0" smtClean="0">
                <a:latin typeface="Arial" charset="0"/>
                <a:ea typeface="ＭＳ Ｐゴシック" pitchFamily="50" charset="-128"/>
              </a:rPr>
              <a:t>:</a:t>
            </a:r>
            <a:endParaRPr lang="en-US" altLang="ja-JP" sz="1200" dirty="0">
              <a:latin typeface="Arial" charset="0"/>
              <a:ea typeface="ＭＳ Ｐゴシック" pitchFamily="50" charset="-128"/>
            </a:endParaRPr>
          </a:p>
          <a:p>
            <a:pPr fontAlgn="base">
              <a:spcBef>
                <a:spcPct val="0"/>
              </a:spcBef>
              <a:spcAft>
                <a:spcPct val="0"/>
              </a:spcAft>
            </a:pPr>
            <a:r>
              <a:rPr lang="en-US" altLang="ja-JP" sz="1200" dirty="0">
                <a:latin typeface="Arial" charset="0"/>
                <a:ea typeface="ＭＳ Ｐゴシック" pitchFamily="50" charset="-128"/>
              </a:rPr>
              <a:t>          Name: 'a'</a:t>
            </a:r>
          </a:p>
          <a:p>
            <a:pPr fontAlgn="base">
              <a:spcBef>
                <a:spcPct val="0"/>
              </a:spcBef>
              <a:spcAft>
                <a:spcPct val="0"/>
              </a:spcAft>
            </a:pPr>
            <a:r>
              <a:rPr lang="en-US" altLang="ja-JP" sz="1200" dirty="0">
                <a:latin typeface="Arial" charset="0"/>
                <a:ea typeface="ＭＳ Ｐゴシック" pitchFamily="50" charset="-128"/>
              </a:rPr>
              <a:t>    </a:t>
            </a:r>
            <a:r>
              <a:rPr lang="en-US" altLang="ja-JP" sz="1200" dirty="0" err="1">
                <a:latin typeface="Arial" charset="0"/>
                <a:ea typeface="ＭＳ Ｐゴシック" pitchFamily="50" charset="-128"/>
              </a:rPr>
              <a:t>PortNumber</a:t>
            </a:r>
            <a:r>
              <a:rPr lang="en-US" altLang="ja-JP" sz="1200" dirty="0">
                <a:latin typeface="Arial" charset="0"/>
                <a:ea typeface="ＭＳ Ｐゴシック" pitchFamily="50" charset="-128"/>
              </a:rPr>
              <a:t>: 1</a:t>
            </a:r>
          </a:p>
          <a:p>
            <a:pPr fontAlgn="base">
              <a:spcBef>
                <a:spcPct val="0"/>
              </a:spcBef>
              <a:spcAft>
                <a:spcPct val="0"/>
              </a:spcAft>
            </a:pPr>
            <a:r>
              <a:rPr lang="en-US" altLang="ja-JP" sz="1200" dirty="0">
                <a:latin typeface="Arial" charset="0"/>
                <a:ea typeface="ＭＳ Ｐゴシック" pitchFamily="50" charset="-128"/>
              </a:rPr>
              <a:t>          Size: '1'</a:t>
            </a:r>
          </a:p>
          <a:p>
            <a:pPr fontAlgn="base">
              <a:spcBef>
                <a:spcPct val="0"/>
              </a:spcBef>
              <a:spcAft>
                <a:spcPct val="0"/>
              </a:spcAft>
            </a:pPr>
            <a:r>
              <a:rPr lang="en-US" altLang="ja-JP" sz="1200" dirty="0">
                <a:latin typeface="Arial" charset="0"/>
                <a:ea typeface="ＭＳ Ｐゴシック" pitchFamily="50" charset="-128"/>
              </a:rPr>
              <a:t>          Type: 'single'</a:t>
            </a:r>
          </a:p>
          <a:p>
            <a:pPr fontAlgn="base">
              <a:spcBef>
                <a:spcPct val="0"/>
              </a:spcBef>
              <a:spcAft>
                <a:spcPct val="0"/>
              </a:spcAft>
            </a:pPr>
            <a:r>
              <a:rPr lang="en-US" altLang="ja-JP" sz="1200" dirty="0">
                <a:latin typeface="Arial" charset="0"/>
                <a:ea typeface="ＭＳ Ｐゴシック" pitchFamily="50" charset="-128"/>
              </a:rPr>
              <a:t>         Label: 'a'</a:t>
            </a:r>
          </a:p>
          <a:p>
            <a:pPr fontAlgn="base">
              <a:spcBef>
                <a:spcPct val="0"/>
              </a:spcBef>
              <a:spcAft>
                <a:spcPct val="0"/>
              </a:spcAft>
            </a:pPr>
            <a:r>
              <a:rPr lang="en-US" altLang="ja-JP" sz="1200" dirty="0">
                <a:latin typeface="Arial" charset="0"/>
                <a:ea typeface="ＭＳ Ｐゴシック" pitchFamily="50" charset="-128"/>
              </a:rPr>
              <a:t>         Scope: 'Input'</a:t>
            </a:r>
          </a:p>
          <a:p>
            <a:pPr fontAlgn="base">
              <a:spcBef>
                <a:spcPct val="0"/>
              </a:spcBef>
              <a:spcAft>
                <a:spcPct val="0"/>
              </a:spcAft>
            </a:pPr>
            <a:r>
              <a:rPr lang="en-US" altLang="ja-JP" sz="1200" dirty="0" smtClean="0">
                <a:latin typeface="Arial" charset="0"/>
                <a:ea typeface="ＭＳ Ｐゴシック" pitchFamily="50" charset="-128"/>
              </a:rPr>
              <a:t>'</a:t>
            </a:r>
            <a:endParaRPr lang="ja-JP" altLang="en-US" sz="1200" dirty="0">
              <a:latin typeface="Arial" charset="0"/>
              <a:ea typeface="ＭＳ Ｐゴシック" pitchFamily="50" charset="-128"/>
            </a:endParaRPr>
          </a:p>
          <a:p>
            <a:endParaRPr kumimoji="1" lang="ja-JP" altLang="en-US" sz="1200" dirty="0"/>
          </a:p>
        </p:txBody>
      </p:sp>
      <p:cxnSp>
        <p:nvCxnSpPr>
          <p:cNvPr id="9" name="直線矢印コネクタ 8"/>
          <p:cNvCxnSpPr>
            <a:endCxn id="7" idx="3"/>
          </p:cNvCxnSpPr>
          <p:nvPr/>
        </p:nvCxnSpPr>
        <p:spPr bwMode="auto">
          <a:xfrm flipH="1" flipV="1">
            <a:off x="6591528" y="2500688"/>
            <a:ext cx="1302792" cy="55176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直線矢印コネクタ 11"/>
          <p:cNvCxnSpPr/>
          <p:nvPr/>
        </p:nvCxnSpPr>
        <p:spPr bwMode="auto">
          <a:xfrm flipH="1">
            <a:off x="6316980" y="3052453"/>
            <a:ext cx="1574394" cy="109282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5" name="テキスト ボックス 14"/>
          <p:cNvSpPr txBox="1"/>
          <p:nvPr/>
        </p:nvSpPr>
        <p:spPr>
          <a:xfrm>
            <a:off x="6182865" y="3052453"/>
            <a:ext cx="1284326" cy="646331"/>
          </a:xfrm>
          <a:prstGeom prst="rect">
            <a:avLst/>
          </a:prstGeom>
          <a:noFill/>
        </p:spPr>
        <p:txBody>
          <a:bodyPr wrap="none" rtlCol="0">
            <a:spAutoFit/>
          </a:bodyPr>
          <a:lstStyle/>
          <a:p>
            <a:r>
              <a:rPr kumimoji="1" lang="ja-JP" altLang="en-US" dirty="0" smtClean="0">
                <a:solidFill>
                  <a:srgbClr val="FF0000"/>
                </a:solidFill>
              </a:rPr>
              <a:t>同じ内容の</a:t>
            </a:r>
            <a:endParaRPr kumimoji="1" lang="en-US" altLang="ja-JP" dirty="0" smtClean="0">
              <a:solidFill>
                <a:srgbClr val="FF0000"/>
              </a:solidFill>
            </a:endParaRPr>
          </a:p>
          <a:p>
            <a:r>
              <a:rPr lang="ja-JP" altLang="en-US" dirty="0" smtClean="0">
                <a:solidFill>
                  <a:srgbClr val="FF0000"/>
                </a:solidFill>
              </a:rPr>
              <a:t>形式</a:t>
            </a:r>
            <a:r>
              <a:rPr lang="ja-JP" altLang="en-US" dirty="0">
                <a:solidFill>
                  <a:srgbClr val="FF0000"/>
                </a:solidFill>
              </a:rPr>
              <a:t>違</a:t>
            </a:r>
            <a:r>
              <a:rPr lang="ja-JP" altLang="en-US" dirty="0" smtClean="0">
                <a:solidFill>
                  <a:srgbClr val="FF0000"/>
                </a:solidFill>
              </a:rPr>
              <a:t>い</a:t>
            </a:r>
            <a:endParaRPr kumimoji="1" lang="ja-JP" altLang="en-US" dirty="0">
              <a:solidFill>
                <a:srgbClr val="FF0000"/>
              </a:solidFill>
            </a:endParaRPr>
          </a:p>
        </p:txBody>
      </p:sp>
      <p:sp>
        <p:nvSpPr>
          <p:cNvPr id="18" name="正方形/長方形 17"/>
          <p:cNvSpPr/>
          <p:nvPr/>
        </p:nvSpPr>
        <p:spPr bwMode="auto">
          <a:xfrm>
            <a:off x="2038916" y="4232424"/>
            <a:ext cx="4762798" cy="20277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角丸四角形吹き出し 18"/>
          <p:cNvSpPr/>
          <p:nvPr/>
        </p:nvSpPr>
        <p:spPr bwMode="auto">
          <a:xfrm>
            <a:off x="7467191" y="4776895"/>
            <a:ext cx="3560099" cy="612648"/>
          </a:xfrm>
          <a:prstGeom prst="wedgeRoundRectCallout">
            <a:avLst>
              <a:gd name="adj1" fmla="val -69663"/>
              <a:gd name="adj2" fmla="val -114844"/>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関数宣言は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FunctionPortSpecification</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のみに存在する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66549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9" name="コンテンツ プレースホルダー 8"/>
          <p:cNvSpPr>
            <a:spLocks noGrp="1"/>
          </p:cNvSpPr>
          <p:nvPr>
            <p:ph idx="1"/>
          </p:nvPr>
        </p:nvSpPr>
        <p:spPr/>
        <p:txBody>
          <a:bodyPr/>
          <a:lstStyle/>
          <a:p>
            <a:r>
              <a:rPr kumimoji="1" lang="ja-JP" altLang="en-US" dirty="0" smtClean="0"/>
              <a:t>サンプルモデル</a:t>
            </a:r>
            <a:endParaRPr kumimoji="1" lang="en-US" altLang="ja-JP" dirty="0" smtClean="0"/>
          </a:p>
          <a:p>
            <a:pPr lvl="1"/>
            <a:r>
              <a:rPr lang="ja-JP" altLang="en-US" dirty="0" smtClean="0"/>
              <a:t>新規作成したモデルに</a:t>
            </a:r>
            <a:r>
              <a:rPr lang="en-US" altLang="ja-JP" dirty="0" smtClean="0"/>
              <a:t>C</a:t>
            </a:r>
            <a:r>
              <a:rPr lang="ja-JP" altLang="en-US" dirty="0" smtClean="0"/>
              <a:t> </a:t>
            </a:r>
            <a:r>
              <a:rPr lang="en-US" altLang="ja-JP" dirty="0" smtClean="0"/>
              <a:t>Caller</a:t>
            </a:r>
            <a:r>
              <a:rPr lang="ja-JP" altLang="en-US" dirty="0" smtClean="0"/>
              <a:t>ブロックを配置し、</a:t>
            </a:r>
            <a:r>
              <a:rPr lang="en-US" altLang="ja-JP" dirty="0" smtClean="0"/>
              <a:t/>
            </a:r>
            <a:br>
              <a:rPr lang="en-US" altLang="ja-JP" dirty="0" smtClean="0"/>
            </a:br>
            <a:r>
              <a:rPr lang="ja-JP" altLang="en-US" dirty="0" smtClean="0"/>
              <a:t>各種設定を行う。</a:t>
            </a:r>
            <a:endParaRPr lang="en-US" altLang="ja-JP" dirty="0" smtClean="0"/>
          </a:p>
        </p:txBody>
      </p:sp>
      <p:sp>
        <p:nvSpPr>
          <p:cNvPr id="6" name="正方形/長方形 5"/>
          <p:cNvSpPr/>
          <p:nvPr/>
        </p:nvSpPr>
        <p:spPr bwMode="auto">
          <a:xfrm>
            <a:off x="7203475" y="922021"/>
            <a:ext cx="3525485" cy="569021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ja-JP" sz="600" dirty="0"/>
              <a:t>%% </a:t>
            </a:r>
            <a:r>
              <a:rPr lang="ja-JP" altLang="en-US" sz="600" dirty="0"/>
              <a:t>定義</a:t>
            </a:r>
          </a:p>
          <a:p>
            <a:r>
              <a:rPr lang="en-US" altLang="ja-JP" sz="600" dirty="0" err="1"/>
              <a:t>modelname</a:t>
            </a:r>
            <a:r>
              <a:rPr lang="en-US" altLang="ja-JP" sz="600" dirty="0"/>
              <a:t> = '</a:t>
            </a:r>
            <a:r>
              <a:rPr lang="en-US" altLang="ja-JP" sz="600" dirty="0" err="1"/>
              <a:t>newblockmodel</a:t>
            </a:r>
            <a:r>
              <a:rPr lang="en-US" altLang="ja-JP" sz="600" dirty="0"/>
              <a:t>'; % </a:t>
            </a:r>
            <a:r>
              <a:rPr lang="ja-JP" altLang="en-US" sz="600" dirty="0"/>
              <a:t>モデル名</a:t>
            </a:r>
          </a:p>
          <a:p>
            <a:r>
              <a:rPr lang="en-US" altLang="ja-JP" sz="600" dirty="0" err="1"/>
              <a:t>funcname</a:t>
            </a:r>
            <a:r>
              <a:rPr lang="en-US" altLang="ja-JP" sz="600" dirty="0"/>
              <a:t> = '</a:t>
            </a:r>
            <a:r>
              <a:rPr lang="en-US" altLang="ja-JP" sz="600" dirty="0" err="1"/>
              <a:t>compfunc</a:t>
            </a:r>
            <a:r>
              <a:rPr lang="en-US" altLang="ja-JP" sz="600" dirty="0"/>
              <a:t>';       % </a:t>
            </a:r>
            <a:r>
              <a:rPr lang="ja-JP" altLang="en-US" sz="600" dirty="0"/>
              <a:t>関数ファイル名</a:t>
            </a:r>
          </a:p>
          <a:p>
            <a:r>
              <a:rPr lang="ja-JP" altLang="en-US" sz="600" dirty="0"/>
              <a:t> </a:t>
            </a:r>
          </a:p>
          <a:p>
            <a:r>
              <a:rPr lang="en-US" altLang="ja-JP" sz="600" dirty="0"/>
              <a:t>%% </a:t>
            </a:r>
            <a:r>
              <a:rPr lang="ja-JP" altLang="en-US" sz="600" dirty="0"/>
              <a:t>モデル新規作成</a:t>
            </a:r>
          </a:p>
          <a:p>
            <a:r>
              <a:rPr lang="en-US" altLang="ja-JP" sz="600" dirty="0" err="1"/>
              <a:t>new_system</a:t>
            </a:r>
            <a:r>
              <a:rPr lang="en-US" altLang="ja-JP" sz="600" dirty="0"/>
              <a:t>(</a:t>
            </a:r>
            <a:r>
              <a:rPr lang="en-US" altLang="ja-JP" sz="600" dirty="0" err="1"/>
              <a:t>modelname</a:t>
            </a:r>
            <a:r>
              <a:rPr lang="en-US" altLang="ja-JP" sz="600" dirty="0"/>
              <a:t>);</a:t>
            </a:r>
          </a:p>
          <a:p>
            <a:r>
              <a:rPr lang="ja-JP" altLang="en-US" sz="600" dirty="0"/>
              <a:t> </a:t>
            </a:r>
          </a:p>
          <a:p>
            <a:r>
              <a:rPr lang="en-US" altLang="ja-JP" sz="600" dirty="0"/>
              <a:t>%% C Caller</a:t>
            </a:r>
            <a:r>
              <a:rPr lang="ja-JP" altLang="en-US" sz="600" dirty="0"/>
              <a:t>配置、設定</a:t>
            </a:r>
          </a:p>
          <a:p>
            <a:r>
              <a:rPr lang="en-US" altLang="ja-JP" sz="600" dirty="0"/>
              <a:t>% </a:t>
            </a:r>
            <a:r>
              <a:rPr lang="ja-JP" altLang="en-US" sz="600" dirty="0"/>
              <a:t>ライブラリの</a:t>
            </a:r>
            <a:r>
              <a:rPr lang="en-US" altLang="ja-JP" sz="600" dirty="0"/>
              <a:t>C Caller</a:t>
            </a:r>
            <a:r>
              <a:rPr lang="ja-JP" altLang="en-US" sz="600" dirty="0"/>
              <a:t>ブロックを開いたモデルに追加</a:t>
            </a:r>
          </a:p>
          <a:p>
            <a:r>
              <a:rPr lang="en-US" altLang="ja-JP" sz="600" dirty="0" err="1"/>
              <a:t>ccallername</a:t>
            </a:r>
            <a:r>
              <a:rPr lang="en-US" altLang="ja-JP" sz="600" dirty="0"/>
              <a:t> = '</a:t>
            </a:r>
            <a:r>
              <a:rPr lang="en-US" altLang="ja-JP" sz="600" dirty="0" err="1"/>
              <a:t>CCaller_A</a:t>
            </a:r>
            <a:r>
              <a:rPr lang="en-US" altLang="ja-JP" sz="600" dirty="0"/>
              <a:t>';</a:t>
            </a:r>
          </a:p>
          <a:p>
            <a:r>
              <a:rPr lang="en-US" altLang="ja-JP" sz="600" dirty="0"/>
              <a:t>h = </a:t>
            </a:r>
            <a:r>
              <a:rPr lang="en-US" altLang="ja-JP" sz="600" dirty="0" err="1"/>
              <a:t>add_block</a:t>
            </a:r>
            <a:r>
              <a:rPr lang="en-US" altLang="ja-JP" sz="600" dirty="0"/>
              <a:t>('</a:t>
            </a:r>
            <a:r>
              <a:rPr lang="en-US" altLang="ja-JP" sz="600" dirty="0" err="1"/>
              <a:t>simulink</a:t>
            </a:r>
            <a:r>
              <a:rPr lang="en-US" altLang="ja-JP" sz="600" dirty="0"/>
              <a:t>/User-Defined Functions/C Caller', [</a:t>
            </a:r>
            <a:r>
              <a:rPr lang="en-US" altLang="ja-JP" sz="600" dirty="0" err="1"/>
              <a:t>modelname</a:t>
            </a:r>
            <a:r>
              <a:rPr lang="en-US" altLang="ja-JP" sz="600" dirty="0"/>
              <a:t>,'/', </a:t>
            </a:r>
            <a:r>
              <a:rPr lang="en-US" altLang="ja-JP" sz="600" dirty="0" err="1"/>
              <a:t>ccallername</a:t>
            </a:r>
            <a:r>
              <a:rPr lang="en-US" altLang="ja-JP" sz="600" dirty="0"/>
              <a:t>]);</a:t>
            </a:r>
          </a:p>
          <a:p>
            <a:r>
              <a:rPr lang="ja-JP" altLang="en-US" sz="600" dirty="0"/>
              <a:t> </a:t>
            </a:r>
          </a:p>
          <a:p>
            <a:r>
              <a:rPr lang="en-US" altLang="ja-JP" sz="600" dirty="0"/>
              <a:t>% C Caller</a:t>
            </a:r>
            <a:r>
              <a:rPr lang="ja-JP" altLang="en-US" sz="600" dirty="0"/>
              <a:t>ブロックパラメーター設定</a:t>
            </a:r>
          </a:p>
          <a:p>
            <a:r>
              <a:rPr lang="en-US" altLang="ja-JP" sz="600" dirty="0" err="1"/>
              <a:t>set_param</a:t>
            </a:r>
            <a:r>
              <a:rPr lang="en-US" altLang="ja-JP" sz="600" dirty="0"/>
              <a:t>(h, '</a:t>
            </a:r>
            <a:r>
              <a:rPr lang="en-US" altLang="ja-JP" sz="600" dirty="0" err="1"/>
              <a:t>FunctionName</a:t>
            </a:r>
            <a:r>
              <a:rPr lang="en-US" altLang="ja-JP" sz="600" dirty="0"/>
              <a:t>', </a:t>
            </a:r>
            <a:r>
              <a:rPr lang="en-US" altLang="ja-JP" sz="600" dirty="0" err="1"/>
              <a:t>funcname</a:t>
            </a:r>
            <a:r>
              <a:rPr lang="en-US" altLang="ja-JP" sz="600" dirty="0"/>
              <a:t>);</a:t>
            </a:r>
          </a:p>
          <a:p>
            <a:r>
              <a:rPr lang="ja-JP" altLang="en-US" sz="600" dirty="0"/>
              <a:t> </a:t>
            </a:r>
          </a:p>
          <a:p>
            <a:r>
              <a:rPr lang="en-US" altLang="ja-JP" sz="600" dirty="0"/>
              <a:t>%% </a:t>
            </a:r>
            <a:r>
              <a:rPr lang="ja-JP" altLang="en-US" sz="600" dirty="0"/>
              <a:t>コンフィグ設定</a:t>
            </a:r>
          </a:p>
          <a:p>
            <a:r>
              <a:rPr lang="en-US" altLang="ja-JP" sz="600" dirty="0" err="1"/>
              <a:t>configobj</a:t>
            </a:r>
            <a:r>
              <a:rPr lang="en-US" altLang="ja-JP" sz="600" dirty="0"/>
              <a:t> = </a:t>
            </a:r>
            <a:r>
              <a:rPr lang="en-US" altLang="ja-JP" sz="600" dirty="0" err="1"/>
              <a:t>getActiveConfigSet</a:t>
            </a:r>
            <a:r>
              <a:rPr lang="en-US" altLang="ja-JP" sz="600" dirty="0"/>
              <a:t>(</a:t>
            </a:r>
            <a:r>
              <a:rPr lang="en-US" altLang="ja-JP" sz="600" dirty="0" err="1"/>
              <a:t>modelname</a:t>
            </a:r>
            <a:r>
              <a:rPr lang="en-US" altLang="ja-JP" sz="600" dirty="0"/>
              <a:t>);</a:t>
            </a:r>
          </a:p>
          <a:p>
            <a:r>
              <a:rPr lang="ja-JP" altLang="en-US" sz="600" dirty="0"/>
              <a:t> </a:t>
            </a:r>
          </a:p>
          <a:p>
            <a:r>
              <a:rPr lang="en-US" altLang="ja-JP" sz="600" dirty="0"/>
              <a:t>% </a:t>
            </a:r>
            <a:r>
              <a:rPr lang="ja-JP" altLang="en-US" sz="600" dirty="0"/>
              <a:t>コンフィグ設定</a:t>
            </a:r>
            <a:r>
              <a:rPr lang="en-US" altLang="ja-JP" sz="600" dirty="0"/>
              <a:t>(</a:t>
            </a:r>
            <a:r>
              <a:rPr lang="ja-JP" altLang="en-US" sz="600" dirty="0"/>
              <a:t>シミュレーションターゲット</a:t>
            </a:r>
            <a:r>
              <a:rPr lang="en-US" altLang="ja-JP" sz="600" dirty="0"/>
              <a:t>)</a:t>
            </a:r>
          </a:p>
          <a:p>
            <a:r>
              <a:rPr lang="en-US" altLang="ja-JP" sz="600" dirty="0"/>
              <a:t>% [</a:t>
            </a:r>
            <a:r>
              <a:rPr lang="ja-JP" altLang="en-US" sz="600" dirty="0"/>
              <a:t>生成時に挿入するカスタム</a:t>
            </a:r>
            <a:r>
              <a:rPr lang="en-US" altLang="ja-JP" sz="600" dirty="0"/>
              <a:t>C</a:t>
            </a:r>
            <a:r>
              <a:rPr lang="ja-JP" altLang="en-US" sz="600" dirty="0"/>
              <a:t>コード</a:t>
            </a:r>
            <a:r>
              <a:rPr lang="en-US" altLang="ja-JP" sz="600" dirty="0"/>
              <a:t>]-[</a:t>
            </a:r>
            <a:r>
              <a:rPr lang="ja-JP" altLang="en-US" sz="600" dirty="0"/>
              <a:t>ヘッダー ファイル</a:t>
            </a:r>
            <a:r>
              <a:rPr lang="en-US" altLang="ja-JP" sz="600" dirty="0"/>
              <a:t>]</a:t>
            </a:r>
          </a:p>
          <a:p>
            <a:r>
              <a:rPr lang="pt-BR" altLang="ja-JP" sz="600" dirty="0"/>
              <a:t>configobj.set_param('SimCustomHeaderCode', ['#include "', funcname, '.h"']);</a:t>
            </a:r>
          </a:p>
          <a:p>
            <a:r>
              <a:rPr lang="en-US" altLang="ja-JP" sz="600" dirty="0"/>
              <a:t>% [</a:t>
            </a:r>
            <a:r>
              <a:rPr lang="ja-JP" altLang="en-US" sz="600" dirty="0"/>
              <a:t>追加のビルド情報</a:t>
            </a:r>
            <a:r>
              <a:rPr lang="en-US" altLang="ja-JP" sz="600" dirty="0"/>
              <a:t>]-[</a:t>
            </a:r>
            <a:r>
              <a:rPr lang="ja-JP" altLang="en-US" sz="600" dirty="0"/>
              <a:t>ソース ファイル</a:t>
            </a:r>
            <a:r>
              <a:rPr lang="en-US" altLang="ja-JP" sz="600" dirty="0"/>
              <a:t>]</a:t>
            </a:r>
          </a:p>
          <a:p>
            <a:r>
              <a:rPr lang="en-US" altLang="ja-JP" sz="600" dirty="0" err="1"/>
              <a:t>configobj.set_param</a:t>
            </a:r>
            <a:r>
              <a:rPr lang="en-US" altLang="ja-JP" sz="600" dirty="0"/>
              <a:t>('</a:t>
            </a:r>
            <a:r>
              <a:rPr lang="en-US" altLang="ja-JP" sz="600" dirty="0" err="1"/>
              <a:t>SimUserSources</a:t>
            </a:r>
            <a:r>
              <a:rPr lang="en-US" altLang="ja-JP" sz="600" dirty="0"/>
              <a:t>', [</a:t>
            </a:r>
            <a:r>
              <a:rPr lang="en-US" altLang="ja-JP" sz="600" dirty="0" err="1"/>
              <a:t>funcname</a:t>
            </a:r>
            <a:r>
              <a:rPr lang="en-US" altLang="ja-JP" sz="600" dirty="0"/>
              <a:t>, '.c']);</a:t>
            </a:r>
          </a:p>
          <a:p>
            <a:r>
              <a:rPr lang="ja-JP" altLang="en-US" sz="600" dirty="0"/>
              <a:t> </a:t>
            </a:r>
          </a:p>
          <a:p>
            <a:r>
              <a:rPr lang="en-US" altLang="ja-JP" sz="600" dirty="0"/>
              <a:t>% </a:t>
            </a:r>
            <a:r>
              <a:rPr lang="ja-JP" altLang="en-US" sz="600" dirty="0"/>
              <a:t>コンフィグ設定</a:t>
            </a:r>
            <a:r>
              <a:rPr lang="en-US" altLang="ja-JP" sz="600" dirty="0"/>
              <a:t>(</a:t>
            </a:r>
            <a:r>
              <a:rPr lang="ja-JP" altLang="en-US" sz="600" dirty="0"/>
              <a:t>ソルバー</a:t>
            </a:r>
            <a:r>
              <a:rPr lang="en-US" altLang="ja-JP" sz="600" dirty="0"/>
              <a:t>)</a:t>
            </a:r>
          </a:p>
          <a:p>
            <a:r>
              <a:rPr lang="en-US" altLang="ja-JP" sz="600" dirty="0"/>
              <a:t>% [</a:t>
            </a:r>
            <a:r>
              <a:rPr lang="ja-JP" altLang="en-US" sz="600" dirty="0"/>
              <a:t>ソルバーの選択</a:t>
            </a:r>
            <a:r>
              <a:rPr lang="en-US" altLang="ja-JP" sz="600" dirty="0"/>
              <a:t>]-[</a:t>
            </a:r>
            <a:r>
              <a:rPr lang="ja-JP" altLang="en-US" sz="600" dirty="0"/>
              <a:t>タイプ</a:t>
            </a:r>
            <a:r>
              <a:rPr lang="en-US" altLang="ja-JP" sz="600" dirty="0"/>
              <a:t>]</a:t>
            </a:r>
          </a:p>
          <a:p>
            <a:r>
              <a:rPr lang="en-US" altLang="ja-JP" sz="600" dirty="0" err="1"/>
              <a:t>configobj.set_param</a:t>
            </a:r>
            <a:r>
              <a:rPr lang="en-US" altLang="ja-JP" sz="600" dirty="0"/>
              <a:t>('</a:t>
            </a:r>
            <a:r>
              <a:rPr lang="en-US" altLang="ja-JP" sz="600" dirty="0" err="1"/>
              <a:t>SolverType</a:t>
            </a:r>
            <a:r>
              <a:rPr lang="en-US" altLang="ja-JP" sz="600" dirty="0"/>
              <a:t>', 'Fixed-step');</a:t>
            </a:r>
          </a:p>
          <a:p>
            <a:r>
              <a:rPr lang="en-US" altLang="ja-JP" sz="600" dirty="0"/>
              <a:t>% [</a:t>
            </a:r>
            <a:r>
              <a:rPr lang="ja-JP" altLang="en-US" sz="600" dirty="0"/>
              <a:t>ソルバーの選択</a:t>
            </a:r>
            <a:r>
              <a:rPr lang="en-US" altLang="ja-JP" sz="600" dirty="0"/>
              <a:t>]-[</a:t>
            </a:r>
            <a:r>
              <a:rPr lang="ja-JP" altLang="en-US" sz="600" dirty="0"/>
              <a:t>ソルバー</a:t>
            </a:r>
            <a:r>
              <a:rPr lang="en-US" altLang="ja-JP" sz="600" dirty="0"/>
              <a:t>]</a:t>
            </a:r>
          </a:p>
          <a:p>
            <a:r>
              <a:rPr lang="en-US" altLang="ja-JP" sz="600" dirty="0" err="1"/>
              <a:t>configobj.set_param</a:t>
            </a:r>
            <a:r>
              <a:rPr lang="en-US" altLang="ja-JP" sz="600" dirty="0"/>
              <a:t>('Solver', '</a:t>
            </a:r>
            <a:r>
              <a:rPr lang="en-US" altLang="ja-JP" sz="600" dirty="0" err="1"/>
              <a:t>FixedStepDiscrete</a:t>
            </a:r>
            <a:r>
              <a:rPr lang="en-US" altLang="ja-JP" sz="600" dirty="0"/>
              <a:t>');</a:t>
            </a:r>
          </a:p>
          <a:p>
            <a:r>
              <a:rPr lang="ja-JP" altLang="en-US" sz="600" dirty="0"/>
              <a:t> </a:t>
            </a:r>
          </a:p>
          <a:p>
            <a:r>
              <a:rPr lang="en-US" altLang="ja-JP" sz="600" dirty="0"/>
              <a:t>%% </a:t>
            </a:r>
            <a:r>
              <a:rPr lang="ja-JP" altLang="en-US" sz="600" dirty="0"/>
              <a:t>コンパイル</a:t>
            </a:r>
          </a:p>
          <a:p>
            <a:r>
              <a:rPr lang="en-US" altLang="ja-JP" sz="600" dirty="0"/>
              <a:t>%</a:t>
            </a:r>
            <a:r>
              <a:rPr lang="ja-JP" altLang="en-US" sz="600" dirty="0"/>
              <a:t>ここまではポートや端子仕様が出てこないため、コンパイルする必要あり。</a:t>
            </a:r>
          </a:p>
          <a:p>
            <a:r>
              <a:rPr lang="en-US" altLang="ja-JP" sz="600" dirty="0" err="1"/>
              <a:t>eval</a:t>
            </a:r>
            <a:r>
              <a:rPr lang="en-US" altLang="ja-JP" sz="600" dirty="0"/>
              <a:t>([</a:t>
            </a:r>
            <a:r>
              <a:rPr lang="en-US" altLang="ja-JP" sz="600" dirty="0" err="1"/>
              <a:t>modelname</a:t>
            </a:r>
            <a:r>
              <a:rPr lang="en-US" altLang="ja-JP" sz="600" dirty="0"/>
              <a:t>, '([], [], [], ''compile'');']);</a:t>
            </a:r>
          </a:p>
          <a:p>
            <a:r>
              <a:rPr lang="en-US" altLang="ja-JP" sz="600" dirty="0" err="1"/>
              <a:t>eval</a:t>
            </a:r>
            <a:r>
              <a:rPr lang="en-US" altLang="ja-JP" sz="600" dirty="0"/>
              <a:t>([</a:t>
            </a:r>
            <a:r>
              <a:rPr lang="en-US" altLang="ja-JP" sz="600" dirty="0" err="1"/>
              <a:t>modelname</a:t>
            </a:r>
            <a:r>
              <a:rPr lang="en-US" altLang="ja-JP" sz="600" dirty="0"/>
              <a:t>, '([], [], [], ''term'');']);</a:t>
            </a:r>
          </a:p>
          <a:p>
            <a:r>
              <a:rPr lang="ja-JP" altLang="en-US" sz="600" dirty="0"/>
              <a:t> </a:t>
            </a:r>
          </a:p>
          <a:p>
            <a:r>
              <a:rPr lang="en-US" altLang="ja-JP" sz="600" dirty="0"/>
              <a:t>%% </a:t>
            </a:r>
            <a:r>
              <a:rPr lang="en-US" altLang="ja-JP" sz="600" dirty="0" err="1"/>
              <a:t>Inport,Outport</a:t>
            </a:r>
            <a:r>
              <a:rPr lang="ja-JP" altLang="en-US" sz="600" dirty="0"/>
              <a:t>作成と結線</a:t>
            </a:r>
          </a:p>
          <a:p>
            <a:r>
              <a:rPr lang="en-US" altLang="ja-JP" sz="600" dirty="0"/>
              <a:t>% </a:t>
            </a:r>
            <a:r>
              <a:rPr lang="ja-JP" altLang="en-US" sz="600" dirty="0"/>
              <a:t>ポート数取得</a:t>
            </a:r>
          </a:p>
          <a:p>
            <a:r>
              <a:rPr lang="en-US" altLang="ja-JP" sz="600" dirty="0"/>
              <a:t>ports = </a:t>
            </a:r>
            <a:r>
              <a:rPr lang="en-US" altLang="ja-JP" sz="600" dirty="0" err="1"/>
              <a:t>get_param</a:t>
            </a:r>
            <a:r>
              <a:rPr lang="en-US" altLang="ja-JP" sz="600" dirty="0"/>
              <a:t>(h, 'Ports');</a:t>
            </a:r>
          </a:p>
          <a:p>
            <a:r>
              <a:rPr lang="en-US" altLang="ja-JP" sz="600" dirty="0" err="1"/>
              <a:t>inports</a:t>
            </a:r>
            <a:r>
              <a:rPr lang="en-US" altLang="ja-JP" sz="600" dirty="0"/>
              <a:t> = ports(1);</a:t>
            </a:r>
          </a:p>
          <a:p>
            <a:r>
              <a:rPr lang="en-US" altLang="ja-JP" sz="600" dirty="0" err="1"/>
              <a:t>outports</a:t>
            </a:r>
            <a:r>
              <a:rPr lang="en-US" altLang="ja-JP" sz="600" dirty="0"/>
              <a:t> = ports(2);</a:t>
            </a:r>
          </a:p>
          <a:p>
            <a:r>
              <a:rPr lang="ja-JP" altLang="en-US" sz="600" dirty="0"/>
              <a:t> </a:t>
            </a:r>
          </a:p>
          <a:p>
            <a:r>
              <a:rPr lang="en-US" altLang="ja-JP" sz="600" dirty="0"/>
              <a:t>% </a:t>
            </a:r>
            <a:r>
              <a:rPr lang="en-US" altLang="ja-JP" sz="600" dirty="0" err="1"/>
              <a:t>Inport</a:t>
            </a:r>
            <a:r>
              <a:rPr lang="ja-JP" altLang="en-US" sz="600" dirty="0"/>
              <a:t>ブロックの追加と</a:t>
            </a:r>
            <a:r>
              <a:rPr lang="en-US" altLang="ja-JP" sz="600" dirty="0"/>
              <a:t>C Caller</a:t>
            </a:r>
            <a:r>
              <a:rPr lang="ja-JP" altLang="en-US" sz="600" dirty="0" err="1"/>
              <a:t>への</a:t>
            </a:r>
            <a:r>
              <a:rPr lang="ja-JP" altLang="en-US" sz="600" dirty="0"/>
              <a:t>結線</a:t>
            </a:r>
          </a:p>
          <a:p>
            <a:r>
              <a:rPr lang="en-US" altLang="ja-JP" sz="600" dirty="0"/>
              <a:t>for </a:t>
            </a:r>
            <a:r>
              <a:rPr lang="en-US" altLang="ja-JP" sz="600" dirty="0" err="1"/>
              <a:t>innum</a:t>
            </a:r>
            <a:r>
              <a:rPr lang="en-US" altLang="ja-JP" sz="600" dirty="0"/>
              <a:t> = 1 : </a:t>
            </a:r>
            <a:r>
              <a:rPr lang="en-US" altLang="ja-JP" sz="600" dirty="0" err="1"/>
              <a:t>inports</a:t>
            </a:r>
            <a:endParaRPr lang="en-US" altLang="ja-JP" sz="600" dirty="0"/>
          </a:p>
          <a:p>
            <a:r>
              <a:rPr lang="en-US" altLang="ja-JP" sz="600" dirty="0"/>
              <a:t>    </a:t>
            </a:r>
            <a:r>
              <a:rPr lang="en-US" altLang="ja-JP" sz="600" dirty="0" err="1"/>
              <a:t>inname</a:t>
            </a:r>
            <a:r>
              <a:rPr lang="en-US" altLang="ja-JP" sz="600" dirty="0"/>
              <a:t> = ['In_', num2str(</a:t>
            </a:r>
            <a:r>
              <a:rPr lang="en-US" altLang="ja-JP" sz="600" dirty="0" err="1"/>
              <a:t>innum</a:t>
            </a:r>
            <a:r>
              <a:rPr lang="en-US" altLang="ja-JP" sz="600" dirty="0"/>
              <a:t>)];</a:t>
            </a:r>
          </a:p>
          <a:p>
            <a:r>
              <a:rPr lang="en-US" altLang="ja-JP" sz="600" dirty="0"/>
              <a:t>    </a:t>
            </a:r>
            <a:r>
              <a:rPr lang="en-US" altLang="ja-JP" sz="600" dirty="0" err="1"/>
              <a:t>in_h</a:t>
            </a:r>
            <a:r>
              <a:rPr lang="en-US" altLang="ja-JP" sz="600" dirty="0"/>
              <a:t> = </a:t>
            </a:r>
            <a:r>
              <a:rPr lang="en-US" altLang="ja-JP" sz="600" dirty="0" err="1"/>
              <a:t>add_block</a:t>
            </a:r>
            <a:r>
              <a:rPr lang="en-US" altLang="ja-JP" sz="600" dirty="0"/>
              <a:t>('</a:t>
            </a:r>
            <a:r>
              <a:rPr lang="en-US" altLang="ja-JP" sz="600" dirty="0" err="1"/>
              <a:t>simulink</a:t>
            </a:r>
            <a:r>
              <a:rPr lang="en-US" altLang="ja-JP" sz="600" dirty="0"/>
              <a:t>/Sources/In1', [</a:t>
            </a:r>
            <a:r>
              <a:rPr lang="en-US" altLang="ja-JP" sz="600" dirty="0" err="1"/>
              <a:t>modelname</a:t>
            </a:r>
            <a:r>
              <a:rPr lang="en-US" altLang="ja-JP" sz="600" dirty="0"/>
              <a:t>,'/',</a:t>
            </a:r>
            <a:r>
              <a:rPr lang="en-US" altLang="ja-JP" sz="600" dirty="0" err="1"/>
              <a:t>inname</a:t>
            </a:r>
            <a:r>
              <a:rPr lang="en-US" altLang="ja-JP" sz="600" dirty="0"/>
              <a:t>]);</a:t>
            </a:r>
          </a:p>
          <a:p>
            <a:r>
              <a:rPr lang="en-US" altLang="ja-JP" sz="600" dirty="0"/>
              <a:t>    </a:t>
            </a:r>
            <a:r>
              <a:rPr lang="en-US" altLang="ja-JP" sz="600" dirty="0" err="1"/>
              <a:t>add_line</a:t>
            </a:r>
            <a:r>
              <a:rPr lang="en-US" altLang="ja-JP" sz="600" dirty="0"/>
              <a:t>(</a:t>
            </a:r>
            <a:r>
              <a:rPr lang="en-US" altLang="ja-JP" sz="600" dirty="0" err="1"/>
              <a:t>modelname</a:t>
            </a:r>
            <a:r>
              <a:rPr lang="en-US" altLang="ja-JP" sz="600" dirty="0"/>
              <a:t>, [</a:t>
            </a:r>
            <a:r>
              <a:rPr lang="en-US" altLang="ja-JP" sz="600" dirty="0" err="1"/>
              <a:t>inname</a:t>
            </a:r>
            <a:r>
              <a:rPr lang="en-US" altLang="ja-JP" sz="600" dirty="0"/>
              <a:t>, '/1'], [</a:t>
            </a:r>
            <a:r>
              <a:rPr lang="en-US" altLang="ja-JP" sz="600" dirty="0" err="1"/>
              <a:t>ccallername</a:t>
            </a:r>
            <a:r>
              <a:rPr lang="en-US" altLang="ja-JP" sz="600" dirty="0"/>
              <a:t>, '/', num2str(</a:t>
            </a:r>
            <a:r>
              <a:rPr lang="en-US" altLang="ja-JP" sz="600" dirty="0" err="1"/>
              <a:t>innum</a:t>
            </a:r>
            <a:r>
              <a:rPr lang="en-US" altLang="ja-JP" sz="600" dirty="0"/>
              <a:t>)]);</a:t>
            </a:r>
          </a:p>
          <a:p>
            <a:r>
              <a:rPr lang="en-US" altLang="ja-JP" sz="600" dirty="0"/>
              <a:t>end</a:t>
            </a:r>
          </a:p>
          <a:p>
            <a:r>
              <a:rPr lang="en-US" altLang="ja-JP" sz="600" dirty="0"/>
              <a:t>% </a:t>
            </a:r>
            <a:r>
              <a:rPr lang="en-US" altLang="ja-JP" sz="600" dirty="0" err="1"/>
              <a:t>Outport</a:t>
            </a:r>
            <a:r>
              <a:rPr lang="ja-JP" altLang="en-US" sz="600" dirty="0"/>
              <a:t>ブロックの追加と</a:t>
            </a:r>
            <a:r>
              <a:rPr lang="en-US" altLang="ja-JP" sz="600" dirty="0"/>
              <a:t>C Caller</a:t>
            </a:r>
            <a:r>
              <a:rPr lang="ja-JP" altLang="en-US" sz="600" dirty="0" err="1"/>
              <a:t>への</a:t>
            </a:r>
            <a:r>
              <a:rPr lang="ja-JP" altLang="en-US" sz="600" dirty="0"/>
              <a:t>結線</a:t>
            </a:r>
          </a:p>
          <a:p>
            <a:r>
              <a:rPr lang="en-US" altLang="ja-JP" sz="600" dirty="0"/>
              <a:t>for </a:t>
            </a:r>
            <a:r>
              <a:rPr lang="en-US" altLang="ja-JP" sz="600" dirty="0" err="1"/>
              <a:t>outnum</a:t>
            </a:r>
            <a:r>
              <a:rPr lang="en-US" altLang="ja-JP" sz="600" dirty="0"/>
              <a:t> = 1 : </a:t>
            </a:r>
            <a:r>
              <a:rPr lang="en-US" altLang="ja-JP" sz="600" dirty="0" err="1"/>
              <a:t>outports</a:t>
            </a:r>
            <a:endParaRPr lang="en-US" altLang="ja-JP" sz="600" dirty="0"/>
          </a:p>
          <a:p>
            <a:r>
              <a:rPr lang="en-US" altLang="ja-JP" sz="600" dirty="0"/>
              <a:t>    </a:t>
            </a:r>
            <a:r>
              <a:rPr lang="en-US" altLang="ja-JP" sz="600" dirty="0" err="1"/>
              <a:t>outname</a:t>
            </a:r>
            <a:r>
              <a:rPr lang="en-US" altLang="ja-JP" sz="600" dirty="0"/>
              <a:t> = ['Out_', num2str(</a:t>
            </a:r>
            <a:r>
              <a:rPr lang="en-US" altLang="ja-JP" sz="600" dirty="0" err="1"/>
              <a:t>outnum</a:t>
            </a:r>
            <a:r>
              <a:rPr lang="en-US" altLang="ja-JP" sz="600" dirty="0"/>
              <a:t>)];</a:t>
            </a:r>
          </a:p>
          <a:p>
            <a:r>
              <a:rPr lang="en-US" altLang="ja-JP" sz="600" dirty="0"/>
              <a:t>    </a:t>
            </a:r>
            <a:r>
              <a:rPr lang="en-US" altLang="ja-JP" sz="600" dirty="0" err="1"/>
              <a:t>out_h</a:t>
            </a:r>
            <a:r>
              <a:rPr lang="en-US" altLang="ja-JP" sz="600" dirty="0"/>
              <a:t> = </a:t>
            </a:r>
            <a:r>
              <a:rPr lang="en-US" altLang="ja-JP" sz="600" dirty="0" err="1"/>
              <a:t>add_block</a:t>
            </a:r>
            <a:r>
              <a:rPr lang="en-US" altLang="ja-JP" sz="600" dirty="0"/>
              <a:t>('</a:t>
            </a:r>
            <a:r>
              <a:rPr lang="en-US" altLang="ja-JP" sz="600" dirty="0" err="1"/>
              <a:t>simulink</a:t>
            </a:r>
            <a:r>
              <a:rPr lang="en-US" altLang="ja-JP" sz="600" dirty="0"/>
              <a:t>/Sinks/Out1', [</a:t>
            </a:r>
            <a:r>
              <a:rPr lang="en-US" altLang="ja-JP" sz="600" dirty="0" err="1"/>
              <a:t>modelname</a:t>
            </a:r>
            <a:r>
              <a:rPr lang="en-US" altLang="ja-JP" sz="600" dirty="0"/>
              <a:t>,'/',</a:t>
            </a:r>
            <a:r>
              <a:rPr lang="en-US" altLang="ja-JP" sz="600" dirty="0" err="1"/>
              <a:t>outname</a:t>
            </a:r>
            <a:r>
              <a:rPr lang="en-US" altLang="ja-JP" sz="600" dirty="0"/>
              <a:t>]);</a:t>
            </a:r>
          </a:p>
          <a:p>
            <a:r>
              <a:rPr lang="en-US" altLang="ja-JP" sz="600" dirty="0"/>
              <a:t>    </a:t>
            </a:r>
            <a:r>
              <a:rPr lang="en-US" altLang="ja-JP" sz="600" dirty="0" err="1"/>
              <a:t>add_line</a:t>
            </a:r>
            <a:r>
              <a:rPr lang="en-US" altLang="ja-JP" sz="600" dirty="0"/>
              <a:t>(</a:t>
            </a:r>
            <a:r>
              <a:rPr lang="en-US" altLang="ja-JP" sz="600" dirty="0" err="1"/>
              <a:t>modelname</a:t>
            </a:r>
            <a:r>
              <a:rPr lang="en-US" altLang="ja-JP" sz="600" dirty="0"/>
              <a:t>, [</a:t>
            </a:r>
            <a:r>
              <a:rPr lang="en-US" altLang="ja-JP" sz="600" dirty="0" err="1"/>
              <a:t>ccallername</a:t>
            </a:r>
            <a:r>
              <a:rPr lang="en-US" altLang="ja-JP" sz="600" dirty="0"/>
              <a:t>, '/', num2str(</a:t>
            </a:r>
            <a:r>
              <a:rPr lang="en-US" altLang="ja-JP" sz="600" dirty="0" err="1"/>
              <a:t>outnum</a:t>
            </a:r>
            <a:r>
              <a:rPr lang="en-US" altLang="ja-JP" sz="600" dirty="0"/>
              <a:t>)], [</a:t>
            </a:r>
            <a:r>
              <a:rPr lang="en-US" altLang="ja-JP" sz="600" dirty="0" err="1"/>
              <a:t>outname</a:t>
            </a:r>
            <a:r>
              <a:rPr lang="en-US" altLang="ja-JP" sz="600" dirty="0"/>
              <a:t>, '/1']);</a:t>
            </a:r>
          </a:p>
          <a:p>
            <a:r>
              <a:rPr lang="en-US" altLang="ja-JP" sz="600" dirty="0"/>
              <a:t>end</a:t>
            </a:r>
          </a:p>
          <a:p>
            <a:r>
              <a:rPr lang="ja-JP" altLang="en-US" sz="600" dirty="0"/>
              <a:t> </a:t>
            </a:r>
          </a:p>
          <a:p>
            <a:r>
              <a:rPr lang="en-US" altLang="ja-JP" sz="600" dirty="0"/>
              <a:t>%% </a:t>
            </a:r>
            <a:r>
              <a:rPr lang="ja-JP" altLang="en-US" sz="600" dirty="0"/>
              <a:t>自動配置</a:t>
            </a:r>
          </a:p>
          <a:p>
            <a:r>
              <a:rPr lang="en-US" altLang="ja-JP" sz="600" dirty="0" err="1"/>
              <a:t>Simulink.BlockDiagram.arrangeSystem</a:t>
            </a:r>
            <a:r>
              <a:rPr lang="en-US" altLang="ja-JP" sz="600" dirty="0"/>
              <a:t>(</a:t>
            </a:r>
            <a:r>
              <a:rPr lang="en-US" altLang="ja-JP" sz="600" dirty="0" err="1"/>
              <a:t>modelname</a:t>
            </a:r>
            <a:r>
              <a:rPr lang="en-US" altLang="ja-JP" sz="600" dirty="0"/>
              <a:t>);</a:t>
            </a:r>
          </a:p>
          <a:p>
            <a:r>
              <a:rPr lang="ja-JP" altLang="en-US" sz="600" dirty="0"/>
              <a:t> </a:t>
            </a:r>
          </a:p>
          <a:p>
            <a:r>
              <a:rPr lang="en-US" altLang="ja-JP" sz="600" dirty="0"/>
              <a:t>%% </a:t>
            </a:r>
            <a:r>
              <a:rPr lang="ja-JP" altLang="en-US" sz="600" dirty="0"/>
              <a:t>モデルを開く</a:t>
            </a:r>
          </a:p>
          <a:p>
            <a:r>
              <a:rPr lang="en-US" altLang="ja-JP" sz="600" dirty="0" err="1"/>
              <a:t>open_system</a:t>
            </a:r>
            <a:r>
              <a:rPr lang="en-US" altLang="ja-JP" sz="600" dirty="0"/>
              <a:t>(</a:t>
            </a:r>
            <a:r>
              <a:rPr lang="en-US" altLang="ja-JP" sz="600" dirty="0" err="1"/>
              <a:t>modelname</a:t>
            </a:r>
            <a:r>
              <a:rPr lang="en-US" altLang="ja-JP" sz="600" dirty="0"/>
              <a:t>);</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6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2"/>
          <a:stretch>
            <a:fillRect/>
          </a:stretch>
        </p:blipFill>
        <p:spPr>
          <a:xfrm>
            <a:off x="1009393" y="2508422"/>
            <a:ext cx="4353439" cy="2525258"/>
          </a:xfrm>
          <a:prstGeom prst="rect">
            <a:avLst/>
          </a:prstGeom>
        </p:spPr>
      </p:pic>
    </p:spTree>
    <p:extLst>
      <p:ext uri="{BB962C8B-B14F-4D97-AF65-F5344CB8AC3E}">
        <p14:creationId xmlns:p14="http://schemas.microsoft.com/office/powerpoint/2010/main" val="268513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コマンドでのスコープ設定</a:t>
            </a:r>
            <a:endParaRPr kumimoji="1" lang="en-US" altLang="ja-JP" dirty="0"/>
          </a:p>
          <a:p>
            <a:pPr lvl="1"/>
            <a:r>
              <a:rPr kumimoji="1" lang="en-US" altLang="ja-JP" dirty="0" smtClean="0"/>
              <a:t>UI</a:t>
            </a:r>
            <a:r>
              <a:rPr kumimoji="1" lang="ja-JP" altLang="en-US" dirty="0" smtClean="0"/>
              <a:t>上で選択可能なスコープに変更する場合は</a:t>
            </a:r>
            <a:r>
              <a:rPr lang="ja-JP" altLang="en-US" dirty="0" smtClean="0"/>
              <a:t>コマンドで変更できる。</a:t>
            </a:r>
            <a:endParaRPr lang="en-US" altLang="ja-JP" dirty="0" smtClean="0"/>
          </a:p>
          <a:p>
            <a:pPr lvl="1"/>
            <a:r>
              <a:rPr kumimoji="1" lang="ja-JP" altLang="en-US" dirty="0" smtClean="0"/>
              <a:t>選択不可能なスコープは、エラーが出て変更できない。</a:t>
            </a:r>
            <a:endParaRPr kumimoji="1" lang="ja-JP" altLang="en-US" dirty="0"/>
          </a:p>
        </p:txBody>
      </p:sp>
      <p:pic>
        <p:nvPicPr>
          <p:cNvPr id="5" name="図 4"/>
          <p:cNvPicPr>
            <a:picLocks noChangeAspect="1"/>
          </p:cNvPicPr>
          <p:nvPr/>
        </p:nvPicPr>
        <p:blipFill rotWithShape="1">
          <a:blip r:embed="rId2"/>
          <a:srcRect l="5391" t="45278" r="62968" b="24722"/>
          <a:stretch/>
        </p:blipFill>
        <p:spPr>
          <a:xfrm>
            <a:off x="941070" y="2438400"/>
            <a:ext cx="5100638" cy="2720340"/>
          </a:xfrm>
          <a:prstGeom prst="rect">
            <a:avLst/>
          </a:prstGeom>
        </p:spPr>
      </p:pic>
      <p:sp>
        <p:nvSpPr>
          <p:cNvPr id="6" name="角丸四角形吹き出し 5"/>
          <p:cNvSpPr/>
          <p:nvPr/>
        </p:nvSpPr>
        <p:spPr bwMode="auto">
          <a:xfrm>
            <a:off x="3601995" y="3331575"/>
            <a:ext cx="4254225" cy="2010045"/>
          </a:xfrm>
          <a:prstGeom prst="wedgeRoundRectCallout">
            <a:avLst>
              <a:gd name="adj1" fmla="val -64417"/>
              <a:gd name="adj2" fmla="val -202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変更可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(Parameter</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に設定し変更できた</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(1).Scope=</a:t>
            </a:r>
            <a:r>
              <a:rPr lang="en-US" altLang="ja-JP" sz="1000" dirty="0">
                <a:solidFill>
                  <a:srgbClr val="FF0000"/>
                </a:solidFill>
                <a:latin typeface="Arial" charset="0"/>
                <a:ea typeface="ＭＳ Ｐゴシック" pitchFamily="50" charset="-128"/>
              </a:rPr>
              <a:t>'Parameter';</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Scope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'Parameter‘</a:t>
            </a:r>
          </a:p>
          <a:p>
            <a:pPr fontAlgn="base">
              <a:spcBef>
                <a:spcPct val="0"/>
              </a:spcBef>
              <a:spcAft>
                <a:spcPct val="0"/>
              </a:spcAft>
            </a:pPr>
            <a:endParaRPr kumimoji="1" lang="en-US" altLang="ja-JP" sz="1000" b="0" i="0" u="none" strike="noStrike" cap="none" normalizeH="0" baseline="0" dirty="0" smtClean="0">
              <a:ln>
                <a:noFill/>
              </a:ln>
              <a:solidFill>
                <a:schemeClr val="tx1"/>
              </a:solidFill>
              <a:effectLst/>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変更不可</a:t>
            </a:r>
            <a:r>
              <a:rPr lang="en-US" altLang="ja-JP" sz="1400" dirty="0" smtClean="0">
                <a:solidFill>
                  <a:schemeClr val="tx1"/>
                </a:solidFill>
                <a:latin typeface="Arial" charset="0"/>
                <a:ea typeface="ＭＳ Ｐゴシック" pitchFamily="50" charset="-128"/>
              </a:rPr>
              <a:t>(Output</a:t>
            </a:r>
            <a:r>
              <a:rPr lang="ja-JP" altLang="en-US" sz="1400" dirty="0" smtClean="0">
                <a:solidFill>
                  <a:schemeClr val="tx1"/>
                </a:solidFill>
                <a:latin typeface="Arial" charset="0"/>
                <a:ea typeface="ＭＳ Ｐゴシック" pitchFamily="50" charset="-128"/>
              </a:rPr>
              <a:t>に設定したが変更できない</a:t>
            </a:r>
            <a:r>
              <a:rPr lang="en-US" altLang="ja-JP" sz="1400" dirty="0" smtClean="0">
                <a:solidFill>
                  <a:schemeClr val="tx1"/>
                </a:solidFill>
                <a:latin typeface="Arial" charset="0"/>
                <a:ea typeface="ＭＳ Ｐゴシック" pitchFamily="50" charset="-128"/>
              </a:rPr>
              <a:t>)</a:t>
            </a: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(1).Scope=</a:t>
            </a:r>
            <a:r>
              <a:rPr lang="en-US" altLang="ja-JP" sz="1000" dirty="0">
                <a:solidFill>
                  <a:srgbClr val="FF0000"/>
                </a:solidFill>
                <a:latin typeface="Arial" charset="0"/>
                <a:ea typeface="ＭＳ Ｐゴシック" pitchFamily="50" charset="-128"/>
              </a:rPr>
              <a:t>'Output';</a:t>
            </a:r>
          </a:p>
          <a:p>
            <a:pPr fontAlgn="base">
              <a:spcBef>
                <a:spcPct val="0"/>
              </a:spcBef>
              <a:spcAft>
                <a:spcPct val="0"/>
              </a:spcAft>
            </a:pPr>
            <a:r>
              <a:rPr lang="en-US" altLang="ja-JP" sz="1000" dirty="0">
                <a:solidFill>
                  <a:schemeClr val="tx1"/>
                </a:solidFill>
                <a:latin typeface="Arial" charset="0"/>
                <a:ea typeface="ＭＳ Ｐゴシック" pitchFamily="50" charset="-128"/>
              </a:rPr>
              <a:t>'Output' </a:t>
            </a:r>
            <a:r>
              <a:rPr lang="ja-JP" altLang="en-US" sz="1000" dirty="0">
                <a:solidFill>
                  <a:schemeClr val="tx1"/>
                </a:solidFill>
                <a:latin typeface="Arial" charset="0"/>
                <a:ea typeface="ＭＳ Ｐゴシック" pitchFamily="50" charset="-128"/>
              </a:rPr>
              <a:t>は引数 </a:t>
            </a:r>
            <a:r>
              <a:rPr lang="en-US" altLang="ja-JP" sz="1000" dirty="0">
                <a:solidFill>
                  <a:schemeClr val="tx1"/>
                </a:solidFill>
                <a:latin typeface="Arial" charset="0"/>
                <a:ea typeface="ＭＳ Ｐゴシック" pitchFamily="50" charset="-128"/>
              </a:rPr>
              <a:t>'a' </a:t>
            </a:r>
            <a:r>
              <a:rPr lang="ja-JP" altLang="en-US" sz="1000" dirty="0">
                <a:solidFill>
                  <a:schemeClr val="tx1"/>
                </a:solidFill>
                <a:latin typeface="Arial" charset="0"/>
                <a:ea typeface="ＭＳ Ｐゴシック" pitchFamily="50" charset="-128"/>
              </a:rPr>
              <a:t>の有効なスコープ値ではありません。</a:t>
            </a:r>
            <a:endParaRPr kumimoji="1" lang="ja-JP" altLang="en-US" sz="10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6518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r>
              <a:rPr lang="ja-JP" altLang="en-US" dirty="0"/>
              <a:t> </a:t>
            </a:r>
            <a:r>
              <a:rPr lang="en-US" altLang="ja-JP" dirty="0"/>
              <a:t>Caller</a:t>
            </a:r>
            <a:r>
              <a:rPr lang="ja-JP" altLang="en-US" dirty="0"/>
              <a:t>の</a:t>
            </a:r>
            <a:r>
              <a:rPr lang="en-US" altLang="ja-JP" dirty="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コマンドでの型設定</a:t>
            </a:r>
            <a:endParaRPr kumimoji="1" lang="en-US" altLang="ja-JP" dirty="0"/>
          </a:p>
          <a:p>
            <a:pPr lvl="1"/>
            <a:r>
              <a:rPr kumimoji="1" lang="en-US" altLang="ja-JP" dirty="0" smtClean="0"/>
              <a:t>UI</a:t>
            </a:r>
            <a:r>
              <a:rPr kumimoji="1" lang="ja-JP" altLang="en-US" dirty="0" smtClean="0"/>
              <a:t>上で選択可能な型に変更する場合は</a:t>
            </a:r>
            <a:r>
              <a:rPr lang="ja-JP" altLang="en-US" dirty="0" smtClean="0"/>
              <a:t>コマンドで変更できる。</a:t>
            </a:r>
            <a:endParaRPr lang="en-US" altLang="ja-JP" dirty="0" smtClean="0"/>
          </a:p>
          <a:p>
            <a:pPr lvl="1"/>
            <a:r>
              <a:rPr kumimoji="1" lang="ja-JP" altLang="en-US" dirty="0" smtClean="0"/>
              <a:t>選択不可能な型は、コマンド実行時にエラーは出ないが、変更できない。</a:t>
            </a:r>
            <a:endParaRPr kumimoji="1" lang="ja-JP" altLang="en-US" dirty="0"/>
          </a:p>
        </p:txBody>
      </p:sp>
      <p:pic>
        <p:nvPicPr>
          <p:cNvPr id="4" name="図 3"/>
          <p:cNvPicPr>
            <a:picLocks noChangeAspect="1"/>
          </p:cNvPicPr>
          <p:nvPr/>
        </p:nvPicPr>
        <p:blipFill rotWithShape="1">
          <a:blip r:embed="rId2"/>
          <a:srcRect l="5312" t="45139" r="73047" b="24723"/>
          <a:stretch/>
        </p:blipFill>
        <p:spPr>
          <a:xfrm>
            <a:off x="1249680" y="2419349"/>
            <a:ext cx="3749040" cy="2936973"/>
          </a:xfrm>
          <a:prstGeom prst="rect">
            <a:avLst/>
          </a:prstGeom>
        </p:spPr>
      </p:pic>
      <p:sp>
        <p:nvSpPr>
          <p:cNvPr id="6" name="角丸四角形吹き出し 5"/>
          <p:cNvSpPr/>
          <p:nvPr/>
        </p:nvSpPr>
        <p:spPr bwMode="auto">
          <a:xfrm>
            <a:off x="4790715" y="3400155"/>
            <a:ext cx="4254225" cy="2269126"/>
          </a:xfrm>
          <a:prstGeom prst="wedgeRoundRectCallout">
            <a:avLst>
              <a:gd name="adj1" fmla="val -64417"/>
              <a:gd name="adj2" fmla="val -202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変更可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fixdt</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に設定し変更できた</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(1).Type=</a:t>
            </a:r>
            <a:r>
              <a:rPr lang="en-US" altLang="ja-JP" sz="1000" dirty="0">
                <a:solidFill>
                  <a:srgbClr val="FF0000"/>
                </a:solidFill>
                <a:latin typeface="Arial" charset="0"/>
                <a:ea typeface="ＭＳ Ｐゴシック" pitchFamily="50" charset="-128"/>
              </a:rPr>
              <a:t>'</a:t>
            </a:r>
            <a:r>
              <a:rPr lang="en-US" altLang="ja-JP" sz="1000" dirty="0" err="1">
                <a:solidFill>
                  <a:srgbClr val="FF0000"/>
                </a:solidFill>
                <a:latin typeface="Arial" charset="0"/>
                <a:ea typeface="ＭＳ Ｐゴシック" pitchFamily="50" charset="-128"/>
              </a:rPr>
              <a:t>fixdt</a:t>
            </a:r>
            <a:r>
              <a:rPr lang="en-US" altLang="ja-JP" sz="1000" dirty="0">
                <a:solidFill>
                  <a:srgbClr val="FF0000"/>
                </a:solidFill>
                <a:latin typeface="Arial" charset="0"/>
                <a:ea typeface="ＭＳ Ｐゴシック" pitchFamily="50" charset="-128"/>
              </a:rPr>
              <a:t>(1,32,6</a:t>
            </a:r>
            <a:r>
              <a:rPr lang="en-US" altLang="ja-JP" sz="1000" dirty="0" smtClean="0">
                <a:solidFill>
                  <a:srgbClr val="FF0000"/>
                </a:solidFill>
                <a:latin typeface="Arial" charset="0"/>
                <a:ea typeface="ＭＳ Ｐゴシック" pitchFamily="50" charset="-128"/>
              </a:rPr>
              <a:t>)‘;</a:t>
            </a:r>
            <a:endParaRPr lang="en-US" altLang="ja-JP" sz="1000" dirty="0">
              <a:solidFill>
                <a:srgbClr val="FF0000"/>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Type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err="1">
                <a:solidFill>
                  <a:schemeClr val="tx1"/>
                </a:solidFill>
                <a:latin typeface="Arial" charset="0"/>
                <a:ea typeface="ＭＳ Ｐゴシック" pitchFamily="50" charset="-128"/>
              </a:rPr>
              <a:t>fixdt</a:t>
            </a:r>
            <a:r>
              <a:rPr lang="en-US" altLang="ja-JP" sz="1000" dirty="0">
                <a:solidFill>
                  <a:schemeClr val="tx1"/>
                </a:solidFill>
                <a:latin typeface="Arial" charset="0"/>
                <a:ea typeface="ＭＳ Ｐゴシック" pitchFamily="50" charset="-128"/>
              </a:rPr>
              <a:t>(1,32,6</a:t>
            </a:r>
            <a:r>
              <a:rPr lang="en-US" altLang="ja-JP" sz="1000" dirty="0" smtClean="0">
                <a:solidFill>
                  <a:schemeClr val="tx1"/>
                </a:solidFill>
                <a:latin typeface="Arial" charset="0"/>
                <a:ea typeface="ＭＳ Ｐゴシック" pitchFamily="50" charset="-128"/>
              </a:rPr>
              <a:t>)‘</a:t>
            </a:r>
          </a:p>
          <a:p>
            <a:pPr fontAlgn="base">
              <a:spcBef>
                <a:spcPct val="0"/>
              </a:spcBef>
              <a:spcAft>
                <a:spcPct val="0"/>
              </a:spcAft>
            </a:pPr>
            <a:endParaRPr kumimoji="1" lang="en-US" altLang="ja-JP" sz="1000" b="0" i="0" u="none" strike="noStrike" cap="none" normalizeH="0" baseline="0" dirty="0" smtClean="0">
              <a:ln>
                <a:noFill/>
              </a:ln>
              <a:solidFill>
                <a:schemeClr val="tx1"/>
              </a:solidFill>
              <a:effectLst/>
              <a:latin typeface="Arial" charset="0"/>
              <a:ea typeface="ＭＳ Ｐゴシック" pitchFamily="50" charset="-128"/>
            </a:endParaRPr>
          </a:p>
          <a:p>
            <a:pPr fontAlgn="base">
              <a:spcBef>
                <a:spcPct val="0"/>
              </a:spcBef>
              <a:spcAft>
                <a:spcPct val="0"/>
              </a:spcAft>
            </a:pPr>
            <a:r>
              <a:rPr lang="ja-JP" altLang="en-US" sz="1400" dirty="0" smtClean="0">
                <a:solidFill>
                  <a:schemeClr val="tx1"/>
                </a:solidFill>
                <a:latin typeface="Arial" charset="0"/>
                <a:ea typeface="ＭＳ Ｐゴシック" pitchFamily="50" charset="-128"/>
              </a:rPr>
              <a:t>変更不可</a:t>
            </a:r>
            <a:r>
              <a:rPr lang="en-US" altLang="ja-JP" sz="1400" dirty="0" smtClean="0">
                <a:solidFill>
                  <a:schemeClr val="tx1"/>
                </a:solidFill>
                <a:latin typeface="Arial" charset="0"/>
                <a:ea typeface="ＭＳ Ｐゴシック" pitchFamily="50" charset="-128"/>
              </a:rPr>
              <a:t>(double</a:t>
            </a:r>
            <a:r>
              <a:rPr lang="ja-JP" altLang="en-US" sz="1400" dirty="0" smtClean="0">
                <a:solidFill>
                  <a:schemeClr val="tx1"/>
                </a:solidFill>
                <a:latin typeface="Arial" charset="0"/>
                <a:ea typeface="ＭＳ Ｐゴシック" pitchFamily="50" charset="-128"/>
              </a:rPr>
              <a:t>に設定したが変更できない</a:t>
            </a:r>
            <a:r>
              <a:rPr lang="en-US" altLang="ja-JP" sz="1400" dirty="0" smtClean="0">
                <a:solidFill>
                  <a:schemeClr val="tx1"/>
                </a:solidFill>
                <a:latin typeface="Arial" charset="0"/>
                <a:ea typeface="ＭＳ Ｐゴシック" pitchFamily="50" charset="-128"/>
              </a:rPr>
              <a:t>)</a:t>
            </a: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(1).Type=</a:t>
            </a:r>
            <a:r>
              <a:rPr lang="en-US" altLang="ja-JP" sz="1000" dirty="0">
                <a:solidFill>
                  <a:srgbClr val="FF0000"/>
                </a:solidFill>
                <a:latin typeface="Arial" charset="0"/>
                <a:ea typeface="ＭＳ Ｐゴシック" pitchFamily="50" charset="-128"/>
              </a:rPr>
              <a:t>'double';</a:t>
            </a:r>
          </a:p>
          <a:p>
            <a:pPr fontAlgn="base">
              <a:spcBef>
                <a:spcPct val="0"/>
              </a:spcBef>
              <a:spcAft>
                <a:spcPct val="0"/>
              </a:spcAft>
            </a:pPr>
            <a:r>
              <a:rPr lang="en-US" altLang="ja-JP" sz="1000" dirty="0">
                <a:solidFill>
                  <a:schemeClr val="tx1"/>
                </a:solidFill>
                <a:latin typeface="Arial" charset="0"/>
                <a:ea typeface="ＭＳ Ｐゴシック" pitchFamily="50" charset="-128"/>
              </a:rPr>
              <a:t>&gt;&gt; </a:t>
            </a:r>
            <a:r>
              <a:rPr lang="en-US" altLang="ja-JP" sz="1000" dirty="0" err="1">
                <a:solidFill>
                  <a:schemeClr val="tx1"/>
                </a:solidFill>
                <a:latin typeface="Arial" charset="0"/>
                <a:ea typeface="ＭＳ Ｐゴシック" pitchFamily="50" charset="-128"/>
              </a:rPr>
              <a:t>fp.InputArguments</a:t>
            </a:r>
            <a:r>
              <a:rPr lang="en-US" altLang="ja-JP" sz="1000" dirty="0">
                <a:solidFill>
                  <a:schemeClr val="tx1"/>
                </a:solidFill>
                <a:latin typeface="Arial" charset="0"/>
                <a:ea typeface="ＭＳ Ｐゴシック" pitchFamily="50" charset="-128"/>
              </a:rPr>
              <a:t>(1).</a:t>
            </a:r>
            <a:r>
              <a:rPr lang="en-US" altLang="ja-JP" sz="1000" dirty="0" smtClean="0">
                <a:solidFill>
                  <a:schemeClr val="tx1"/>
                </a:solidFill>
                <a:latin typeface="Arial" charset="0"/>
                <a:ea typeface="ＭＳ Ｐゴシック" pitchFamily="50" charset="-128"/>
              </a:rPr>
              <a:t>Type</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err="1">
                <a:solidFill>
                  <a:schemeClr val="tx1"/>
                </a:solidFill>
                <a:latin typeface="Arial" charset="0"/>
                <a:ea typeface="ＭＳ Ｐゴシック" pitchFamily="50" charset="-128"/>
              </a:rPr>
              <a:t>ans</a:t>
            </a:r>
            <a:r>
              <a:rPr lang="en-US" altLang="ja-JP" sz="1000" dirty="0">
                <a:solidFill>
                  <a:schemeClr val="tx1"/>
                </a:solidFill>
                <a:latin typeface="Arial" charset="0"/>
                <a:ea typeface="ＭＳ Ｐゴシック" pitchFamily="50" charset="-128"/>
              </a:rPr>
              <a:t> </a:t>
            </a:r>
            <a:r>
              <a:rPr lang="en-US" altLang="ja-JP" sz="1000" dirty="0" smtClean="0">
                <a:solidFill>
                  <a:schemeClr val="tx1"/>
                </a:solidFill>
                <a:latin typeface="Arial" charset="0"/>
                <a:ea typeface="ＭＳ Ｐゴシック" pitchFamily="50" charset="-128"/>
              </a:rPr>
              <a:t>=</a:t>
            </a:r>
            <a:endParaRPr lang="en-US" altLang="ja-JP" sz="1000" dirty="0">
              <a:solidFill>
                <a:schemeClr val="tx1"/>
              </a:solidFill>
              <a:latin typeface="Arial" charset="0"/>
              <a:ea typeface="ＭＳ Ｐゴシック" pitchFamily="50" charset="-128"/>
            </a:endParaRPr>
          </a:p>
          <a:p>
            <a:pPr fontAlgn="base">
              <a:spcBef>
                <a:spcPct val="0"/>
              </a:spcBef>
              <a:spcAft>
                <a:spcPct val="0"/>
              </a:spcAft>
            </a:pPr>
            <a:r>
              <a:rPr lang="en-US" altLang="ja-JP" sz="1000" dirty="0">
                <a:solidFill>
                  <a:schemeClr val="tx1"/>
                </a:solidFill>
                <a:latin typeface="Arial" charset="0"/>
                <a:ea typeface="ＭＳ Ｐゴシック" pitchFamily="50" charset="-128"/>
              </a:rPr>
              <a:t>    '</a:t>
            </a:r>
            <a:r>
              <a:rPr lang="en-US" altLang="ja-JP" sz="1000" dirty="0" err="1">
                <a:solidFill>
                  <a:schemeClr val="tx1"/>
                </a:solidFill>
                <a:latin typeface="Arial" charset="0"/>
                <a:ea typeface="ＭＳ Ｐゴシック" pitchFamily="50" charset="-128"/>
              </a:rPr>
              <a:t>fixdt</a:t>
            </a:r>
            <a:r>
              <a:rPr lang="en-US" altLang="ja-JP" sz="1000" dirty="0">
                <a:solidFill>
                  <a:schemeClr val="tx1"/>
                </a:solidFill>
                <a:latin typeface="Arial" charset="0"/>
                <a:ea typeface="ＭＳ Ｐゴシック" pitchFamily="50" charset="-128"/>
              </a:rPr>
              <a:t>(1,32,6)'</a:t>
            </a:r>
            <a:endParaRPr kumimoji="1" lang="ja-JP" altLang="en-US" sz="10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8934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できること</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C</a:t>
            </a:r>
            <a:r>
              <a:rPr kumimoji="1" lang="ja-JP" altLang="en-US" dirty="0" smtClean="0"/>
              <a:t>コードをモデル上からコールできる</a:t>
            </a:r>
            <a:endParaRPr kumimoji="1" lang="en-US" altLang="ja-JP" dirty="0" smtClean="0"/>
          </a:p>
          <a:p>
            <a:pPr lvl="1"/>
            <a:r>
              <a:rPr lang="ja-JP" altLang="en-US" dirty="0" smtClean="0"/>
              <a:t>必要なも</a:t>
            </a:r>
            <a:r>
              <a:rPr lang="ja-JP" altLang="en-US" dirty="0"/>
              <a:t>の</a:t>
            </a:r>
            <a:endParaRPr kumimoji="1" lang="ja-JP" altLang="en-US" dirty="0"/>
          </a:p>
        </p:txBody>
      </p:sp>
      <p:pic>
        <p:nvPicPr>
          <p:cNvPr id="6" name="コンテンツ プレースホルダー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678244" y="2311736"/>
            <a:ext cx="3863663" cy="132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87907" y="1926134"/>
            <a:ext cx="2609851" cy="3200400"/>
          </a:xfrm>
          <a:prstGeom prst="rect">
            <a:avLst/>
          </a:prstGeom>
          <a:ln>
            <a:solidFill>
              <a:schemeClr val="accent1"/>
            </a:solidFill>
          </a:ln>
        </p:spPr>
      </p:pic>
      <p:pic>
        <p:nvPicPr>
          <p:cNvPr id="9" name="図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776270" y="5292787"/>
            <a:ext cx="2073499" cy="206063"/>
          </a:xfrm>
          <a:prstGeom prst="rect">
            <a:avLst/>
          </a:prstGeom>
          <a:ln>
            <a:solidFill>
              <a:schemeClr val="accent1"/>
            </a:solidFill>
          </a:ln>
        </p:spPr>
      </p:pic>
      <p:sp>
        <p:nvSpPr>
          <p:cNvPr id="10" name="テキスト ボックス 9"/>
          <p:cNvSpPr txBox="1"/>
          <p:nvPr/>
        </p:nvSpPr>
        <p:spPr>
          <a:xfrm>
            <a:off x="1726660" y="3532465"/>
            <a:ext cx="1766830" cy="369332"/>
          </a:xfrm>
          <a:prstGeom prst="rect">
            <a:avLst/>
          </a:prstGeom>
          <a:noFill/>
        </p:spPr>
        <p:txBody>
          <a:bodyPr wrap="none" rtlCol="0">
            <a:spAutoFit/>
          </a:bodyPr>
          <a:lstStyle/>
          <a:p>
            <a:r>
              <a:rPr kumimoji="1" lang="en-US" altLang="ja-JP" dirty="0" smtClean="0"/>
              <a:t>C Caller</a:t>
            </a:r>
            <a:r>
              <a:rPr kumimoji="1" lang="ja-JP" altLang="en-US" dirty="0" smtClean="0"/>
              <a:t>ブロック</a:t>
            </a:r>
            <a:endParaRPr kumimoji="1" lang="ja-JP" altLang="en-US" dirty="0"/>
          </a:p>
        </p:txBody>
      </p:sp>
      <p:sp>
        <p:nvSpPr>
          <p:cNvPr id="11" name="テキスト ボックス 10"/>
          <p:cNvSpPr txBox="1"/>
          <p:nvPr/>
        </p:nvSpPr>
        <p:spPr>
          <a:xfrm>
            <a:off x="4719058" y="5710557"/>
            <a:ext cx="2130711" cy="369332"/>
          </a:xfrm>
          <a:prstGeom prst="rect">
            <a:avLst/>
          </a:prstGeom>
          <a:noFill/>
        </p:spPr>
        <p:txBody>
          <a:bodyPr wrap="none" rtlCol="0">
            <a:spAutoFit/>
          </a:bodyPr>
          <a:lstStyle/>
          <a:p>
            <a:r>
              <a:rPr lang="ja-JP" altLang="en-US" dirty="0" smtClean="0"/>
              <a:t>関数ファイル</a:t>
            </a:r>
            <a:r>
              <a:rPr lang="en-US" altLang="ja-JP" dirty="0" smtClean="0"/>
              <a:t>(.c</a:t>
            </a:r>
            <a:r>
              <a:rPr lang="ja-JP" altLang="en-US" dirty="0" smtClean="0"/>
              <a:t>と</a:t>
            </a:r>
            <a:r>
              <a:rPr lang="en-US" altLang="ja-JP" dirty="0" smtClean="0"/>
              <a:t>.h)</a:t>
            </a:r>
            <a:endParaRPr kumimoji="1" lang="ja-JP" altLang="en-US" dirty="0"/>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102" y="1926134"/>
            <a:ext cx="4262587" cy="3925433"/>
          </a:xfrm>
          <a:prstGeom prst="rect">
            <a:avLst/>
          </a:prstGeom>
        </p:spPr>
      </p:pic>
      <p:sp>
        <p:nvSpPr>
          <p:cNvPr id="13" name="テキスト ボックス 12"/>
          <p:cNvSpPr txBox="1"/>
          <p:nvPr/>
        </p:nvSpPr>
        <p:spPr>
          <a:xfrm>
            <a:off x="8428173" y="5888981"/>
            <a:ext cx="1584088" cy="369332"/>
          </a:xfrm>
          <a:prstGeom prst="rect">
            <a:avLst/>
          </a:prstGeom>
          <a:noFill/>
        </p:spPr>
        <p:txBody>
          <a:bodyPr wrap="none" rtlCol="0">
            <a:spAutoFit/>
          </a:bodyPr>
          <a:lstStyle/>
          <a:p>
            <a:r>
              <a:rPr kumimoji="1" lang="ja-JP" altLang="en-US" dirty="0" smtClean="0"/>
              <a:t>コンフィグ設定</a:t>
            </a:r>
            <a:endParaRPr kumimoji="1" lang="ja-JP" altLang="en-US" dirty="0"/>
          </a:p>
        </p:txBody>
      </p:sp>
      <p:cxnSp>
        <p:nvCxnSpPr>
          <p:cNvPr id="15" name="直線矢印コネクタ 14"/>
          <p:cNvCxnSpPr/>
          <p:nvPr/>
        </p:nvCxnSpPr>
        <p:spPr bwMode="auto">
          <a:xfrm flipV="1">
            <a:off x="2936383" y="2311737"/>
            <a:ext cx="1839887" cy="39282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7" name="テキスト ボックス 16"/>
          <p:cNvSpPr txBox="1"/>
          <p:nvPr/>
        </p:nvSpPr>
        <p:spPr>
          <a:xfrm>
            <a:off x="3281230" y="2203202"/>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Tree>
    <p:extLst>
      <p:ext uri="{BB962C8B-B14F-4D97-AF65-F5344CB8AC3E}">
        <p14:creationId xmlns:p14="http://schemas.microsoft.com/office/powerpoint/2010/main" val="3969513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懸念点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コードのミスに関するエラーが出ない</a:t>
            </a:r>
            <a:endParaRPr kumimoji="1" lang="en-US" altLang="ja-JP" dirty="0" smtClean="0"/>
          </a:p>
          <a:p>
            <a:pPr lvl="1"/>
            <a:r>
              <a:rPr lang="ja-JP" altLang="en-US" dirty="0" smtClean="0"/>
              <a:t>誤ったコードを書いてシミュレーションすると</a:t>
            </a:r>
            <a:r>
              <a:rPr lang="en-US" altLang="ja-JP" dirty="0" smtClean="0"/>
              <a:t>MATLAB</a:t>
            </a:r>
            <a:r>
              <a:rPr lang="ja-JP" altLang="en-US" dirty="0" smtClean="0"/>
              <a:t>が落ちやすい</a:t>
            </a:r>
            <a:r>
              <a:rPr lang="en-US" altLang="ja-JP" dirty="0" smtClean="0"/>
              <a:t>(</a:t>
            </a:r>
            <a:r>
              <a:rPr lang="ja-JP" altLang="en-US" dirty="0" smtClean="0"/>
              <a:t>特にポインタ？</a:t>
            </a:r>
            <a:r>
              <a:rPr lang="en-US" altLang="ja-JP" dirty="0" smtClean="0"/>
              <a:t>)</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05452" y="2531061"/>
            <a:ext cx="5168348" cy="2372139"/>
          </a:xfrm>
          <a:prstGeom prst="rect">
            <a:avLst/>
          </a:prstGeom>
        </p:spPr>
      </p:pic>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434437" y="1989438"/>
            <a:ext cx="2928551" cy="3960341"/>
          </a:xfrm>
          <a:prstGeom prst="rect">
            <a:avLst/>
          </a:prstGeom>
          <a:ln>
            <a:solidFill>
              <a:schemeClr val="accent5">
                <a:lumMod val="90000"/>
              </a:schemeClr>
            </a:solidFill>
          </a:ln>
        </p:spPr>
      </p:pic>
      <p:sp>
        <p:nvSpPr>
          <p:cNvPr id="6" name="正方形/長方形 5"/>
          <p:cNvSpPr/>
          <p:nvPr/>
        </p:nvSpPr>
        <p:spPr bwMode="auto">
          <a:xfrm>
            <a:off x="7233537" y="4382614"/>
            <a:ext cx="254658" cy="17085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7488195" y="3767383"/>
            <a:ext cx="1329705" cy="404449"/>
          </a:xfrm>
          <a:prstGeom prst="wedgeRoundRectCallout">
            <a:avLst>
              <a:gd name="adj1" fmla="val -38583"/>
              <a:gd name="adj2" fmla="val 83522"/>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n</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に代入なし</a:t>
            </a:r>
          </a:p>
        </p:txBody>
      </p:sp>
      <p:sp>
        <p:nvSpPr>
          <p:cNvPr id="8" name="正方形/長方形 7"/>
          <p:cNvSpPr/>
          <p:nvPr/>
        </p:nvSpPr>
        <p:spPr bwMode="auto">
          <a:xfrm>
            <a:off x="4648915" y="3398192"/>
            <a:ext cx="1405896" cy="2902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69620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設定が容易</a:t>
            </a:r>
            <a:endParaRPr kumimoji="1" lang="en-US" altLang="ja-JP" dirty="0" smtClean="0"/>
          </a:p>
          <a:p>
            <a:pPr lvl="1"/>
            <a:r>
              <a:rPr lang="en-US" altLang="ja-JP" dirty="0" smtClean="0"/>
              <a:t>S-Function</a:t>
            </a:r>
            <a:r>
              <a:rPr lang="ja-JP" altLang="en-US" dirty="0" smtClean="0"/>
              <a:t>よりも簡単に</a:t>
            </a:r>
            <a:r>
              <a:rPr lang="en-US" altLang="ja-JP" dirty="0" smtClean="0"/>
              <a:t>C</a:t>
            </a:r>
            <a:r>
              <a:rPr lang="ja-JP" altLang="en-US" dirty="0" smtClean="0"/>
              <a:t>コードを呼び出すことができる</a:t>
            </a:r>
            <a:r>
              <a:rPr lang="en-US" altLang="ja-JP" dirty="0"/>
              <a:t/>
            </a:r>
            <a:br>
              <a:rPr lang="en-US" altLang="ja-JP" dirty="0"/>
            </a:br>
            <a:r>
              <a:rPr lang="en-US" altLang="ja-JP" dirty="0" smtClean="0"/>
              <a:t>Legacy</a:t>
            </a:r>
            <a:r>
              <a:rPr lang="ja-JP" altLang="en-US" dirty="0" smtClean="0"/>
              <a:t> </a:t>
            </a:r>
            <a:r>
              <a:rPr lang="en-US" altLang="ja-JP" dirty="0" smtClean="0"/>
              <a:t>Code</a:t>
            </a:r>
            <a:r>
              <a:rPr lang="ja-JP" altLang="en-US" dirty="0" smtClean="0"/>
              <a:t> </a:t>
            </a:r>
            <a:r>
              <a:rPr lang="en-US" altLang="ja-JP" dirty="0" smtClean="0"/>
              <a:t>Tool</a:t>
            </a:r>
            <a:r>
              <a:rPr lang="ja-JP" altLang="en-US" dirty="0" smtClean="0"/>
              <a:t>の使用や、</a:t>
            </a:r>
            <a:r>
              <a:rPr lang="en-US" altLang="ja-JP" dirty="0" err="1" smtClean="0"/>
              <a:t>mex</a:t>
            </a:r>
            <a:r>
              <a:rPr lang="ja-JP" altLang="en-US" dirty="0" smtClean="0"/>
              <a:t>ファイル生成などが不要</a:t>
            </a:r>
            <a:endParaRPr lang="en-US" altLang="ja-JP" dirty="0" smtClean="0"/>
          </a:p>
          <a:p>
            <a:pPr lvl="1"/>
            <a:endParaRPr lang="en-US" altLang="ja-JP" dirty="0" smtClean="0"/>
          </a:p>
        </p:txBody>
      </p:sp>
    </p:spTree>
    <p:extLst>
      <p:ext uri="{BB962C8B-B14F-4D97-AF65-F5344CB8AC3E}">
        <p14:creationId xmlns:p14="http://schemas.microsoft.com/office/powerpoint/2010/main" val="379578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検証は</a:t>
            </a:r>
            <a:r>
              <a:rPr kumimoji="1" lang="en-US" altLang="ja-JP" dirty="0" smtClean="0"/>
              <a:t>C</a:t>
            </a:r>
            <a:r>
              <a:rPr kumimoji="1" lang="ja-JP" altLang="en-US" dirty="0" smtClean="0"/>
              <a:t> </a:t>
            </a:r>
            <a:r>
              <a:rPr kumimoji="1" lang="en-US" altLang="ja-JP" dirty="0" smtClean="0"/>
              <a:t>Caller</a:t>
            </a:r>
            <a:r>
              <a:rPr kumimoji="1" lang="ja-JP" altLang="en-US" dirty="0" smtClean="0"/>
              <a:t>で別途必要</a:t>
            </a:r>
            <a:endParaRPr kumimoji="1" lang="en-US" altLang="ja-JP" dirty="0" smtClean="0"/>
          </a:p>
          <a:p>
            <a:pPr lvl="1"/>
            <a:r>
              <a:rPr lang="en-US" altLang="ja-JP" dirty="0" smtClean="0"/>
              <a:t>C</a:t>
            </a:r>
            <a:r>
              <a:rPr lang="ja-JP" altLang="en-US" dirty="0" smtClean="0"/>
              <a:t>コードの記述ミスによるエラーが出ないことから</a:t>
            </a:r>
            <a:r>
              <a:rPr lang="en-US" altLang="ja-JP" dirty="0" smtClean="0"/>
              <a:t/>
            </a:r>
            <a:br>
              <a:rPr lang="en-US" altLang="ja-JP" dirty="0" smtClean="0"/>
            </a:br>
            <a:r>
              <a:rPr lang="en-US" altLang="ja-JP" dirty="0" smtClean="0"/>
              <a:t>C</a:t>
            </a:r>
            <a:r>
              <a:rPr lang="ja-JP" altLang="en-US" dirty="0" smtClean="0"/>
              <a:t> </a:t>
            </a:r>
            <a:r>
              <a:rPr lang="en-US" altLang="ja-JP" dirty="0" smtClean="0"/>
              <a:t>Caller</a:t>
            </a:r>
            <a:r>
              <a:rPr lang="ja-JP" altLang="en-US" dirty="0" smtClean="0"/>
              <a:t>単体検証後に使用することが望ましい（ライブラリのような扱い）</a:t>
            </a:r>
            <a:endParaRPr lang="en-US" altLang="ja-JP" dirty="0" smtClean="0"/>
          </a:p>
          <a:p>
            <a:pPr lvl="1"/>
            <a:endParaRPr lang="en-US" altLang="ja-JP" dirty="0" smtClean="0"/>
          </a:p>
          <a:p>
            <a:r>
              <a:rPr lang="ja-JP" altLang="en-US" dirty="0" smtClean="0"/>
              <a:t>コンフィギュレーションパラメータ設定が必要</a:t>
            </a:r>
            <a:endParaRPr lang="en-US" altLang="ja-JP" dirty="0"/>
          </a:p>
          <a:p>
            <a:pPr lvl="1"/>
            <a:r>
              <a:rPr lang="ja-JP" altLang="en-US" dirty="0" smtClean="0"/>
              <a:t>モデル設計者がコンフィギュレーションパラメーターを変更する機会はあまりないため</a:t>
            </a:r>
            <a:r>
              <a:rPr lang="en-US" altLang="ja-JP" dirty="0" smtClean="0"/>
              <a:t/>
            </a:r>
            <a:br>
              <a:rPr lang="en-US" altLang="ja-JP" dirty="0" smtClean="0"/>
            </a:br>
            <a:r>
              <a:rPr lang="ja-JP" altLang="en-US" dirty="0" smtClean="0"/>
              <a:t>他のブロックに比べると直感的に使用しにくい</a:t>
            </a:r>
            <a:endParaRPr lang="en-US" altLang="ja-JP" dirty="0" smtClean="0"/>
          </a:p>
          <a:p>
            <a:endParaRPr lang="en-US" altLang="ja-JP" dirty="0" smtClean="0"/>
          </a:p>
        </p:txBody>
      </p:sp>
    </p:spTree>
    <p:extLst>
      <p:ext uri="{BB962C8B-B14F-4D97-AF65-F5344CB8AC3E}">
        <p14:creationId xmlns:p14="http://schemas.microsoft.com/office/powerpoint/2010/main" val="112851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226907" y="3107725"/>
            <a:ext cx="800219" cy="461665"/>
          </a:xfrm>
          <a:prstGeom prst="rect">
            <a:avLst/>
          </a:prstGeom>
          <a:noFill/>
        </p:spPr>
        <p:txBody>
          <a:bodyPr wrap="none" rtlCol="0">
            <a:spAutoFit/>
          </a:bodyPr>
          <a:lstStyle/>
          <a:p>
            <a:r>
              <a:rPr lang="ja-JP" altLang="en-US" sz="2400" dirty="0"/>
              <a:t>参考</a:t>
            </a:r>
            <a:endParaRPr kumimoji="1" lang="ja-JP" altLang="en-US" sz="2400" dirty="0"/>
          </a:p>
        </p:txBody>
      </p:sp>
    </p:spTree>
    <p:extLst>
      <p:ext uri="{BB962C8B-B14F-4D97-AF65-F5344CB8AC3E}">
        <p14:creationId xmlns:p14="http://schemas.microsoft.com/office/powerpoint/2010/main" val="156027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Simulink</a:t>
            </a:r>
            <a:r>
              <a:rPr kumimoji="1" lang="ja-JP" altLang="en-US" dirty="0" smtClean="0"/>
              <a:t> </a:t>
            </a:r>
            <a:r>
              <a:rPr kumimoji="1" lang="en-US" altLang="ja-JP" dirty="0" smtClean="0"/>
              <a:t>Test</a:t>
            </a:r>
            <a:r>
              <a:rPr lang="ja-JP" altLang="en-US" dirty="0" smtClean="0"/>
              <a:t>を使った</a:t>
            </a:r>
            <a:r>
              <a:rPr kumimoji="1" lang="ja-JP" altLang="en-US" dirty="0" smtClean="0"/>
              <a:t>テスト生成方法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ドキュメント「</a:t>
            </a:r>
            <a:r>
              <a:rPr kumimoji="1" lang="en-US" altLang="ja-JP" dirty="0"/>
              <a:t>Test Integrated Code</a:t>
            </a:r>
            <a:r>
              <a:rPr kumimoji="1" lang="ja-JP" altLang="en-US" dirty="0" smtClean="0"/>
              <a:t>」</a:t>
            </a:r>
            <a:endParaRPr kumimoji="1" lang="en-US" altLang="ja-JP" dirty="0" smtClean="0"/>
          </a:p>
          <a:p>
            <a:pPr lvl="1"/>
            <a:r>
              <a:rPr lang="en-US" altLang="ja-JP" dirty="0" smtClean="0"/>
              <a:t>Simulink</a:t>
            </a:r>
            <a:r>
              <a:rPr lang="ja-JP" altLang="en-US" dirty="0" smtClean="0"/>
              <a:t> </a:t>
            </a:r>
            <a:r>
              <a:rPr lang="en-US" altLang="ja-JP" dirty="0" smtClean="0"/>
              <a:t>Test</a:t>
            </a:r>
            <a:r>
              <a:rPr lang="ja-JP" altLang="en-US" dirty="0" smtClean="0"/>
              <a:t>を使用して</a:t>
            </a:r>
            <a:r>
              <a:rPr lang="en-US" altLang="ja-JP" dirty="0" smtClean="0"/>
              <a:t>C</a:t>
            </a:r>
            <a:r>
              <a:rPr lang="ja-JP" altLang="en-US" dirty="0" smtClean="0"/>
              <a:t> </a:t>
            </a:r>
            <a:r>
              <a:rPr lang="en-US" altLang="ja-JP" dirty="0" smtClean="0"/>
              <a:t>Caller</a:t>
            </a:r>
            <a:r>
              <a:rPr lang="ja-JP" altLang="en-US" dirty="0" smtClean="0"/>
              <a:t>を含むモデルをテストする方法が紹介されている</a:t>
            </a:r>
            <a:endParaRPr lang="en-US" altLang="ja-JP" dirty="0" smtClean="0"/>
          </a:p>
          <a:p>
            <a:pPr lvl="1"/>
            <a:r>
              <a:rPr lang="en-US" altLang="ja-JP" sz="1400" dirty="0"/>
              <a:t>web(</a:t>
            </a:r>
            <a:r>
              <a:rPr lang="en-US" altLang="ja-JP" sz="1400" dirty="0" err="1"/>
              <a:t>fullfile</a:t>
            </a:r>
            <a:r>
              <a:rPr lang="en-US" altLang="ja-JP" sz="1400" dirty="0"/>
              <a:t>(</a:t>
            </a:r>
            <a:r>
              <a:rPr lang="en-US" altLang="ja-JP" sz="1400" dirty="0" err="1"/>
              <a:t>docroot</a:t>
            </a:r>
            <a:r>
              <a:rPr lang="en-US" altLang="ja-JP" sz="1400" dirty="0"/>
              <a:t>, '</a:t>
            </a:r>
            <a:r>
              <a:rPr lang="en-US" altLang="ja-JP" sz="1400" dirty="0" err="1"/>
              <a:t>sltest</a:t>
            </a:r>
            <a:r>
              <a:rPr lang="en-US" altLang="ja-JP" sz="1400" dirty="0"/>
              <a:t>/</a:t>
            </a:r>
            <a:r>
              <a:rPr lang="en-US" altLang="ja-JP" sz="1400" dirty="0" err="1"/>
              <a:t>ug</a:t>
            </a:r>
            <a:r>
              <a:rPr lang="en-US" altLang="ja-JP" sz="1400" dirty="0"/>
              <a:t>/test-integrated-code.html#mw_b9b7dbd2-54fc-4351-a694-f23028ce9b12</a:t>
            </a:r>
            <a:r>
              <a:rPr lang="en-US" altLang="ja-JP" sz="1400" dirty="0" smtClean="0"/>
              <a:t>'))</a:t>
            </a:r>
            <a:endParaRPr lang="en-US" altLang="ja-JP" sz="1400" dirty="0"/>
          </a:p>
          <a:p>
            <a:endParaRPr lang="en-US" altLang="ja-JP" dirty="0" smtClean="0"/>
          </a:p>
          <a:p>
            <a:r>
              <a:rPr lang="ja-JP" altLang="en-US" dirty="0" smtClean="0"/>
              <a:t>テストケース生成</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830" y="3065495"/>
            <a:ext cx="3607787" cy="2216403"/>
          </a:xfrm>
          <a:prstGeom prst="rect">
            <a:avLst/>
          </a:prstGeom>
        </p:spPr>
      </p:pic>
      <p:sp>
        <p:nvSpPr>
          <p:cNvPr id="5" name="正方形/長方形 4"/>
          <p:cNvSpPr/>
          <p:nvPr/>
        </p:nvSpPr>
        <p:spPr bwMode="auto">
          <a:xfrm>
            <a:off x="3579256" y="3298620"/>
            <a:ext cx="463379" cy="3707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313" y="2607033"/>
            <a:ext cx="1187592" cy="1316146"/>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313" y="4257439"/>
            <a:ext cx="4648840" cy="2114791"/>
          </a:xfrm>
          <a:prstGeom prst="rect">
            <a:avLst/>
          </a:prstGeom>
        </p:spPr>
      </p:pic>
      <p:cxnSp>
        <p:nvCxnSpPr>
          <p:cNvPr id="8" name="直線矢印コネクタ 7"/>
          <p:cNvCxnSpPr/>
          <p:nvPr/>
        </p:nvCxnSpPr>
        <p:spPr bwMode="auto">
          <a:xfrm flipV="1">
            <a:off x="4070888" y="2838207"/>
            <a:ext cx="2064242" cy="45698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1" name="テキスト ボックス 10"/>
          <p:cNvSpPr txBox="1"/>
          <p:nvPr/>
        </p:nvSpPr>
        <p:spPr>
          <a:xfrm>
            <a:off x="5138193" y="2942561"/>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sp>
        <p:nvSpPr>
          <p:cNvPr id="12" name="正方形/長方形 11"/>
          <p:cNvSpPr/>
          <p:nvPr/>
        </p:nvSpPr>
        <p:spPr bwMode="auto">
          <a:xfrm>
            <a:off x="6196070" y="3383498"/>
            <a:ext cx="1106773" cy="37070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6435295" y="3923179"/>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cxnSp>
        <p:nvCxnSpPr>
          <p:cNvPr id="14" name="直線矢印コネクタ 13"/>
          <p:cNvCxnSpPr/>
          <p:nvPr/>
        </p:nvCxnSpPr>
        <p:spPr bwMode="auto">
          <a:xfrm>
            <a:off x="6481119" y="3685544"/>
            <a:ext cx="8504" cy="84512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7" name="正方形/長方形 16"/>
          <p:cNvSpPr/>
          <p:nvPr/>
        </p:nvSpPr>
        <p:spPr bwMode="auto">
          <a:xfrm>
            <a:off x="6784108" y="6120528"/>
            <a:ext cx="1093468"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16986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a:t>
            </a:r>
            <a:r>
              <a:rPr lang="ja-JP" altLang="en-US" dirty="0"/>
              <a:t> </a:t>
            </a:r>
            <a:r>
              <a:rPr lang="en-US" altLang="ja-JP" dirty="0" smtClean="0"/>
              <a:t>Test</a:t>
            </a:r>
            <a:r>
              <a:rPr lang="ja-JP" altLang="en-US" dirty="0"/>
              <a:t>を使った</a:t>
            </a:r>
            <a:r>
              <a:rPr lang="ja-JP" altLang="en-US" dirty="0" smtClean="0"/>
              <a:t>テスト</a:t>
            </a:r>
            <a:r>
              <a:rPr lang="ja-JP" altLang="en-US" dirty="0"/>
              <a:t>生成方法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テストハーネス</a:t>
            </a:r>
            <a:r>
              <a:rPr kumimoji="1" lang="ja-JP" altLang="en-US" dirty="0"/>
              <a:t>生成</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19" y="1717589"/>
            <a:ext cx="4021280" cy="98093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588" y="1717589"/>
            <a:ext cx="2935774" cy="2118554"/>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919" y="3866210"/>
            <a:ext cx="3881822" cy="251553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00" y="4171506"/>
            <a:ext cx="4394340" cy="2173288"/>
          </a:xfrm>
          <a:prstGeom prst="rect">
            <a:avLst/>
          </a:prstGeom>
        </p:spPr>
      </p:pic>
      <p:sp>
        <p:nvSpPr>
          <p:cNvPr id="8" name="正方形/長方形 7"/>
          <p:cNvSpPr/>
          <p:nvPr/>
        </p:nvSpPr>
        <p:spPr bwMode="auto">
          <a:xfrm>
            <a:off x="2380443" y="2406164"/>
            <a:ext cx="2586973" cy="21964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0" name="直線矢印コネクタ 9"/>
          <p:cNvCxnSpPr/>
          <p:nvPr/>
        </p:nvCxnSpPr>
        <p:spPr bwMode="auto">
          <a:xfrm flipV="1">
            <a:off x="4695568" y="1836783"/>
            <a:ext cx="1303969" cy="55459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1" name="テキスト ボックス 10"/>
          <p:cNvSpPr txBox="1"/>
          <p:nvPr/>
        </p:nvSpPr>
        <p:spPr>
          <a:xfrm>
            <a:off x="5076740" y="1592520"/>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sp>
        <p:nvSpPr>
          <p:cNvPr id="14" name="正方形/長方形 13"/>
          <p:cNvSpPr/>
          <p:nvPr/>
        </p:nvSpPr>
        <p:spPr bwMode="auto">
          <a:xfrm>
            <a:off x="7753097" y="3665168"/>
            <a:ext cx="414720"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944576" y="2815367"/>
            <a:ext cx="684823"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7618045" y="2807556"/>
            <a:ext cx="684823"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7" name="直線矢印コネクタ 16"/>
          <p:cNvCxnSpPr>
            <a:stCxn id="14" idx="1"/>
          </p:cNvCxnSpPr>
          <p:nvPr/>
        </p:nvCxnSpPr>
        <p:spPr bwMode="auto">
          <a:xfrm flipH="1">
            <a:off x="4847968" y="3750656"/>
            <a:ext cx="2905129" cy="38389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1" name="テキスト ボックス 20"/>
          <p:cNvSpPr txBox="1"/>
          <p:nvPr/>
        </p:nvSpPr>
        <p:spPr>
          <a:xfrm>
            <a:off x="4967416" y="3648029"/>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sp>
        <p:nvSpPr>
          <p:cNvPr id="22" name="正方形/長方形 21"/>
          <p:cNvSpPr/>
          <p:nvPr/>
        </p:nvSpPr>
        <p:spPr bwMode="auto">
          <a:xfrm>
            <a:off x="6950781" y="6106810"/>
            <a:ext cx="1093468"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63975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a:t>
            </a:r>
            <a:r>
              <a:rPr lang="ja-JP" altLang="en-US" dirty="0"/>
              <a:t> </a:t>
            </a:r>
            <a:r>
              <a:rPr lang="en-US" altLang="ja-JP" dirty="0" smtClean="0"/>
              <a:t>Test</a:t>
            </a:r>
            <a:r>
              <a:rPr lang="ja-JP" altLang="en-US" dirty="0"/>
              <a:t>を使った</a:t>
            </a:r>
            <a:r>
              <a:rPr lang="ja-JP" altLang="en-US" dirty="0" smtClean="0"/>
              <a:t>テスト</a:t>
            </a:r>
            <a:r>
              <a:rPr lang="ja-JP" altLang="en-US" dirty="0"/>
              <a:t>生成方法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入力信号作成</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49" y="1556179"/>
            <a:ext cx="5679911" cy="2793399"/>
          </a:xfrm>
          <a:prstGeom prst="rect">
            <a:avLst/>
          </a:prstGeom>
        </p:spPr>
      </p:pic>
      <p:sp>
        <p:nvSpPr>
          <p:cNvPr id="6" name="正方形/長方形 5"/>
          <p:cNvSpPr/>
          <p:nvPr/>
        </p:nvSpPr>
        <p:spPr bwMode="auto">
          <a:xfrm>
            <a:off x="1681495" y="3087216"/>
            <a:ext cx="1395337" cy="78044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3363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idx="1"/>
          </p:nvPr>
        </p:nvSpPr>
        <p:spPr/>
        <p:txBody>
          <a:bodyPr/>
          <a:lstStyle/>
          <a:p>
            <a:r>
              <a:rPr kumimoji="1" lang="ja-JP" altLang="en-US" dirty="0" smtClean="0"/>
              <a:t>ベースライン基準作成</a:t>
            </a:r>
            <a:endParaRPr kumimoji="1" lang="ja-JP" altLang="en-US" dirty="0"/>
          </a:p>
        </p:txBody>
      </p:sp>
      <p:sp>
        <p:nvSpPr>
          <p:cNvPr id="2" name="タイトル 1"/>
          <p:cNvSpPr>
            <a:spLocks noGrp="1"/>
          </p:cNvSpPr>
          <p:nvPr>
            <p:ph type="title"/>
          </p:nvPr>
        </p:nvSpPr>
        <p:spPr/>
        <p:txBody>
          <a:bodyPr/>
          <a:lstStyle/>
          <a:p>
            <a:r>
              <a:rPr lang="en-US" altLang="ja-JP" dirty="0"/>
              <a:t>Simulink</a:t>
            </a:r>
            <a:r>
              <a:rPr lang="ja-JP" altLang="en-US" dirty="0"/>
              <a:t> </a:t>
            </a:r>
            <a:r>
              <a:rPr lang="en-US" altLang="ja-JP" dirty="0" smtClean="0"/>
              <a:t>Test</a:t>
            </a:r>
            <a:r>
              <a:rPr lang="ja-JP" altLang="en-US" dirty="0"/>
              <a:t>を使った</a:t>
            </a:r>
            <a:r>
              <a:rPr lang="ja-JP" altLang="en-US" dirty="0" smtClean="0"/>
              <a:t>テスト</a:t>
            </a:r>
            <a:r>
              <a:rPr lang="ja-JP" altLang="en-US" dirty="0"/>
              <a:t>生成方法</a:t>
            </a:r>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98" y="2053627"/>
            <a:ext cx="4751774" cy="1711567"/>
          </a:xfrm>
          <a:prstGeom prst="rect">
            <a:avLst/>
          </a:prstGeom>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532" y="2146663"/>
            <a:ext cx="4180832" cy="205614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272" y="4502161"/>
            <a:ext cx="2249928" cy="592481"/>
          </a:xfrm>
          <a:prstGeom prst="rect">
            <a:avLst/>
          </a:prstGeom>
        </p:spPr>
      </p:pic>
      <p:sp>
        <p:nvSpPr>
          <p:cNvPr id="16" name="正方形/長方形 15"/>
          <p:cNvSpPr/>
          <p:nvPr/>
        </p:nvSpPr>
        <p:spPr bwMode="auto">
          <a:xfrm>
            <a:off x="3713310" y="3546156"/>
            <a:ext cx="617733"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7" name="直線矢印コネクタ 16"/>
          <p:cNvCxnSpPr>
            <a:endCxn id="13" idx="1"/>
          </p:cNvCxnSpPr>
          <p:nvPr/>
        </p:nvCxnSpPr>
        <p:spPr bwMode="auto">
          <a:xfrm flipV="1">
            <a:off x="4331043" y="3174737"/>
            <a:ext cx="2546489" cy="44429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8" name="テキスト ボックス 17"/>
          <p:cNvSpPr txBox="1"/>
          <p:nvPr/>
        </p:nvSpPr>
        <p:spPr>
          <a:xfrm>
            <a:off x="5924986" y="3298749"/>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cxnSp>
        <p:nvCxnSpPr>
          <p:cNvPr id="21" name="直線矢印コネクタ 20"/>
          <p:cNvCxnSpPr/>
          <p:nvPr/>
        </p:nvCxnSpPr>
        <p:spPr bwMode="auto">
          <a:xfrm>
            <a:off x="9848335" y="3674899"/>
            <a:ext cx="117389" cy="99595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4" name="テキスト ボックス 23"/>
          <p:cNvSpPr txBox="1"/>
          <p:nvPr/>
        </p:nvSpPr>
        <p:spPr>
          <a:xfrm>
            <a:off x="9907029" y="4132829"/>
            <a:ext cx="551754" cy="369332"/>
          </a:xfrm>
          <a:prstGeom prst="rect">
            <a:avLst/>
          </a:prstGeom>
          <a:noFill/>
        </p:spPr>
        <p:txBody>
          <a:bodyPr wrap="none" rtlCol="0">
            <a:spAutoFit/>
          </a:bodyPr>
          <a:lstStyle/>
          <a:p>
            <a:r>
              <a:rPr kumimoji="1" lang="ja-JP" altLang="en-US" dirty="0" smtClean="0">
                <a:solidFill>
                  <a:srgbClr val="FF0000"/>
                </a:solidFill>
              </a:rPr>
              <a:t>開く</a:t>
            </a:r>
            <a:endParaRPr kumimoji="1" lang="ja-JP" altLang="en-US" dirty="0">
              <a:solidFill>
                <a:srgbClr val="FF0000"/>
              </a:solidFill>
            </a:endParaRPr>
          </a:p>
        </p:txBody>
      </p:sp>
      <p:sp>
        <p:nvSpPr>
          <p:cNvPr id="25" name="正方形/長方形 24"/>
          <p:cNvSpPr/>
          <p:nvPr/>
        </p:nvSpPr>
        <p:spPr bwMode="auto">
          <a:xfrm>
            <a:off x="9595022" y="3483415"/>
            <a:ext cx="312007"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6" name="正方形/長方形 25"/>
          <p:cNvSpPr/>
          <p:nvPr/>
        </p:nvSpPr>
        <p:spPr bwMode="auto">
          <a:xfrm>
            <a:off x="9653717" y="4723395"/>
            <a:ext cx="312007" cy="1709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1273776" y="2540368"/>
            <a:ext cx="4280586" cy="27697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29" name="曲線コネクタ 28"/>
          <p:cNvCxnSpPr>
            <a:stCxn id="26" idx="2"/>
            <a:endCxn id="27" idx="1"/>
          </p:cNvCxnSpPr>
          <p:nvPr/>
        </p:nvCxnSpPr>
        <p:spPr bwMode="auto">
          <a:xfrm rot="5400000" flipH="1">
            <a:off x="4433991" y="-481359"/>
            <a:ext cx="2215515" cy="8535945"/>
          </a:xfrm>
          <a:prstGeom prst="curvedConnector4">
            <a:avLst>
              <a:gd name="adj1" fmla="val -16732"/>
              <a:gd name="adj2" fmla="val 106152"/>
            </a:avLst>
          </a:prstGeom>
          <a:solidFill>
            <a:schemeClr val="accent1"/>
          </a:solidFill>
          <a:ln w="9525" cap="flat" cmpd="sng" algn="ctr">
            <a:solidFill>
              <a:srgbClr val="FF0000"/>
            </a:solidFill>
            <a:prstDash val="solid"/>
            <a:round/>
            <a:headEnd type="none" w="med" len="med"/>
            <a:tailEnd type="triangle"/>
          </a:ln>
          <a:effectLst/>
        </p:spPr>
      </p:cxnSp>
      <p:sp>
        <p:nvSpPr>
          <p:cNvPr id="34" name="テキスト ボックス 33"/>
          <p:cNvSpPr txBox="1"/>
          <p:nvPr/>
        </p:nvSpPr>
        <p:spPr>
          <a:xfrm>
            <a:off x="954090" y="2811373"/>
            <a:ext cx="646331" cy="369332"/>
          </a:xfrm>
          <a:prstGeom prst="rect">
            <a:avLst/>
          </a:prstGeom>
          <a:noFill/>
        </p:spPr>
        <p:txBody>
          <a:bodyPr wrap="none" rtlCol="0">
            <a:spAutoFit/>
          </a:bodyPr>
          <a:lstStyle/>
          <a:p>
            <a:r>
              <a:rPr lang="ja-JP" altLang="en-US" dirty="0">
                <a:solidFill>
                  <a:srgbClr val="FF0000"/>
                </a:solidFill>
              </a:rPr>
              <a:t>追加</a:t>
            </a:r>
            <a:endParaRPr kumimoji="1" lang="ja-JP" altLang="en-US" dirty="0">
              <a:solidFill>
                <a:srgbClr val="FF0000"/>
              </a:solidFill>
            </a:endParaRPr>
          </a:p>
        </p:txBody>
      </p:sp>
      <p:sp>
        <p:nvSpPr>
          <p:cNvPr id="35" name="テキスト ボックス 34"/>
          <p:cNvSpPr txBox="1"/>
          <p:nvPr/>
        </p:nvSpPr>
        <p:spPr>
          <a:xfrm>
            <a:off x="1005391" y="5598743"/>
            <a:ext cx="4923143" cy="369332"/>
          </a:xfrm>
          <a:prstGeom prst="rect">
            <a:avLst/>
          </a:prstGeom>
          <a:noFill/>
        </p:spPr>
        <p:txBody>
          <a:bodyPr wrap="none" rtlCol="0">
            <a:spAutoFit/>
          </a:bodyPr>
          <a:lstStyle/>
          <a:p>
            <a:r>
              <a:rPr kumimoji="1" lang="ja-JP" altLang="en-US" dirty="0" smtClean="0"/>
              <a:t>信号追加後、信号を編集して期待値を作成する。</a:t>
            </a:r>
            <a:endParaRPr kumimoji="1" lang="ja-JP" altLang="en-US" dirty="0"/>
          </a:p>
        </p:txBody>
      </p:sp>
    </p:spTree>
    <p:extLst>
      <p:ext uri="{BB962C8B-B14F-4D97-AF65-F5344CB8AC3E}">
        <p14:creationId xmlns:p14="http://schemas.microsoft.com/office/powerpoint/2010/main" val="22313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a:t>
            </a:r>
            <a:r>
              <a:rPr lang="ja-JP" altLang="en-US" dirty="0"/>
              <a:t> </a:t>
            </a:r>
            <a:r>
              <a:rPr lang="en-US" altLang="ja-JP" dirty="0" smtClean="0"/>
              <a:t>Test</a:t>
            </a:r>
            <a:r>
              <a:rPr lang="ja-JP" altLang="en-US" dirty="0"/>
              <a:t>を使った</a:t>
            </a:r>
            <a:r>
              <a:rPr lang="ja-JP" altLang="en-US" dirty="0" smtClean="0"/>
              <a:t>テスト</a:t>
            </a:r>
            <a:r>
              <a:rPr lang="ja-JP" altLang="en-US" dirty="0"/>
              <a:t>生成方法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テストケース実行と結果確認</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95" y="1629160"/>
            <a:ext cx="6442322" cy="4869850"/>
          </a:xfrm>
          <a:prstGeom prst="rect">
            <a:avLst/>
          </a:prstGeom>
        </p:spPr>
      </p:pic>
      <p:sp>
        <p:nvSpPr>
          <p:cNvPr id="7" name="正方形/長方形 6"/>
          <p:cNvSpPr/>
          <p:nvPr/>
        </p:nvSpPr>
        <p:spPr bwMode="auto">
          <a:xfrm>
            <a:off x="2533240" y="2854177"/>
            <a:ext cx="1272641" cy="25972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67454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コンフィグ設定（ビルド）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ビルド用コンフィグ設定</a:t>
            </a:r>
            <a:endParaRPr kumimoji="1" lang="ja-JP" altLang="en-US" dirty="0"/>
          </a:p>
        </p:txBody>
      </p:sp>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84240" y="1623449"/>
            <a:ext cx="7954877" cy="4642090"/>
          </a:xfrm>
          <a:prstGeom prst="rect">
            <a:avLst/>
          </a:prstGeom>
        </p:spPr>
      </p:pic>
      <p:sp>
        <p:nvSpPr>
          <p:cNvPr id="5" name="正方形/長方形 4"/>
          <p:cNvSpPr/>
          <p:nvPr/>
        </p:nvSpPr>
        <p:spPr bwMode="auto">
          <a:xfrm>
            <a:off x="3284113" y="2492029"/>
            <a:ext cx="2307107" cy="28333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4776273" y="3303398"/>
            <a:ext cx="1830589" cy="3405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5342944" y="5067804"/>
            <a:ext cx="1109372" cy="34054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5342944" y="1657671"/>
            <a:ext cx="1700011" cy="612648"/>
          </a:xfrm>
          <a:prstGeom prst="wedgeRoundRectCallout">
            <a:avLst>
              <a:gd name="adj1" fmla="val -53409"/>
              <a:gd name="adj2" fmla="val 87726"/>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チェック必須</a:t>
            </a:r>
          </a:p>
        </p:txBody>
      </p:sp>
      <p:sp>
        <p:nvSpPr>
          <p:cNvPr id="12" name="角丸四角形吹き出し 11"/>
          <p:cNvSpPr/>
          <p:nvPr/>
        </p:nvSpPr>
        <p:spPr bwMode="auto">
          <a:xfrm>
            <a:off x="6891540" y="2861023"/>
            <a:ext cx="4868660" cy="1227990"/>
          </a:xfrm>
          <a:prstGeom prst="wedgeRoundRectCallout">
            <a:avLst>
              <a:gd name="adj1" fmla="val -56848"/>
              <a:gd name="adj2" fmla="val -7713"/>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必須。モデルの</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コード</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(.h)</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に記述される</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486" y="3336273"/>
            <a:ext cx="3824767" cy="615341"/>
          </a:xfrm>
          <a:prstGeom prst="rect">
            <a:avLst/>
          </a:prstGeom>
          <a:ln>
            <a:solidFill>
              <a:schemeClr val="accent5">
                <a:lumMod val="90000"/>
              </a:schemeClr>
            </a:solidFill>
          </a:ln>
        </p:spPr>
      </p:pic>
      <p:sp>
        <p:nvSpPr>
          <p:cNvPr id="13" name="角丸四角形吹き出し 12"/>
          <p:cNvSpPr/>
          <p:nvPr/>
        </p:nvSpPr>
        <p:spPr bwMode="auto">
          <a:xfrm>
            <a:off x="6891540" y="5020926"/>
            <a:ext cx="4868660" cy="1227990"/>
          </a:xfrm>
          <a:prstGeom prst="wedgeRoundRectCallout">
            <a:avLst>
              <a:gd name="adj1" fmla="val -60287"/>
              <a:gd name="adj2" fmla="val -37079"/>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必須。</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コードを一緒にビルドするために必要。</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コード生成すると単体の</a:t>
            </a:r>
            <a:r>
              <a:rPr lang="en-US" altLang="ja-JP" sz="1400" dirty="0" smtClean="0">
                <a:solidFill>
                  <a:schemeClr val="tx1"/>
                </a:solidFill>
                <a:latin typeface="Arial" charset="0"/>
                <a:ea typeface="ＭＳ Ｐゴシック" pitchFamily="50" charset="-128"/>
              </a:rPr>
              <a:t>C</a:t>
            </a:r>
            <a:r>
              <a:rPr lang="ja-JP" altLang="en-US" sz="1400" dirty="0" smtClean="0">
                <a:solidFill>
                  <a:schemeClr val="tx1"/>
                </a:solidFill>
                <a:latin typeface="Arial" charset="0"/>
                <a:ea typeface="ＭＳ Ｐゴシック" pitchFamily="50" charset="-128"/>
              </a:rPr>
              <a:t>ファイルとして生成される。</a:t>
            </a:r>
            <a:endParaRPr lang="en-US" altLang="ja-JP" sz="1400" dirty="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177941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952142" y="1657671"/>
            <a:ext cx="7648262" cy="4525846"/>
          </a:xfrm>
          <a:prstGeom prst="rect">
            <a:avLst/>
          </a:prstGeom>
        </p:spPr>
      </p:pic>
      <p:sp>
        <p:nvSpPr>
          <p:cNvPr id="2" name="タイトル 1"/>
          <p:cNvSpPr>
            <a:spLocks noGrp="1"/>
          </p:cNvSpPr>
          <p:nvPr>
            <p:ph type="title"/>
          </p:nvPr>
        </p:nvSpPr>
        <p:spPr/>
        <p:txBody>
          <a:bodyPr/>
          <a:lstStyle/>
          <a:p>
            <a:r>
              <a:rPr kumimoji="1" lang="ja-JP" altLang="en-US" dirty="0" smtClean="0"/>
              <a:t>コンフィグ設定（コード生成）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コード生成用コンフィグ設定</a:t>
            </a:r>
            <a:endParaRPr kumimoji="1" lang="ja-JP" altLang="en-US" dirty="0"/>
          </a:p>
        </p:txBody>
      </p:sp>
      <p:sp>
        <p:nvSpPr>
          <p:cNvPr id="5" name="正方形/長方形 4"/>
          <p:cNvSpPr/>
          <p:nvPr/>
        </p:nvSpPr>
        <p:spPr bwMode="auto">
          <a:xfrm>
            <a:off x="3284113" y="2492030"/>
            <a:ext cx="4520484" cy="2815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5342944" y="1657671"/>
            <a:ext cx="6080617" cy="612648"/>
          </a:xfrm>
          <a:prstGeom prst="wedgeRoundRectCallout">
            <a:avLst>
              <a:gd name="adj1" fmla="val -38583"/>
              <a:gd name="adj2" fmla="val 83522"/>
              <a:gd name="adj3" fmla="val 16667"/>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チェックすることでビルド時の設定と同じ内容で自動設定される</a:t>
            </a:r>
          </a:p>
        </p:txBody>
      </p:sp>
      <p:sp>
        <p:nvSpPr>
          <p:cNvPr id="14" name="正方形/長方形 13"/>
          <p:cNvSpPr/>
          <p:nvPr/>
        </p:nvSpPr>
        <p:spPr bwMode="auto">
          <a:xfrm>
            <a:off x="3284113" y="3276796"/>
            <a:ext cx="3090929" cy="226258"/>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3385751" y="4905632"/>
            <a:ext cx="2899140" cy="297433"/>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472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366" y="130175"/>
            <a:ext cx="9091649" cy="419100"/>
          </a:xfrm>
        </p:spPr>
        <p:txBody>
          <a:bodyPr/>
          <a:lstStyle/>
          <a:p>
            <a:r>
              <a:rPr lang="ja-JP" altLang="en-US" dirty="0" smtClean="0"/>
              <a:t>インクルード ディレクトリ</a:t>
            </a:r>
            <a:r>
              <a:rPr lang="ja-JP" altLang="en-US" dirty="0"/>
              <a:t>設定</a:t>
            </a:r>
            <a:r>
              <a:rPr lang="ja-JP" altLang="en-US" dirty="0" smtClean="0"/>
              <a:t>に関する</a:t>
            </a:r>
            <a:r>
              <a:rPr lang="en-US" altLang="ja-JP" dirty="0" smtClean="0"/>
              <a:t>MW</a:t>
            </a:r>
            <a:r>
              <a:rPr lang="ja-JP" altLang="en-US" dirty="0" err="1" smtClean="0"/>
              <a:t>への</a:t>
            </a:r>
            <a:r>
              <a:rPr lang="ja-JP" altLang="en-US" dirty="0" smtClean="0"/>
              <a:t>問い合わせ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インクルードディレクトリ記述の要否</a:t>
            </a:r>
            <a:endParaRPr lang="en-US" altLang="ja-JP" dirty="0" smtClean="0"/>
          </a:p>
          <a:p>
            <a:pPr lvl="1"/>
            <a:r>
              <a:rPr lang="ja-JP" altLang="en-US" dirty="0" smtClean="0"/>
              <a:t>インクルード ディレクトリに記述が必要ない場合</a:t>
            </a:r>
            <a:endParaRPr lang="en-US" altLang="ja-JP" dirty="0" smtClean="0"/>
          </a:p>
          <a:p>
            <a:pPr lvl="2"/>
            <a:r>
              <a:rPr kumimoji="1" lang="ja-JP" altLang="en-US" dirty="0" smtClean="0"/>
              <a:t>モデルと同じパスにファイルがある</a:t>
            </a:r>
            <a:endParaRPr kumimoji="1" lang="en-US" altLang="ja-JP" dirty="0" smtClean="0"/>
          </a:p>
          <a:p>
            <a:pPr lvl="2"/>
            <a:r>
              <a:rPr lang="ja-JP" altLang="en-US" dirty="0" smtClean="0"/>
              <a:t>ファイルのあるフォルダに</a:t>
            </a:r>
            <a:r>
              <a:rPr lang="en-US" altLang="ja-JP" dirty="0" smtClean="0"/>
              <a:t>MATLAB</a:t>
            </a:r>
            <a:r>
              <a:rPr lang="ja-JP" altLang="en-US" dirty="0" smtClean="0"/>
              <a:t>パスが通っている</a:t>
            </a:r>
            <a:endParaRPr lang="en-US" altLang="ja-JP" dirty="0" smtClean="0"/>
          </a:p>
          <a:p>
            <a:pPr lvl="1"/>
            <a:r>
              <a:rPr lang="ja-JP" altLang="en-US" dirty="0"/>
              <a:t>インクルード ディレクトリに記述が</a:t>
            </a:r>
            <a:r>
              <a:rPr lang="ja-JP" altLang="en-US" dirty="0" smtClean="0"/>
              <a:t>必要な場合</a:t>
            </a:r>
            <a:endParaRPr lang="en-US" altLang="ja-JP" dirty="0"/>
          </a:p>
          <a:p>
            <a:pPr lvl="2"/>
            <a:r>
              <a:rPr kumimoji="1" lang="ja-JP" altLang="en-US" dirty="0" smtClean="0"/>
              <a:t>上記以外</a:t>
            </a:r>
            <a:endParaRPr lang="en-US" altLang="ja-JP" dirty="0" smtClean="0"/>
          </a:p>
          <a:p>
            <a:pPr lvl="2"/>
            <a:endParaRPr kumimoji="1" lang="en-US" altLang="ja-JP" dirty="0"/>
          </a:p>
          <a:p>
            <a:r>
              <a:rPr kumimoji="1" lang="ja-JP" altLang="en-US" dirty="0" smtClean="0"/>
              <a:t>その他</a:t>
            </a:r>
            <a:endParaRPr kumimoji="1" lang="en-US" altLang="ja-JP" dirty="0" smtClean="0"/>
          </a:p>
          <a:p>
            <a:pPr lvl="1"/>
            <a:r>
              <a:rPr lang="en-US" altLang="ja-JP" dirty="0"/>
              <a:t>C</a:t>
            </a:r>
            <a:r>
              <a:rPr kumimoji="1" lang="ja-JP" altLang="en-US" dirty="0" smtClean="0"/>
              <a:t>ソースでヘッダーの</a:t>
            </a:r>
            <a:r>
              <a:rPr lang="en-US" altLang="ja-JP" dirty="0" smtClean="0"/>
              <a:t>include</a:t>
            </a:r>
            <a:r>
              <a:rPr lang="ja-JP" altLang="en-US" dirty="0" smtClean="0"/>
              <a:t>を行わない場合、以下の設定で代用可能</a:t>
            </a:r>
            <a:endParaRPr lang="en-US" altLang="ja-JP" dirty="0" smtClean="0"/>
          </a:p>
          <a:p>
            <a:pPr lvl="2"/>
            <a:r>
              <a:rPr lang="ja-JP" altLang="en-US" dirty="0" smtClean="0"/>
              <a:t>インクルード ディレクトリにパスを記述</a:t>
            </a:r>
            <a:endParaRPr lang="en-US" altLang="ja-JP" dirty="0" smtClean="0"/>
          </a:p>
          <a:p>
            <a:pPr lvl="2"/>
            <a:r>
              <a:rPr lang="en-US" altLang="ja-JP" dirty="0" smtClean="0"/>
              <a:t>[</a:t>
            </a:r>
            <a:r>
              <a:rPr lang="ja-JP" altLang="en-US" dirty="0"/>
              <a:t>生成時に挿入するカスタム</a:t>
            </a:r>
            <a:r>
              <a:rPr lang="en-US" altLang="ja-JP" dirty="0"/>
              <a:t>C</a:t>
            </a:r>
            <a:r>
              <a:rPr lang="ja-JP" altLang="en-US" dirty="0"/>
              <a:t>コード</a:t>
            </a:r>
            <a:r>
              <a:rPr lang="en-US" altLang="ja-JP" dirty="0"/>
              <a:t>]</a:t>
            </a:r>
            <a:r>
              <a:rPr lang="ja-JP" altLang="en-US" dirty="0" err="1"/>
              <a:t>にて</a:t>
            </a:r>
            <a:r>
              <a:rPr lang="ja-JP" altLang="en-US" dirty="0"/>
              <a:t>ヘッダーファイルを</a:t>
            </a:r>
            <a:r>
              <a:rPr lang="en-US" altLang="ja-JP" dirty="0"/>
              <a:t>include</a:t>
            </a:r>
            <a:r>
              <a:rPr lang="ja-JP" altLang="en-US" dirty="0"/>
              <a:t>する旨の記述</a:t>
            </a:r>
            <a:endParaRPr lang="en-US" altLang="ja-JP" dirty="0" smtClean="0"/>
          </a:p>
        </p:txBody>
      </p:sp>
    </p:spTree>
    <p:extLst>
      <p:ext uri="{BB962C8B-B14F-4D97-AF65-F5344CB8AC3E}">
        <p14:creationId xmlns:p14="http://schemas.microsoft.com/office/powerpoint/2010/main" val="41405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a:xfrm>
            <a:off x="836827" y="1058691"/>
            <a:ext cx="10972800" cy="5329237"/>
          </a:xfrm>
        </p:spPr>
        <p:txBody>
          <a:bodyPr/>
          <a:lstStyle/>
          <a:p>
            <a:r>
              <a:rPr kumimoji="1" lang="ja-JP" altLang="en-US" dirty="0" smtClean="0"/>
              <a:t>配列</a:t>
            </a:r>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smtClean="0"/>
          </a:p>
          <a:p>
            <a:endParaRPr kumimoji="1" lang="en-US" altLang="ja-JP" dirty="0"/>
          </a:p>
          <a:p>
            <a:r>
              <a:rPr kumimoji="1" lang="ja-JP" altLang="en-US" dirty="0" smtClean="0"/>
              <a:t>ポインタ</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243" y="5067687"/>
            <a:ext cx="5006679" cy="121817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444" y="5349188"/>
            <a:ext cx="2162175" cy="714375"/>
          </a:xfrm>
          <a:prstGeom prst="rect">
            <a:avLst/>
          </a:prstGeom>
          <a:ln>
            <a:solidFill>
              <a:schemeClr val="accent1"/>
            </a:solidFill>
          </a:ln>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444" y="1005274"/>
            <a:ext cx="2876550" cy="4019550"/>
          </a:xfrm>
          <a:prstGeom prst="rect">
            <a:avLst/>
          </a:prstGeom>
          <a:ln>
            <a:solidFill>
              <a:schemeClr val="accent1"/>
            </a:solidFill>
          </a:ln>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896" y="1539292"/>
            <a:ext cx="4703029" cy="2127193"/>
          </a:xfrm>
          <a:prstGeom prst="rect">
            <a:avLst/>
          </a:prstGeom>
        </p:spPr>
      </p:pic>
    </p:spTree>
    <p:extLst>
      <p:ext uri="{BB962C8B-B14F-4D97-AF65-F5344CB8AC3E}">
        <p14:creationId xmlns:p14="http://schemas.microsoft.com/office/powerpoint/2010/main" val="51091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644" y="3896179"/>
            <a:ext cx="3981450" cy="1876425"/>
          </a:xfrm>
          <a:prstGeom prst="rect">
            <a:avLst/>
          </a:prstGeom>
          <a:ln>
            <a:solidFill>
              <a:schemeClr val="accent1"/>
            </a:solidFill>
          </a:ln>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644" y="2094455"/>
            <a:ext cx="3565686" cy="1180585"/>
          </a:xfrm>
          <a:prstGeom prst="rect">
            <a:avLst/>
          </a:prstGeom>
          <a:ln>
            <a:solidFill>
              <a:schemeClr val="accent1"/>
            </a:solidFill>
          </a:ln>
        </p:spPr>
      </p:pic>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行列の入力</a:t>
            </a:r>
            <a:endParaRPr kumimoji="1" lang="ja-JP" altLang="en-US" dirty="0"/>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2" y="1849780"/>
            <a:ext cx="3013756" cy="1776928"/>
          </a:xfrm>
          <a:prstGeom prst="rect">
            <a:avLst/>
          </a:prstGeom>
        </p:spPr>
      </p:pic>
      <p:cxnSp>
        <p:nvCxnSpPr>
          <p:cNvPr id="9" name="直線矢印コネクタ 8"/>
          <p:cNvCxnSpPr/>
          <p:nvPr/>
        </p:nvCxnSpPr>
        <p:spPr bwMode="auto">
          <a:xfrm flipH="1" flipV="1">
            <a:off x="4788243" y="3243897"/>
            <a:ext cx="345989" cy="212536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0" name="テキスト ボックス 9"/>
          <p:cNvSpPr txBox="1"/>
          <p:nvPr/>
        </p:nvSpPr>
        <p:spPr>
          <a:xfrm>
            <a:off x="4332644" y="3514549"/>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
        <p:nvSpPr>
          <p:cNvPr id="13" name="テキスト ボックス 12"/>
          <p:cNvSpPr txBox="1"/>
          <p:nvPr/>
        </p:nvSpPr>
        <p:spPr>
          <a:xfrm>
            <a:off x="4863559" y="5722545"/>
            <a:ext cx="1255472" cy="369332"/>
          </a:xfrm>
          <a:prstGeom prst="rect">
            <a:avLst/>
          </a:prstGeom>
          <a:noFill/>
        </p:spPr>
        <p:txBody>
          <a:bodyPr wrap="none" rtlCol="0">
            <a:spAutoFit/>
          </a:bodyPr>
          <a:lstStyle/>
          <a:p>
            <a:r>
              <a:rPr lang="ja-JP" altLang="en-US" dirty="0" smtClean="0"/>
              <a:t>自動コード</a:t>
            </a:r>
            <a:endParaRPr kumimoji="1" lang="ja-JP" altLang="en-US" dirty="0"/>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803" y="3895991"/>
            <a:ext cx="3429000" cy="1343025"/>
          </a:xfrm>
          <a:prstGeom prst="rect">
            <a:avLst/>
          </a:prstGeom>
          <a:ln>
            <a:solidFill>
              <a:schemeClr val="accent1"/>
            </a:solidFill>
          </a:ln>
        </p:spPr>
      </p:pic>
    </p:spTree>
    <p:extLst>
      <p:ext uri="{BB962C8B-B14F-4D97-AF65-F5344CB8AC3E}">
        <p14:creationId xmlns:p14="http://schemas.microsoft.com/office/powerpoint/2010/main" val="399203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975" y="3677395"/>
            <a:ext cx="3461173" cy="2062909"/>
          </a:xfrm>
          <a:prstGeom prst="rect">
            <a:avLst/>
          </a:prstGeom>
        </p:spPr>
      </p:pic>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69" y="1694300"/>
            <a:ext cx="4672571" cy="1634001"/>
          </a:xfrm>
          <a:prstGeom prst="rect">
            <a:avLst/>
          </a:prstGeom>
        </p:spPr>
      </p:pic>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a:xfrm>
            <a:off x="805935" y="1071048"/>
            <a:ext cx="10972800" cy="5329237"/>
          </a:xfrm>
        </p:spPr>
        <p:txBody>
          <a:bodyPr/>
          <a:lstStyle/>
          <a:p>
            <a:r>
              <a:rPr kumimoji="1" lang="en-US" altLang="ja-JP" dirty="0" smtClean="0"/>
              <a:t>C</a:t>
            </a:r>
            <a:r>
              <a:rPr kumimoji="1" lang="ja-JP" altLang="en-US" dirty="0" smtClean="0"/>
              <a:t>関数の引数に</a:t>
            </a:r>
            <a:r>
              <a:rPr kumimoji="1" lang="en-US" altLang="ja-JP" dirty="0" smtClean="0"/>
              <a:t>char</a:t>
            </a:r>
            <a:r>
              <a:rPr kumimoji="1" lang="ja-JP" altLang="en-US" dirty="0" smtClean="0"/>
              <a:t>型を指定→文字列扱い</a:t>
            </a:r>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736" y="1859160"/>
            <a:ext cx="1816443" cy="1115611"/>
          </a:xfrm>
          <a:prstGeom prst="rect">
            <a:avLst/>
          </a:prstGeom>
          <a:ln>
            <a:solidFill>
              <a:schemeClr val="accent1"/>
            </a:solidFill>
          </a:ln>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113" y="3660389"/>
            <a:ext cx="3089383" cy="1272940"/>
          </a:xfrm>
          <a:prstGeom prst="rect">
            <a:avLst/>
          </a:prstGeom>
          <a:ln>
            <a:solidFill>
              <a:schemeClr val="accent1"/>
            </a:solidFill>
          </a:ln>
        </p:spPr>
      </p:pic>
      <p:cxnSp>
        <p:nvCxnSpPr>
          <p:cNvPr id="7" name="直線矢印コネクタ 6"/>
          <p:cNvCxnSpPr/>
          <p:nvPr/>
        </p:nvCxnSpPr>
        <p:spPr bwMode="auto">
          <a:xfrm flipV="1">
            <a:off x="6565317" y="2969673"/>
            <a:ext cx="83071" cy="163790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8" name="テキスト ボックス 7"/>
          <p:cNvSpPr txBox="1"/>
          <p:nvPr/>
        </p:nvSpPr>
        <p:spPr>
          <a:xfrm>
            <a:off x="7047004" y="3352197"/>
            <a:ext cx="530915" cy="369332"/>
          </a:xfrm>
          <a:prstGeom prst="rect">
            <a:avLst/>
          </a:prstGeom>
          <a:noFill/>
        </p:spPr>
        <p:txBody>
          <a:bodyPr wrap="none" rtlCol="0">
            <a:spAutoFit/>
          </a:bodyPr>
          <a:lstStyle/>
          <a:p>
            <a:r>
              <a:rPr kumimoji="1" lang="en-US" altLang="ja-JP" dirty="0" smtClean="0">
                <a:solidFill>
                  <a:srgbClr val="FF0000"/>
                </a:solidFill>
              </a:rPr>
              <a:t>call</a:t>
            </a:r>
            <a:endParaRPr kumimoji="1" lang="ja-JP" altLang="en-US" dirty="0">
              <a:solidFill>
                <a:srgbClr val="FF0000"/>
              </a:solidFill>
            </a:endParaRPr>
          </a:p>
        </p:txBody>
      </p:sp>
      <p:sp>
        <p:nvSpPr>
          <p:cNvPr id="9" name="テキスト ボックス 8"/>
          <p:cNvSpPr txBox="1"/>
          <p:nvPr/>
        </p:nvSpPr>
        <p:spPr>
          <a:xfrm>
            <a:off x="6745620" y="5968126"/>
            <a:ext cx="1255472" cy="369332"/>
          </a:xfrm>
          <a:prstGeom prst="rect">
            <a:avLst/>
          </a:prstGeom>
          <a:noFill/>
        </p:spPr>
        <p:txBody>
          <a:bodyPr wrap="none" rtlCol="0">
            <a:spAutoFit/>
          </a:bodyPr>
          <a:lstStyle/>
          <a:p>
            <a:r>
              <a:rPr lang="ja-JP" altLang="en-US" dirty="0" smtClean="0"/>
              <a:t>自動コード</a:t>
            </a:r>
            <a:endParaRPr kumimoji="1" lang="ja-JP" altLang="en-US" dirty="0"/>
          </a:p>
        </p:txBody>
      </p:sp>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113" y="5063920"/>
            <a:ext cx="3110837" cy="958281"/>
          </a:xfrm>
          <a:prstGeom prst="rect">
            <a:avLst/>
          </a:prstGeom>
          <a:ln>
            <a:solidFill>
              <a:schemeClr val="accent1"/>
            </a:solidFill>
          </a:ln>
        </p:spPr>
      </p:pic>
      <p:sp>
        <p:nvSpPr>
          <p:cNvPr id="12" name="正方形/長方形 11"/>
          <p:cNvSpPr/>
          <p:nvPr/>
        </p:nvSpPr>
        <p:spPr bwMode="auto">
          <a:xfrm>
            <a:off x="3681282" y="5258817"/>
            <a:ext cx="636373"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3" name="正方形/長方形 12"/>
          <p:cNvSpPr/>
          <p:nvPr/>
        </p:nvSpPr>
        <p:spPr bwMode="auto">
          <a:xfrm>
            <a:off x="7170100" y="1859160"/>
            <a:ext cx="436080"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4" name="正方形/長方形 13"/>
          <p:cNvSpPr/>
          <p:nvPr/>
        </p:nvSpPr>
        <p:spPr bwMode="auto">
          <a:xfrm>
            <a:off x="8502166" y="4588024"/>
            <a:ext cx="479329" cy="206397"/>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15" name="正方形/長方形 14"/>
          <p:cNvSpPr/>
          <p:nvPr/>
        </p:nvSpPr>
        <p:spPr bwMode="auto">
          <a:xfrm>
            <a:off x="2619583" y="2813124"/>
            <a:ext cx="536800" cy="537518"/>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cxnSp>
        <p:nvCxnSpPr>
          <p:cNvPr id="17" name="直線矢印コネクタ 16"/>
          <p:cNvCxnSpPr>
            <a:stCxn id="13" idx="2"/>
            <a:endCxn id="12" idx="0"/>
          </p:cNvCxnSpPr>
          <p:nvPr/>
        </p:nvCxnSpPr>
        <p:spPr bwMode="auto">
          <a:xfrm flipH="1">
            <a:off x="3999469" y="2019798"/>
            <a:ext cx="3388671" cy="3239019"/>
          </a:xfrm>
          <a:prstGeom prst="straightConnector1">
            <a:avLst/>
          </a:prstGeom>
          <a:solidFill>
            <a:schemeClr val="accent1"/>
          </a:solidFill>
          <a:ln w="9525" cap="flat" cmpd="sng" algn="ctr">
            <a:solidFill>
              <a:srgbClr val="00B0F0"/>
            </a:solidFill>
            <a:prstDash val="dash"/>
            <a:round/>
            <a:headEnd type="triangle"/>
            <a:tailEnd type="triangle"/>
          </a:ln>
          <a:effectLst/>
        </p:spPr>
      </p:cxnSp>
      <p:cxnSp>
        <p:nvCxnSpPr>
          <p:cNvPr id="20" name="直線矢印コネクタ 19"/>
          <p:cNvCxnSpPr>
            <a:stCxn id="14" idx="1"/>
            <a:endCxn id="15" idx="3"/>
          </p:cNvCxnSpPr>
          <p:nvPr/>
        </p:nvCxnSpPr>
        <p:spPr bwMode="auto">
          <a:xfrm flipH="1" flipV="1">
            <a:off x="3156383" y="3081883"/>
            <a:ext cx="5345783" cy="1609340"/>
          </a:xfrm>
          <a:prstGeom prst="straightConnector1">
            <a:avLst/>
          </a:prstGeom>
          <a:solidFill>
            <a:schemeClr val="accent1"/>
          </a:solidFill>
          <a:ln w="9525" cap="flat" cmpd="sng" algn="ctr">
            <a:solidFill>
              <a:srgbClr val="FFC000"/>
            </a:solidFill>
            <a:prstDash val="dash"/>
            <a:round/>
            <a:headEnd type="triangle"/>
            <a:tailEnd type="triangle"/>
          </a:ln>
          <a:effectLst/>
        </p:spPr>
      </p:cxnSp>
      <p:sp>
        <p:nvSpPr>
          <p:cNvPr id="24" name="角丸四角形吹き出し 23"/>
          <p:cNvSpPr/>
          <p:nvPr/>
        </p:nvSpPr>
        <p:spPr bwMode="auto">
          <a:xfrm>
            <a:off x="1037168" y="5977481"/>
            <a:ext cx="3639864" cy="754892"/>
          </a:xfrm>
          <a:prstGeom prst="wedgeRoundRectCallout">
            <a:avLst>
              <a:gd name="adj1" fmla="val 29439"/>
              <a:gd name="adj2" fmla="val -120014"/>
              <a:gd name="adj3" fmla="val 16667"/>
            </a:avLst>
          </a:prstGeom>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関数で</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char</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型を指定しているが、</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ブロックパラメーターでは</a:t>
            </a:r>
            <a:r>
              <a:rPr lang="en-US" altLang="ja-JP" sz="1400" dirty="0" smtClean="0">
                <a:solidFill>
                  <a:schemeClr val="tx1"/>
                </a:solidFill>
                <a:latin typeface="Arial" charset="0"/>
                <a:ea typeface="ＭＳ Ｐゴシック" pitchFamily="50" charset="-128"/>
              </a:rPr>
              <a:t>char</a:t>
            </a:r>
            <a:r>
              <a:rPr lang="ja-JP" altLang="en-US" sz="1400" dirty="0" smtClean="0">
                <a:solidFill>
                  <a:schemeClr val="tx1"/>
                </a:solidFill>
                <a:latin typeface="Arial" charset="0"/>
                <a:ea typeface="ＭＳ Ｐゴシック" pitchFamily="50" charset="-128"/>
              </a:rPr>
              <a:t>に設定できない</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7" name="角丸四角形吹き出し 26"/>
          <p:cNvSpPr/>
          <p:nvPr/>
        </p:nvSpPr>
        <p:spPr bwMode="auto">
          <a:xfrm>
            <a:off x="8404657" y="4938748"/>
            <a:ext cx="3639864" cy="922216"/>
          </a:xfrm>
          <a:prstGeom prst="wedgeRoundRectCallout">
            <a:avLst>
              <a:gd name="adj1" fmla="val -38458"/>
              <a:gd name="adj2" fmla="val -65178"/>
              <a:gd name="adj3" fmla="val 16667"/>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モデルで整数値</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16</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を指定しているが、</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自動コードでは文字リテラルの</a:t>
            </a:r>
            <a:r>
              <a:rPr lang="en-US" altLang="ja-JP" sz="1400" dirty="0" smtClean="0">
                <a:solidFill>
                  <a:schemeClr val="tx1"/>
                </a:solidFill>
                <a:latin typeface="Arial" charset="0"/>
                <a:ea typeface="ＭＳ Ｐゴシック" pitchFamily="50" charset="-128"/>
              </a:rPr>
              <a:t>16</a:t>
            </a:r>
            <a:r>
              <a:rPr lang="ja-JP" altLang="en-US" sz="1400" dirty="0" smtClean="0">
                <a:solidFill>
                  <a:schemeClr val="tx1"/>
                </a:solidFill>
                <a:latin typeface="Arial" charset="0"/>
                <a:ea typeface="ＭＳ Ｐゴシック" pitchFamily="50" charset="-128"/>
              </a:rPr>
              <a:t>進表記で</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引数を渡している</a:t>
            </a:r>
          </a:p>
        </p:txBody>
      </p:sp>
      <p:sp>
        <p:nvSpPr>
          <p:cNvPr id="30" name="角丸四角形 29"/>
          <p:cNvSpPr/>
          <p:nvPr/>
        </p:nvSpPr>
        <p:spPr bwMode="auto">
          <a:xfrm>
            <a:off x="8211065" y="883508"/>
            <a:ext cx="3737919" cy="266906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1" name="図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0714" y="1278201"/>
            <a:ext cx="1879629" cy="884187"/>
          </a:xfrm>
          <a:prstGeom prst="rect">
            <a:avLst/>
          </a:prstGeom>
          <a:ln>
            <a:solidFill>
              <a:schemeClr val="accent5">
                <a:lumMod val="90000"/>
              </a:schemeClr>
            </a:solidFill>
          </a:ln>
        </p:spPr>
      </p:pic>
      <p:pic>
        <p:nvPicPr>
          <p:cNvPr id="32" name="図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4632" y="2242507"/>
            <a:ext cx="2773854" cy="1229788"/>
          </a:xfrm>
          <a:prstGeom prst="rect">
            <a:avLst/>
          </a:prstGeom>
          <a:ln>
            <a:solidFill>
              <a:schemeClr val="accent5">
                <a:lumMod val="90000"/>
              </a:schemeClr>
            </a:solidFill>
          </a:ln>
        </p:spPr>
      </p:pic>
      <p:sp>
        <p:nvSpPr>
          <p:cNvPr id="33" name="正方形/長方形 32"/>
          <p:cNvSpPr/>
          <p:nvPr/>
        </p:nvSpPr>
        <p:spPr bwMode="auto">
          <a:xfrm>
            <a:off x="10838929" y="3132286"/>
            <a:ext cx="349558" cy="206397"/>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34" name="正方形/長方形 33"/>
          <p:cNvSpPr/>
          <p:nvPr/>
        </p:nvSpPr>
        <p:spPr bwMode="auto">
          <a:xfrm>
            <a:off x="9527465" y="1278201"/>
            <a:ext cx="762878" cy="160638"/>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noFill/>
              <a:effectLst/>
              <a:latin typeface="Arial" charset="0"/>
              <a:ea typeface="ＭＳ Ｐゴシック" pitchFamily="50" charset="-128"/>
            </a:endParaRPr>
          </a:p>
        </p:txBody>
      </p:sp>
      <p:sp>
        <p:nvSpPr>
          <p:cNvPr id="35" name="角丸四角形吹き出し 34"/>
          <p:cNvSpPr/>
          <p:nvPr/>
        </p:nvSpPr>
        <p:spPr bwMode="auto">
          <a:xfrm>
            <a:off x="9927598" y="1611360"/>
            <a:ext cx="2027128" cy="885261"/>
          </a:xfrm>
          <a:prstGeom prst="wedgeRoundRectCallout">
            <a:avLst>
              <a:gd name="adj1" fmla="val -43380"/>
              <a:gd name="adj2" fmla="val -70089"/>
              <a:gd name="adj3" fmla="val 16667"/>
            </a:avLst>
          </a:prstGeom>
          <a:ln>
            <a:solidFill>
              <a:srgbClr val="00B0F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unsigned</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指定すると</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整数扱いになった</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(signed</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も可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cxnSp>
        <p:nvCxnSpPr>
          <p:cNvPr id="37" name="直線矢印コネクタ 36"/>
          <p:cNvCxnSpPr>
            <a:stCxn id="35" idx="2"/>
            <a:endCxn id="33" idx="0"/>
          </p:cNvCxnSpPr>
          <p:nvPr/>
        </p:nvCxnSpPr>
        <p:spPr bwMode="auto">
          <a:xfrm>
            <a:off x="10941162" y="2496621"/>
            <a:ext cx="72546" cy="635665"/>
          </a:xfrm>
          <a:prstGeom prst="straightConnector1">
            <a:avLst/>
          </a:prstGeom>
          <a:solidFill>
            <a:schemeClr val="accent1"/>
          </a:solidFill>
          <a:ln w="9525" cap="flat" cmpd="sng" algn="ctr">
            <a:solidFill>
              <a:srgbClr val="FFC000"/>
            </a:solidFill>
            <a:prstDash val="solid"/>
            <a:round/>
            <a:headEnd type="none" w="med" len="med"/>
            <a:tailEnd type="triangle"/>
          </a:ln>
          <a:effectLst/>
        </p:spPr>
      </p:cxnSp>
      <p:sp>
        <p:nvSpPr>
          <p:cNvPr id="41" name="テキスト ボックス 40"/>
          <p:cNvSpPr txBox="1"/>
          <p:nvPr/>
        </p:nvSpPr>
        <p:spPr>
          <a:xfrm>
            <a:off x="8404657" y="906160"/>
            <a:ext cx="646331" cy="369332"/>
          </a:xfrm>
          <a:prstGeom prst="rect">
            <a:avLst/>
          </a:prstGeom>
          <a:noFill/>
        </p:spPr>
        <p:txBody>
          <a:bodyPr wrap="none" rtlCol="0">
            <a:spAutoFit/>
          </a:bodyPr>
          <a:lstStyle/>
          <a:p>
            <a:r>
              <a:rPr lang="ja-JP" altLang="en-US" dirty="0" smtClean="0"/>
              <a:t>対策</a:t>
            </a:r>
            <a:endParaRPr kumimoji="1" lang="ja-JP" altLang="en-US" dirty="0"/>
          </a:p>
        </p:txBody>
      </p:sp>
    </p:spTree>
    <p:extLst>
      <p:ext uri="{BB962C8B-B14F-4D97-AF65-F5344CB8AC3E}">
        <p14:creationId xmlns:p14="http://schemas.microsoft.com/office/powerpoint/2010/main" val="345311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bwMode="auto">
          <a:xfrm>
            <a:off x="787400" y="1052513"/>
            <a:ext cx="109728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kumimoji="1" lang="ja-JP" altLang="en-US" kern="0" dirty="0" smtClean="0"/>
              <a:t>行列の入力（コード生成</a:t>
            </a:r>
            <a:r>
              <a:rPr kumimoji="1" lang="ja-JP" altLang="en-US" kern="0" dirty="0" smtClean="0"/>
              <a:t>）</a:t>
            </a:r>
            <a:endParaRPr kumimoji="1" lang="en-US" altLang="ja-JP" kern="0" dirty="0" smtClean="0"/>
          </a:p>
          <a:p>
            <a:pPr lvl="1"/>
            <a:r>
              <a:rPr lang="ja-JP" altLang="en-US" kern="0" dirty="0"/>
              <a:t>コンフィギュレーションパラメーター</a:t>
            </a:r>
            <a:r>
              <a:rPr lang="ja-JP" altLang="en-US" kern="0" dirty="0" smtClean="0"/>
              <a:t>の以下設定を行優先・列優先の選択に合わせて切り替え</a:t>
            </a:r>
            <a:r>
              <a:rPr lang="ja-JP" altLang="en-US" kern="0" dirty="0"/>
              <a:t>る</a:t>
            </a:r>
            <a:endParaRPr lang="en-US" altLang="ja-JP" kern="0" dirty="0" smtClean="0"/>
          </a:p>
          <a:p>
            <a:pPr lvl="2"/>
            <a:r>
              <a:rPr kumimoji="1" lang="en-US" altLang="ja-JP" kern="0" dirty="0" smtClean="0"/>
              <a:t>[</a:t>
            </a:r>
            <a:r>
              <a:rPr kumimoji="1" lang="ja-JP" altLang="en-US" kern="0" dirty="0" smtClean="0"/>
              <a:t>シミュレーション ターゲット</a:t>
            </a:r>
            <a:r>
              <a:rPr kumimoji="1" lang="en-US" altLang="ja-JP" kern="0" dirty="0" smtClean="0"/>
              <a:t>]-[</a:t>
            </a:r>
            <a:r>
              <a:rPr kumimoji="1" lang="ja-JP" altLang="en-US" kern="0" dirty="0" smtClean="0"/>
              <a:t>規定の関数配列のレイアウト</a:t>
            </a:r>
            <a:r>
              <a:rPr kumimoji="1" lang="en-US" altLang="ja-JP" kern="0" dirty="0" smtClean="0"/>
              <a:t>]</a:t>
            </a:r>
            <a:r>
              <a:rPr kumimoji="1" lang="ja-JP" altLang="en-US" kern="0" dirty="0" smtClean="0"/>
              <a:t>を設定。</a:t>
            </a:r>
            <a:endParaRPr kumimoji="1" lang="en-US" altLang="ja-JP" kern="0" dirty="0" smtClean="0"/>
          </a:p>
          <a:p>
            <a:pPr lvl="2"/>
            <a:r>
              <a:rPr lang="en-US" altLang="ja-JP" kern="0" dirty="0" smtClean="0"/>
              <a:t>[</a:t>
            </a:r>
            <a:r>
              <a:rPr lang="ja-JP" altLang="en-US" kern="0" dirty="0" smtClean="0"/>
              <a:t>インターフェイス</a:t>
            </a:r>
            <a:r>
              <a:rPr lang="en-US" altLang="ja-JP" kern="0" dirty="0" smtClean="0"/>
              <a:t>]-[</a:t>
            </a:r>
            <a:r>
              <a:rPr lang="ja-JP" altLang="en-US" kern="0" dirty="0" smtClean="0"/>
              <a:t>データ交換インターフェイス</a:t>
            </a:r>
            <a:r>
              <a:rPr lang="en-US" altLang="ja-JP" kern="0" dirty="0" smtClean="0"/>
              <a:t>]-[</a:t>
            </a:r>
            <a:r>
              <a:rPr lang="ja-JP" altLang="en-US" kern="0" dirty="0" smtClean="0"/>
              <a:t>配列のレイアウト</a:t>
            </a:r>
            <a:r>
              <a:rPr lang="en-US" altLang="ja-JP" kern="0" dirty="0" smtClean="0"/>
              <a:t>]</a:t>
            </a:r>
            <a:r>
              <a:rPr lang="ja-JP" altLang="en-US" kern="0" dirty="0" smtClean="0"/>
              <a:t>を設定。</a:t>
            </a:r>
            <a:r>
              <a:rPr lang="en-US" altLang="ja-JP" kern="0" dirty="0" smtClean="0"/>
              <a:t/>
            </a:r>
            <a:br>
              <a:rPr lang="en-US" altLang="ja-JP" kern="0" dirty="0" smtClean="0"/>
            </a:br>
            <a:r>
              <a:rPr lang="en-US" altLang="ja-JP" kern="0" dirty="0"/>
              <a:t>”Row-major</a:t>
            </a:r>
            <a:r>
              <a:rPr lang="en-US" altLang="ja-JP" kern="0" dirty="0" smtClean="0"/>
              <a:t>”</a:t>
            </a:r>
            <a:r>
              <a:rPr lang="ja-JP" altLang="en-US" kern="0" dirty="0" smtClean="0"/>
              <a:t>の場合、</a:t>
            </a:r>
            <a:r>
              <a:rPr lang="ja-JP" altLang="en-US" kern="0" dirty="0" smtClean="0"/>
              <a:t>違反</a:t>
            </a:r>
            <a:r>
              <a:rPr lang="ja-JP" altLang="en-US" kern="0" dirty="0" smtClean="0"/>
              <a:t>時にエラー出力するかを選択可</a:t>
            </a:r>
            <a:r>
              <a:rPr lang="ja-JP" altLang="en-US" kern="0" dirty="0" smtClean="0"/>
              <a:t>。</a:t>
            </a:r>
            <a:r>
              <a:rPr lang="en-US" altLang="ja-JP" kern="0" dirty="0"/>
              <a:t/>
            </a:r>
            <a:br>
              <a:rPr lang="en-US" altLang="ja-JP" kern="0" dirty="0"/>
            </a:br>
            <a:r>
              <a:rPr lang="en-US" altLang="ja-JP" kern="0" dirty="0" smtClean="0"/>
              <a:t>”</a:t>
            </a:r>
            <a:r>
              <a:rPr lang="en-US" altLang="ja-JP" kern="0" dirty="0" smtClean="0"/>
              <a:t>Column-major”</a:t>
            </a:r>
            <a:r>
              <a:rPr lang="ja-JP" altLang="en-US" kern="0" dirty="0" smtClean="0"/>
              <a:t>の場合、エラー設定できない。</a:t>
            </a:r>
            <a:endParaRPr lang="en-US" altLang="ja-JP" kern="0" dirty="0" smtClean="0"/>
          </a:p>
        </p:txBody>
      </p:sp>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8457" y="3404669"/>
            <a:ext cx="5051168" cy="1683723"/>
          </a:xfrm>
          <a:prstGeom prst="rect">
            <a:avLst/>
          </a:prstGeom>
          <a:ln>
            <a:solidFill>
              <a:schemeClr val="accent1"/>
            </a:solidFill>
          </a:ln>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398" y="5148196"/>
            <a:ext cx="2672728" cy="951931"/>
          </a:xfrm>
          <a:prstGeom prst="rect">
            <a:avLst/>
          </a:prstGeom>
          <a:ln>
            <a:solidFill>
              <a:schemeClr val="accent1"/>
            </a:solidFill>
          </a:ln>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261" y="5126773"/>
            <a:ext cx="2464402" cy="973507"/>
          </a:xfrm>
          <a:prstGeom prst="rect">
            <a:avLst/>
          </a:prstGeom>
          <a:ln>
            <a:solidFill>
              <a:schemeClr val="accent1"/>
            </a:solidFill>
          </a:ln>
        </p:spPr>
      </p:pic>
      <p:sp>
        <p:nvSpPr>
          <p:cNvPr id="7" name="テキスト ボックス 6"/>
          <p:cNvSpPr txBox="1"/>
          <p:nvPr/>
        </p:nvSpPr>
        <p:spPr>
          <a:xfrm>
            <a:off x="4540479" y="5988281"/>
            <a:ext cx="877163" cy="369332"/>
          </a:xfrm>
          <a:prstGeom prst="rect">
            <a:avLst/>
          </a:prstGeom>
          <a:noFill/>
        </p:spPr>
        <p:txBody>
          <a:bodyPr wrap="none" rtlCol="0">
            <a:spAutoFit/>
          </a:bodyPr>
          <a:lstStyle/>
          <a:p>
            <a:r>
              <a:rPr kumimoji="1" lang="ja-JP" altLang="en-US" dirty="0" smtClean="0"/>
              <a:t>列優先</a:t>
            </a:r>
            <a:endParaRPr kumimoji="1" lang="ja-JP" altLang="en-US" dirty="0"/>
          </a:p>
        </p:txBody>
      </p:sp>
      <p:sp>
        <p:nvSpPr>
          <p:cNvPr id="8" name="テキスト ボックス 7"/>
          <p:cNvSpPr txBox="1"/>
          <p:nvPr/>
        </p:nvSpPr>
        <p:spPr>
          <a:xfrm>
            <a:off x="7702526" y="6012418"/>
            <a:ext cx="877163" cy="369332"/>
          </a:xfrm>
          <a:prstGeom prst="rect">
            <a:avLst/>
          </a:prstGeom>
          <a:noFill/>
        </p:spPr>
        <p:txBody>
          <a:bodyPr wrap="none" rtlCol="0">
            <a:spAutoFit/>
          </a:bodyPr>
          <a:lstStyle/>
          <a:p>
            <a:r>
              <a:rPr lang="ja-JP" altLang="en-US" dirty="0"/>
              <a:t>行</a:t>
            </a:r>
            <a:r>
              <a:rPr kumimoji="1" lang="ja-JP" altLang="en-US" dirty="0" smtClean="0"/>
              <a:t>優先</a:t>
            </a:r>
            <a:endParaRPr kumimoji="1" lang="ja-JP" altLang="en-US" dirty="0"/>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2775" y="4204855"/>
            <a:ext cx="3820887" cy="640295"/>
          </a:xfrm>
          <a:prstGeom prst="rect">
            <a:avLst/>
          </a:prstGeom>
          <a:ln>
            <a:solidFill>
              <a:schemeClr val="accent1"/>
            </a:solidFill>
          </a:ln>
        </p:spPr>
      </p:pic>
      <p:sp>
        <p:nvSpPr>
          <p:cNvPr id="12" name="正方形/長方形 11"/>
          <p:cNvSpPr/>
          <p:nvPr/>
        </p:nvSpPr>
        <p:spPr bwMode="auto">
          <a:xfrm>
            <a:off x="4170445" y="4544601"/>
            <a:ext cx="1775979" cy="2815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7950182" y="4425142"/>
            <a:ext cx="3789443" cy="66324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571" y="5067140"/>
            <a:ext cx="1044929" cy="1032987"/>
          </a:xfrm>
          <a:prstGeom prst="rect">
            <a:avLst/>
          </a:prstGeom>
        </p:spPr>
      </p:pic>
      <p:sp>
        <p:nvSpPr>
          <p:cNvPr id="3" name="右矢印 2"/>
          <p:cNvSpPr/>
          <p:nvPr/>
        </p:nvSpPr>
        <p:spPr bwMode="auto">
          <a:xfrm>
            <a:off x="2858388" y="5407526"/>
            <a:ext cx="876687" cy="3522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63276750"/>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3E9406-6C97-422C-B773-66C03EAC3DE3}"/>
</file>

<file path=customXml/itemProps2.xml><?xml version="1.0" encoding="utf-8"?>
<ds:datastoreItem xmlns:ds="http://schemas.openxmlformats.org/officeDocument/2006/customXml" ds:itemID="{447F77D5-05F2-493B-BF0A-9D17671B2AAA}"/>
</file>

<file path=customXml/itemProps3.xml><?xml version="1.0" encoding="utf-8"?>
<ds:datastoreItem xmlns:ds="http://schemas.openxmlformats.org/officeDocument/2006/customXml" ds:itemID="{A5AE2A9A-BD3D-463F-A117-576035EBCA44}"/>
</file>

<file path=docProps/app.xml><?xml version="1.0" encoding="utf-8"?>
<Properties xmlns="http://schemas.openxmlformats.org/officeDocument/2006/extended-properties" xmlns:vt="http://schemas.openxmlformats.org/officeDocument/2006/docPropsVTypes">
  <Template/>
  <TotalTime>3433</TotalTime>
  <Words>1560</Words>
  <Application>Microsoft Office PowerPoint</Application>
  <PresentationFormat>ワイド画面</PresentationFormat>
  <Paragraphs>317</Paragraphs>
  <Slides>28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28</vt:i4>
      </vt:variant>
    </vt:vector>
  </HeadingPairs>
  <TitlesOfParts>
    <vt:vector size="31" baseType="lpstr">
      <vt:lpstr>ＭＳ Ｐゴシック</vt:lpstr>
      <vt:lpstr>Arial</vt:lpstr>
      <vt:lpstr>1_標準デザイン</vt:lpstr>
      <vt:lpstr>C Caller調査結果</vt:lpstr>
      <vt:lpstr>できること</vt:lpstr>
      <vt:lpstr>コンフィグ設定（ビルド）</vt:lpstr>
      <vt:lpstr>コンフィグ設定（コード生成）</vt:lpstr>
      <vt:lpstr>インクルード ディレクトリ設定に関するMWへの問い合わせ</vt:lpstr>
      <vt:lpstr>動作確認</vt:lpstr>
      <vt:lpstr>動作確認</vt:lpstr>
      <vt:lpstr>動作確認</vt:lpstr>
      <vt:lpstr>動作確認</vt:lpstr>
      <vt:lpstr>行列に関するコンフィグ設定と自動コードの出方</vt:lpstr>
      <vt:lpstr>Simulink Design Verifierとの互換性</vt:lpstr>
      <vt:lpstr>Simulink Design Verifierとの互換性(カスタムコード解析無効時)</vt:lpstr>
      <vt:lpstr>Simulink Testでのカバレッジ計測(カスタムコード解析無効)</vt:lpstr>
      <vt:lpstr>C CallerのAPI</vt:lpstr>
      <vt:lpstr>C CallerのAPI</vt:lpstr>
      <vt:lpstr>C CallerのAPI</vt:lpstr>
      <vt:lpstr>C CallerのAPI</vt:lpstr>
      <vt:lpstr>C CallerのAPI</vt:lpstr>
      <vt:lpstr>C CallerのAPI</vt:lpstr>
      <vt:lpstr>懸念点</vt:lpstr>
      <vt:lpstr>メリット</vt:lpstr>
      <vt:lpstr>デメリット</vt:lpstr>
      <vt:lpstr>PowerPoint プレゼンテーション</vt:lpstr>
      <vt:lpstr>Simulink Testを使ったテスト生成方法</vt:lpstr>
      <vt:lpstr>Simulink Testを使ったテスト生成方法</vt:lpstr>
      <vt:lpstr>Simulink Testを使ったテスト生成方法</vt:lpstr>
      <vt:lpstr>Simulink Testを使ったテスト生成方法</vt:lpstr>
      <vt:lpstr>Simulink Testを使ったテスト生成方法</vt:lpstr>
    </vt:vector>
  </TitlesOfParts>
  <Company>ダイハツ工業株式会社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高田　知里</dc:creator>
  <cp:lastModifiedBy>高田　知里</cp:lastModifiedBy>
  <cp:revision>115</cp:revision>
  <dcterms:created xsi:type="dcterms:W3CDTF">2019-12-06T05:27:09Z</dcterms:created>
  <dcterms:modified xsi:type="dcterms:W3CDTF">2019-12-25T08:10:31Z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