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3649" r:id="rId1"/>
  </p:sldMasterIdLst>
  <p:notesMasterIdLst>
    <p:notesMasterId r:id="rId15"/>
  </p:notesMasterIdLst>
  <p:sldIdLst>
    <p:sldId id="256" r:id="rId2"/>
    <p:sldId id="258" r:id="rId3"/>
    <p:sldId id="270" r:id="rId4"/>
    <p:sldId id="266" r:id="rId5"/>
    <p:sldId id="261" r:id="rId6"/>
    <p:sldId id="268" r:id="rId7"/>
    <p:sldId id="260" r:id="rId8"/>
    <p:sldId id="271" r:id="rId9"/>
    <p:sldId id="269" r:id="rId10"/>
    <p:sldId id="265" r:id="rId11"/>
    <p:sldId id="272" r:id="rId12"/>
    <p:sldId id="259" r:id="rId13"/>
    <p:sldId id="262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FFCC"/>
    <a:srgbClr val="99FF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FD255C-02C6-4C83-8CA9-CEA6C26A2B4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015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E88EF-0758-4180-A5F2-AF7CF1B1B6BC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 userDrawn="1"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dirty="0" smtClean="0"/>
              <a:t>マスタ サブタイトルの書式設定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24625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631EFDEB-B451-461E-B378-762B57137B25}" type="datetime1">
              <a:rPr lang="ja-JP" altLang="en-US"/>
              <a:pPr/>
              <a:t>2019/12/18</a:t>
            </a:fld>
            <a:endParaRPr lang="en-US" altLang="ja-JP"/>
          </a:p>
        </p:txBody>
      </p:sp>
      <p:pic>
        <p:nvPicPr>
          <p:cNvPr id="86024" name="Picture 8" descr="J-MAAB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37FF-6D23-42D8-B1BF-C0E6BE2E00F0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8B20A-3E23-4836-A94E-682F08C63F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23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57975" y="908720"/>
            <a:ext cx="2162175" cy="547303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8275" y="908720"/>
            <a:ext cx="6337300" cy="547303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E2373-4CB8-481A-848C-E62D4877C5B5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7481E-3769-4D76-8D68-C0F9992E606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786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D43E4-F348-428B-9019-B0441F00C19F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5E843-1343-41DB-9349-BF1F252BC7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73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7EC33-1BB3-4D15-93A7-45E45A4EB503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CB69F9-D264-45DC-888C-5381E044DD5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105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B4577-DBFE-4158-8C5F-284BCDB1FCF3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DB366A-9E9F-4E2A-86AF-DA2B8CFBB37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001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048672" cy="50405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5617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CDD0F-2CA5-499C-BD7C-B037CAD5A09D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>
          <a:xfrm>
            <a:off x="6659563" y="6401072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fld id="{AC119818-5940-4470-8F32-3BB3027BF0E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88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23F51-EF17-4404-B5B2-4E60985CCE60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31E268-1EB5-4361-BBBE-4AB79D6A07E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213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37EE3-FB4E-4120-9E3B-A69AF383F8F5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76534-DC7E-4B06-999A-35250D2517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83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5790D-B6BC-41E6-9ADD-37FED9B0140D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AC1C9-7B4B-43D9-ABBB-620AC8307B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43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A003AA-CDA1-4E6F-AFD2-D6BBBC2B9607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40A399-3809-487F-A045-BB144796A5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637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8E8CA97E-11FF-4DCF-AB1B-BCEC3CA51FA7}" type="datetime1">
              <a:rPr lang="ja-JP" altLang="en-US"/>
              <a:pPr/>
              <a:t>2019/12/18</a:t>
            </a:fld>
            <a:endParaRPr lang="en-US" altLang="ja-JP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2BD2E8D-3C24-474E-A7E6-2BE1C6EBAD3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-26988"/>
            <a:ext cx="91567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85001" name="Picture 9" descr="J-MAAB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/>
              <a:t>All Rights Reserved by JMAAB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 Caller</a:t>
            </a:r>
            <a:br>
              <a:rPr lang="en-US" altLang="ja-JP" dirty="0" smtClean="0"/>
            </a:br>
            <a:r>
              <a:rPr lang="ja-JP" altLang="en-US" dirty="0"/>
              <a:t>調査結果</a:t>
            </a:r>
            <a:endParaRPr lang="ja-JP" altLang="ja-JP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機能</a:t>
            </a:r>
            <a:r>
              <a:rPr lang="en-US" altLang="ja-JP" dirty="0" smtClean="0"/>
              <a:t>20WS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チーム</a:t>
            </a:r>
            <a:endParaRPr lang="en-US" altLang="ja-JP" dirty="0"/>
          </a:p>
          <a:p>
            <a:r>
              <a:rPr lang="ja-JP" altLang="en-US" sz="2000" dirty="0" smtClean="0"/>
              <a:t>日本電産モビリティ</a:t>
            </a:r>
            <a:r>
              <a:rPr lang="en-US" altLang="ja-JP" sz="2000" dirty="0" smtClean="0"/>
              <a:t>(NIDEC)</a:t>
            </a:r>
            <a:r>
              <a:rPr lang="ja-JP" altLang="en-US" sz="2000" dirty="0" smtClean="0"/>
              <a:t>　松崎</a:t>
            </a:r>
            <a:endParaRPr lang="ja-JP" altLang="ja-JP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動作検証</a:t>
            </a:r>
            <a:r>
              <a:rPr lang="en-US" altLang="ja-JP" dirty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ja-JP" altLang="ja-JP" dirty="0" smtClean="0"/>
              <a:t>Simulink</a:t>
            </a:r>
            <a:r>
              <a:rPr lang="ja-JP" altLang="en-US" dirty="0" smtClean="0"/>
              <a:t> </a:t>
            </a:r>
            <a:r>
              <a:rPr lang="ja-JP" altLang="ja-JP" dirty="0" smtClean="0"/>
              <a:t>Check</a:t>
            </a:r>
            <a:r>
              <a:rPr lang="ja-JP" altLang="ja-JP" dirty="0"/>
              <a:t>の実行</a:t>
            </a:r>
            <a:r>
              <a:rPr lang="ja-JP" altLang="ja-JP" dirty="0" smtClean="0"/>
              <a:t>可否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2276450"/>
            <a:ext cx="8229600" cy="417688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結果</a:t>
            </a:r>
            <a:r>
              <a:rPr lang="ja-JP" altLang="en-US" sz="1800" dirty="0" smtClean="0"/>
              <a:t>：</a:t>
            </a:r>
            <a:r>
              <a:rPr lang="ja-JP" altLang="en-US" sz="1800" dirty="0"/>
              <a:t>実行</a:t>
            </a:r>
            <a:r>
              <a:rPr lang="ja-JP" altLang="en-US" sz="1800" dirty="0" smtClean="0"/>
              <a:t>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レポート</a:t>
            </a:r>
            <a:endParaRPr lang="en-US" altLang="ja-JP" sz="1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9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4042"/>
              </p:ext>
            </p:extLst>
          </p:nvPr>
        </p:nvGraphicFramePr>
        <p:xfrm>
          <a:off x="611560" y="1268760"/>
          <a:ext cx="82296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9242"/>
                <a:gridCol w="612035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 Caller </a:t>
                      </a:r>
                      <a:r>
                        <a:rPr kumimoji="1" lang="ja-JP" altLang="en-US" sz="1200" dirty="0" smtClean="0"/>
                        <a:t>ブロックをもつモデルでのテスト生成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file:///C:/Program%20Files/MATLAB/R2019b/help/</a:t>
                      </a:r>
                      <a:r>
                        <a:rPr kumimoji="1" lang="en-US" altLang="ja-JP" sz="1200" dirty="0" smtClean="0"/>
                        <a:t>sldv/ug/test-generation-for-c-caller-block.html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67544" y="87743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検証対象モデル：下記ドキュメントのサンプルモデル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608012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7020272" y="3589609"/>
            <a:ext cx="1583299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レポートファイル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92850"/>
              </p:ext>
            </p:extLst>
          </p:nvPr>
        </p:nvGraphicFramePr>
        <p:xfrm>
          <a:off x="7379435" y="3960092"/>
          <a:ext cx="701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パッケージャー シェル オブジェクト" showAsIcon="1" r:id="rId4" imgW="700920" imgH="394920" progId="Package">
                  <p:embed/>
                </p:oleObj>
              </mc:Choice>
              <mc:Fallback>
                <p:oleObj name="パッケージャー シェル オブジェクト" showAsIcon="1" r:id="rId4" imgW="70092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9435" y="3960092"/>
                        <a:ext cx="7016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7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-13246"/>
            <a:ext cx="6275388" cy="705942"/>
          </a:xfrm>
        </p:spPr>
        <p:txBody>
          <a:bodyPr/>
          <a:lstStyle/>
          <a:p>
            <a:r>
              <a:rPr lang="ja-JP" altLang="en-US" dirty="0"/>
              <a:t>動作検証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/>
              <a:t> </a:t>
            </a:r>
            <a:r>
              <a:rPr lang="ja-JP" altLang="ja-JP" dirty="0" smtClean="0"/>
              <a:t>ダウングレード</a:t>
            </a:r>
            <a:r>
              <a:rPr lang="ja-JP" altLang="ja-JP" dirty="0"/>
              <a:t>時の</a:t>
            </a:r>
            <a:r>
              <a:rPr lang="ja-JP" altLang="ja-JP" dirty="0" smtClean="0"/>
              <a:t>影響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sz="2000" dirty="0" smtClean="0"/>
              <a:t>（</a:t>
            </a:r>
            <a:r>
              <a:rPr lang="ja-JP" altLang="ja-JP" sz="2000" dirty="0"/>
              <a:t>ブロック置換、変更による影響）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2276872"/>
            <a:ext cx="8229600" cy="41048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結果</a:t>
            </a:r>
            <a:r>
              <a:rPr lang="ja-JP" altLang="en-US" sz="1800" dirty="0" smtClean="0"/>
              <a:t>：空のサブシステムに置き換えられた。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 smtClean="0"/>
              <a:t>R2019b</a:t>
            </a:r>
            <a:r>
              <a:rPr lang="ja-JP" altLang="en-US" sz="1800" dirty="0" smtClean="0"/>
              <a:t> → </a:t>
            </a:r>
            <a:r>
              <a:rPr lang="en-US" altLang="ja-JP" sz="1800" dirty="0" smtClean="0"/>
              <a:t>R2016b</a:t>
            </a:r>
            <a:endParaRPr lang="en-US" altLang="ja-JP" sz="1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10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93933"/>
              </p:ext>
            </p:extLst>
          </p:nvPr>
        </p:nvGraphicFramePr>
        <p:xfrm>
          <a:off x="611560" y="1268760"/>
          <a:ext cx="82296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9242"/>
                <a:gridCol w="612035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 Caller </a:t>
                      </a:r>
                      <a:r>
                        <a:rPr kumimoji="1" lang="ja-JP" altLang="en-US" sz="1200" dirty="0" smtClean="0"/>
                        <a:t>ブロックをもつモデルでのテスト生成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file:///C:/Program%20Files/MATLAB/R2019b/help/</a:t>
                      </a:r>
                      <a:r>
                        <a:rPr kumimoji="1" lang="en-US" altLang="ja-JP" sz="1200" dirty="0" smtClean="0"/>
                        <a:t>sldv/ug/test-generation-for-c-caller-block.html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67544" y="87743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検証対象モデル：下記ドキュメントのサンプルモデル</a:t>
            </a:r>
            <a:endParaRPr kumimoji="1" lang="ja-JP" altLang="en-US" dirty="0"/>
          </a:p>
        </p:txBody>
      </p:sp>
      <p:pic>
        <p:nvPicPr>
          <p:cNvPr id="4099" name="Picture 3" descr="D:\無題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5792626" cy="33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無題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89585"/>
            <a:ext cx="2523728" cy="2043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/>
          <p:nvPr/>
        </p:nvCxnSpPr>
        <p:spPr>
          <a:xfrm flipH="1" flipV="1">
            <a:off x="3135288" y="3689585"/>
            <a:ext cx="500608" cy="3874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3135288" y="5085184"/>
            <a:ext cx="500608" cy="6261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動作検証</a:t>
            </a:r>
            <a:r>
              <a:rPr lang="en-US" altLang="ja-JP" dirty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未確認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・注意点、バグ、エラーの発生</a:t>
            </a:r>
            <a:r>
              <a:rPr lang="ja-JP" altLang="ja-JP" dirty="0" smtClean="0"/>
              <a:t>ケース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 今回検証した限りでは、見当たりませんでした。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・転置抑制（コンフィギュレーション）の影響</a:t>
            </a:r>
          </a:p>
          <a:p>
            <a:pPr marL="0" indent="0">
              <a:buNone/>
            </a:pPr>
            <a:r>
              <a:rPr lang="ja-JP" altLang="en-US" dirty="0" smtClean="0"/>
              <a:t>→ </a:t>
            </a:r>
            <a:r>
              <a:rPr lang="ja-JP" altLang="en-US" dirty="0"/>
              <a:t>何</a:t>
            </a:r>
            <a:r>
              <a:rPr lang="ja-JP" altLang="en-US" dirty="0" smtClean="0"/>
              <a:t>をどうしていいか分かりませんでした。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ja-JP" dirty="0" smtClean="0"/>
              <a:t>・</a:t>
            </a:r>
            <a:r>
              <a:rPr lang="ja-JP" altLang="ja-JP" dirty="0"/>
              <a:t>コマンドによる操作（変換や、ブロック選択、調整等）</a:t>
            </a:r>
          </a:p>
          <a:p>
            <a:pPr marL="0" indent="0">
              <a:buNone/>
            </a:pPr>
            <a:r>
              <a:rPr lang="ja-JP" altLang="en-US" dirty="0" smtClean="0"/>
              <a:t>→ 試せていません。</a:t>
            </a:r>
            <a:endParaRPr lang="ja-JP" altLang="en-US" dirty="0"/>
          </a:p>
          <a:p>
            <a:pPr marL="0" indent="0">
              <a:buNone/>
            </a:pPr>
            <a:endParaRPr lang="ja-JP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945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メリット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コードがあれば、容易に組み込むことができる。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r>
              <a:rPr lang="ja-JP" altLang="en-US" dirty="0" smtClean="0"/>
              <a:t>コンフィギュレーション設定が分かりづらいと感じる。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19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おさらい：調査項目（第</a:t>
            </a:r>
            <a:r>
              <a:rPr lang="en-US" altLang="ja-JP" dirty="0"/>
              <a:t>2</a:t>
            </a:r>
            <a:r>
              <a:rPr lang="ja-JP" altLang="en-US" dirty="0" smtClean="0"/>
              <a:t>回全体議事録より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調査項目（機能が考慮されているか）</a:t>
            </a:r>
          </a:p>
          <a:p>
            <a:pPr marL="0" indent="0">
              <a:buNone/>
            </a:pPr>
            <a:r>
              <a:rPr lang="ja-JP" altLang="ja-JP" dirty="0"/>
              <a:t>・基本：使い方、設定方法、ユースケース、メリット、デメリット</a:t>
            </a: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使い方</a:t>
            </a:r>
            <a:r>
              <a:rPr lang="ja-JP" altLang="ja-JP" dirty="0"/>
              <a:t>については、基本操作のみ、詳細オプションは不要</a:t>
            </a:r>
          </a:p>
          <a:p>
            <a:pPr marL="0" indent="0">
              <a:buNone/>
            </a:pPr>
            <a:r>
              <a:rPr lang="ja-JP" altLang="ja-JP" dirty="0"/>
              <a:t>・注意点、バグ、エラーの発生ケース</a:t>
            </a:r>
          </a:p>
          <a:p>
            <a:pPr marL="0" indent="0">
              <a:buNone/>
            </a:pPr>
            <a:r>
              <a:rPr lang="ja-JP" altLang="ja-JP" dirty="0"/>
              <a:t>・SLDVの実行可否</a:t>
            </a:r>
          </a:p>
          <a:p>
            <a:pPr marL="0" indent="0">
              <a:buNone/>
            </a:pPr>
            <a:r>
              <a:rPr lang="ja-JP" altLang="ja-JP" dirty="0"/>
              <a:t>・Simulink　Checkの実行可否</a:t>
            </a:r>
          </a:p>
          <a:p>
            <a:pPr marL="0" indent="0">
              <a:buNone/>
            </a:pPr>
            <a:r>
              <a:rPr lang="ja-JP" altLang="ja-JP" dirty="0"/>
              <a:t>・転置抑制（コンフィギュレーション）の影響</a:t>
            </a:r>
          </a:p>
          <a:p>
            <a:pPr marL="0" indent="0">
              <a:buNone/>
            </a:pPr>
            <a:r>
              <a:rPr lang="ja-JP" altLang="ja-JP" dirty="0"/>
              <a:t>・コード生成</a:t>
            </a:r>
          </a:p>
          <a:p>
            <a:pPr marL="0" indent="0">
              <a:buNone/>
            </a:pPr>
            <a:r>
              <a:rPr lang="ja-JP" altLang="ja-JP" dirty="0"/>
              <a:t>・コマンドによる操作（変換や、ブロック選択、調整等）</a:t>
            </a:r>
          </a:p>
          <a:p>
            <a:pPr marL="0" indent="0">
              <a:buNone/>
            </a:pPr>
            <a:r>
              <a:rPr lang="ja-JP" altLang="ja-JP" dirty="0"/>
              <a:t>・ダウングレード時の影響（ブロック置換、変更による影響）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本スライドの項目一覧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機能概要と</a:t>
            </a:r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設定方法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配置方法</a:t>
            </a:r>
            <a:endParaRPr kumimoji="1" lang="en-US" altLang="ja-JP" dirty="0" smtClean="0"/>
          </a:p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endParaRPr lang="en-US" altLang="ja-JP" dirty="0" smtClean="0"/>
          </a:p>
          <a:p>
            <a:pPr lvl="1"/>
            <a:r>
              <a:rPr lang="ja-JP" altLang="ja-JP" dirty="0"/>
              <a:t>SLDVの実行</a:t>
            </a:r>
            <a:r>
              <a:rPr lang="ja-JP" altLang="ja-JP" dirty="0" smtClean="0"/>
              <a:t>可否</a:t>
            </a:r>
            <a:endParaRPr lang="en-US" altLang="ja-JP" dirty="0"/>
          </a:p>
          <a:p>
            <a:pPr lvl="1"/>
            <a:r>
              <a:rPr lang="ja-JP" altLang="ja-JP" dirty="0"/>
              <a:t>コード生成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Simulink</a:t>
            </a:r>
            <a:r>
              <a:rPr lang="ja-JP" altLang="en-US" dirty="0" smtClean="0"/>
              <a:t> </a:t>
            </a:r>
            <a:r>
              <a:rPr lang="ja-JP" altLang="ja-JP" dirty="0"/>
              <a:t>Checkの実行</a:t>
            </a:r>
            <a:r>
              <a:rPr lang="ja-JP" altLang="ja-JP" dirty="0" smtClean="0"/>
              <a:t>可否</a:t>
            </a:r>
            <a:endParaRPr lang="en-US" altLang="ja-JP" dirty="0" smtClean="0"/>
          </a:p>
          <a:p>
            <a:pPr lvl="1"/>
            <a:r>
              <a:rPr lang="ja-JP" altLang="ja-JP" dirty="0"/>
              <a:t>ダウングレード時の</a:t>
            </a:r>
            <a:r>
              <a:rPr lang="ja-JP" altLang="ja-JP" dirty="0" smtClean="0"/>
              <a:t>影響</a:t>
            </a:r>
            <a:r>
              <a:rPr lang="ja-JP" altLang="ja-JP" sz="2000" dirty="0" smtClean="0"/>
              <a:t>（</a:t>
            </a:r>
            <a:r>
              <a:rPr lang="ja-JP" altLang="ja-JP" sz="2000" dirty="0"/>
              <a:t>ブロック置換、変更による影響</a:t>
            </a:r>
            <a:r>
              <a:rPr lang="ja-JP" altLang="ja-JP" sz="2000" dirty="0" smtClean="0"/>
              <a:t>）</a:t>
            </a:r>
            <a:endParaRPr lang="en-US" altLang="ja-JP" dirty="0"/>
          </a:p>
          <a:p>
            <a:r>
              <a:rPr lang="ja-JP" altLang="ja-JP" dirty="0"/>
              <a:t>メリット</a:t>
            </a:r>
            <a:r>
              <a:rPr lang="en-US" altLang="ja-JP" dirty="0"/>
              <a:t>/</a:t>
            </a:r>
            <a:r>
              <a:rPr lang="ja-JP" altLang="en-US" dirty="0"/>
              <a:t>デメリット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51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ドキュメンテーション一覧（ヘルプ）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989438"/>
              </p:ext>
            </p:extLst>
          </p:nvPr>
        </p:nvGraphicFramePr>
        <p:xfrm>
          <a:off x="611560" y="1340768"/>
          <a:ext cx="8229600" cy="3997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92488"/>
                <a:gridCol w="383711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 Caller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file:///C:/Program%20Files/MATLAB/R2019b/help/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simulink/slref/ccaller.html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 Caller </a:t>
                      </a:r>
                      <a:r>
                        <a:rPr kumimoji="1" lang="ja-JP" altLang="en-US" sz="1600" dirty="0" smtClean="0"/>
                        <a:t>ブロックをもつモデルでのテスト生成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file:///C:/Program%20Files/MATLAB/R2019b/help/</a:t>
                      </a:r>
                      <a:r>
                        <a:rPr kumimoji="1" lang="en-US" altLang="ja-JP" sz="1600" dirty="0" smtClean="0"/>
                        <a:t>sldv/ug/test-generation-for-c-caller-block.html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 Caller </a:t>
                      </a:r>
                      <a:r>
                        <a:rPr kumimoji="1" lang="ja-JP" altLang="en-US" sz="1600" dirty="0" smtClean="0"/>
                        <a:t>ブロックを使用した </a:t>
                      </a:r>
                      <a:r>
                        <a:rPr kumimoji="1" lang="en-US" altLang="ja-JP" sz="1600" dirty="0" smtClean="0"/>
                        <a:t>C </a:t>
                      </a:r>
                      <a:r>
                        <a:rPr kumimoji="1" lang="ja-JP" altLang="en-US" sz="1600" dirty="0" smtClean="0"/>
                        <a:t>関数の呼び出し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file:///C:/Program%20Files/MATLAB/R2019b/help/</a:t>
                      </a:r>
                      <a:r>
                        <a:rPr kumimoji="1" lang="en-US" altLang="ja-JP" sz="1600" dirty="0" smtClean="0"/>
                        <a:t>simulink/slref/call-c-functions-using-c-caller-block.html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 Caller </a:t>
                      </a:r>
                      <a:r>
                        <a:rPr kumimoji="1" lang="ja-JP" altLang="en-US" sz="1600" dirty="0" smtClean="0"/>
                        <a:t>ブロックを使用した外部 </a:t>
                      </a:r>
                      <a:r>
                        <a:rPr kumimoji="1" lang="en-US" altLang="ja-JP" sz="1600" dirty="0" smtClean="0"/>
                        <a:t>C </a:t>
                      </a:r>
                      <a:r>
                        <a:rPr kumimoji="1" lang="ja-JP" altLang="en-US" sz="1600" dirty="0" smtClean="0"/>
                        <a:t>コードの統合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file:///C:/Program%20Files/MATLAB/R2019b/help/</a:t>
                      </a:r>
                      <a:r>
                        <a:rPr kumimoji="1" lang="en-US" altLang="ja-JP" sz="1600" dirty="0" smtClean="0"/>
                        <a:t>simulink/c_caller.html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 Caller </a:t>
                      </a:r>
                      <a:r>
                        <a:rPr kumimoji="1" lang="ja-JP" altLang="en-US" sz="1600" dirty="0" smtClean="0"/>
                        <a:t>ブロックを使用した </a:t>
                      </a:r>
                      <a:r>
                        <a:rPr kumimoji="1" lang="en-US" altLang="ja-JP" sz="1600" dirty="0" smtClean="0"/>
                        <a:t>C </a:t>
                      </a:r>
                      <a:r>
                        <a:rPr kumimoji="1" lang="ja-JP" altLang="en-US" sz="1600" dirty="0" smtClean="0"/>
                        <a:t>コードの統合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file:///C:/Program%20Files/MATLAB/R2019b/help/</a:t>
                      </a:r>
                      <a:r>
                        <a:rPr kumimoji="1" lang="en-US" altLang="ja-JP" sz="1600" dirty="0" smtClean="0"/>
                        <a:t>simulink/ug/integrate-ccode-ccaller.html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0" y="86807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機能名：</a:t>
            </a:r>
            <a:r>
              <a:rPr kumimoji="1" lang="en-US" altLang="ja-JP" dirty="0" smtClean="0"/>
              <a:t>C Caller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9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機能概要と使い方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32090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b="1" dirty="0" smtClean="0"/>
              <a:t>機能概要</a:t>
            </a:r>
            <a:endParaRPr lang="en-US" altLang="ja-JP" sz="1400" b="1" dirty="0" smtClean="0"/>
          </a:p>
          <a:p>
            <a:r>
              <a:rPr lang="en-US" altLang="ja-JP" sz="1400" dirty="0" smtClean="0"/>
              <a:t>C</a:t>
            </a:r>
            <a:r>
              <a:rPr lang="en-US" altLang="ja-JP" sz="1400" dirty="0"/>
              <a:t> Caller </a:t>
            </a:r>
            <a:r>
              <a:rPr lang="ja-JP" altLang="en-US" sz="1400" dirty="0"/>
              <a:t>ブロックは、外部 </a:t>
            </a:r>
            <a:r>
              <a:rPr lang="en-US" altLang="ja-JP" sz="1400" dirty="0"/>
              <a:t>C </a:t>
            </a:r>
            <a:r>
              <a:rPr lang="ja-JP" altLang="en-US" sz="1400" dirty="0"/>
              <a:t>コードを </a:t>
            </a:r>
            <a:r>
              <a:rPr lang="en-US" altLang="ja-JP" sz="1400" dirty="0"/>
              <a:t>Simulink</a:t>
            </a:r>
            <a:r>
              <a:rPr lang="en-US" altLang="ja-JP" sz="1400" baseline="30000" dirty="0"/>
              <a:t>®</a:t>
            </a:r>
            <a:r>
              <a:rPr lang="ja-JP" altLang="en-US" sz="1400" dirty="0"/>
              <a:t> に統合します。このブロックによって外部 </a:t>
            </a:r>
            <a:r>
              <a:rPr lang="en-US" altLang="ja-JP" sz="1400" dirty="0"/>
              <a:t>C </a:t>
            </a:r>
            <a:r>
              <a:rPr lang="ja-JP" altLang="en-US" sz="1400" dirty="0"/>
              <a:t>コードに含まれる関数がインポートされてリストされ、</a:t>
            </a:r>
            <a:r>
              <a:rPr lang="en-US" altLang="ja-JP" sz="1400" dirty="0"/>
              <a:t>Simulink </a:t>
            </a:r>
            <a:r>
              <a:rPr lang="ja-JP" altLang="en-US" sz="1400" dirty="0"/>
              <a:t>モデルで統合</a:t>
            </a:r>
            <a:r>
              <a:rPr lang="ja-JP" altLang="en-US" sz="1400" dirty="0" err="1"/>
              <a:t>する関連付けられた</a:t>
            </a:r>
            <a:r>
              <a:rPr lang="ja-JP" altLang="en-US" sz="1400" dirty="0"/>
              <a:t> </a:t>
            </a:r>
            <a:r>
              <a:rPr lang="en-US" altLang="ja-JP" sz="1400" dirty="0"/>
              <a:t>C </a:t>
            </a:r>
            <a:r>
              <a:rPr lang="ja-JP" altLang="en-US" sz="1400" dirty="0"/>
              <a:t>関数を選択することができます。</a:t>
            </a:r>
            <a:r>
              <a:rPr lang="en-US" altLang="ja-JP" sz="1400" dirty="0"/>
              <a:t>C Caller </a:t>
            </a:r>
            <a:r>
              <a:rPr lang="ja-JP" altLang="en-US" sz="1400" dirty="0"/>
              <a:t>ブロックはスタンドアロンでコード生成をサポートします。より複雑なモデルのコード生成は </a:t>
            </a:r>
            <a:r>
              <a:rPr lang="en-US" altLang="ja-JP" sz="1400" dirty="0"/>
              <a:t>Simulink </a:t>
            </a:r>
            <a:r>
              <a:rPr lang="ja-JP" altLang="en-US" sz="1400" dirty="0"/>
              <a:t>モデルの機能に依存します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endParaRPr lang="en-US" altLang="ja-JP" sz="1400" dirty="0"/>
          </a:p>
          <a:p>
            <a:pPr marL="0" indent="0">
              <a:buNone/>
            </a:pPr>
            <a:r>
              <a:rPr lang="ja-JP" altLang="en-US" sz="1400" b="1" dirty="0" smtClean="0"/>
              <a:t>使い方</a:t>
            </a:r>
            <a:endParaRPr lang="ja-JP" altLang="en-US" sz="1400" b="1" dirty="0"/>
          </a:p>
          <a:p>
            <a:r>
              <a:rPr lang="en-US" altLang="ja-JP" sz="1400" dirty="0"/>
              <a:t>C Caller </a:t>
            </a:r>
            <a:r>
              <a:rPr lang="ja-JP" altLang="en-US" sz="1400" dirty="0"/>
              <a:t>ブロックを使用するには、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コンフィギュレーション パラメーター</a:t>
            </a:r>
            <a:r>
              <a:rPr lang="en-US" altLang="ja-JP" sz="1400" b="1" dirty="0"/>
              <a:t>]</a:t>
            </a:r>
            <a:r>
              <a:rPr lang="ja-JP" altLang="en-US" sz="1400" dirty="0"/>
              <a:t> の 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シミュレーション ターゲット</a:t>
            </a:r>
            <a:r>
              <a:rPr lang="en-US" altLang="ja-JP" sz="1400" b="1" dirty="0"/>
              <a:t>]</a:t>
            </a:r>
            <a:r>
              <a:rPr lang="ja-JP" altLang="en-US" sz="1400" dirty="0"/>
              <a:t> を使用してソース コードとサポート ファイルを定義します。次に、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ライブラリ ブラウザー</a:t>
            </a:r>
            <a:r>
              <a:rPr lang="en-US" altLang="ja-JP" sz="1400" b="1" dirty="0"/>
              <a:t>]</a:t>
            </a:r>
            <a:r>
              <a:rPr lang="ja-JP" altLang="en-US" sz="1400" dirty="0"/>
              <a:t> 、 </a:t>
            </a:r>
            <a:r>
              <a:rPr lang="en-US" altLang="ja-JP" sz="1400" b="1" dirty="0"/>
              <a:t>[Simulink]</a:t>
            </a:r>
            <a:r>
              <a:rPr lang="ja-JP" altLang="en-US" sz="1400" dirty="0"/>
              <a:t> 、 </a:t>
            </a:r>
            <a:r>
              <a:rPr lang="en-US" altLang="ja-JP" sz="1400" b="1" dirty="0"/>
              <a:t>[User Defined Functions]</a:t>
            </a:r>
            <a:r>
              <a:rPr lang="ja-JP" altLang="en-US" sz="1400" dirty="0"/>
              <a:t> を使用して、</a:t>
            </a:r>
            <a:r>
              <a:rPr lang="en-US" altLang="ja-JP" sz="1400" dirty="0"/>
              <a:t>C Caller </a:t>
            </a:r>
            <a:r>
              <a:rPr lang="ja-JP" altLang="en-US" sz="1400" dirty="0"/>
              <a:t>ブロックを </a:t>
            </a:r>
            <a:r>
              <a:rPr lang="en-US" altLang="ja-JP" sz="1400" dirty="0"/>
              <a:t>Simulink </a:t>
            </a:r>
            <a:r>
              <a:rPr lang="ja-JP" altLang="en-US" sz="1400" dirty="0"/>
              <a:t>キャンバスに配置します。定義済みのソース コード ファイルやその依存関係を変更するには、ブロック ダイアログで  をクリックして 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コンフィギュレーション パラメーター</a:t>
            </a:r>
            <a:r>
              <a:rPr lang="en-US" altLang="ja-JP" sz="1400" b="1" dirty="0"/>
              <a:t>]</a:t>
            </a:r>
            <a:r>
              <a:rPr lang="ja-JP" altLang="en-US" sz="1400" dirty="0"/>
              <a:t> の 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シミュレーション ターゲット</a:t>
            </a:r>
            <a:r>
              <a:rPr lang="en-US" altLang="ja-JP" sz="1400" b="1" dirty="0"/>
              <a:t>]</a:t>
            </a:r>
            <a:r>
              <a:rPr lang="ja-JP" altLang="en-US" sz="1400" dirty="0"/>
              <a:t> タブに移動します。ソース コードやその依存関係を変更したら、ブロック ダイアログで  をクリックして関数のリストを更新します。ソース コードの関数のリストを参照および変更する際は、 アイコンを使用してヘッダー ファイルにアクセスします。</a:t>
            </a:r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4</a:t>
            </a:fld>
            <a:endParaRPr lang="en-US" altLang="ja-JP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24662"/>
              </p:ext>
            </p:extLst>
          </p:nvPr>
        </p:nvGraphicFramePr>
        <p:xfrm>
          <a:off x="539552" y="908720"/>
          <a:ext cx="8229600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9242"/>
                <a:gridCol w="612035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 Caller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file:///C:/Program%20Files/MATLAB/R2019b/help/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simulink/slref/ccaller.html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5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機能概要と</a:t>
            </a:r>
            <a:r>
              <a:rPr lang="ja-JP" altLang="en-US" dirty="0" smtClean="0"/>
              <a:t>使い方 </a:t>
            </a:r>
            <a:r>
              <a:rPr lang="en-US" altLang="ja-JP" dirty="0" smtClean="0"/>
              <a:t>- </a:t>
            </a:r>
            <a:r>
              <a:rPr lang="ja-JP" altLang="en-US" dirty="0" smtClean="0"/>
              <a:t>設定</a:t>
            </a:r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動作環境：</a:t>
            </a:r>
            <a:r>
              <a:rPr lang="en-US" altLang="ja-JP" sz="2000" dirty="0" smtClean="0"/>
              <a:t>R2019b Update3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10380"/>
            <a:ext cx="5531528" cy="396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971600" y="156405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[</a:t>
            </a:r>
            <a:r>
              <a:rPr lang="ja-JP" altLang="en-US" b="1" dirty="0"/>
              <a:t>コンフィギュレーション パラメーター</a:t>
            </a:r>
            <a:r>
              <a:rPr lang="en-US" altLang="ja-JP" b="1" dirty="0"/>
              <a:t>]</a:t>
            </a:r>
            <a:r>
              <a:rPr lang="ja-JP" altLang="en-US" dirty="0"/>
              <a:t> の </a:t>
            </a:r>
            <a:r>
              <a:rPr lang="en-US" altLang="ja-JP" b="1" dirty="0"/>
              <a:t>[</a:t>
            </a:r>
            <a:r>
              <a:rPr lang="ja-JP" altLang="en-US" b="1" dirty="0"/>
              <a:t>シミュレーション ターゲット</a:t>
            </a:r>
            <a:r>
              <a:rPr lang="en-US" altLang="ja-JP" b="1" dirty="0"/>
              <a:t>]</a:t>
            </a:r>
            <a:r>
              <a:rPr lang="ja-JP" altLang="en-US" dirty="0"/>
              <a:t> を使用してソース コードとサポート ファイルを定義します。</a:t>
            </a:r>
          </a:p>
        </p:txBody>
      </p:sp>
    </p:spTree>
    <p:extLst>
      <p:ext uri="{BB962C8B-B14F-4D97-AF65-F5344CB8AC3E}">
        <p14:creationId xmlns:p14="http://schemas.microsoft.com/office/powerpoint/2010/main" val="30833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/>
              <a:t>機能概要と使い方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配置方法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動作環境：</a:t>
            </a:r>
            <a:r>
              <a:rPr lang="en-US" altLang="ja-JP" sz="2000" dirty="0" smtClean="0"/>
              <a:t>R2019b Update3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347139"/>
            <a:ext cx="3710710" cy="35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77" y="3429000"/>
            <a:ext cx="3552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15961" y="1628800"/>
            <a:ext cx="789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[</a:t>
            </a:r>
            <a:r>
              <a:rPr lang="ja-JP" altLang="en-US" b="1" dirty="0"/>
              <a:t>ライブラリ ブラウザー</a:t>
            </a:r>
            <a:r>
              <a:rPr lang="en-US" altLang="ja-JP" b="1" dirty="0"/>
              <a:t>]</a:t>
            </a:r>
            <a:r>
              <a:rPr lang="ja-JP" altLang="en-US" dirty="0"/>
              <a:t> 、 </a:t>
            </a:r>
            <a:r>
              <a:rPr lang="en-US" altLang="ja-JP" b="1" dirty="0"/>
              <a:t>[Simulink]</a:t>
            </a:r>
            <a:r>
              <a:rPr lang="ja-JP" altLang="en-US" dirty="0"/>
              <a:t> 、 </a:t>
            </a:r>
            <a:r>
              <a:rPr lang="en-US" altLang="ja-JP" b="1" dirty="0"/>
              <a:t>[User Defined Functions]</a:t>
            </a:r>
            <a:r>
              <a:rPr lang="ja-JP" altLang="en-US" dirty="0"/>
              <a:t> を使用して、</a:t>
            </a:r>
            <a:r>
              <a:rPr lang="en-US" altLang="ja-JP" dirty="0"/>
              <a:t>C Caller </a:t>
            </a:r>
            <a:r>
              <a:rPr lang="ja-JP" altLang="en-US" dirty="0"/>
              <a:t>ブロックを </a:t>
            </a:r>
            <a:r>
              <a:rPr lang="en-US" altLang="ja-JP" dirty="0"/>
              <a:t>Simulink </a:t>
            </a:r>
            <a:r>
              <a:rPr lang="ja-JP" altLang="en-US" dirty="0"/>
              <a:t>キャンバスに配置します</a:t>
            </a:r>
          </a:p>
        </p:txBody>
      </p:sp>
    </p:spTree>
    <p:extLst>
      <p:ext uri="{BB962C8B-B14F-4D97-AF65-F5344CB8AC3E}">
        <p14:creationId xmlns:p14="http://schemas.microsoft.com/office/powerpoint/2010/main" val="2496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動作</a:t>
            </a:r>
            <a:r>
              <a:rPr kumimoji="1" lang="ja-JP" altLang="en-US" dirty="0" smtClean="0"/>
              <a:t>検証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ja-JP" dirty="0"/>
              <a:t>SLDVの実行可否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2276872"/>
            <a:ext cx="8229600" cy="40328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結果</a:t>
            </a:r>
            <a:r>
              <a:rPr lang="ja-JP" altLang="en-US" sz="1800" dirty="0" smtClean="0"/>
              <a:t>：実施可能</a:t>
            </a:r>
          </a:p>
          <a:p>
            <a:pPr marL="0" indent="0">
              <a:buNone/>
            </a:pPr>
            <a:r>
              <a:rPr lang="ja-JP" altLang="en-US" sz="1800" dirty="0" smtClean="0"/>
              <a:t>　　実行ログ概要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endParaRPr lang="ja-JP" altLang="ja-JP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7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7178"/>
              </p:ext>
            </p:extLst>
          </p:nvPr>
        </p:nvGraphicFramePr>
        <p:xfrm>
          <a:off x="611560" y="1268760"/>
          <a:ext cx="82296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9242"/>
                <a:gridCol w="612035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 Caller </a:t>
                      </a:r>
                      <a:r>
                        <a:rPr kumimoji="1" lang="ja-JP" altLang="en-US" sz="1200" dirty="0" smtClean="0"/>
                        <a:t>ブロックをもつモデルでのテスト生成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file:///C:/Program%20Files/MATLAB/R2019b/help/</a:t>
                      </a:r>
                      <a:r>
                        <a:rPr kumimoji="1" lang="en-US" altLang="ja-JP" sz="1200" dirty="0" smtClean="0"/>
                        <a:t>sldv/ug/test-generation-for-c-caller-block.html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67544" y="87743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検証対象モデル：下記ドキュメントのサンプルモデル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71" y="2996953"/>
            <a:ext cx="3311503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5148064" y="3723400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実行ログファイル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14318"/>
              </p:ext>
            </p:extLst>
          </p:nvPr>
        </p:nvGraphicFramePr>
        <p:xfrm>
          <a:off x="5291937" y="4176743"/>
          <a:ext cx="18827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パッケージャー シェル オブジェクト" showAsIcon="1" r:id="rId4" imgW="1883520" imgH="394920" progId="Package">
                  <p:embed/>
                </p:oleObj>
              </mc:Choice>
              <mc:Fallback>
                <p:oleObj name="パッケージャー シェル オブジェクト" showAsIcon="1" r:id="rId4" imgW="188352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1937" y="4176743"/>
                        <a:ext cx="18827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3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動作</a:t>
            </a:r>
            <a:r>
              <a:rPr kumimoji="1" lang="ja-JP" altLang="en-US" dirty="0" smtClean="0"/>
              <a:t>検証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/>
              <a:t> </a:t>
            </a:r>
            <a:r>
              <a:rPr lang="ja-JP" altLang="ja-JP" dirty="0" smtClean="0"/>
              <a:t>コード</a:t>
            </a:r>
            <a:r>
              <a:rPr lang="ja-JP" altLang="ja-JP" dirty="0"/>
              <a:t>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2276872"/>
            <a:ext cx="8229600" cy="40328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結果</a:t>
            </a:r>
            <a:r>
              <a:rPr lang="ja-JP" altLang="en-US" sz="1800" dirty="0" smtClean="0"/>
              <a:t>：生成可能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レポート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endParaRPr lang="ja-JP" altLang="ja-JP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3E4-F348-428B-9019-B0441F00C19F}" type="datetime1">
              <a:rPr lang="ja-JP" altLang="en-US" smtClean="0"/>
              <a:pPr/>
              <a:t>2019/12/18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5E843-1343-41DB-9349-BF1F252BC7EC}" type="slidenum">
              <a:rPr lang="en-US" altLang="ja-JP" smtClean="0"/>
              <a:pPr/>
              <a:t>8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26871"/>
              </p:ext>
            </p:extLst>
          </p:nvPr>
        </p:nvGraphicFramePr>
        <p:xfrm>
          <a:off x="611560" y="1268760"/>
          <a:ext cx="8229600" cy="828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9242"/>
                <a:gridCol w="612035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 Caller </a:t>
                      </a:r>
                      <a:r>
                        <a:rPr kumimoji="1" lang="ja-JP" altLang="en-US" sz="1200" dirty="0" smtClean="0"/>
                        <a:t>ブロックをもつモデルでのテスト生成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file:///C:/Program%20Files/MATLAB/R2019b/help/</a:t>
                      </a:r>
                      <a:r>
                        <a:rPr kumimoji="1" lang="en-US" altLang="ja-JP" sz="1200" dirty="0" smtClean="0"/>
                        <a:t>sldv/ug/test-generation-for-c-caller-block.html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67544" y="87743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検証対象モデル：下記ドキュメントのサンプルモデル</a:t>
            </a:r>
            <a:endParaRPr kumimoji="1" lang="ja-JP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33218"/>
            <a:ext cx="5876964" cy="31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092280" y="3356992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生成ファイル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ZIP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006052"/>
              </p:ext>
            </p:extLst>
          </p:nvPr>
        </p:nvGraphicFramePr>
        <p:xfrm>
          <a:off x="7726697" y="3933056"/>
          <a:ext cx="3873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パッケージャー シェル オブジェクト" showAsIcon="1" r:id="rId4" imgW="387000" imgH="394920" progId="Package">
                  <p:embed/>
                </p:oleObj>
              </mc:Choice>
              <mc:Fallback>
                <p:oleObj name="パッケージャー シェル オブジェクト" showAsIcon="1" r:id="rId4" imgW="3870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26697" y="3933056"/>
                        <a:ext cx="387350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253990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D443AE-6F46-4D7B-88FA-508A0D9BA8F9}"/>
</file>

<file path=customXml/itemProps2.xml><?xml version="1.0" encoding="utf-8"?>
<ds:datastoreItem xmlns:ds="http://schemas.openxmlformats.org/officeDocument/2006/customXml" ds:itemID="{B5B929A4-5EAA-4426-AF04-7B8C6E3D47E3}"/>
</file>

<file path=customXml/itemProps3.xml><?xml version="1.0" encoding="utf-8"?>
<ds:datastoreItem xmlns:ds="http://schemas.openxmlformats.org/officeDocument/2006/customXml" ds:itemID="{4C6F599D-114D-45FF-8E56-E8DDCC2770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504</Words>
  <Application>Microsoft Office PowerPoint</Application>
  <PresentationFormat>画面に合わせる (4:3)</PresentationFormat>
  <Paragraphs>135</Paragraphs>
  <Slides>13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1_標準デザイン</vt:lpstr>
      <vt:lpstr>パッケージ</vt:lpstr>
      <vt:lpstr>C Caller 調査結果</vt:lpstr>
      <vt:lpstr>おさらい：調査項目（第2回全体議事録より）</vt:lpstr>
      <vt:lpstr>本スライドの項目一覧</vt:lpstr>
      <vt:lpstr>ドキュメンテーション一覧（ヘルプ）</vt:lpstr>
      <vt:lpstr>機能概要と使い方</vt:lpstr>
      <vt:lpstr>機能概要と使い方 - 設定方法</vt:lpstr>
      <vt:lpstr>機能概要と使い方 – 配置方法</vt:lpstr>
      <vt:lpstr>動作検証 - SLDVの実行可否</vt:lpstr>
      <vt:lpstr>動作検証 - コード生成</vt:lpstr>
      <vt:lpstr>動作検証 – Simulink Checkの実行可否</vt:lpstr>
      <vt:lpstr>動作検証 - ダウングレード時の影響 （ブロック置換、変更による影響）</vt:lpstr>
      <vt:lpstr>動作検証 – 未確認</vt:lpstr>
      <vt:lpstr>メリット/デメリット</vt:lpstr>
    </vt:vector>
  </TitlesOfParts>
  <Company>Cybernet Systems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yuasa-f</dc:creator>
  <cp:lastModifiedBy>松崎 慎也</cp:lastModifiedBy>
  <cp:revision>51</cp:revision>
  <dcterms:created xsi:type="dcterms:W3CDTF">2006-10-18T01:54:42Z</dcterms:created>
  <dcterms:modified xsi:type="dcterms:W3CDTF">2019-12-18T07:03:12Z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