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99"/>
  </p:notesMasterIdLst>
  <p:sldIdLst>
    <p:sldId id="256" r:id="rId5"/>
    <p:sldId id="257" r:id="rId6"/>
    <p:sldId id="260" r:id="rId7"/>
    <p:sldId id="323" r:id="rId8"/>
    <p:sldId id="324" r:id="rId9"/>
    <p:sldId id="342" r:id="rId10"/>
    <p:sldId id="366" r:id="rId11"/>
    <p:sldId id="261" r:id="rId12"/>
    <p:sldId id="263" r:id="rId13"/>
    <p:sldId id="264" r:id="rId14"/>
    <p:sldId id="265" r:id="rId15"/>
    <p:sldId id="360" r:id="rId16"/>
    <p:sldId id="266" r:id="rId17"/>
    <p:sldId id="267" r:id="rId18"/>
    <p:sldId id="329" r:id="rId19"/>
    <p:sldId id="268" r:id="rId20"/>
    <p:sldId id="269" r:id="rId21"/>
    <p:sldId id="271" r:id="rId22"/>
    <p:sldId id="272" r:id="rId23"/>
    <p:sldId id="326" r:id="rId24"/>
    <p:sldId id="361" r:id="rId25"/>
    <p:sldId id="327" r:id="rId26"/>
    <p:sldId id="362" r:id="rId27"/>
    <p:sldId id="328" r:id="rId28"/>
    <p:sldId id="274" r:id="rId29"/>
    <p:sldId id="275" r:id="rId30"/>
    <p:sldId id="364" r:id="rId31"/>
    <p:sldId id="277" r:id="rId32"/>
    <p:sldId id="297" r:id="rId33"/>
    <p:sldId id="298" r:id="rId34"/>
    <p:sldId id="299" r:id="rId35"/>
    <p:sldId id="300" r:id="rId36"/>
    <p:sldId id="301" r:id="rId37"/>
    <p:sldId id="302" r:id="rId38"/>
    <p:sldId id="303" r:id="rId39"/>
    <p:sldId id="304" r:id="rId40"/>
    <p:sldId id="305" r:id="rId41"/>
    <p:sldId id="353" r:id="rId42"/>
    <p:sldId id="351" r:id="rId43"/>
    <p:sldId id="278" r:id="rId44"/>
    <p:sldId id="330" r:id="rId45"/>
    <p:sldId id="331" r:id="rId46"/>
    <p:sldId id="332" r:id="rId47"/>
    <p:sldId id="333" r:id="rId48"/>
    <p:sldId id="334" r:id="rId49"/>
    <p:sldId id="335" r:id="rId50"/>
    <p:sldId id="336" r:id="rId51"/>
    <p:sldId id="279" r:id="rId52"/>
    <p:sldId id="280" r:id="rId53"/>
    <p:sldId id="281" r:id="rId54"/>
    <p:sldId id="282" r:id="rId55"/>
    <p:sldId id="285" r:id="rId56"/>
    <p:sldId id="293" r:id="rId57"/>
    <p:sldId id="294" r:id="rId58"/>
    <p:sldId id="284" r:id="rId59"/>
    <p:sldId id="311" r:id="rId60"/>
    <p:sldId id="312" r:id="rId61"/>
    <p:sldId id="313" r:id="rId62"/>
    <p:sldId id="314" r:id="rId63"/>
    <p:sldId id="315" r:id="rId64"/>
    <p:sldId id="286" r:id="rId65"/>
    <p:sldId id="344" r:id="rId66"/>
    <p:sldId id="287" r:id="rId67"/>
    <p:sldId id="288" r:id="rId68"/>
    <p:sldId id="290" r:id="rId69"/>
    <p:sldId id="295" r:id="rId70"/>
    <p:sldId id="296" r:id="rId71"/>
    <p:sldId id="307" r:id="rId72"/>
    <p:sldId id="308" r:id="rId73"/>
    <p:sldId id="309" r:id="rId74"/>
    <p:sldId id="310" r:id="rId75"/>
    <p:sldId id="291" r:id="rId76"/>
    <p:sldId id="316" r:id="rId77"/>
    <p:sldId id="318" r:id="rId78"/>
    <p:sldId id="319" r:id="rId79"/>
    <p:sldId id="320" r:id="rId80"/>
    <p:sldId id="321" r:id="rId81"/>
    <p:sldId id="343" r:id="rId82"/>
    <p:sldId id="322" r:id="rId83"/>
    <p:sldId id="337" r:id="rId84"/>
    <p:sldId id="347" r:id="rId85"/>
    <p:sldId id="348" r:id="rId86"/>
    <p:sldId id="346" r:id="rId87"/>
    <p:sldId id="341" r:id="rId88"/>
    <p:sldId id="340" r:id="rId89"/>
    <p:sldId id="345" r:id="rId90"/>
    <p:sldId id="338" r:id="rId91"/>
    <p:sldId id="355" r:id="rId92"/>
    <p:sldId id="356" r:id="rId93"/>
    <p:sldId id="357" r:id="rId94"/>
    <p:sldId id="358" r:id="rId95"/>
    <p:sldId id="359" r:id="rId96"/>
    <p:sldId id="363" r:id="rId97"/>
    <p:sldId id="339" r:id="rId9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115" d="100"/>
          <a:sy n="115" d="100"/>
        </p:scale>
        <p:origin x="1110" y="102"/>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6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6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7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7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82.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153.png"/></Relationships>
</file>

<file path=ppt/slides/_rels/slide8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61.png"/><Relationship Id="rId7" Type="http://schemas.openxmlformats.org/officeDocument/2006/relationships/image" Target="../media/image165.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9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66.png"/><Relationship Id="rId1" Type="http://schemas.openxmlformats.org/officeDocument/2006/relationships/slideLayout" Target="../slideLayouts/slideLayout2.xml"/><Relationship Id="rId5" Type="http://schemas.openxmlformats.org/officeDocument/2006/relationships/image" Target="../media/image167.png"/><Relationship Id="rId4" Type="http://schemas.openxmlformats.org/officeDocument/2006/relationships/image" Target="../media/image161.png"/></Relationships>
</file>

<file path=ppt/slides/_rels/slide93.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r>
              <a:rPr kumimoji="1" lang="en-US" altLang="ja-JP" dirty="0"/>
              <a:t>Simulink</a:t>
            </a:r>
            <a:r>
              <a:rPr kumimoji="1" lang="ja-JP" altLang="en-US" dirty="0"/>
              <a:t>機能確認</a:t>
            </a:r>
            <a:r>
              <a:rPr kumimoji="1" lang="en-US" altLang="ja-JP" dirty="0"/>
              <a:t>20WS</a:t>
            </a:r>
            <a:r>
              <a:rPr kumimoji="1" lang="ja-JP" altLang="en-US" dirty="0"/>
              <a:t> </a:t>
            </a:r>
            <a:r>
              <a:rPr kumimoji="1" lang="en-US" altLang="ja-JP" dirty="0"/>
              <a:t>B</a:t>
            </a:r>
            <a:r>
              <a:rPr kumimoji="1" lang="ja-JP" altLang="en-US" dirty="0"/>
              <a:t>班</a:t>
            </a:r>
            <a:endParaRPr kumimoji="1" lang="en-US" altLang="ja-JP" dirty="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en-US" altLang="ja-JP" dirty="0" smtClean="0"/>
              <a:t>Variant</a:t>
            </a:r>
            <a:r>
              <a:rPr kumimoji="1" lang="ja-JP" altLang="en-US" dirty="0" smtClean="0"/>
              <a:t>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設定方法</a:t>
            </a:r>
            <a:endParaRPr kumimoji="1" lang="en-US" altLang="ja-JP" sz="4000" dirty="0" smtClean="0"/>
          </a:p>
        </p:txBody>
      </p:sp>
    </p:spTree>
    <p:extLst>
      <p:ext uri="{BB962C8B-B14F-4D97-AF65-F5344CB8AC3E}">
        <p14:creationId xmlns:p14="http://schemas.microsoft.com/office/powerpoint/2010/main" val="291764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および</a:t>
            </a:r>
            <a:r>
              <a:rPr kumimoji="1" lang="en-US" altLang="ja-JP" dirty="0" smtClean="0"/>
              <a:t>Variant Sink</a:t>
            </a:r>
            <a:r>
              <a:rPr kumimoji="1" lang="ja-JP" altLang="en-US" dirty="0" smtClean="0"/>
              <a:t>の設定画面は共通して以下の通りである</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085975"/>
            <a:ext cx="63817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9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(Manual 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Manual Variant Source</a:t>
            </a:r>
            <a:r>
              <a:rPr kumimoji="1" lang="ja-JP" altLang="en-US" dirty="0" smtClean="0"/>
              <a:t>および</a:t>
            </a:r>
            <a:r>
              <a:rPr kumimoji="1" lang="en-US" altLang="ja-JP" dirty="0" smtClean="0"/>
              <a:t>Manual Variant Sink</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13211"/>
            <a:ext cx="4876800" cy="298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1562099"/>
            <a:ext cx="7334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8286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33400" y="4514671"/>
            <a:ext cx="3505200" cy="1200329"/>
          </a:xfrm>
          <a:prstGeom prst="rect">
            <a:avLst/>
          </a:prstGeom>
          <a:noFill/>
        </p:spPr>
        <p:txBody>
          <a:bodyPr wrap="square" rtlCol="0">
            <a:spAutoFit/>
          </a:bodyPr>
          <a:lstStyle/>
          <a:p>
            <a:r>
              <a:rPr kumimoji="1" lang="en-US" altLang="ja-JP" dirty="0" smtClean="0"/>
              <a:t>Manual Variant Source</a:t>
            </a:r>
            <a:r>
              <a:rPr kumimoji="1" lang="ja-JP" altLang="en-US" dirty="0" err="1" smtClean="0"/>
              <a:t>、</a:t>
            </a:r>
            <a:endParaRPr kumimoji="1" lang="en-US" altLang="ja-JP" dirty="0" smtClean="0"/>
          </a:p>
          <a:p>
            <a:r>
              <a:rPr kumimoji="1" lang="en-US" altLang="ja-JP" dirty="0" smtClean="0"/>
              <a:t>Manual Variant Sink</a:t>
            </a:r>
            <a:r>
              <a:rPr lang="ja-JP" altLang="en-US" dirty="0" smtClean="0"/>
              <a:t>の設定</a:t>
            </a:r>
            <a:endParaRPr lang="en-US" altLang="ja-JP" dirty="0" smtClean="0"/>
          </a:p>
          <a:p>
            <a:r>
              <a:rPr lang="ja-JP" altLang="en-US" dirty="0" smtClean="0"/>
              <a:t>右図の</a:t>
            </a:r>
            <a:r>
              <a:rPr lang="ja-JP" altLang="en-US" dirty="0"/>
              <a:t>よう</a:t>
            </a:r>
            <a:r>
              <a:rPr lang="ja-JP" altLang="en-US" dirty="0" smtClean="0"/>
              <a:t>に選択部分がグレーアウトしている</a:t>
            </a:r>
            <a:endParaRPr kumimoji="1" lang="ja-JP" altLang="en-US" dirty="0"/>
          </a:p>
        </p:txBody>
      </p:sp>
      <p:sp>
        <p:nvSpPr>
          <p:cNvPr id="9" name="テキスト ボックス 8"/>
          <p:cNvSpPr txBox="1"/>
          <p:nvPr/>
        </p:nvSpPr>
        <p:spPr>
          <a:xfrm>
            <a:off x="3876674" y="2178514"/>
            <a:ext cx="3895726" cy="646331"/>
          </a:xfrm>
          <a:prstGeom prst="rect">
            <a:avLst/>
          </a:prstGeom>
          <a:noFill/>
        </p:spPr>
        <p:txBody>
          <a:bodyPr wrap="square" rtlCol="0">
            <a:spAutoFit/>
          </a:bodyPr>
          <a:lstStyle/>
          <a:p>
            <a:r>
              <a:rPr kumimoji="1" lang="ja-JP" altLang="en-US" dirty="0" smtClean="0"/>
              <a:t>ブロックをダブルクリックすることで、上下の接続線を切り替えることが可能</a:t>
            </a:r>
            <a:endParaRPr kumimoji="1" lang="ja-JP" altLang="en-US" dirty="0"/>
          </a:p>
        </p:txBody>
      </p:sp>
    </p:spTree>
    <p:extLst>
      <p:ext uri="{BB962C8B-B14F-4D97-AF65-F5344CB8AC3E}">
        <p14:creationId xmlns:p14="http://schemas.microsoft.com/office/powerpoint/2010/main" val="677362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a:t>バリアント制御モード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選択肢：</a:t>
            </a:r>
            <a:r>
              <a:rPr kumimoji="1" lang="en-US" altLang="ja-JP" dirty="0" smtClean="0"/>
              <a:t>’</a:t>
            </a:r>
            <a:r>
              <a:rPr kumimoji="1" lang="ja-JP" altLang="en-US" dirty="0" smtClean="0"/>
              <a:t>式</a:t>
            </a:r>
            <a:r>
              <a:rPr kumimoji="1" lang="en-US" altLang="ja-JP" dirty="0" smtClean="0"/>
              <a:t>’ , ’</a:t>
            </a:r>
            <a:r>
              <a:rPr kumimoji="1" lang="ja-JP" altLang="en-US" dirty="0" smtClean="0"/>
              <a:t>ラベル</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端子の通過条件の指定方法を変更する</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1752600" y="3470031"/>
            <a:ext cx="2209800" cy="41616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645846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a:t>バリアント制御式</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選択する条件を選択する部分</a:t>
            </a:r>
            <a:endParaRPr kumimoji="1" lang="en-US" altLang="ja-JP" dirty="0" smtClean="0"/>
          </a:p>
          <a:p>
            <a:pPr marL="0" indent="0">
              <a:buNone/>
            </a:pPr>
            <a:endParaRPr kumimoji="1" lang="en-US" altLang="ja-JP" dirty="0"/>
          </a:p>
          <a:p>
            <a:pPr marL="0" indent="0">
              <a:buNone/>
            </a:pPr>
            <a:r>
              <a:rPr kumimoji="1" lang="ja-JP" altLang="en-US" dirty="0" smtClean="0"/>
              <a:t>　条件式が関連付けられた</a:t>
            </a:r>
            <a:r>
              <a:rPr kumimoji="1" lang="en-US" altLang="ja-JP" dirty="0" smtClean="0"/>
              <a:t>Variant</a:t>
            </a:r>
            <a:r>
              <a:rPr kumimoji="1" lang="ja-JP" altLang="en-US" dirty="0" smtClean="0"/>
              <a:t>オブジェクトをリストから選択もしくは直接書き込む</a:t>
            </a:r>
            <a:endParaRPr kumimoji="1" lang="en-US" altLang="ja-JP" dirty="0" smtClean="0"/>
          </a:p>
          <a:p>
            <a:pPr marL="0" indent="0">
              <a:buNone/>
            </a:pPr>
            <a:r>
              <a:rPr kumimoji="1" lang="ja-JP" altLang="en-US" dirty="0"/>
              <a:t>　</a:t>
            </a:r>
            <a:r>
              <a:rPr kumimoji="1" lang="en-US" altLang="ja-JP" dirty="0" smtClean="0"/>
              <a:t>(Default)</a:t>
            </a:r>
            <a:r>
              <a:rPr kumimoji="1" lang="ja-JP" altLang="en-US" dirty="0" smtClean="0"/>
              <a:t>を選択する</a:t>
            </a:r>
            <a:r>
              <a:rPr kumimoji="1" lang="ja-JP" altLang="en-US" dirty="0"/>
              <a:t>ことで</a:t>
            </a:r>
            <a:r>
              <a:rPr kumimoji="1" lang="ja-JP" altLang="en-US" dirty="0" smtClean="0"/>
              <a:t>、無条件通過部分を作成可能</a:t>
            </a:r>
            <a:endParaRPr kumimoji="1" lang="en-US" altLang="ja-JP" dirty="0" smtClean="0"/>
          </a:p>
          <a:p>
            <a:pPr marL="0" indent="0">
              <a:buNone/>
            </a:pPr>
            <a:endParaRPr kumimoji="1" lang="en-US" altLang="ja-JP" dirty="0" smtClean="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2656270" y="4191000"/>
            <a:ext cx="2906329" cy="838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5401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bwMode="auto">
          <a:xfrm>
            <a:off x="548846" y="1219200"/>
            <a:ext cx="8229600" cy="399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1800" kern="0" dirty="0"/>
              <a:t>バリアント制御式に式を直接記入する</a:t>
            </a:r>
            <a:endParaRPr lang="en-US" altLang="ja-JP" sz="1800" kern="0" dirty="0"/>
          </a:p>
          <a:p>
            <a:pPr lvl="1"/>
            <a:r>
              <a:rPr lang="ja-JP" altLang="en-US" sz="1500" kern="0" dirty="0"/>
              <a:t>下図の場合、ワークスペース上の変数</a:t>
            </a:r>
            <a:r>
              <a:rPr lang="en-US" altLang="ja-JP" sz="1500" kern="0" dirty="0"/>
              <a:t>a</a:t>
            </a:r>
            <a:r>
              <a:rPr lang="ja-JP" altLang="en-US" sz="1500" kern="0" dirty="0"/>
              <a:t>の値によってどの端子が選ばれるか決定する</a:t>
            </a:r>
            <a:endParaRPr lang="en-US" altLang="ja-JP" sz="1500" kern="0" dirty="0"/>
          </a:p>
          <a:p>
            <a:pPr lvl="1"/>
            <a:endParaRPr lang="en-US" altLang="ja-JP" sz="1500" kern="0" dirty="0"/>
          </a:p>
          <a:p>
            <a:pPr lvl="1"/>
            <a:endParaRPr lang="en-US" altLang="ja-JP" sz="1500" kern="0" dirty="0"/>
          </a:p>
          <a:p>
            <a:pPr lvl="1"/>
            <a:endParaRPr lang="en-US" altLang="ja-JP" sz="1500" kern="0" dirty="0"/>
          </a:p>
          <a:p>
            <a:r>
              <a:rPr lang="ja-JP" altLang="en-US" sz="1800" kern="0" dirty="0"/>
              <a:t>バリアント制御式に</a:t>
            </a:r>
            <a:r>
              <a:rPr lang="en-US" altLang="ja-JP" sz="1800" kern="0" dirty="0" err="1"/>
              <a:t>Simulink.Variant</a:t>
            </a:r>
            <a:r>
              <a:rPr lang="ja-JP" altLang="en-US" sz="1800" kern="0" dirty="0"/>
              <a:t>オブジェクトを設定する</a:t>
            </a:r>
            <a:endParaRPr lang="en-US" altLang="ja-JP" sz="1800" kern="0" dirty="0"/>
          </a:p>
          <a:p>
            <a:pPr lvl="1"/>
            <a:r>
              <a:rPr lang="ja-JP" altLang="en-US" sz="1500" kern="0" dirty="0"/>
              <a:t>式を設定した</a:t>
            </a:r>
            <a:r>
              <a:rPr lang="en-US" altLang="ja-JP" sz="1500" kern="0" dirty="0" err="1"/>
              <a:t>Simulink.Variant</a:t>
            </a:r>
            <a:r>
              <a:rPr lang="ja-JP" altLang="en-US" sz="1500" kern="0" dirty="0"/>
              <a:t>オブジェクト名を記述する。下図は上図と同じ結果となる。</a:t>
            </a:r>
            <a:endParaRPr lang="en-US" altLang="ja-JP" sz="1500" kern="0" dirty="0"/>
          </a:p>
          <a:p>
            <a:pPr lvl="1"/>
            <a:endParaRPr lang="en-US" altLang="ja-JP" sz="1500" kern="0" dirty="0"/>
          </a:p>
          <a:p>
            <a:pPr lvl="1"/>
            <a:endParaRPr lang="en-US" altLang="ja-JP" sz="1500" kern="0" dirty="0"/>
          </a:p>
          <a:p>
            <a:pPr lvl="1"/>
            <a:endParaRPr lang="en-US" altLang="ja-JP" sz="1500" kern="0" dirty="0"/>
          </a:p>
          <a:p>
            <a:pPr marL="342900" lvl="1" indent="0">
              <a:buNone/>
            </a:pPr>
            <a:endParaRPr lang="en-US" altLang="ja-JP" sz="1500" kern="0" dirty="0"/>
          </a:p>
          <a:p>
            <a:pPr lvl="1"/>
            <a:r>
              <a:rPr lang="en-US" altLang="ja-JP" sz="1500" kern="0" dirty="0" err="1"/>
              <a:t>Simulink.Variant</a:t>
            </a:r>
            <a:r>
              <a:rPr lang="ja-JP" altLang="en-US" sz="1500" kern="0" dirty="0"/>
              <a:t>同士の論理演算は有効だが下図の条件欄に出ない</a:t>
            </a:r>
            <a:endParaRPr lang="en-US" altLang="ja-JP" sz="1500" kern="0" dirty="0"/>
          </a:p>
          <a:p>
            <a:pPr lvl="1"/>
            <a:endParaRPr lang="en-US" altLang="ja-JP" sz="1500" kern="0" dirty="0"/>
          </a:p>
          <a:p>
            <a:pPr lvl="1"/>
            <a:endParaRPr lang="en-US" altLang="ja-JP" sz="1500" kern="0" dirty="0"/>
          </a:p>
          <a:p>
            <a:pPr lvl="1"/>
            <a:endParaRPr lang="en-US" altLang="ja-JP" sz="1500" kern="0" dirty="0"/>
          </a:p>
          <a:p>
            <a:pPr lvl="1"/>
            <a:endParaRPr lang="en-US" altLang="ja-JP" sz="1500" kern="0" dirty="0"/>
          </a:p>
          <a:p>
            <a:pPr lvl="1"/>
            <a:endParaRPr lang="en-US" altLang="ja-JP" sz="1500" kern="0" dirty="0"/>
          </a:p>
          <a:p>
            <a:pPr lvl="1"/>
            <a:endParaRPr lang="en-US" altLang="ja-JP" sz="1500" kern="0" dirty="0"/>
          </a:p>
        </p:txBody>
      </p:sp>
      <p:sp>
        <p:nvSpPr>
          <p:cNvPr id="2" name="タイトル 1"/>
          <p:cNvSpPr>
            <a:spLocks noGrp="1"/>
          </p:cNvSpPr>
          <p:nvPr>
            <p:ph type="title"/>
          </p:nvPr>
        </p:nvSpPr>
        <p:spPr/>
        <p:txBody>
          <a:bodyPr/>
          <a:lstStyle/>
          <a:p>
            <a:r>
              <a:rPr kumimoji="1" lang="en-US" altLang="ja-JP" dirty="0" smtClean="0"/>
              <a:t>{</a:t>
            </a:r>
            <a:r>
              <a:rPr kumimoji="1" lang="ja-JP" altLang="en-US" dirty="0" smtClean="0"/>
              <a:t>バリアント制御モード</a:t>
            </a:r>
            <a:r>
              <a:rPr kumimoji="1" lang="en-US" altLang="ja-JP" dirty="0" smtClean="0"/>
              <a:t>}</a:t>
            </a:r>
            <a:r>
              <a:rPr kumimoji="1" lang="ja-JP" altLang="en-US" dirty="0" smtClean="0"/>
              <a:t>：</a:t>
            </a:r>
            <a:r>
              <a:rPr kumimoji="1" lang="en-US" altLang="ja-JP" dirty="0" smtClean="0"/>
              <a:t>”</a:t>
            </a:r>
            <a:r>
              <a:rPr kumimoji="1" lang="ja-JP" altLang="en-US" dirty="0" smtClean="0"/>
              <a:t>式</a:t>
            </a:r>
            <a:r>
              <a:rPr kumimoji="1" lang="en-US" altLang="ja-JP" dirty="0" smtClean="0"/>
              <a:t>”</a:t>
            </a:r>
            <a:endParaRPr kumimoji="1" lang="ja-JP" altLang="en-US" dirty="0"/>
          </a:p>
        </p:txBody>
      </p:sp>
      <p:pic>
        <p:nvPicPr>
          <p:cNvPr id="10" name="図 9"/>
          <p:cNvPicPr>
            <a:picLocks noChangeAspect="1"/>
          </p:cNvPicPr>
          <p:nvPr/>
        </p:nvPicPr>
        <p:blipFill>
          <a:blip r:embed="rId2"/>
          <a:stretch>
            <a:fillRect/>
          </a:stretch>
        </p:blipFill>
        <p:spPr>
          <a:xfrm>
            <a:off x="1079437" y="1931200"/>
            <a:ext cx="3299489" cy="514051"/>
          </a:xfrm>
          <a:prstGeom prst="rect">
            <a:avLst/>
          </a:prstGeom>
          <a:ln>
            <a:solidFill>
              <a:schemeClr val="tx1"/>
            </a:solidFill>
          </a:ln>
        </p:spPr>
      </p:pic>
      <p:sp>
        <p:nvSpPr>
          <p:cNvPr id="11" name="角丸四角形吹き出し 10"/>
          <p:cNvSpPr/>
          <p:nvPr/>
        </p:nvSpPr>
        <p:spPr bwMode="auto">
          <a:xfrm>
            <a:off x="4867812" y="1867582"/>
            <a:ext cx="3102061" cy="577669"/>
          </a:xfrm>
          <a:prstGeom prst="wedgeRoundRectCallout">
            <a:avLst>
              <a:gd name="adj1" fmla="val -60833"/>
              <a:gd name="adj2" fmla="val -1478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r>
              <a:rPr lang="ja-JP" altLang="en-US" sz="1050" dirty="0">
                <a:solidFill>
                  <a:schemeClr val="tx1"/>
                </a:solidFill>
                <a:latin typeface="Arial" charset="0"/>
                <a:ea typeface="ＭＳ Ｐゴシック" pitchFamily="50" charset="-128"/>
              </a:rPr>
              <a:t>を設定した端子は、</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他端子の条件が全て</a:t>
            </a:r>
            <a:r>
              <a:rPr lang="en-US" altLang="ja-JP" sz="1050" dirty="0">
                <a:solidFill>
                  <a:schemeClr val="tx1"/>
                </a:solidFill>
                <a:latin typeface="Arial" charset="0"/>
                <a:ea typeface="ＭＳ Ｐゴシック" pitchFamily="50" charset="-128"/>
              </a:rPr>
              <a:t>false</a:t>
            </a:r>
            <a:r>
              <a:rPr lang="ja-JP" altLang="en-US" sz="1050" dirty="0">
                <a:solidFill>
                  <a:schemeClr val="tx1"/>
                </a:solidFill>
                <a:latin typeface="Arial" charset="0"/>
                <a:ea typeface="ＭＳ Ｐゴシック" pitchFamily="50" charset="-128"/>
              </a:rPr>
              <a:t>の場合に有効になる</a:t>
            </a:r>
          </a:p>
        </p:txBody>
      </p:sp>
      <p:pic>
        <p:nvPicPr>
          <p:cNvPr id="12" name="図 11"/>
          <p:cNvPicPr>
            <a:picLocks noChangeAspect="1"/>
          </p:cNvPicPr>
          <p:nvPr/>
        </p:nvPicPr>
        <p:blipFill>
          <a:blip r:embed="rId3"/>
          <a:stretch>
            <a:fillRect/>
          </a:stretch>
        </p:blipFill>
        <p:spPr>
          <a:xfrm>
            <a:off x="1079437" y="3385860"/>
            <a:ext cx="3310715" cy="525317"/>
          </a:xfrm>
          <a:prstGeom prst="rect">
            <a:avLst/>
          </a:prstGeom>
          <a:ln>
            <a:solidFill>
              <a:schemeClr val="tx1"/>
            </a:solidFill>
          </a:ln>
        </p:spPr>
      </p:pic>
      <p:pic>
        <p:nvPicPr>
          <p:cNvPr id="13" name="図 12"/>
          <p:cNvPicPr>
            <a:picLocks noChangeAspect="1"/>
          </p:cNvPicPr>
          <p:nvPr/>
        </p:nvPicPr>
        <p:blipFill>
          <a:blip r:embed="rId4"/>
          <a:stretch>
            <a:fillRect/>
          </a:stretch>
        </p:blipFill>
        <p:spPr>
          <a:xfrm>
            <a:off x="4577842" y="3385860"/>
            <a:ext cx="1702564" cy="967731"/>
          </a:xfrm>
          <a:prstGeom prst="rect">
            <a:avLst/>
          </a:prstGeom>
        </p:spPr>
      </p:pic>
      <p:pic>
        <p:nvPicPr>
          <p:cNvPr id="14" name="図 13"/>
          <p:cNvPicPr>
            <a:picLocks noChangeAspect="1"/>
          </p:cNvPicPr>
          <p:nvPr/>
        </p:nvPicPr>
        <p:blipFill>
          <a:blip r:embed="rId5"/>
          <a:stretch>
            <a:fillRect/>
          </a:stretch>
        </p:blipFill>
        <p:spPr>
          <a:xfrm>
            <a:off x="1118674" y="4611911"/>
            <a:ext cx="3271478" cy="527072"/>
          </a:xfrm>
          <a:prstGeom prst="rect">
            <a:avLst/>
          </a:prstGeom>
          <a:ln>
            <a:solidFill>
              <a:schemeClr val="tx1"/>
            </a:solidFill>
          </a:ln>
        </p:spPr>
      </p:pic>
      <p:sp>
        <p:nvSpPr>
          <p:cNvPr id="15" name="正方形/長方形 14"/>
          <p:cNvSpPr/>
          <p:nvPr/>
        </p:nvSpPr>
        <p:spPr bwMode="auto">
          <a:xfrm>
            <a:off x="3294621" y="4796230"/>
            <a:ext cx="1084305" cy="152915"/>
          </a:xfrm>
          <a:prstGeom prst="rect">
            <a:avLst/>
          </a:prstGeom>
          <a:noFill/>
          <a:ln w="1905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67910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参考：</a:t>
            </a:r>
            <a:r>
              <a:rPr lang="en-US" altLang="ja-JP" dirty="0" smtClean="0"/>
              <a:t>Variant</a:t>
            </a:r>
            <a:r>
              <a:rPr lang="ja-JP" altLang="en-US" dirty="0" smtClean="0"/>
              <a:t>オブジェクト</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次のコマンドを実行することで作成可能</a:t>
            </a:r>
            <a:endParaRPr kumimoji="1" lang="en-US" altLang="ja-JP" dirty="0" smtClean="0"/>
          </a:p>
          <a:p>
            <a:pPr marL="0" indent="0">
              <a:buNone/>
            </a:pPr>
            <a:r>
              <a:rPr kumimoji="1" lang="en-US" altLang="ja-JP" dirty="0" smtClean="0"/>
              <a:t>x = </a:t>
            </a:r>
            <a:r>
              <a:rPr kumimoji="1" lang="en-US" altLang="ja-JP" dirty="0" err="1" smtClean="0"/>
              <a:t>Simulink.Variant</a:t>
            </a:r>
            <a:endParaRPr kumimoji="1" lang="en-US" altLang="ja-JP" dirty="0" smtClean="0"/>
          </a:p>
          <a:p>
            <a:pPr marL="0" indent="0">
              <a:buNone/>
            </a:pPr>
            <a:r>
              <a:rPr kumimoji="1" lang="en-US" altLang="ja-JP" dirty="0" err="1" smtClean="0"/>
              <a:t>x.Condition</a:t>
            </a:r>
            <a:r>
              <a:rPr kumimoji="1" lang="en-US" altLang="ja-JP" dirty="0" smtClean="0"/>
              <a:t> = ‘(</a:t>
            </a:r>
            <a:r>
              <a:rPr kumimoji="1" lang="ja-JP" altLang="en-US" dirty="0" smtClean="0"/>
              <a:t>任意の式</a:t>
            </a:r>
            <a:r>
              <a:rPr kumimoji="1" lang="en-US" altLang="ja-JP" dirty="0" smtClean="0"/>
              <a:t>)’</a:t>
            </a:r>
          </a:p>
          <a:p>
            <a:pPr marL="0" indent="0">
              <a:buNone/>
            </a:pPr>
            <a:r>
              <a:rPr kumimoji="1" lang="en-US" altLang="ja-JP" dirty="0" smtClean="0"/>
              <a:t>(x : </a:t>
            </a:r>
            <a:r>
              <a:rPr kumimoji="1" lang="ja-JP" altLang="en-US" dirty="0" smtClean="0"/>
              <a:t>任意の</a:t>
            </a:r>
            <a:r>
              <a:rPr kumimoji="1" lang="en-US" altLang="ja-JP" dirty="0" smtClean="0"/>
              <a:t>Variant</a:t>
            </a:r>
            <a:r>
              <a:rPr kumimoji="1" lang="ja-JP" altLang="en-US" dirty="0" smtClean="0"/>
              <a:t>オブジェクト名</a:t>
            </a:r>
            <a:r>
              <a:rPr kumimoji="1" lang="en-US" altLang="ja-JP" dirty="0" smtClean="0"/>
              <a:t>)</a:t>
            </a:r>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14675"/>
            <a:ext cx="40386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531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a:t>端子</a:t>
            </a:r>
            <a:r>
              <a:rPr lang="ja-JP" altLang="en-US" dirty="0" smtClean="0"/>
              <a:t>の追加・削除</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緑の＋ボタンを押すことにより、端子を追加することが可能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赤の</a:t>
            </a:r>
            <a:r>
              <a:rPr kumimoji="1" lang="en-US" altLang="ja-JP" dirty="0" smtClean="0"/>
              <a:t>×</a:t>
            </a:r>
            <a:r>
              <a:rPr kumimoji="1" lang="ja-JP" altLang="en-US" dirty="0" smtClean="0"/>
              <a:t>ボタンを押すことにより、選択している端子を削除可能</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7" y="1524000"/>
            <a:ext cx="3822637" cy="161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419600" y="21038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75" y="44958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a:off x="4419600" y="50375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4495800"/>
            <a:ext cx="3657599" cy="153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正方形/長方形 13"/>
          <p:cNvSpPr/>
          <p:nvPr/>
        </p:nvSpPr>
        <p:spPr bwMode="auto">
          <a:xfrm>
            <a:off x="483159" y="1951412"/>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685799" y="5064944"/>
            <a:ext cx="216117"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03075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条件式の記入</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下図赤枠部分をクリックすることで、条件式を書くことが可能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8" y="1524000"/>
            <a:ext cx="4143646"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724400" y="221932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11733" y="2400300"/>
            <a:ext cx="278842"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038600"/>
            <a:ext cx="50325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rot="5400000">
            <a:off x="6586197" y="3472204"/>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057" y="1609970"/>
            <a:ext cx="2399718" cy="166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87" y="4867275"/>
            <a:ext cx="28860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626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ゼロ アクティブ バリアント制御を許可</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on</a:t>
            </a:r>
            <a:r>
              <a:rPr kumimoji="1" lang="ja-JP" altLang="en-US" dirty="0" smtClean="0"/>
              <a:t>の時にするとアクティブになる端子がない場合</a:t>
            </a:r>
            <a:r>
              <a:rPr kumimoji="1" lang="ja-JP" altLang="en-US" dirty="0"/>
              <a:t>、</a:t>
            </a:r>
            <a:r>
              <a:rPr kumimoji="1" lang="ja-JP" altLang="en-US" dirty="0" smtClean="0"/>
              <a:t>信号を接地する</a:t>
            </a:r>
            <a:endParaRPr kumimoji="1" lang="en-US" altLang="ja-JP" dirty="0"/>
          </a:p>
          <a:p>
            <a:pPr marL="0" indent="0">
              <a:buNone/>
            </a:pPr>
            <a:r>
              <a:rPr kumimoji="1" lang="en-US" altLang="ja-JP" dirty="0" smtClean="0"/>
              <a:t>Variant Source</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a:p>
            <a:pPr marL="0" indent="0">
              <a:buNone/>
            </a:pPr>
            <a:r>
              <a:rPr kumimoji="1" lang="en-US" altLang="ja-JP" dirty="0" smtClean="0"/>
              <a:t>Variant</a:t>
            </a:r>
            <a:r>
              <a:rPr kumimoji="1" lang="ja-JP" altLang="en-US" dirty="0" smtClean="0"/>
              <a:t> </a:t>
            </a:r>
            <a:r>
              <a:rPr kumimoji="1" lang="en-US" altLang="ja-JP" dirty="0" smtClean="0"/>
              <a:t>Sink</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a:p>
        </p:txBody>
      </p:sp>
      <p:sp>
        <p:nvSpPr>
          <p:cNvPr id="8" name="右矢印 7"/>
          <p:cNvSpPr/>
          <p:nvPr/>
        </p:nvSpPr>
        <p:spPr bwMode="auto">
          <a:xfrm>
            <a:off x="2667000" y="285273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右矢印 10"/>
          <p:cNvSpPr/>
          <p:nvPr/>
        </p:nvSpPr>
        <p:spPr bwMode="auto">
          <a:xfrm>
            <a:off x="2590800" y="505777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5105400" y="2877741"/>
            <a:ext cx="2362200" cy="646331"/>
          </a:xfrm>
          <a:prstGeom prst="rect">
            <a:avLst/>
          </a:prstGeom>
          <a:noFill/>
        </p:spPr>
        <p:txBody>
          <a:bodyPr wrap="square" rtlCol="0">
            <a:spAutoFit/>
          </a:bodyPr>
          <a:lstStyle/>
          <a:p>
            <a:r>
              <a:rPr kumimoji="1" lang="en-US" altLang="ja-JP" dirty="0" smtClean="0"/>
              <a:t>on</a:t>
            </a:r>
            <a:r>
              <a:rPr kumimoji="1" lang="ja-JP" altLang="en-US" dirty="0" smtClean="0"/>
              <a:t>のとき</a:t>
            </a:r>
            <a:r>
              <a:rPr kumimoji="1" lang="en-US" altLang="ja-JP" dirty="0" smtClean="0"/>
              <a:t>Ground</a:t>
            </a:r>
            <a:r>
              <a:rPr kumimoji="1" lang="ja-JP" altLang="en-US" dirty="0" smtClean="0"/>
              <a:t>のマークが表示される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35" y="2258441"/>
            <a:ext cx="793008" cy="185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029200" y="4963209"/>
            <a:ext cx="2514600" cy="646331"/>
          </a:xfrm>
          <a:prstGeom prst="rect">
            <a:avLst/>
          </a:prstGeom>
          <a:noFill/>
        </p:spPr>
        <p:txBody>
          <a:bodyPr wrap="square" rtlCol="0">
            <a:spAutoFit/>
          </a:bodyPr>
          <a:lstStyle/>
          <a:p>
            <a:r>
              <a:rPr kumimoji="1" lang="en-US" altLang="ja-JP" dirty="0" smtClean="0"/>
              <a:t>on</a:t>
            </a:r>
            <a:r>
              <a:rPr kumimoji="1" lang="ja-JP" altLang="en-US" dirty="0" smtClean="0"/>
              <a:t>のとき</a:t>
            </a:r>
            <a:r>
              <a:rPr lang="en-US" altLang="ja-JP" dirty="0"/>
              <a:t>Terminator</a:t>
            </a:r>
            <a:r>
              <a:rPr kumimoji="1" lang="ja-JP" altLang="en-US" dirty="0" smtClean="0"/>
              <a:t>のマークが表示される</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572" y="4466272"/>
            <a:ext cx="822946"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86000"/>
            <a:ext cx="68238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正方形/長方形 16"/>
          <p:cNvSpPr/>
          <p:nvPr/>
        </p:nvSpPr>
        <p:spPr bwMode="auto">
          <a:xfrm>
            <a:off x="3886200" y="3728763"/>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66271"/>
            <a:ext cx="710061"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正方形/長方形 18"/>
          <p:cNvSpPr/>
          <p:nvPr/>
        </p:nvSpPr>
        <p:spPr bwMode="auto">
          <a:xfrm>
            <a:off x="4213546" y="5943600"/>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40316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Variant</a:t>
            </a:r>
            <a:r>
              <a:rPr kumimoji="1" lang="ja-JP" altLang="en-US" dirty="0" smtClean="0"/>
              <a:t>機能とは</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Variant</a:t>
            </a:r>
            <a:r>
              <a:rPr kumimoji="1" lang="ja-JP" altLang="en-US" dirty="0" smtClean="0"/>
              <a:t>機能を持つブロック群</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Variant</a:t>
            </a:r>
            <a:r>
              <a:rPr kumimoji="1" lang="ja-JP" altLang="en-US" dirty="0" smtClean="0"/>
              <a:t>設定方法</a:t>
            </a:r>
            <a:endParaRPr kumimoji="1" lang="en-US" altLang="ja-JP" dirty="0" smtClean="0"/>
          </a:p>
          <a:p>
            <a:pPr marL="0" indent="0">
              <a:buNone/>
            </a:pPr>
            <a:r>
              <a:rPr kumimoji="1" lang="ja-JP" altLang="en-US" dirty="0"/>
              <a:t>４</a:t>
            </a:r>
            <a:r>
              <a:rPr kumimoji="1" lang="ja-JP" altLang="en-US" dirty="0" smtClean="0"/>
              <a:t>．</a:t>
            </a:r>
            <a:r>
              <a:rPr kumimoji="1" lang="en-US" altLang="ja-JP" dirty="0" smtClean="0"/>
              <a:t>Variant</a:t>
            </a:r>
            <a:r>
              <a:rPr kumimoji="1" lang="ja-JP" altLang="en-US" dirty="0"/>
              <a:t> </a:t>
            </a:r>
            <a:r>
              <a:rPr kumimoji="1" lang="en-US" altLang="ja-JP" dirty="0" err="1" smtClean="0"/>
              <a:t>Source,Sink</a:t>
            </a:r>
            <a:r>
              <a:rPr kumimoji="1" lang="ja-JP" altLang="en-US" dirty="0" smtClean="0"/>
              <a:t>の特徴</a:t>
            </a:r>
            <a:endParaRPr kumimoji="1" lang="en-US" altLang="ja-JP" dirty="0" smtClean="0"/>
          </a:p>
          <a:p>
            <a:pPr marL="0" indent="0">
              <a:buNone/>
            </a:pPr>
            <a:r>
              <a:rPr kumimoji="1" lang="ja-JP" altLang="en-US" dirty="0"/>
              <a:t>５</a:t>
            </a:r>
            <a:r>
              <a:rPr kumimoji="1" lang="ja-JP" altLang="en-US" dirty="0" smtClean="0"/>
              <a:t>．</a:t>
            </a:r>
            <a:r>
              <a:rPr kumimoji="1" lang="en-US" altLang="ja-JP" dirty="0" smtClean="0"/>
              <a:t>Variant</a:t>
            </a:r>
            <a:r>
              <a:rPr kumimoji="1" lang="ja-JP" altLang="en-US" dirty="0" smtClean="0"/>
              <a:t>のコード生成結果</a:t>
            </a:r>
            <a:endParaRPr kumimoji="1" lang="en-US" altLang="ja-JP" dirty="0" smtClean="0"/>
          </a:p>
          <a:p>
            <a:pPr marL="0" indent="0">
              <a:buNone/>
            </a:pPr>
            <a:r>
              <a:rPr kumimoji="1" lang="ja-JP" altLang="en-US" dirty="0"/>
              <a:t>６</a:t>
            </a:r>
            <a:r>
              <a:rPr kumimoji="1" lang="ja-JP" altLang="en-US" dirty="0" smtClean="0"/>
              <a:t>．</a:t>
            </a:r>
            <a:r>
              <a:rPr kumimoji="1" lang="en-US" altLang="ja-JP" dirty="0" smtClean="0"/>
              <a:t>Variant</a:t>
            </a:r>
            <a:r>
              <a:rPr kumimoji="1" lang="ja-JP" altLang="en-US" dirty="0" smtClean="0"/>
              <a:t>に対して</a:t>
            </a:r>
            <a:r>
              <a:rPr kumimoji="1" lang="en-US" altLang="ja-JP" dirty="0" smtClean="0"/>
              <a:t>SLDV</a:t>
            </a:r>
          </a:p>
          <a:p>
            <a:pPr marL="0" indent="0">
              <a:buNone/>
            </a:pPr>
            <a:r>
              <a:rPr kumimoji="1" lang="ja-JP" altLang="en-US" dirty="0"/>
              <a:t>７</a:t>
            </a:r>
            <a:r>
              <a:rPr kumimoji="1" lang="ja-JP" altLang="en-US" dirty="0" smtClean="0"/>
              <a:t>．</a:t>
            </a:r>
            <a:r>
              <a:rPr kumimoji="1" lang="en-US" altLang="ja-JP" dirty="0" smtClean="0"/>
              <a:t>Variant </a:t>
            </a:r>
            <a:r>
              <a:rPr kumimoji="1" lang="en-US" altLang="ja-JP" dirty="0" err="1" smtClean="0"/>
              <a:t>Source,Sink</a:t>
            </a:r>
            <a:r>
              <a:rPr kumimoji="1" lang="ja-JP" altLang="en-US" dirty="0" smtClean="0"/>
              <a:t>のダウングレード</a:t>
            </a:r>
            <a:endParaRPr kumimoji="1" lang="en-US" altLang="ja-JP" dirty="0" smtClean="0"/>
          </a:p>
          <a:p>
            <a:pPr marL="0" indent="0">
              <a:buNone/>
            </a:pPr>
            <a:r>
              <a:rPr kumimoji="1" lang="ja-JP" altLang="en-US" dirty="0" smtClean="0"/>
              <a:t>８．</a:t>
            </a:r>
            <a:r>
              <a:rPr kumimoji="1" lang="en-US" altLang="ja-JP" dirty="0" smtClean="0"/>
              <a:t>API</a:t>
            </a:r>
          </a:p>
          <a:p>
            <a:pPr marL="0" indent="0">
              <a:buNone/>
            </a:pPr>
            <a:r>
              <a:rPr kumimoji="1" lang="ja-JP" altLang="en-US" dirty="0"/>
              <a:t>９</a:t>
            </a:r>
            <a:r>
              <a:rPr kumimoji="1" lang="ja-JP" altLang="en-US" dirty="0" smtClean="0"/>
              <a:t>．メリット　デメリット　懸念</a:t>
            </a:r>
            <a:r>
              <a:rPr kumimoji="1" lang="ja-JP" altLang="en-US" dirty="0"/>
              <a:t>事項</a:t>
            </a:r>
            <a:endParaRPr kumimoji="1" lang="en-US" altLang="ja-JP" dirty="0" smtClean="0"/>
          </a:p>
          <a:p>
            <a:pPr marL="0" indent="0">
              <a:buNone/>
            </a:pPr>
            <a:r>
              <a:rPr kumimoji="1" lang="ja-JP" altLang="en-US" dirty="0" smtClean="0"/>
              <a:t>１</a:t>
            </a:r>
            <a:r>
              <a:rPr kumimoji="1" lang="ja-JP" altLang="en-US" dirty="0"/>
              <a:t>０</a:t>
            </a:r>
            <a:r>
              <a:rPr kumimoji="1" lang="ja-JP" altLang="en-US" dirty="0" smtClean="0"/>
              <a:t>．</a:t>
            </a:r>
            <a:r>
              <a:rPr kumimoji="1" lang="ja-JP" altLang="en-US" dirty="0"/>
              <a:t>その他機能　</a:t>
            </a:r>
            <a:r>
              <a:rPr kumimoji="1" lang="ja-JP" altLang="en-US" dirty="0" smtClean="0"/>
              <a:t>参考</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6570" y="189138"/>
            <a:ext cx="7088231" cy="314325"/>
          </a:xfrm>
        </p:spPr>
        <p:txBody>
          <a:bodyPr/>
          <a:lstStyle/>
          <a:p>
            <a:r>
              <a:rPr lang="en-US" altLang="ja-JP" sz="2000" dirty="0"/>
              <a:t>{</a:t>
            </a:r>
            <a:r>
              <a:rPr lang="ja-JP" altLang="en-US" sz="2000" dirty="0"/>
              <a:t>ゼロ アクティブ バリアント制御を許可</a:t>
            </a:r>
            <a:r>
              <a:rPr lang="en-US" altLang="ja-JP" sz="2000" dirty="0" smtClean="0"/>
              <a:t>}</a:t>
            </a:r>
            <a:br>
              <a:rPr lang="en-US" altLang="ja-JP" sz="2000" dirty="0" smtClean="0"/>
            </a:br>
            <a:r>
              <a:rPr lang="en-US" altLang="ja-JP" sz="2000" dirty="0" smtClean="0"/>
              <a:t> ({</a:t>
            </a:r>
            <a:r>
              <a:rPr lang="ja-JP" altLang="en-US" sz="2000" dirty="0"/>
              <a:t>バリアント制御モード</a:t>
            </a:r>
            <a:r>
              <a:rPr lang="en-US" altLang="ja-JP" sz="2000" dirty="0"/>
              <a:t>}</a:t>
            </a:r>
            <a:r>
              <a:rPr lang="ja-JP" altLang="en-US" sz="2000" dirty="0"/>
              <a:t>：</a:t>
            </a:r>
            <a:r>
              <a:rPr lang="en-US" altLang="ja-JP" sz="2000" dirty="0"/>
              <a:t>”</a:t>
            </a:r>
            <a:r>
              <a:rPr lang="ja-JP" altLang="en-US" sz="2000" dirty="0"/>
              <a:t>式</a:t>
            </a:r>
            <a:r>
              <a:rPr lang="en-US" altLang="ja-JP" sz="2000" dirty="0"/>
              <a:t>”</a:t>
            </a:r>
            <a:r>
              <a:rPr lang="ja-JP" altLang="en-US" sz="2000" dirty="0"/>
              <a:t> のみ</a:t>
            </a:r>
            <a:r>
              <a:rPr lang="en-US" altLang="ja-JP" sz="2000" dirty="0"/>
              <a:t>)</a:t>
            </a:r>
            <a:endParaRPr lang="ja-JP" altLang="en-US" sz="2000" dirty="0"/>
          </a:p>
        </p:txBody>
      </p:sp>
      <p:sp>
        <p:nvSpPr>
          <p:cNvPr id="3" name="コンテンツ プレースホルダー 2"/>
          <p:cNvSpPr>
            <a:spLocks noGrp="1"/>
          </p:cNvSpPr>
          <p:nvPr>
            <p:ph idx="1"/>
          </p:nvPr>
        </p:nvSpPr>
        <p:spPr/>
        <p:txBody>
          <a:bodyPr/>
          <a:lstStyle/>
          <a:p>
            <a:r>
              <a:rPr lang="ja-JP" altLang="en-US" sz="2000" dirty="0" smtClean="0"/>
              <a:t>すべて</a:t>
            </a:r>
            <a:r>
              <a:rPr lang="ja-JP" altLang="en-US" sz="2000" dirty="0"/>
              <a:t>のバリアント制御式の結果が</a:t>
            </a:r>
            <a:r>
              <a:rPr lang="en-US" altLang="ja-JP" sz="2000" dirty="0"/>
              <a:t>false</a:t>
            </a:r>
            <a:r>
              <a:rPr lang="ja-JP" altLang="en-US" sz="2000" dirty="0"/>
              <a:t>になった場合、デフォルトでエラーが出る</a:t>
            </a:r>
            <a:r>
              <a:rPr lang="en-US" altLang="ja-JP" sz="2000" dirty="0"/>
              <a:t/>
            </a:r>
            <a:br>
              <a:rPr lang="en-US" altLang="ja-JP" sz="2000" dirty="0"/>
            </a:br>
            <a:r>
              <a:rPr lang="en-US" altLang="ja-JP" sz="2000" dirty="0"/>
              <a:t>[</a:t>
            </a:r>
            <a:r>
              <a:rPr lang="ja-JP" altLang="en-US" sz="2000" dirty="0"/>
              <a:t>ゼロ アクティブ バリアント制御を許可</a:t>
            </a:r>
            <a:r>
              <a:rPr lang="en-US" altLang="ja-JP" sz="2000" dirty="0"/>
              <a:t>]</a:t>
            </a:r>
            <a:r>
              <a:rPr lang="ja-JP" altLang="en-US" sz="2000" dirty="0"/>
              <a:t>設定で許可することが</a:t>
            </a:r>
            <a:r>
              <a:rPr lang="ja-JP" altLang="en-US" sz="2000" dirty="0" smtClean="0"/>
              <a:t>可能</a:t>
            </a:r>
            <a:endParaRPr lang="en-US" altLang="ja-JP" sz="2000" dirty="0" smtClean="0"/>
          </a:p>
          <a:p>
            <a:endParaRPr lang="en-US" altLang="ja-JP" sz="2000" dirty="0"/>
          </a:p>
          <a:p>
            <a:endParaRPr lang="en-US" altLang="ja-JP" sz="2000" dirty="0" smtClean="0"/>
          </a:p>
          <a:p>
            <a:endParaRPr lang="en-US" altLang="ja-JP" sz="2000" dirty="0" smtClean="0"/>
          </a:p>
          <a:p>
            <a:r>
              <a:rPr lang="ja-JP" altLang="en-US" sz="2000" dirty="0" smtClean="0"/>
              <a:t>アクティブ</a:t>
            </a:r>
            <a:r>
              <a:rPr lang="ja-JP" altLang="en-US" sz="2000" dirty="0"/>
              <a:t>なバリアントが無い場合、本ブロック</a:t>
            </a:r>
            <a:r>
              <a:rPr lang="ja-JP" altLang="en-US" sz="2000" dirty="0" smtClean="0"/>
              <a:t>の入力ストリーム・出力ストリームに接続する全て</a:t>
            </a:r>
            <a:r>
              <a:rPr lang="ja-JP" altLang="en-US" sz="2000" dirty="0"/>
              <a:t>のブロックが無効に</a:t>
            </a:r>
            <a:r>
              <a:rPr lang="ja-JP" altLang="en-US" sz="2000" dirty="0" smtClean="0"/>
              <a:t>なる</a:t>
            </a:r>
            <a:r>
              <a:rPr lang="en-US" altLang="ja-JP" sz="2000" dirty="0" smtClean="0"/>
              <a:t>(</a:t>
            </a:r>
            <a:r>
              <a:rPr lang="ja-JP" altLang="en-US" sz="2000" dirty="0" smtClean="0"/>
              <a:t>ドキュメントより引用</a:t>
            </a:r>
            <a:r>
              <a:rPr lang="en-US" altLang="ja-JP" sz="2000" dirty="0" smtClean="0"/>
              <a:t>)</a:t>
            </a:r>
            <a:endParaRPr lang="en-US" altLang="ja-JP" sz="2000" dirty="0"/>
          </a:p>
        </p:txBody>
      </p:sp>
      <p:pic>
        <p:nvPicPr>
          <p:cNvPr id="4" name="コンテンツ プレースホルダー 5"/>
          <p:cNvPicPr>
            <a:picLocks noChangeAspect="1"/>
          </p:cNvPicPr>
          <p:nvPr/>
        </p:nvPicPr>
        <p:blipFill>
          <a:blip r:embed="rId2"/>
          <a:stretch>
            <a:fillRect/>
          </a:stretch>
        </p:blipFill>
        <p:spPr bwMode="auto">
          <a:xfrm>
            <a:off x="4816610" y="2267673"/>
            <a:ext cx="3110534" cy="5748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3"/>
          <a:stretch>
            <a:fillRect/>
          </a:stretch>
        </p:blipFill>
        <p:spPr>
          <a:xfrm>
            <a:off x="930071" y="2773682"/>
            <a:ext cx="1593056" cy="207169"/>
          </a:xfrm>
          <a:prstGeom prst="rect">
            <a:avLst/>
          </a:prstGeom>
        </p:spPr>
      </p:pic>
      <p:pic>
        <p:nvPicPr>
          <p:cNvPr id="7" name="図 6"/>
          <p:cNvPicPr>
            <a:picLocks noChangeAspect="1"/>
          </p:cNvPicPr>
          <p:nvPr/>
        </p:nvPicPr>
        <p:blipFill>
          <a:blip r:embed="rId4"/>
          <a:stretch>
            <a:fillRect/>
          </a:stretch>
        </p:blipFill>
        <p:spPr>
          <a:xfrm>
            <a:off x="1485481" y="3848782"/>
            <a:ext cx="2145379" cy="800782"/>
          </a:xfrm>
          <a:prstGeom prst="rect">
            <a:avLst/>
          </a:prstGeom>
        </p:spPr>
      </p:pic>
      <p:pic>
        <p:nvPicPr>
          <p:cNvPr id="8" name="図 7"/>
          <p:cNvPicPr>
            <a:picLocks noChangeAspect="1"/>
          </p:cNvPicPr>
          <p:nvPr/>
        </p:nvPicPr>
        <p:blipFill>
          <a:blip r:embed="rId5"/>
          <a:stretch>
            <a:fillRect/>
          </a:stretch>
        </p:blipFill>
        <p:spPr>
          <a:xfrm>
            <a:off x="1415394" y="4677316"/>
            <a:ext cx="2215466" cy="966247"/>
          </a:xfrm>
          <a:prstGeom prst="rect">
            <a:avLst/>
          </a:prstGeom>
          <a:ln>
            <a:solidFill>
              <a:schemeClr val="accent1"/>
            </a:solidFill>
          </a:ln>
        </p:spPr>
      </p:pic>
      <p:cxnSp>
        <p:nvCxnSpPr>
          <p:cNvPr id="10" name="直線矢印コネクタ 9"/>
          <p:cNvCxnSpPr/>
          <p:nvPr/>
        </p:nvCxnSpPr>
        <p:spPr bwMode="auto">
          <a:xfrm flipH="1">
            <a:off x="2349328" y="4147237"/>
            <a:ext cx="4634" cy="70433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角丸四角形吹き出し 10"/>
          <p:cNvSpPr/>
          <p:nvPr/>
        </p:nvSpPr>
        <p:spPr bwMode="auto">
          <a:xfrm>
            <a:off x="7357773" y="3959130"/>
            <a:ext cx="1617191" cy="892442"/>
          </a:xfrm>
          <a:prstGeom prst="wedgeRoundRectCallout">
            <a:avLst>
              <a:gd name="adj1" fmla="val -34848"/>
              <a:gd name="adj2" fmla="val -6913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入力ストリーム、</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出力ストリームは</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具体的に何を指すか</a:t>
            </a:r>
            <a:r>
              <a:rPr lang="ja-JP" altLang="en-US" sz="1050" dirty="0" smtClean="0">
                <a:solidFill>
                  <a:schemeClr val="tx1"/>
                </a:solidFill>
                <a:latin typeface="Arial" charset="0"/>
                <a:ea typeface="ＭＳ Ｐゴシック" pitchFamily="50" charset="-128"/>
              </a:rPr>
              <a:t>？</a:t>
            </a:r>
            <a:endParaRPr lang="en-US" altLang="ja-JP" sz="1050" dirty="0" smtClean="0">
              <a:solidFill>
                <a:schemeClr val="tx1"/>
              </a:solidFill>
              <a:latin typeface="Arial" charset="0"/>
              <a:ea typeface="ＭＳ Ｐゴシック" pitchFamily="50" charset="-128"/>
            </a:endParaRPr>
          </a:p>
          <a:p>
            <a:pPr defTabSz="685800"/>
            <a:r>
              <a:rPr lang="ja-JP" altLang="en-US" sz="1050" dirty="0" smtClean="0">
                <a:solidFill>
                  <a:schemeClr val="tx1"/>
                </a:solidFill>
                <a:latin typeface="Arial" charset="0"/>
                <a:ea typeface="ＭＳ Ｐゴシック" pitchFamily="50" charset="-128"/>
              </a:rPr>
              <a:t>（次ページ）</a:t>
            </a:r>
            <a:endParaRPr lang="ja-JP" altLang="en-US" sz="1050" dirty="0">
              <a:solidFill>
                <a:schemeClr val="tx1"/>
              </a:solidFill>
              <a:latin typeface="Arial" charset="0"/>
              <a:ea typeface="ＭＳ Ｐゴシック" pitchFamily="50" charset="-128"/>
            </a:endParaRPr>
          </a:p>
        </p:txBody>
      </p:sp>
      <p:sp>
        <p:nvSpPr>
          <p:cNvPr id="12" name="角丸四角形吹き出し 11"/>
          <p:cNvSpPr/>
          <p:nvPr/>
        </p:nvSpPr>
        <p:spPr bwMode="auto">
          <a:xfrm>
            <a:off x="4112740" y="4406730"/>
            <a:ext cx="3102061" cy="486547"/>
          </a:xfrm>
          <a:prstGeom prst="wedgeRoundRectCallout">
            <a:avLst>
              <a:gd name="adj1" fmla="val -72484"/>
              <a:gd name="adj2" fmla="val 5283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Variant</a:t>
            </a:r>
            <a:r>
              <a:rPr lang="ja-JP" altLang="en-US" sz="1050" dirty="0">
                <a:solidFill>
                  <a:schemeClr val="tx1"/>
                </a:solidFill>
                <a:latin typeface="Arial" charset="0"/>
                <a:ea typeface="ＭＳ Ｐゴシック" pitchFamily="50" charset="-128"/>
              </a:rPr>
              <a:t> </a:t>
            </a:r>
            <a:r>
              <a:rPr lang="en-US" altLang="ja-JP" sz="1050" dirty="0">
                <a:solidFill>
                  <a:schemeClr val="tx1"/>
                </a:solidFill>
                <a:latin typeface="Arial" charset="0"/>
                <a:ea typeface="ＭＳ Ｐゴシック" pitchFamily="50" charset="-128"/>
              </a:rPr>
              <a:t>Sink</a:t>
            </a:r>
            <a:r>
              <a:rPr lang="ja-JP" altLang="en-US" sz="1050" dirty="0">
                <a:solidFill>
                  <a:schemeClr val="tx1"/>
                </a:solidFill>
                <a:latin typeface="Arial" charset="0"/>
                <a:ea typeface="ＭＳ Ｐゴシック" pitchFamily="50" charset="-128"/>
              </a:rPr>
              <a:t>の無効な出力値に</a:t>
            </a:r>
            <a:r>
              <a:rPr lang="en-US" altLang="ja-JP" sz="1050" dirty="0">
                <a:solidFill>
                  <a:schemeClr val="tx1"/>
                </a:solidFill>
                <a:latin typeface="Arial" charset="0"/>
                <a:ea typeface="ＭＳ Ｐゴシック" pitchFamily="50" charset="-128"/>
              </a:rPr>
              <a:t>Gain</a:t>
            </a:r>
            <a:r>
              <a:rPr lang="ja-JP" altLang="en-US" sz="1050" dirty="0">
                <a:solidFill>
                  <a:schemeClr val="tx1"/>
                </a:solidFill>
                <a:latin typeface="Arial" charset="0"/>
                <a:ea typeface="ＭＳ Ｐゴシック" pitchFamily="50" charset="-128"/>
              </a:rPr>
              <a:t>処理した</a:t>
            </a:r>
            <a:endParaRPr lang="en-US" altLang="ja-JP" sz="1050" dirty="0">
              <a:solidFill>
                <a:schemeClr val="tx1"/>
              </a:solidFill>
              <a:latin typeface="Arial" charset="0"/>
              <a:ea typeface="ＭＳ Ｐゴシック" pitchFamily="50" charset="-128"/>
            </a:endParaRPr>
          </a:p>
          <a:p>
            <a:pPr defTabSz="685800"/>
            <a:r>
              <a:rPr lang="en-US" altLang="ja-JP" sz="1050" dirty="0">
                <a:solidFill>
                  <a:schemeClr val="tx1"/>
                </a:solidFill>
                <a:latin typeface="Arial" charset="0"/>
                <a:ea typeface="ＭＳ Ｐゴシック" pitchFamily="50" charset="-128"/>
              </a:rPr>
              <a:t>Outport1,2</a:t>
            </a:r>
            <a:r>
              <a:rPr lang="ja-JP" altLang="en-US" sz="1050" dirty="0">
                <a:solidFill>
                  <a:schemeClr val="tx1"/>
                </a:solidFill>
                <a:latin typeface="Arial" charset="0"/>
                <a:ea typeface="ＭＳ Ｐゴシック" pitchFamily="50" charset="-128"/>
              </a:rPr>
              <a:t>は無効となっている。</a:t>
            </a:r>
            <a:endParaRPr lang="en-US" altLang="ja-JP" sz="1050" dirty="0">
              <a:solidFill>
                <a:schemeClr val="tx1"/>
              </a:solidFill>
              <a:latin typeface="Arial" charset="0"/>
              <a:ea typeface="ＭＳ Ｐゴシック" pitchFamily="50" charset="-128"/>
            </a:endParaRPr>
          </a:p>
        </p:txBody>
      </p:sp>
      <p:pic>
        <p:nvPicPr>
          <p:cNvPr id="13" name="コンテンツ プレースホルダー 8"/>
          <p:cNvPicPr>
            <a:picLocks noChangeAspect="1"/>
          </p:cNvPicPr>
          <p:nvPr/>
        </p:nvPicPr>
        <p:blipFill>
          <a:blip r:embed="rId6"/>
          <a:stretch>
            <a:fillRect/>
          </a:stretch>
        </p:blipFill>
        <p:spPr bwMode="auto">
          <a:xfrm>
            <a:off x="946773" y="2275770"/>
            <a:ext cx="2876099" cy="4651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右矢印 13"/>
          <p:cNvSpPr/>
          <p:nvPr/>
        </p:nvSpPr>
        <p:spPr bwMode="auto">
          <a:xfrm>
            <a:off x="4112740" y="2508326"/>
            <a:ext cx="454111" cy="20716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5" name="テキスト ボックス 14"/>
          <p:cNvSpPr txBox="1"/>
          <p:nvPr/>
        </p:nvSpPr>
        <p:spPr>
          <a:xfrm>
            <a:off x="3916344" y="2715494"/>
            <a:ext cx="793807" cy="230832"/>
          </a:xfrm>
          <a:prstGeom prst="rect">
            <a:avLst/>
          </a:prstGeom>
          <a:noFill/>
        </p:spPr>
        <p:txBody>
          <a:bodyPr wrap="none" rtlCol="0">
            <a:spAutoFit/>
          </a:bodyPr>
          <a:lstStyle/>
          <a:p>
            <a:r>
              <a:rPr lang="en-US" altLang="ja-JP" sz="900" dirty="0"/>
              <a:t>a==5</a:t>
            </a:r>
            <a:r>
              <a:rPr lang="ja-JP" altLang="en-US" sz="900" dirty="0"/>
              <a:t>の場合</a:t>
            </a:r>
            <a:endParaRPr lang="en-US" altLang="ja-JP" sz="900" dirty="0"/>
          </a:p>
        </p:txBody>
      </p:sp>
      <p:sp>
        <p:nvSpPr>
          <p:cNvPr id="16" name="角丸四角形吹き出し 15"/>
          <p:cNvSpPr/>
          <p:nvPr/>
        </p:nvSpPr>
        <p:spPr bwMode="auto">
          <a:xfrm>
            <a:off x="4024698" y="4962365"/>
            <a:ext cx="3102061" cy="616679"/>
          </a:xfrm>
          <a:prstGeom prst="wedgeRoundRectCallout">
            <a:avLst>
              <a:gd name="adj1" fmla="val -80103"/>
              <a:gd name="adj2" fmla="val 19025"/>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1050" dirty="0">
                <a:solidFill>
                  <a:schemeClr val="tx1"/>
                </a:solidFill>
                <a:latin typeface="Arial" charset="0"/>
                <a:ea typeface="ＭＳ Ｐゴシック" pitchFamily="50" charset="-128"/>
              </a:rPr>
              <a:t>無効な出力端子</a:t>
            </a:r>
            <a:r>
              <a:rPr lang="en-US" altLang="ja-JP" sz="1050" dirty="0">
                <a:solidFill>
                  <a:schemeClr val="tx1"/>
                </a:solidFill>
                <a:latin typeface="Arial" charset="0"/>
                <a:ea typeface="ＭＳ Ｐゴシック" pitchFamily="50" charset="-128"/>
              </a:rPr>
              <a:t>2</a:t>
            </a:r>
            <a:r>
              <a:rPr lang="ja-JP" altLang="en-US" sz="1050" dirty="0">
                <a:solidFill>
                  <a:schemeClr val="tx1"/>
                </a:solidFill>
                <a:latin typeface="Arial" charset="0"/>
                <a:ea typeface="ＭＳ Ｐゴシック" pitchFamily="50" charset="-128"/>
              </a:rPr>
              <a:t>の値と、別の有効な信号を</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用いた</a:t>
            </a:r>
            <a:r>
              <a:rPr lang="en-US" altLang="ja-JP" sz="1050" dirty="0">
                <a:solidFill>
                  <a:schemeClr val="tx1"/>
                </a:solidFill>
                <a:latin typeface="Arial" charset="0"/>
                <a:ea typeface="ＭＳ Ｐゴシック" pitchFamily="50" charset="-128"/>
              </a:rPr>
              <a:t>Add</a:t>
            </a:r>
            <a:r>
              <a:rPr lang="ja-JP" altLang="en-US" sz="1050" dirty="0">
                <a:solidFill>
                  <a:schemeClr val="tx1"/>
                </a:solidFill>
                <a:latin typeface="Arial" charset="0"/>
                <a:ea typeface="ＭＳ Ｐゴシック" pitchFamily="50" charset="-128"/>
              </a:rPr>
              <a:t>演算は有効。</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ただし無効な出力端子</a:t>
            </a:r>
            <a:r>
              <a:rPr lang="en-US" altLang="ja-JP" sz="1050" dirty="0">
                <a:solidFill>
                  <a:schemeClr val="tx1"/>
                </a:solidFill>
                <a:latin typeface="Arial" charset="0"/>
                <a:ea typeface="ＭＳ Ｐゴシック" pitchFamily="50" charset="-128"/>
              </a:rPr>
              <a:t>2</a:t>
            </a:r>
            <a:r>
              <a:rPr lang="ja-JP" altLang="en-US" sz="1050" dirty="0">
                <a:solidFill>
                  <a:schemeClr val="tx1"/>
                </a:solidFill>
                <a:latin typeface="Arial" charset="0"/>
                <a:ea typeface="ＭＳ Ｐゴシック" pitchFamily="50" charset="-128"/>
              </a:rPr>
              <a:t>の値は</a:t>
            </a:r>
            <a:r>
              <a:rPr lang="en-US" altLang="ja-JP" sz="1050" dirty="0">
                <a:solidFill>
                  <a:schemeClr val="tx1"/>
                </a:solidFill>
                <a:latin typeface="Arial" charset="0"/>
                <a:ea typeface="ＭＳ Ｐゴシック" pitchFamily="50" charset="-128"/>
              </a:rPr>
              <a:t>0</a:t>
            </a:r>
            <a:r>
              <a:rPr lang="ja-JP" altLang="en-US" sz="1050" dirty="0">
                <a:solidFill>
                  <a:schemeClr val="tx1"/>
                </a:solidFill>
                <a:latin typeface="Arial" charset="0"/>
                <a:ea typeface="ＭＳ Ｐゴシック" pitchFamily="50" charset="-128"/>
              </a:rPr>
              <a:t>とみなされている。</a:t>
            </a:r>
          </a:p>
        </p:txBody>
      </p:sp>
      <p:sp>
        <p:nvSpPr>
          <p:cNvPr id="17" name="角丸四角形 16"/>
          <p:cNvSpPr/>
          <p:nvPr/>
        </p:nvSpPr>
        <p:spPr bwMode="auto">
          <a:xfrm>
            <a:off x="1485481" y="4677316"/>
            <a:ext cx="565322" cy="21778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a:r>
              <a:rPr lang="ja-JP" altLang="en-US" sz="675" dirty="0">
                <a:solidFill>
                  <a:schemeClr val="tx1"/>
                </a:solidFill>
                <a:latin typeface="Arial" charset="0"/>
                <a:ea typeface="ＭＳ Ｐゴシック" pitchFamily="50" charset="-128"/>
              </a:rPr>
              <a:t>全条件</a:t>
            </a:r>
            <a:endParaRPr lang="en-US" altLang="ja-JP" sz="675" dirty="0">
              <a:solidFill>
                <a:schemeClr val="tx1"/>
              </a:solidFill>
              <a:latin typeface="Arial" charset="0"/>
              <a:ea typeface="ＭＳ Ｐゴシック" pitchFamily="50" charset="-128"/>
            </a:endParaRPr>
          </a:p>
          <a:p>
            <a:pPr algn="ctr" defTabSz="685800"/>
            <a:r>
              <a:rPr lang="en-US" altLang="ja-JP" sz="675" dirty="0">
                <a:solidFill>
                  <a:schemeClr val="tx1"/>
                </a:solidFill>
                <a:latin typeface="Arial" charset="0"/>
                <a:ea typeface="ＭＳ Ｐゴシック" pitchFamily="50" charset="-128"/>
              </a:rPr>
              <a:t>false</a:t>
            </a:r>
            <a:endParaRPr lang="ja-JP" altLang="en-US" sz="675"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2115342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4"/>
            <a:ext cx="6275388" cy="860425"/>
          </a:xfrm>
        </p:spPr>
        <p:txBody>
          <a:bodyPr/>
          <a:lstStyle/>
          <a:p>
            <a:pPr defTabSz="685800"/>
            <a:r>
              <a:rPr lang="en-US" altLang="ja-JP" dirty="0" smtClean="0">
                <a:latin typeface="Arial" charset="0"/>
                <a:ea typeface="ＭＳ Ｐゴシック" pitchFamily="50" charset="-128"/>
              </a:rPr>
              <a:t>【</a:t>
            </a:r>
            <a:r>
              <a:rPr lang="ja-JP" altLang="en-US" dirty="0" smtClean="0">
                <a:latin typeface="Arial" charset="0"/>
                <a:ea typeface="ＭＳ Ｐゴシック" pitchFamily="50" charset="-128"/>
              </a:rPr>
              <a:t>参考</a:t>
            </a:r>
            <a:r>
              <a:rPr lang="en-US" altLang="ja-JP" dirty="0" smtClean="0">
                <a:latin typeface="Arial" charset="0"/>
                <a:ea typeface="ＭＳ Ｐゴシック" pitchFamily="50" charset="-128"/>
              </a:rPr>
              <a:t>】</a:t>
            </a:r>
            <a:r>
              <a:rPr lang="ja-JP" altLang="en-US" dirty="0" smtClean="0">
                <a:latin typeface="Arial" charset="0"/>
                <a:ea typeface="ＭＳ Ｐゴシック" pitchFamily="50" charset="-128"/>
              </a:rPr>
              <a:t>入力</a:t>
            </a:r>
            <a:r>
              <a:rPr lang="ja-JP" altLang="en-US" dirty="0">
                <a:latin typeface="Arial" charset="0"/>
                <a:ea typeface="ＭＳ Ｐゴシック" pitchFamily="50" charset="-128"/>
              </a:rPr>
              <a:t>ストリーム</a:t>
            </a:r>
            <a:r>
              <a:rPr lang="ja-JP" altLang="en-US" dirty="0" smtClean="0">
                <a:latin typeface="Arial" charset="0"/>
                <a:ea typeface="ＭＳ Ｐゴシック" pitchFamily="50" charset="-128"/>
              </a:rPr>
              <a:t>、出力ストリームとは</a:t>
            </a:r>
            <a:r>
              <a:rPr lang="ja-JP" altLang="en-US" dirty="0">
                <a:latin typeface="Arial" charset="0"/>
                <a:ea typeface="ＭＳ Ｐゴシック" pitchFamily="50" charset="-128"/>
              </a:rPr>
              <a:t/>
            </a:r>
            <a:br>
              <a:rPr lang="ja-JP" altLang="en-US" dirty="0">
                <a:latin typeface="Arial" charset="0"/>
                <a:ea typeface="ＭＳ Ｐゴシック" pitchFamily="50" charset="-128"/>
              </a:rPr>
            </a:br>
            <a:endParaRPr kumimoji="1" lang="ja-JP" altLang="en-US" dirty="0"/>
          </a:p>
        </p:txBody>
      </p:sp>
      <p:sp>
        <p:nvSpPr>
          <p:cNvPr id="3" name="コンテンツ プレースホルダー 2"/>
          <p:cNvSpPr>
            <a:spLocks noGrp="1"/>
          </p:cNvSpPr>
          <p:nvPr>
            <p:ph idx="1"/>
          </p:nvPr>
        </p:nvSpPr>
        <p:spPr/>
        <p:txBody>
          <a:bodyPr/>
          <a:lstStyle/>
          <a:p>
            <a:pPr algn="just">
              <a:spcAft>
                <a:spcPts val="0"/>
              </a:spcAft>
            </a:pPr>
            <a:r>
              <a:rPr lang="ja-JP" altLang="ja-JP" kern="100" dirty="0">
                <a:latin typeface="+mn-ea"/>
                <a:cs typeface="Times New Roman" panose="02020603050405020304" pitchFamily="18" charset="0"/>
              </a:rPr>
              <a:t>元</a:t>
            </a:r>
            <a:r>
              <a:rPr lang="ja-JP" altLang="ja-JP" kern="100" dirty="0" smtClean="0">
                <a:latin typeface="+mn-ea"/>
                <a:cs typeface="Times New Roman" panose="02020603050405020304" pitchFamily="18" charset="0"/>
              </a:rPr>
              <a:t>の</a:t>
            </a:r>
            <a:r>
              <a:rPr lang="ja-JP" altLang="en-US" kern="100" dirty="0" smtClean="0">
                <a:latin typeface="+mn-ea"/>
                <a:cs typeface="Times New Roman" panose="02020603050405020304" pitchFamily="18" charset="0"/>
              </a:rPr>
              <a:t>ドキュメント</a:t>
            </a:r>
            <a:r>
              <a:rPr lang="ja-JP" altLang="ja-JP" kern="100" dirty="0" smtClean="0">
                <a:latin typeface="+mn-ea"/>
                <a:cs typeface="Times New Roman" panose="02020603050405020304" pitchFamily="18" charset="0"/>
              </a:rPr>
              <a:t>文章</a:t>
            </a:r>
            <a:r>
              <a:rPr lang="ja-JP" altLang="ja-JP" kern="100" dirty="0">
                <a:latin typeface="+mn-ea"/>
                <a:cs typeface="Times New Roman" panose="02020603050405020304" pitchFamily="18" charset="0"/>
              </a:rPr>
              <a:t>：</a:t>
            </a:r>
          </a:p>
          <a:p>
            <a:pPr lvl="1" algn="just">
              <a:spcAft>
                <a:spcPts val="0"/>
              </a:spcAft>
            </a:pPr>
            <a:r>
              <a:rPr lang="en-US" altLang="ja-JP" kern="100" dirty="0">
                <a:latin typeface="+mn-ea"/>
                <a:cs typeface="Times New Roman" panose="02020603050405020304" pitchFamily="18" charset="0"/>
              </a:rPr>
              <a:t>To simulate a model (containing a Variant block) without an active Variant choice, select the Allow zero active variant controls option. When this option is selected and there is no active Variant choice, </a:t>
            </a:r>
            <a:r>
              <a:rPr lang="en-US" altLang="ja-JP" kern="100" dirty="0">
                <a:solidFill>
                  <a:srgbClr val="FF0000"/>
                </a:solidFill>
                <a:latin typeface="+mn-ea"/>
                <a:cs typeface="Times New Roman" panose="02020603050405020304" pitchFamily="18" charset="0"/>
              </a:rPr>
              <a:t>Simulink disables all the blocks connected to the input and output stream of Variant Sink block.</a:t>
            </a:r>
            <a:r>
              <a:rPr lang="en-US" altLang="ja-JP" kern="100" dirty="0">
                <a:latin typeface="+mn-ea"/>
                <a:cs typeface="Times New Roman" panose="02020603050405020304" pitchFamily="18" charset="0"/>
              </a:rPr>
              <a:t> The removed blocks are ignored from update diagram or simulation.</a:t>
            </a:r>
            <a:endParaRPr lang="ja-JP" altLang="ja-JP" kern="100" dirty="0">
              <a:latin typeface="+mn-ea"/>
              <a:cs typeface="Times New Roman" panose="02020603050405020304" pitchFamily="18" charset="0"/>
            </a:endParaRPr>
          </a:p>
          <a:p>
            <a:pPr algn="just">
              <a:spcAft>
                <a:spcPts val="0"/>
              </a:spcAft>
            </a:pPr>
            <a:r>
              <a:rPr lang="en-US" altLang="ja-JP" kern="100" dirty="0">
                <a:latin typeface="+mn-ea"/>
                <a:cs typeface="Times New Roman" panose="02020603050405020304" pitchFamily="18" charset="0"/>
              </a:rPr>
              <a:t> </a:t>
            </a:r>
            <a:endParaRPr lang="ja-JP" altLang="ja-JP" kern="100" dirty="0">
              <a:latin typeface="+mn-ea"/>
              <a:cs typeface="Times New Roman" panose="02020603050405020304" pitchFamily="18" charset="0"/>
            </a:endParaRPr>
          </a:p>
          <a:p>
            <a:pPr marL="400050" lvl="1" indent="0" algn="just">
              <a:spcAft>
                <a:spcPts val="0"/>
              </a:spcAft>
              <a:buNone/>
            </a:pPr>
            <a:r>
              <a:rPr lang="ja-JP" altLang="ja-JP" kern="100" dirty="0">
                <a:latin typeface="+mn-ea"/>
                <a:cs typeface="Times New Roman" panose="02020603050405020304" pitchFamily="18" charset="0"/>
              </a:rPr>
              <a:t>文脈から判断すると、</a:t>
            </a:r>
            <a:r>
              <a:rPr lang="en-US" altLang="ja-JP" kern="100" dirty="0">
                <a:latin typeface="+mn-ea"/>
                <a:cs typeface="Times New Roman" panose="02020603050405020304" pitchFamily="18" charset="0"/>
              </a:rPr>
              <a:t>“stream”</a:t>
            </a:r>
            <a:r>
              <a:rPr lang="ja-JP" altLang="ja-JP" kern="100" dirty="0">
                <a:latin typeface="+mn-ea"/>
                <a:cs typeface="Times New Roman" panose="02020603050405020304" pitchFamily="18" charset="0"/>
              </a:rPr>
              <a:t>は、流れという意味で使われていると思います。</a:t>
            </a:r>
          </a:p>
          <a:p>
            <a:pPr marL="400050" lvl="1" indent="0" algn="just">
              <a:spcAft>
                <a:spcPts val="0"/>
              </a:spcAft>
              <a:buNone/>
            </a:pPr>
            <a:r>
              <a:rPr lang="ja-JP" altLang="ja-JP" kern="100" dirty="0">
                <a:latin typeface="+mn-ea"/>
                <a:cs typeface="Times New Roman" panose="02020603050405020304" pitchFamily="18" charset="0"/>
              </a:rPr>
              <a:t>従いまして、</a:t>
            </a:r>
            <a:r>
              <a:rPr lang="en-US" altLang="ja-JP" kern="100" dirty="0">
                <a:latin typeface="+mn-ea"/>
                <a:cs typeface="Times New Roman" panose="02020603050405020304" pitchFamily="18" charset="0"/>
              </a:rPr>
              <a:t>”Variant Sink block”</a:t>
            </a:r>
            <a:r>
              <a:rPr lang="ja-JP" altLang="ja-JP" kern="100" dirty="0">
                <a:latin typeface="+mn-ea"/>
                <a:cs typeface="Times New Roman" panose="02020603050405020304" pitchFamily="18" charset="0"/>
              </a:rPr>
              <a:t>の入出力流れに接続されているすべてのブロックを無効にするという意味ではないでしょうか。</a:t>
            </a:r>
          </a:p>
          <a:p>
            <a:endParaRPr kumimoji="1" lang="ja-JP" altLang="en-US" dirty="0"/>
          </a:p>
        </p:txBody>
      </p:sp>
    </p:spTree>
    <p:extLst>
      <p:ext uri="{BB962C8B-B14F-4D97-AF65-F5344CB8AC3E}">
        <p14:creationId xmlns:p14="http://schemas.microsoft.com/office/powerpoint/2010/main" val="364475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651625" y="3540373"/>
            <a:ext cx="3729038" cy="1814513"/>
          </a:xfrm>
          <a:prstGeom prst="rect">
            <a:avLst/>
          </a:prstGeom>
          <a:ln>
            <a:solidFill>
              <a:schemeClr val="accent1"/>
            </a:solidFill>
          </a:ln>
        </p:spPr>
      </p:pic>
      <p:pic>
        <p:nvPicPr>
          <p:cNvPr id="20" name="図 19"/>
          <p:cNvPicPr>
            <a:picLocks noChangeAspect="1"/>
          </p:cNvPicPr>
          <p:nvPr/>
        </p:nvPicPr>
        <p:blipFill>
          <a:blip r:embed="rId3"/>
          <a:stretch>
            <a:fillRect/>
          </a:stretch>
        </p:blipFill>
        <p:spPr>
          <a:xfrm>
            <a:off x="740731" y="2047008"/>
            <a:ext cx="2936081" cy="1092994"/>
          </a:xfrm>
          <a:prstGeom prst="rect">
            <a:avLst/>
          </a:prstGeom>
        </p:spPr>
      </p:pic>
      <p:sp>
        <p:nvSpPr>
          <p:cNvPr id="3" name="コンテンツ プレースホルダー 2"/>
          <p:cNvSpPr>
            <a:spLocks noGrp="1"/>
          </p:cNvSpPr>
          <p:nvPr>
            <p:ph idx="1"/>
          </p:nvPr>
        </p:nvSpPr>
        <p:spPr/>
        <p:txBody>
          <a:bodyPr/>
          <a:lstStyle/>
          <a:p>
            <a:r>
              <a:rPr kumimoji="1" lang="en-US" altLang="ja-JP" dirty="0" smtClean="0"/>
              <a:t>Simulink</a:t>
            </a:r>
            <a:r>
              <a:rPr kumimoji="1" lang="ja-JP" altLang="en-US" dirty="0" smtClean="0"/>
              <a:t> </a:t>
            </a:r>
            <a:r>
              <a:rPr kumimoji="1" lang="en-US" altLang="ja-JP" dirty="0" smtClean="0"/>
              <a:t>Source</a:t>
            </a:r>
            <a:r>
              <a:rPr kumimoji="1" lang="ja-JP" altLang="en-US" dirty="0" smtClean="0"/>
              <a:t>例</a:t>
            </a:r>
            <a:endParaRPr kumimoji="1" lang="ja-JP" altLang="en-US" dirty="0"/>
          </a:p>
        </p:txBody>
      </p:sp>
      <p:sp>
        <p:nvSpPr>
          <p:cNvPr id="4" name="タイトル 1"/>
          <p:cNvSpPr>
            <a:spLocks noGrp="1"/>
          </p:cNvSpPr>
          <p:nvPr>
            <p:ph type="title"/>
          </p:nvPr>
        </p:nvSpPr>
        <p:spPr>
          <a:xfrm>
            <a:off x="168275" y="209526"/>
            <a:ext cx="7088231" cy="314325"/>
          </a:xfrm>
        </p:spPr>
        <p:txBody>
          <a:bodyPr/>
          <a:lstStyle/>
          <a:p>
            <a:r>
              <a:rPr lang="en-US" altLang="ja-JP" sz="1800" dirty="0"/>
              <a:t>{</a:t>
            </a:r>
            <a:r>
              <a:rPr lang="ja-JP" altLang="en-US" sz="1800" dirty="0"/>
              <a:t>ゼロ アクティブ バリアント制御を許可</a:t>
            </a:r>
            <a:r>
              <a:rPr lang="en-US" altLang="ja-JP" sz="1800" dirty="0" smtClean="0"/>
              <a:t>}</a:t>
            </a:r>
            <a:br>
              <a:rPr lang="en-US" altLang="ja-JP" sz="1800" dirty="0" smtClean="0"/>
            </a:br>
            <a:r>
              <a:rPr lang="en-US" altLang="ja-JP" sz="1800" dirty="0" smtClean="0"/>
              <a:t> </a:t>
            </a:r>
            <a:r>
              <a:rPr lang="en-US" altLang="ja-JP" sz="1800" dirty="0"/>
              <a:t>({</a:t>
            </a:r>
            <a:r>
              <a:rPr lang="ja-JP" altLang="en-US" sz="1800" dirty="0"/>
              <a:t>バリアント制御モード</a:t>
            </a:r>
            <a:r>
              <a:rPr lang="en-US" altLang="ja-JP" sz="1800" dirty="0"/>
              <a:t>}</a:t>
            </a:r>
            <a:r>
              <a:rPr lang="ja-JP" altLang="en-US" sz="1800" dirty="0"/>
              <a:t>：</a:t>
            </a:r>
            <a:r>
              <a:rPr lang="en-US" altLang="ja-JP" sz="1800" dirty="0"/>
              <a:t>”</a:t>
            </a:r>
            <a:r>
              <a:rPr lang="ja-JP" altLang="en-US" sz="1800" dirty="0"/>
              <a:t>式</a:t>
            </a:r>
            <a:r>
              <a:rPr lang="en-US" altLang="ja-JP" sz="1800" dirty="0"/>
              <a:t>”</a:t>
            </a:r>
            <a:r>
              <a:rPr lang="ja-JP" altLang="en-US" sz="1800" dirty="0"/>
              <a:t> のみ</a:t>
            </a:r>
            <a:r>
              <a:rPr lang="en-US" altLang="ja-JP" sz="1800" dirty="0"/>
              <a:t>)</a:t>
            </a:r>
            <a:endParaRPr lang="ja-JP" altLang="en-US" sz="1800" dirty="0"/>
          </a:p>
        </p:txBody>
      </p:sp>
      <p:cxnSp>
        <p:nvCxnSpPr>
          <p:cNvPr id="8" name="直線矢印コネクタ 7"/>
          <p:cNvCxnSpPr/>
          <p:nvPr/>
        </p:nvCxnSpPr>
        <p:spPr bwMode="auto">
          <a:xfrm>
            <a:off x="1918386" y="2790007"/>
            <a:ext cx="0" cy="81044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bwMode="auto">
          <a:xfrm>
            <a:off x="2020330" y="4054561"/>
            <a:ext cx="565322" cy="21778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a:r>
              <a:rPr lang="ja-JP" altLang="en-US" sz="675" dirty="0">
                <a:solidFill>
                  <a:schemeClr val="tx1"/>
                </a:solidFill>
                <a:latin typeface="Arial" charset="0"/>
                <a:ea typeface="ＭＳ Ｐゴシック" pitchFamily="50" charset="-128"/>
              </a:rPr>
              <a:t>全条件</a:t>
            </a:r>
            <a:endParaRPr lang="en-US" altLang="ja-JP" sz="675" dirty="0">
              <a:solidFill>
                <a:schemeClr val="tx1"/>
              </a:solidFill>
              <a:latin typeface="Arial" charset="0"/>
              <a:ea typeface="ＭＳ Ｐゴシック" pitchFamily="50" charset="-128"/>
            </a:endParaRPr>
          </a:p>
          <a:p>
            <a:pPr algn="ctr" defTabSz="685800"/>
            <a:r>
              <a:rPr lang="en-US" altLang="ja-JP" sz="675" dirty="0">
                <a:solidFill>
                  <a:schemeClr val="tx1"/>
                </a:solidFill>
                <a:latin typeface="Arial" charset="0"/>
                <a:ea typeface="ＭＳ Ｐゴシック" pitchFamily="50" charset="-128"/>
              </a:rPr>
              <a:t>false</a:t>
            </a:r>
            <a:endParaRPr lang="ja-JP" altLang="en-US" sz="675" dirty="0">
              <a:solidFill>
                <a:schemeClr val="tx1"/>
              </a:solidFill>
              <a:latin typeface="Arial" charset="0"/>
              <a:ea typeface="ＭＳ Ｐゴシック" pitchFamily="50" charset="-128"/>
            </a:endParaRPr>
          </a:p>
        </p:txBody>
      </p:sp>
      <p:sp>
        <p:nvSpPr>
          <p:cNvPr id="17" name="角丸四角形吹き出し 16"/>
          <p:cNvSpPr/>
          <p:nvPr/>
        </p:nvSpPr>
        <p:spPr bwMode="auto">
          <a:xfrm>
            <a:off x="5312891" y="3899572"/>
            <a:ext cx="3102061" cy="616679"/>
          </a:xfrm>
          <a:prstGeom prst="wedgeRoundRectCallout">
            <a:avLst>
              <a:gd name="adj1" fmla="val -84435"/>
              <a:gd name="adj2" fmla="val 10318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1050" dirty="0">
                <a:solidFill>
                  <a:schemeClr val="tx1"/>
                </a:solidFill>
                <a:latin typeface="Arial" charset="0"/>
                <a:ea typeface="ＭＳ Ｐゴシック" pitchFamily="50" charset="-128"/>
              </a:rPr>
              <a:t>無効な出力端子の値と、別の有効な信号を</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用いた</a:t>
            </a:r>
            <a:r>
              <a:rPr lang="en-US" altLang="ja-JP" sz="1050" dirty="0">
                <a:solidFill>
                  <a:schemeClr val="tx1"/>
                </a:solidFill>
                <a:latin typeface="Arial" charset="0"/>
                <a:ea typeface="ＭＳ Ｐゴシック" pitchFamily="50" charset="-128"/>
              </a:rPr>
              <a:t>Add</a:t>
            </a:r>
            <a:r>
              <a:rPr lang="ja-JP" altLang="en-US" sz="1050" dirty="0">
                <a:solidFill>
                  <a:schemeClr val="tx1"/>
                </a:solidFill>
                <a:latin typeface="Arial" charset="0"/>
                <a:ea typeface="ＭＳ Ｐゴシック" pitchFamily="50" charset="-128"/>
              </a:rPr>
              <a:t>演算は有効。</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ただし無効な出力端子の値は</a:t>
            </a:r>
            <a:r>
              <a:rPr lang="en-US" altLang="ja-JP" sz="1050" dirty="0">
                <a:solidFill>
                  <a:schemeClr val="tx1"/>
                </a:solidFill>
                <a:latin typeface="Arial" charset="0"/>
                <a:ea typeface="ＭＳ Ｐゴシック" pitchFamily="50" charset="-128"/>
              </a:rPr>
              <a:t>0</a:t>
            </a:r>
            <a:r>
              <a:rPr lang="ja-JP" altLang="en-US" sz="1050" dirty="0">
                <a:solidFill>
                  <a:schemeClr val="tx1"/>
                </a:solidFill>
                <a:latin typeface="Arial" charset="0"/>
                <a:ea typeface="ＭＳ Ｐゴシック" pitchFamily="50" charset="-128"/>
              </a:rPr>
              <a:t>とみなされている。</a:t>
            </a:r>
          </a:p>
        </p:txBody>
      </p:sp>
      <p:sp>
        <p:nvSpPr>
          <p:cNvPr id="18" name="角丸四角形吹き出し 17"/>
          <p:cNvSpPr/>
          <p:nvPr/>
        </p:nvSpPr>
        <p:spPr bwMode="auto">
          <a:xfrm>
            <a:off x="4926743" y="4800601"/>
            <a:ext cx="2654128" cy="653363"/>
          </a:xfrm>
          <a:prstGeom prst="wedgeRoundRectCallout">
            <a:avLst>
              <a:gd name="adj1" fmla="val -136719"/>
              <a:gd name="adj2" fmla="val 1933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1050" dirty="0">
                <a:solidFill>
                  <a:schemeClr val="tx1"/>
                </a:solidFill>
                <a:latin typeface="Arial" charset="0"/>
                <a:ea typeface="ＭＳ Ｐゴシック" pitchFamily="50" charset="-128"/>
              </a:rPr>
              <a:t>入力端子は、無効な</a:t>
            </a:r>
            <a:r>
              <a:rPr lang="en-US" altLang="ja-JP" sz="1050" dirty="0">
                <a:solidFill>
                  <a:schemeClr val="tx1"/>
                </a:solidFill>
                <a:latin typeface="Arial" charset="0"/>
                <a:ea typeface="ＭＳ Ｐゴシック" pitchFamily="50" charset="-128"/>
              </a:rPr>
              <a:t>Variant</a:t>
            </a:r>
            <a:r>
              <a:rPr lang="ja-JP" altLang="en-US" sz="1050" dirty="0">
                <a:solidFill>
                  <a:schemeClr val="tx1"/>
                </a:solidFill>
                <a:latin typeface="Arial" charset="0"/>
                <a:ea typeface="ＭＳ Ｐゴシック" pitchFamily="50" charset="-128"/>
              </a:rPr>
              <a:t> </a:t>
            </a:r>
            <a:r>
              <a:rPr lang="en-US" altLang="ja-JP" sz="1050" dirty="0">
                <a:solidFill>
                  <a:schemeClr val="tx1"/>
                </a:solidFill>
                <a:latin typeface="Arial" charset="0"/>
                <a:ea typeface="ＭＳ Ｐゴシック" pitchFamily="50" charset="-128"/>
              </a:rPr>
              <a:t>Source</a:t>
            </a:r>
            <a:r>
              <a:rPr lang="ja-JP" altLang="en-US" sz="1050" dirty="0">
                <a:solidFill>
                  <a:schemeClr val="tx1"/>
                </a:solidFill>
                <a:latin typeface="Arial" charset="0"/>
                <a:ea typeface="ＭＳ Ｐゴシック" pitchFamily="50" charset="-128"/>
              </a:rPr>
              <a:t>以外の</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他演算に使用する場合には</a:t>
            </a:r>
            <a:endParaRPr lang="en-US" altLang="ja-JP" sz="1050" dirty="0">
              <a:solidFill>
                <a:schemeClr val="tx1"/>
              </a:solidFill>
              <a:latin typeface="Arial" charset="0"/>
              <a:ea typeface="ＭＳ Ｐゴシック" pitchFamily="50" charset="-128"/>
            </a:endParaRPr>
          </a:p>
          <a:p>
            <a:pPr fontAlgn="base">
              <a:spcBef>
                <a:spcPct val="0"/>
              </a:spcBef>
              <a:spcAft>
                <a:spcPct val="0"/>
              </a:spcAft>
            </a:pPr>
            <a:r>
              <a:rPr lang="ja-JP" altLang="en-US" sz="1050" dirty="0">
                <a:solidFill>
                  <a:schemeClr val="tx1"/>
                </a:solidFill>
                <a:latin typeface="Arial" charset="0"/>
                <a:ea typeface="ＭＳ Ｐゴシック" pitchFamily="50" charset="-128"/>
              </a:rPr>
              <a:t>有効になっていると考えられる</a:t>
            </a:r>
          </a:p>
        </p:txBody>
      </p:sp>
      <p:sp>
        <p:nvSpPr>
          <p:cNvPr id="19" name="角丸四角形吹き出し 18"/>
          <p:cNvSpPr/>
          <p:nvPr/>
        </p:nvSpPr>
        <p:spPr bwMode="auto">
          <a:xfrm>
            <a:off x="4557583" y="3195229"/>
            <a:ext cx="3102061" cy="486547"/>
          </a:xfrm>
          <a:prstGeom prst="wedgeRoundRectCallout">
            <a:avLst>
              <a:gd name="adj1" fmla="val -62625"/>
              <a:gd name="adj2" fmla="val 15283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Variant</a:t>
            </a:r>
            <a:r>
              <a:rPr lang="ja-JP" altLang="en-US" sz="1050" dirty="0">
                <a:solidFill>
                  <a:schemeClr val="tx1"/>
                </a:solidFill>
                <a:latin typeface="Arial" charset="0"/>
                <a:ea typeface="ＭＳ Ｐゴシック" pitchFamily="50" charset="-128"/>
              </a:rPr>
              <a:t> </a:t>
            </a:r>
            <a:r>
              <a:rPr lang="en-US" altLang="ja-JP" sz="1050" dirty="0">
                <a:solidFill>
                  <a:schemeClr val="tx1"/>
                </a:solidFill>
                <a:latin typeface="Arial" charset="0"/>
                <a:ea typeface="ＭＳ Ｐゴシック" pitchFamily="50" charset="-128"/>
              </a:rPr>
              <a:t>Source</a:t>
            </a:r>
            <a:r>
              <a:rPr lang="ja-JP" altLang="en-US" sz="1050" dirty="0">
                <a:solidFill>
                  <a:schemeClr val="tx1"/>
                </a:solidFill>
                <a:latin typeface="Arial" charset="0"/>
                <a:ea typeface="ＭＳ Ｐゴシック" pitchFamily="50" charset="-128"/>
              </a:rPr>
              <a:t>の無効な出力値に</a:t>
            </a:r>
            <a:r>
              <a:rPr lang="en-US" altLang="ja-JP" sz="1050" dirty="0">
                <a:solidFill>
                  <a:schemeClr val="tx1"/>
                </a:solidFill>
                <a:latin typeface="Arial" charset="0"/>
                <a:ea typeface="ＭＳ Ｐゴシック" pitchFamily="50" charset="-128"/>
              </a:rPr>
              <a:t>Gain</a:t>
            </a:r>
            <a:r>
              <a:rPr lang="ja-JP" altLang="en-US" sz="1050" dirty="0">
                <a:solidFill>
                  <a:schemeClr val="tx1"/>
                </a:solidFill>
                <a:latin typeface="Arial" charset="0"/>
                <a:ea typeface="ＭＳ Ｐゴシック" pitchFamily="50" charset="-128"/>
              </a:rPr>
              <a:t>処理した</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信号は無効となっている。</a:t>
            </a:r>
            <a:endParaRPr lang="en-US" altLang="ja-JP"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263051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215487"/>
            <a:ext cx="6624852" cy="314325"/>
          </a:xfrm>
        </p:spPr>
        <p:txBody>
          <a:bodyPr/>
          <a:lstStyle/>
          <a:p>
            <a:r>
              <a:rPr lang="en-US" altLang="ja-JP" sz="2000" dirty="0" smtClean="0"/>
              <a:t>{</a:t>
            </a:r>
            <a:r>
              <a:rPr lang="ja-JP" altLang="en-US" sz="2000" dirty="0"/>
              <a:t>ブロックのバリアント条件を表示</a:t>
            </a:r>
            <a:r>
              <a:rPr kumimoji="1" lang="en-US" altLang="ja-JP" sz="2000" dirty="0" smtClean="0"/>
              <a:t>}</a:t>
            </a:r>
            <a:br>
              <a:rPr kumimoji="1" lang="en-US" altLang="ja-JP" sz="2000" dirty="0" smtClean="0"/>
            </a:br>
            <a:r>
              <a:rPr kumimoji="1" lang="ja-JP" altLang="en-US" sz="2000" dirty="0" smtClean="0"/>
              <a:t>　</a:t>
            </a:r>
            <a:r>
              <a:rPr kumimoji="1" lang="en-US" altLang="ja-JP" sz="2000" dirty="0" smtClean="0"/>
              <a:t>(</a:t>
            </a:r>
            <a:r>
              <a:rPr kumimoji="1" lang="ja-JP" altLang="en-US" sz="2000" dirty="0" smtClean="0"/>
              <a:t>いずれの制御モードでも設定可</a:t>
            </a:r>
            <a:r>
              <a:rPr kumimoji="1" lang="en-US" altLang="ja-JP" sz="2000" dirty="0" smtClean="0"/>
              <a:t>)</a:t>
            </a:r>
            <a:endParaRPr kumimoji="1" lang="ja-JP" altLang="en-US" sz="2000" dirty="0"/>
          </a:p>
        </p:txBody>
      </p:sp>
      <p:sp>
        <p:nvSpPr>
          <p:cNvPr id="3" name="コンテンツ プレースホルダー 2"/>
          <p:cNvSpPr>
            <a:spLocks noGrp="1"/>
          </p:cNvSpPr>
          <p:nvPr>
            <p:ph idx="1"/>
          </p:nvPr>
        </p:nvSpPr>
        <p:spPr>
          <a:xfrm>
            <a:off x="685800" y="1219200"/>
            <a:ext cx="8229600" cy="5329237"/>
          </a:xfrm>
        </p:spPr>
        <p:txBody>
          <a:bodyPr/>
          <a:lstStyle/>
          <a:p>
            <a:r>
              <a:rPr kumimoji="1" lang="en-US" altLang="ja-JP" sz="2000" dirty="0" smtClean="0"/>
              <a:t>off</a:t>
            </a:r>
            <a:r>
              <a:rPr kumimoji="1" lang="ja-JP" altLang="en-US" sz="2000" dirty="0" smtClean="0"/>
              <a:t>時、アイコン表示に条件式が表示されない</a:t>
            </a:r>
            <a:endParaRPr kumimoji="1" lang="en-US" altLang="ja-JP" sz="2000" dirty="0" smtClean="0"/>
          </a:p>
          <a:p>
            <a:r>
              <a:rPr kumimoji="1" lang="en-US" altLang="ja-JP" sz="2000" dirty="0" smtClean="0"/>
              <a:t>on</a:t>
            </a:r>
            <a:r>
              <a:rPr kumimoji="1" lang="ja-JP" altLang="en-US" sz="2000" dirty="0" smtClean="0"/>
              <a:t>時、アイコン表示に条件式が表示される</a:t>
            </a:r>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r>
              <a:rPr kumimoji="1" lang="ja-JP" altLang="en-US" sz="2000" dirty="0" smtClean="0"/>
              <a:t>条件式に</a:t>
            </a:r>
            <a:r>
              <a:rPr kumimoji="1" lang="en-US" altLang="ja-JP" sz="2000" dirty="0" err="1" smtClean="0"/>
              <a:t>Simulink.Variant</a:t>
            </a:r>
            <a:r>
              <a:rPr kumimoji="1" lang="ja-JP" altLang="en-US" sz="2000" dirty="0" smtClean="0"/>
              <a:t>オブジェクトを指定している場合は</a:t>
            </a:r>
            <a:r>
              <a:rPr kumimoji="1" lang="en-US" altLang="ja-JP" sz="2000" dirty="0" smtClean="0"/>
              <a:t/>
            </a:r>
            <a:br>
              <a:rPr kumimoji="1" lang="en-US" altLang="ja-JP" sz="2000" dirty="0" smtClean="0"/>
            </a:br>
            <a:r>
              <a:rPr kumimoji="1" lang="ja-JP" altLang="en-US" sz="2000" dirty="0" smtClean="0"/>
              <a:t>オブジェクト名が表示される</a:t>
            </a:r>
            <a:endParaRPr kumimoji="1" lang="en-US" altLang="ja-JP" sz="2000" dirty="0" smtClean="0"/>
          </a:p>
        </p:txBody>
      </p:sp>
      <p:pic>
        <p:nvPicPr>
          <p:cNvPr id="4" name="図 3"/>
          <p:cNvPicPr>
            <a:picLocks noChangeAspect="1"/>
          </p:cNvPicPr>
          <p:nvPr/>
        </p:nvPicPr>
        <p:blipFill>
          <a:blip r:embed="rId2"/>
          <a:stretch>
            <a:fillRect/>
          </a:stretch>
        </p:blipFill>
        <p:spPr>
          <a:xfrm>
            <a:off x="4648200" y="2301832"/>
            <a:ext cx="2814638" cy="1014413"/>
          </a:xfrm>
          <a:prstGeom prst="rect">
            <a:avLst/>
          </a:prstGeom>
        </p:spPr>
      </p:pic>
      <p:pic>
        <p:nvPicPr>
          <p:cNvPr id="5" name="図 4"/>
          <p:cNvPicPr>
            <a:picLocks noChangeAspect="1"/>
          </p:cNvPicPr>
          <p:nvPr/>
        </p:nvPicPr>
        <p:blipFill>
          <a:blip r:embed="rId3"/>
          <a:stretch>
            <a:fillRect/>
          </a:stretch>
        </p:blipFill>
        <p:spPr>
          <a:xfrm>
            <a:off x="1282302" y="2337552"/>
            <a:ext cx="2807494" cy="978694"/>
          </a:xfrm>
          <a:prstGeom prst="rect">
            <a:avLst/>
          </a:prstGeom>
        </p:spPr>
      </p:pic>
      <p:sp>
        <p:nvSpPr>
          <p:cNvPr id="7" name="テキスト ボックス 6"/>
          <p:cNvSpPr txBox="1"/>
          <p:nvPr/>
        </p:nvSpPr>
        <p:spPr>
          <a:xfrm>
            <a:off x="2304668" y="3320770"/>
            <a:ext cx="1129476" cy="369332"/>
          </a:xfrm>
          <a:prstGeom prst="rect">
            <a:avLst/>
          </a:prstGeom>
          <a:noFill/>
        </p:spPr>
        <p:txBody>
          <a:bodyPr wrap="none" rtlCol="0">
            <a:spAutoFit/>
          </a:bodyPr>
          <a:lstStyle/>
          <a:p>
            <a:r>
              <a:rPr lang="en-US" altLang="ja-JP" dirty="0" smtClean="0"/>
              <a:t>off</a:t>
            </a:r>
            <a:r>
              <a:rPr lang="ja-JP" altLang="en-US" dirty="0" smtClean="0"/>
              <a:t>の場合</a:t>
            </a:r>
            <a:endParaRPr lang="en-US" altLang="ja-JP" dirty="0"/>
          </a:p>
        </p:txBody>
      </p:sp>
      <p:sp>
        <p:nvSpPr>
          <p:cNvPr id="8" name="テキスト ボックス 7"/>
          <p:cNvSpPr txBox="1"/>
          <p:nvPr/>
        </p:nvSpPr>
        <p:spPr>
          <a:xfrm>
            <a:off x="5791200" y="3306425"/>
            <a:ext cx="1133644" cy="369332"/>
          </a:xfrm>
          <a:prstGeom prst="rect">
            <a:avLst/>
          </a:prstGeom>
          <a:noFill/>
        </p:spPr>
        <p:txBody>
          <a:bodyPr wrap="none" rtlCol="0">
            <a:spAutoFit/>
          </a:bodyPr>
          <a:lstStyle/>
          <a:p>
            <a:r>
              <a:rPr lang="en-US" altLang="ja-JP" dirty="0" smtClean="0"/>
              <a:t>on</a:t>
            </a:r>
            <a:r>
              <a:rPr lang="ja-JP" altLang="en-US" dirty="0" smtClean="0"/>
              <a:t>の場合</a:t>
            </a:r>
            <a:endParaRPr lang="en-US" altLang="ja-JP" dirty="0"/>
          </a:p>
        </p:txBody>
      </p:sp>
      <p:pic>
        <p:nvPicPr>
          <p:cNvPr id="9" name="図 8"/>
          <p:cNvPicPr>
            <a:picLocks noChangeAspect="1"/>
          </p:cNvPicPr>
          <p:nvPr/>
        </p:nvPicPr>
        <p:blipFill>
          <a:blip r:embed="rId4"/>
          <a:stretch>
            <a:fillRect/>
          </a:stretch>
        </p:blipFill>
        <p:spPr>
          <a:xfrm>
            <a:off x="1447800" y="4648200"/>
            <a:ext cx="2843213" cy="985838"/>
          </a:xfrm>
          <a:prstGeom prst="rect">
            <a:avLst/>
          </a:prstGeom>
        </p:spPr>
      </p:pic>
      <p:pic>
        <p:nvPicPr>
          <p:cNvPr id="10" name="図 9"/>
          <p:cNvPicPr>
            <a:picLocks noChangeAspect="1"/>
          </p:cNvPicPr>
          <p:nvPr/>
        </p:nvPicPr>
        <p:blipFill>
          <a:blip r:embed="rId5"/>
          <a:stretch>
            <a:fillRect/>
          </a:stretch>
        </p:blipFill>
        <p:spPr>
          <a:xfrm>
            <a:off x="4475785" y="4763240"/>
            <a:ext cx="1514475" cy="278606"/>
          </a:xfrm>
          <a:prstGeom prst="rect">
            <a:avLst/>
          </a:prstGeom>
          <a:ln>
            <a:solidFill>
              <a:schemeClr val="accent1"/>
            </a:solidFill>
          </a:ln>
        </p:spPr>
      </p:pic>
    </p:spTree>
    <p:extLst>
      <p:ext uri="{BB962C8B-B14F-4D97-AF65-F5344CB8AC3E}">
        <p14:creationId xmlns:p14="http://schemas.microsoft.com/office/powerpoint/2010/main" val="3534955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sz="2000" dirty="0"/>
              <a:t>o</a:t>
            </a:r>
            <a:r>
              <a:rPr kumimoji="1" lang="en-US" altLang="ja-JP" sz="2000" dirty="0" smtClean="0"/>
              <a:t>ff</a:t>
            </a:r>
            <a:r>
              <a:rPr kumimoji="1" lang="ja-JP" altLang="en-US" sz="2000" dirty="0" smtClean="0"/>
              <a:t>時</a:t>
            </a:r>
            <a:r>
              <a:rPr kumimoji="1" lang="ja-JP" altLang="en-US" sz="2000" dirty="0"/>
              <a:t>、有効な条件における処理のみ表示される</a:t>
            </a:r>
            <a:endParaRPr kumimoji="1" lang="en-US" altLang="ja-JP" sz="2000" dirty="0"/>
          </a:p>
          <a:p>
            <a:r>
              <a:rPr kumimoji="1" lang="en-US" altLang="ja-JP" sz="2000" dirty="0" smtClean="0"/>
              <a:t>on</a:t>
            </a:r>
            <a:r>
              <a:rPr kumimoji="1" lang="ja-JP" altLang="en-US" sz="2000" dirty="0" smtClean="0"/>
              <a:t>時、コードに</a:t>
            </a:r>
            <a:r>
              <a:rPr kumimoji="1" lang="en-US" altLang="ja-JP" sz="2000" dirty="0" smtClean="0"/>
              <a:t>#if</a:t>
            </a:r>
            <a:r>
              <a:rPr kumimoji="1" lang="ja-JP" altLang="en-US" sz="2000" dirty="0" smtClean="0"/>
              <a:t>文が現れ、全条件文が表示される</a:t>
            </a:r>
            <a:endParaRPr kumimoji="1" lang="en-US" altLang="ja-JP" sz="2000" dirty="0" smtClean="0"/>
          </a:p>
        </p:txBody>
      </p:sp>
      <p:pic>
        <p:nvPicPr>
          <p:cNvPr id="4" name="図 3"/>
          <p:cNvPicPr>
            <a:picLocks noChangeAspect="1"/>
          </p:cNvPicPr>
          <p:nvPr/>
        </p:nvPicPr>
        <p:blipFill>
          <a:blip r:embed="rId2"/>
          <a:stretch>
            <a:fillRect/>
          </a:stretch>
        </p:blipFill>
        <p:spPr>
          <a:xfrm>
            <a:off x="5225555" y="3112950"/>
            <a:ext cx="1832957" cy="1064297"/>
          </a:xfrm>
          <a:prstGeom prst="rect">
            <a:avLst/>
          </a:prstGeom>
          <a:ln>
            <a:solidFill>
              <a:schemeClr val="accent1"/>
            </a:solidFill>
          </a:ln>
        </p:spPr>
      </p:pic>
      <p:pic>
        <p:nvPicPr>
          <p:cNvPr id="5" name="図 4"/>
          <p:cNvPicPr>
            <a:picLocks noChangeAspect="1"/>
          </p:cNvPicPr>
          <p:nvPr/>
        </p:nvPicPr>
        <p:blipFill>
          <a:blip r:embed="rId3"/>
          <a:stretch>
            <a:fillRect/>
          </a:stretch>
        </p:blipFill>
        <p:spPr>
          <a:xfrm>
            <a:off x="731655" y="2496258"/>
            <a:ext cx="2407444" cy="957263"/>
          </a:xfrm>
          <a:prstGeom prst="rect">
            <a:avLst/>
          </a:prstGeom>
        </p:spPr>
      </p:pic>
      <p:pic>
        <p:nvPicPr>
          <p:cNvPr id="6" name="図 5"/>
          <p:cNvPicPr>
            <a:picLocks noChangeAspect="1"/>
          </p:cNvPicPr>
          <p:nvPr/>
        </p:nvPicPr>
        <p:blipFill>
          <a:blip r:embed="rId4"/>
          <a:stretch>
            <a:fillRect/>
          </a:stretch>
        </p:blipFill>
        <p:spPr>
          <a:xfrm>
            <a:off x="7184907" y="1730739"/>
            <a:ext cx="1635243" cy="3665760"/>
          </a:xfrm>
          <a:prstGeom prst="rect">
            <a:avLst/>
          </a:prstGeom>
          <a:ln>
            <a:solidFill>
              <a:schemeClr val="accent1"/>
            </a:solidFill>
          </a:ln>
        </p:spPr>
      </p:pic>
      <p:sp>
        <p:nvSpPr>
          <p:cNvPr id="8" name="タイトル 7"/>
          <p:cNvSpPr>
            <a:spLocks noGrp="1"/>
          </p:cNvSpPr>
          <p:nvPr>
            <p:ph type="title"/>
          </p:nvPr>
        </p:nvSpPr>
        <p:spPr>
          <a:xfrm>
            <a:off x="168275" y="224372"/>
            <a:ext cx="7685988" cy="314325"/>
          </a:xfrm>
        </p:spPr>
        <p:txBody>
          <a:bodyPr/>
          <a:lstStyle/>
          <a:p>
            <a:r>
              <a:rPr lang="en-US" altLang="ja-JP" sz="1500" dirty="0"/>
              <a:t>{</a:t>
            </a:r>
            <a:r>
              <a:rPr lang="ja-JP" altLang="en-US" sz="1500" dirty="0"/>
              <a:t>ブロック線図の更新中にすべての選択肢を解析し、プリプロセッサの条件を生成する</a:t>
            </a:r>
            <a:r>
              <a:rPr lang="en-US" altLang="ja-JP" sz="1500" dirty="0"/>
              <a:t>}</a:t>
            </a:r>
            <a:br>
              <a:rPr lang="en-US" altLang="ja-JP" sz="1500" dirty="0"/>
            </a:br>
            <a:r>
              <a:rPr lang="en-US" altLang="ja-JP" sz="1500" dirty="0"/>
              <a:t>({</a:t>
            </a:r>
            <a:r>
              <a:rPr lang="ja-JP" altLang="en-US" sz="1500" dirty="0"/>
              <a:t>バリアント制御モード</a:t>
            </a:r>
            <a:r>
              <a:rPr lang="en-US" altLang="ja-JP" sz="1500" dirty="0"/>
              <a:t>}</a:t>
            </a:r>
            <a:r>
              <a:rPr lang="ja-JP" altLang="en-US" sz="1500" dirty="0"/>
              <a:t>：</a:t>
            </a:r>
            <a:r>
              <a:rPr lang="en-US" altLang="ja-JP" sz="1500" dirty="0"/>
              <a:t>”</a:t>
            </a:r>
            <a:r>
              <a:rPr lang="ja-JP" altLang="en-US" sz="1500" dirty="0"/>
              <a:t>式</a:t>
            </a:r>
            <a:r>
              <a:rPr lang="en-US" altLang="ja-JP" sz="1500" dirty="0"/>
              <a:t>”</a:t>
            </a:r>
            <a:r>
              <a:rPr lang="ja-JP" altLang="en-US" sz="1500" dirty="0"/>
              <a:t> のみ</a:t>
            </a:r>
            <a:r>
              <a:rPr lang="en-US" altLang="ja-JP" sz="1500" dirty="0"/>
              <a:t>)</a:t>
            </a:r>
            <a:endParaRPr lang="ja-JP" altLang="en-US" sz="1500" dirty="0"/>
          </a:p>
        </p:txBody>
      </p:sp>
      <p:sp>
        <p:nvSpPr>
          <p:cNvPr id="10" name="テキスト ボックス 9"/>
          <p:cNvSpPr txBox="1"/>
          <p:nvPr/>
        </p:nvSpPr>
        <p:spPr>
          <a:xfrm>
            <a:off x="5414555" y="5407361"/>
            <a:ext cx="1129476" cy="369332"/>
          </a:xfrm>
          <a:prstGeom prst="rect">
            <a:avLst/>
          </a:prstGeom>
          <a:noFill/>
        </p:spPr>
        <p:txBody>
          <a:bodyPr wrap="none" rtlCol="0">
            <a:spAutoFit/>
          </a:bodyPr>
          <a:lstStyle/>
          <a:p>
            <a:r>
              <a:rPr lang="en-US" altLang="ja-JP" dirty="0" smtClean="0"/>
              <a:t>off</a:t>
            </a:r>
            <a:r>
              <a:rPr lang="ja-JP" altLang="en-US" dirty="0" smtClean="0"/>
              <a:t>の場合</a:t>
            </a:r>
            <a:endParaRPr lang="en-US" altLang="ja-JP" dirty="0"/>
          </a:p>
        </p:txBody>
      </p:sp>
      <p:sp>
        <p:nvSpPr>
          <p:cNvPr id="11" name="テキスト ボックス 10"/>
          <p:cNvSpPr txBox="1"/>
          <p:nvPr/>
        </p:nvSpPr>
        <p:spPr>
          <a:xfrm>
            <a:off x="7471955" y="5396499"/>
            <a:ext cx="1133644" cy="369332"/>
          </a:xfrm>
          <a:prstGeom prst="rect">
            <a:avLst/>
          </a:prstGeom>
          <a:noFill/>
        </p:spPr>
        <p:txBody>
          <a:bodyPr wrap="none" rtlCol="0">
            <a:spAutoFit/>
          </a:bodyPr>
          <a:lstStyle/>
          <a:p>
            <a:r>
              <a:rPr lang="en-US" altLang="ja-JP" dirty="0" smtClean="0"/>
              <a:t>on</a:t>
            </a:r>
            <a:r>
              <a:rPr lang="ja-JP" altLang="en-US" dirty="0" smtClean="0"/>
              <a:t>の場合</a:t>
            </a:r>
            <a:endParaRPr lang="en-US" altLang="ja-JP" dirty="0"/>
          </a:p>
        </p:txBody>
      </p:sp>
      <p:sp>
        <p:nvSpPr>
          <p:cNvPr id="12" name="正方形/長方形 11"/>
          <p:cNvSpPr/>
          <p:nvPr/>
        </p:nvSpPr>
        <p:spPr bwMode="auto">
          <a:xfrm>
            <a:off x="5225555" y="3906280"/>
            <a:ext cx="3434987" cy="148281"/>
          </a:xfrm>
          <a:prstGeom prst="rect">
            <a:avLst/>
          </a:prstGeom>
          <a:noFill/>
          <a:ln w="9525" cap="flat" cmpd="sng" algn="ctr">
            <a:solidFill>
              <a:srgbClr val="FF0000"/>
            </a:solidFill>
            <a:prstDash val="sysDot"/>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3" name="正方形/長方形 12"/>
          <p:cNvSpPr/>
          <p:nvPr/>
        </p:nvSpPr>
        <p:spPr bwMode="auto">
          <a:xfrm>
            <a:off x="7184907" y="2865886"/>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4" name="正方形/長方形 13"/>
          <p:cNvSpPr/>
          <p:nvPr/>
        </p:nvSpPr>
        <p:spPr bwMode="auto">
          <a:xfrm>
            <a:off x="7184907" y="3282927"/>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5" name="正方形/長方形 14"/>
          <p:cNvSpPr/>
          <p:nvPr/>
        </p:nvSpPr>
        <p:spPr bwMode="auto">
          <a:xfrm>
            <a:off x="7184907" y="4114284"/>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6" name="正方形/長方形 15"/>
          <p:cNvSpPr/>
          <p:nvPr/>
        </p:nvSpPr>
        <p:spPr bwMode="auto">
          <a:xfrm>
            <a:off x="7184907" y="4917548"/>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17" name="図 16"/>
          <p:cNvPicPr>
            <a:picLocks noChangeAspect="1"/>
          </p:cNvPicPr>
          <p:nvPr/>
        </p:nvPicPr>
        <p:blipFill>
          <a:blip r:embed="rId5"/>
          <a:stretch>
            <a:fillRect/>
          </a:stretch>
        </p:blipFill>
        <p:spPr>
          <a:xfrm>
            <a:off x="731655" y="3773893"/>
            <a:ext cx="3077577" cy="680780"/>
          </a:xfrm>
          <a:prstGeom prst="rect">
            <a:avLst/>
          </a:prstGeom>
        </p:spPr>
      </p:pic>
      <p:cxnSp>
        <p:nvCxnSpPr>
          <p:cNvPr id="19" name="直線矢印コネクタ 18"/>
          <p:cNvCxnSpPr/>
          <p:nvPr/>
        </p:nvCxnSpPr>
        <p:spPr bwMode="auto">
          <a:xfrm>
            <a:off x="1369265" y="3282927"/>
            <a:ext cx="0" cy="51214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右矢印 19"/>
          <p:cNvSpPr/>
          <p:nvPr/>
        </p:nvSpPr>
        <p:spPr bwMode="auto">
          <a:xfrm>
            <a:off x="4137909" y="3202019"/>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1" name="テキスト ボックス 20"/>
          <p:cNvSpPr txBox="1"/>
          <p:nvPr/>
        </p:nvSpPr>
        <p:spPr>
          <a:xfrm>
            <a:off x="4107982" y="3499858"/>
            <a:ext cx="699230" cy="230832"/>
          </a:xfrm>
          <a:prstGeom prst="rect">
            <a:avLst/>
          </a:prstGeom>
          <a:noFill/>
        </p:spPr>
        <p:txBody>
          <a:bodyPr wrap="none" rtlCol="0">
            <a:spAutoFit/>
          </a:bodyPr>
          <a:lstStyle/>
          <a:p>
            <a:r>
              <a:rPr lang="ja-JP" altLang="en-US" sz="900" dirty="0"/>
              <a:t>コード生成</a:t>
            </a:r>
            <a:endParaRPr lang="en-US" altLang="ja-JP" sz="900" dirty="0"/>
          </a:p>
        </p:txBody>
      </p:sp>
    </p:spTree>
    <p:extLst>
      <p:ext uri="{BB962C8B-B14F-4D97-AF65-F5344CB8AC3E}">
        <p14:creationId xmlns:p14="http://schemas.microsoft.com/office/powerpoint/2010/main" val="29882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sz="2000" dirty="0" smtClean="0"/>
              <a:t>ブロック線図の更新中にすべての選択肢を解析し、プリプロセッサの条件を生成する</a:t>
            </a:r>
            <a:endParaRPr lang="en-US" altLang="ja-JP" sz="2000"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コード</a:t>
            </a:r>
            <a:r>
              <a:rPr kumimoji="1" lang="ja-JP" altLang="en-US" dirty="0" smtClean="0"/>
              <a:t>生成時に結果が変わる</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975088743"/>
              </p:ext>
            </p:extLst>
          </p:nvPr>
        </p:nvGraphicFramePr>
        <p:xfrm>
          <a:off x="609600" y="1600200"/>
          <a:ext cx="8382000" cy="4724400"/>
        </p:xfrm>
        <a:graphic>
          <a:graphicData uri="http://schemas.openxmlformats.org/drawingml/2006/table">
            <a:tbl>
              <a:tblPr firstRow="1" bandRow="1">
                <a:tableStyleId>{0505E3EF-67EA-436B-97B2-0124C06EBD24}</a:tableStyleId>
              </a:tblPr>
              <a:tblGrid>
                <a:gridCol w="4231690">
                  <a:extLst>
                    <a:ext uri="{9D8B030D-6E8A-4147-A177-3AD203B41FA5}">
                      <a16:colId xmlns:a16="http://schemas.microsoft.com/office/drawing/2014/main" val="20000"/>
                    </a:ext>
                  </a:extLst>
                </a:gridCol>
                <a:gridCol w="4150310">
                  <a:extLst>
                    <a:ext uri="{9D8B030D-6E8A-4147-A177-3AD203B41FA5}">
                      <a16:colId xmlns:a16="http://schemas.microsoft.com/office/drawing/2014/main" val="20001"/>
                    </a:ext>
                  </a:extLst>
                </a:gridCol>
              </a:tblGrid>
              <a:tr h="527003">
                <a:tc>
                  <a:txBody>
                    <a:bodyPr/>
                    <a:lstStyle/>
                    <a:p>
                      <a:r>
                        <a:rPr kumimoji="1" lang="en-US" altLang="ja-JP" b="0" dirty="0" smtClean="0"/>
                        <a:t>off</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b="0" dirty="0" smtClean="0"/>
                        <a:t>on</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768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アクティブになっている部分だけコードに出力される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#if</a:t>
                      </a:r>
                      <a:r>
                        <a:rPr kumimoji="1" lang="ja-JP" altLang="en-US" b="0" dirty="0" smtClean="0"/>
                        <a:t>のプリプロセッサ条件を含んだコードが出力される</a:t>
                      </a: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29000">
                <a:tc>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4038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3190875"/>
            <a:ext cx="3919537" cy="2744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990600" y="4143958"/>
            <a:ext cx="37338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5076825" y="3906416"/>
            <a:ext cx="3000375" cy="196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97140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バリアント制御ラベル</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バリアント制御モード </a:t>
            </a:r>
            <a:r>
              <a:rPr kumimoji="1" lang="en-US" altLang="ja-JP" dirty="0" smtClean="0"/>
              <a:t>: </a:t>
            </a:r>
            <a:r>
              <a:rPr kumimoji="1" lang="ja-JP" altLang="en-US" dirty="0" smtClean="0"/>
              <a:t>ラベル　のとき有効</a:t>
            </a:r>
            <a:endParaRPr kumimoji="1" lang="en-US" altLang="ja-JP" dirty="0" smtClean="0"/>
          </a:p>
          <a:p>
            <a:pPr marL="0" indent="0">
              <a:buNone/>
            </a:pPr>
            <a:endParaRPr kumimoji="1" lang="en-US" altLang="ja-JP" dirty="0" smtClean="0"/>
          </a:p>
          <a:p>
            <a:pPr marL="0" indent="0">
              <a:buNone/>
            </a:pPr>
            <a:r>
              <a:rPr kumimoji="1" lang="ja-JP" altLang="en-US" dirty="0" smtClean="0"/>
              <a:t>端子ごとのラベル名を設定する</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50623"/>
            <a:ext cx="4953000" cy="277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305050" y="4105858"/>
            <a:ext cx="4495800" cy="6185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28100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バリアント制御モード</a:t>
            </a:r>
            <a:r>
              <a:rPr lang="en-US" altLang="ja-JP" dirty="0"/>
              <a:t>}</a:t>
            </a:r>
            <a:r>
              <a:rPr lang="ja-JP" altLang="en-US" dirty="0" smtClean="0"/>
              <a:t>：</a:t>
            </a:r>
            <a:r>
              <a:rPr lang="en-US" altLang="ja-JP" dirty="0" smtClean="0"/>
              <a:t>”</a:t>
            </a:r>
            <a:r>
              <a:rPr lang="ja-JP" altLang="en-US" dirty="0" smtClean="0"/>
              <a:t>ラベル</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格端子にバリアント制御ラベルをつけ、</a:t>
            </a:r>
            <a:r>
              <a:rPr kumimoji="1" lang="en-US" altLang="ja-JP" sz="2000" dirty="0" smtClean="0"/>
              <a:t/>
            </a:r>
            <a:br>
              <a:rPr kumimoji="1" lang="en-US" altLang="ja-JP" sz="2000" dirty="0" smtClean="0"/>
            </a:br>
            <a:r>
              <a:rPr kumimoji="1" lang="en-US" altLang="ja-JP" sz="2000" dirty="0" smtClean="0"/>
              <a:t>{</a:t>
            </a:r>
            <a:r>
              <a:rPr kumimoji="1" lang="ja-JP" altLang="en-US" sz="2000" dirty="0" smtClean="0"/>
              <a:t>ラベルモードのアクティブな選択肢</a:t>
            </a:r>
            <a:r>
              <a:rPr kumimoji="1" lang="en-US" altLang="ja-JP" sz="2000" dirty="0" smtClean="0"/>
              <a:t>}</a:t>
            </a:r>
            <a:r>
              <a:rPr kumimoji="1" lang="ja-JP" altLang="en-US" sz="2000" dirty="0" smtClean="0"/>
              <a:t>で選んだラベルのついた端子が有効になる</a:t>
            </a:r>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r>
              <a:rPr kumimoji="1" lang="ja-JP" altLang="en-US" sz="2000" dirty="0"/>
              <a:t>作成</a:t>
            </a:r>
            <a:r>
              <a:rPr kumimoji="1" lang="ja-JP" altLang="en-US" sz="2000" dirty="0" smtClean="0"/>
              <a:t>していないラベルを</a:t>
            </a:r>
            <a:r>
              <a:rPr kumimoji="1" lang="en-US" altLang="ja-JP" sz="2000" dirty="0" smtClean="0"/>
              <a:t>API</a:t>
            </a:r>
            <a:r>
              <a:rPr kumimoji="1" lang="ja-JP" altLang="en-US" sz="2000" dirty="0" smtClean="0"/>
              <a:t>から指定するとエラーになる</a:t>
            </a:r>
            <a:endParaRPr kumimoji="1" lang="en-US" altLang="ja-JP" sz="2000" dirty="0" smtClean="0"/>
          </a:p>
        </p:txBody>
      </p:sp>
      <p:pic>
        <p:nvPicPr>
          <p:cNvPr id="4" name="図 3"/>
          <p:cNvPicPr>
            <a:picLocks noChangeAspect="1"/>
          </p:cNvPicPr>
          <p:nvPr/>
        </p:nvPicPr>
        <p:blipFill>
          <a:blip r:embed="rId2"/>
          <a:stretch>
            <a:fillRect/>
          </a:stretch>
        </p:blipFill>
        <p:spPr>
          <a:xfrm>
            <a:off x="1154005" y="2291985"/>
            <a:ext cx="2423276" cy="1560191"/>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1154005" y="4898109"/>
            <a:ext cx="5779294" cy="307181"/>
          </a:xfrm>
          <a:prstGeom prst="rect">
            <a:avLst/>
          </a:prstGeom>
          <a:solidFill>
            <a:schemeClr val="accent2"/>
          </a:solidFill>
          <a:ln>
            <a:solidFill>
              <a:schemeClr val="tx1"/>
            </a:solidFill>
          </a:ln>
        </p:spPr>
      </p:pic>
      <p:sp>
        <p:nvSpPr>
          <p:cNvPr id="6" name="正方形/長方形 5"/>
          <p:cNvSpPr/>
          <p:nvPr/>
        </p:nvSpPr>
        <p:spPr bwMode="auto">
          <a:xfrm>
            <a:off x="1154005" y="3645099"/>
            <a:ext cx="1524902" cy="207077"/>
          </a:xfrm>
          <a:prstGeom prst="rect">
            <a:avLst/>
          </a:prstGeom>
          <a:noFill/>
          <a:ln w="1905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365362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ja-JP" altLang="en-US" dirty="0" smtClean="0"/>
              <a:t>参考：バリアントマネージャー</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モデル内にあるバリアント機能を持つブロックのバリアント制御状態を</a:t>
            </a:r>
            <a:r>
              <a:rPr kumimoji="1" lang="ja-JP" altLang="en-US" dirty="0"/>
              <a:t>一覧</a:t>
            </a:r>
            <a:r>
              <a:rPr kumimoji="1" lang="ja-JP" altLang="en-US" dirty="0" smtClean="0"/>
              <a:t>で見るツール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詳細：</a:t>
            </a:r>
            <a:r>
              <a:rPr kumimoji="1" lang="en-US" altLang="ja-JP" dirty="0"/>
              <a:t>file:///C:/Program%20Files/MATLAB/R2019b/help/simulink/gui/variant-manager-interface.html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019800" cy="356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613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 </a:t>
            </a:r>
            <a:r>
              <a:rPr kumimoji="1" lang="en-US" altLang="ja-JP" sz="4000" dirty="0" err="1" smtClean="0"/>
              <a:t>Source,Sink</a:t>
            </a:r>
            <a:r>
              <a:rPr kumimoji="1" lang="ja-JP" altLang="en-US" sz="4000" dirty="0" smtClean="0"/>
              <a:t>の特徴</a:t>
            </a:r>
            <a:endParaRPr kumimoji="1" lang="en-US" altLang="ja-JP" sz="4000" dirty="0" smtClean="0"/>
          </a:p>
        </p:txBody>
      </p:sp>
    </p:spTree>
    <p:extLst>
      <p:ext uri="{BB962C8B-B14F-4D97-AF65-F5344CB8AC3E}">
        <p14:creationId xmlns:p14="http://schemas.microsoft.com/office/powerpoint/2010/main" val="425535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機能と</a:t>
            </a:r>
            <a:r>
              <a:rPr kumimoji="1" lang="ja-JP" altLang="en-US" sz="4000" dirty="0" smtClean="0"/>
              <a:t>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いない信号にしか用いられていない部分すべてをコメントアウトする</a:t>
            </a:r>
            <a:endParaRPr kumimoji="1" lang="en-US" altLang="ja-JP" dirty="0" smtClean="0"/>
          </a:p>
          <a:p>
            <a:pPr marL="0" indent="0">
              <a:buNone/>
            </a:pPr>
            <a:endParaRPr kumimoji="1" lang="en-US" altLang="ja-JP"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28999"/>
            <a:ext cx="43053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928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smtClean="0"/>
              <a:t>モデルをまたいでコメントアウトが反映される</a:t>
            </a:r>
            <a:endParaRPr kumimoji="1" lang="en-US" altLang="ja-JP"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67050"/>
            <a:ext cx="73056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537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線</a:t>
            </a:r>
            <a:r>
              <a:rPr kumimoji="1" lang="ja-JP" altLang="en-US" dirty="0" smtClean="0"/>
              <a:t>が分岐</a:t>
            </a:r>
            <a:r>
              <a:rPr kumimoji="1" lang="ja-JP" altLang="en-US" dirty="0"/>
              <a:t>され</a:t>
            </a:r>
            <a:r>
              <a:rPr kumimoji="1" lang="ja-JP" altLang="en-US" dirty="0" smtClean="0"/>
              <a:t>、別のものに使われる場合は、分岐手前までコメントアウトされる</a:t>
            </a:r>
            <a:endParaRPr kumimoji="1" lang="en-US" altLang="ja-JP"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4210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286000" y="4681537"/>
            <a:ext cx="990600" cy="13382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95681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いない信号からしかつながっていないブロックをコメントアウトする</a:t>
            </a:r>
            <a:endParaRPr kumimoji="1" lang="en-US" altLang="ja-JP" dirty="0" smtClean="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4400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158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モデル</a:t>
            </a:r>
            <a:r>
              <a:rPr kumimoji="1" lang="ja-JP" altLang="en-US" dirty="0" smtClean="0"/>
              <a:t>をまたいでコメントアウトが反映される</a:t>
            </a:r>
            <a:endParaRPr kumimoji="1" lang="en-US" altLang="ja-JP"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3352800"/>
            <a:ext cx="64865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556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別</a:t>
            </a:r>
            <a:r>
              <a:rPr kumimoji="1" lang="ja-JP" altLang="en-US" dirty="0" smtClean="0"/>
              <a:t>のアクティブな線が繋がっている場合、その手前までコメントアウトされる</a:t>
            </a:r>
            <a:endParaRPr kumimoji="1" lang="en-US" altLang="ja-JP" dirty="0" smtClean="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38500"/>
            <a:ext cx="69818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419600" y="5029201"/>
            <a:ext cx="2286000" cy="1066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07752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r>
              <a:rPr kumimoji="1" lang="ja-JP" altLang="en-US" dirty="0" smtClean="0"/>
              <a:t>コメントアウトされている部分を流れている値</a:t>
            </a:r>
            <a:endParaRPr kumimoji="1" lang="en-US" altLang="ja-JP" dirty="0" smtClean="0"/>
          </a:p>
          <a:p>
            <a:pPr marL="0" indent="0">
              <a:buNone/>
            </a:pPr>
            <a:r>
              <a:rPr kumimoji="1" lang="ja-JP" altLang="en-US" dirty="0"/>
              <a:t>　</a:t>
            </a:r>
            <a:r>
              <a:rPr kumimoji="1" lang="en-US" altLang="ja-JP" dirty="0" smtClean="0"/>
              <a:t>Add</a:t>
            </a:r>
            <a:r>
              <a:rPr kumimoji="1" lang="ja-JP" altLang="en-US" dirty="0" smtClean="0"/>
              <a:t>ブロックで＋</a:t>
            </a:r>
            <a:r>
              <a:rPr kumimoji="1" lang="ja-JP" altLang="en-US" dirty="0" err="1" smtClean="0"/>
              <a:t>１した</a:t>
            </a:r>
            <a:r>
              <a:rPr kumimoji="1" lang="ja-JP" altLang="en-US" dirty="0" smtClean="0"/>
              <a:t>値を見る→１になっている</a:t>
            </a:r>
            <a:endParaRPr kumimoji="1" lang="en-US" altLang="ja-JP" dirty="0" smtClean="0"/>
          </a:p>
          <a:p>
            <a:pPr marL="0" indent="0">
              <a:buNone/>
            </a:pPr>
            <a:r>
              <a:rPr kumimoji="1" lang="ja-JP" altLang="en-US" dirty="0" smtClean="0"/>
              <a:t>　</a:t>
            </a:r>
            <a:r>
              <a:rPr kumimoji="1" lang="en-US" altLang="ja-JP" dirty="0" smtClean="0">
                <a:solidFill>
                  <a:srgbClr val="0000FF"/>
                </a:solidFill>
              </a:rPr>
              <a:t>Ground</a:t>
            </a:r>
            <a:r>
              <a:rPr kumimoji="1" lang="ja-JP" altLang="en-US" dirty="0" smtClean="0">
                <a:solidFill>
                  <a:srgbClr val="0000FF"/>
                </a:solidFill>
              </a:rPr>
              <a:t>の値が流されているのではないか？</a:t>
            </a:r>
            <a:endParaRPr kumimoji="1" lang="en-US" altLang="ja-JP" dirty="0" smtClean="0">
              <a:solidFill>
                <a:srgbClr val="0000FF"/>
              </a:solidFill>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3352800"/>
            <a:ext cx="5872162" cy="289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6553200" y="5791201"/>
            <a:ext cx="1143000" cy="4573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2406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err="1" smtClean="0"/>
              <a:t>Source,Sink</a:t>
            </a:r>
            <a:r>
              <a:rPr lang="ja-JP" altLang="en-US" dirty="0" smtClean="0"/>
              <a:t>の参照モデルについて</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err="1" smtClean="0"/>
              <a:t>Source,Sink</a:t>
            </a:r>
            <a:r>
              <a:rPr kumimoji="1" lang="ja-JP" altLang="en-US" dirty="0" smtClean="0"/>
              <a:t>を含む参照モデルを参照している親モデルから、子のモデルを開いてモデルを実行</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6099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9" y="1881187"/>
            <a:ext cx="33242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bwMode="auto">
          <a:xfrm rot="5400000">
            <a:off x="4376397" y="3319803"/>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3962400"/>
            <a:ext cx="3419475" cy="116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2" y="4038600"/>
            <a:ext cx="25050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62000" y="5410200"/>
            <a:ext cx="8067675" cy="707886"/>
          </a:xfrm>
          <a:prstGeom prst="rect">
            <a:avLst/>
          </a:prstGeom>
          <a:noFill/>
        </p:spPr>
        <p:txBody>
          <a:bodyPr wrap="square" rtlCol="0">
            <a:spAutoFit/>
          </a:bodyPr>
          <a:lstStyle/>
          <a:p>
            <a:r>
              <a:rPr kumimoji="1" lang="ja-JP" altLang="en-US" sz="2000" dirty="0" smtClean="0">
                <a:solidFill>
                  <a:srgbClr val="0000FF"/>
                </a:solidFill>
              </a:rPr>
              <a:t>親のモデルはコメントアウトが反映されているが、</a:t>
            </a:r>
            <a:endParaRPr kumimoji="1" lang="en-US" altLang="ja-JP" sz="2000" dirty="0" smtClean="0">
              <a:solidFill>
                <a:srgbClr val="0000FF"/>
              </a:solidFill>
            </a:endParaRPr>
          </a:p>
          <a:p>
            <a:r>
              <a:rPr kumimoji="1" lang="ja-JP" altLang="en-US" sz="2000" dirty="0" smtClean="0">
                <a:solidFill>
                  <a:srgbClr val="0000FF"/>
                </a:solidFill>
              </a:rPr>
              <a:t>親から開いた子のモデルはコメントアウトが反映されていないように見える</a:t>
            </a:r>
            <a:endParaRPr kumimoji="1" lang="ja-JP" altLang="en-US" sz="2000" dirty="0">
              <a:solidFill>
                <a:srgbClr val="0000FF"/>
              </a:solidFill>
            </a:endParaRPr>
          </a:p>
        </p:txBody>
      </p:sp>
      <p:sp>
        <p:nvSpPr>
          <p:cNvPr id="13" name="正方形/長方形 12"/>
          <p:cNvSpPr/>
          <p:nvPr/>
        </p:nvSpPr>
        <p:spPr bwMode="auto">
          <a:xfrm>
            <a:off x="5376861" y="4667249"/>
            <a:ext cx="2505075" cy="28575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02712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 </a:t>
            </a:r>
            <a:r>
              <a:rPr lang="en-US" altLang="ja-JP" dirty="0" smtClean="0"/>
              <a:t>Source / Sink</a:t>
            </a:r>
            <a:br>
              <a:rPr lang="en-US" altLang="ja-JP" dirty="0" smtClean="0"/>
            </a:br>
            <a:r>
              <a:rPr kumimoji="1" lang="ja-JP" altLang="en-US" dirty="0" smtClean="0"/>
              <a:t>複数のアクティブ端子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複数端子に同じものを設定し、どちらもアクティブになるようにすると</a:t>
            </a:r>
            <a:r>
              <a:rPr kumimoji="1" lang="en-US" altLang="ja-JP" dirty="0" smtClean="0"/>
              <a:t/>
            </a:r>
            <a:br>
              <a:rPr kumimoji="1" lang="en-US" altLang="ja-JP" dirty="0" smtClean="0"/>
            </a:br>
            <a:r>
              <a:rPr kumimoji="1" lang="ja-JP" altLang="en-US" dirty="0" smtClean="0"/>
              <a:t>エラーが発生する</a:t>
            </a:r>
            <a:endParaRPr kumimoji="1" lang="ja-JP" altLang="en-US" dirty="0"/>
          </a:p>
        </p:txBody>
      </p:sp>
      <p:pic>
        <p:nvPicPr>
          <p:cNvPr id="4" name="図 3"/>
          <p:cNvPicPr>
            <a:picLocks noChangeAspect="1"/>
          </p:cNvPicPr>
          <p:nvPr/>
        </p:nvPicPr>
        <p:blipFill>
          <a:blip r:embed="rId2"/>
          <a:stretch>
            <a:fillRect/>
          </a:stretch>
        </p:blipFill>
        <p:spPr>
          <a:xfrm>
            <a:off x="1115969" y="2471834"/>
            <a:ext cx="3028950" cy="1135856"/>
          </a:xfrm>
          <a:prstGeom prst="rect">
            <a:avLst/>
          </a:prstGeom>
        </p:spPr>
      </p:pic>
      <p:pic>
        <p:nvPicPr>
          <p:cNvPr id="5" name="図 4"/>
          <p:cNvPicPr>
            <a:picLocks noChangeAspect="1"/>
          </p:cNvPicPr>
          <p:nvPr/>
        </p:nvPicPr>
        <p:blipFill>
          <a:blip r:embed="rId3"/>
          <a:stretch>
            <a:fillRect/>
          </a:stretch>
        </p:blipFill>
        <p:spPr>
          <a:xfrm>
            <a:off x="4366955" y="2969001"/>
            <a:ext cx="3969222" cy="563531"/>
          </a:xfrm>
          <a:prstGeom prst="rect">
            <a:avLst/>
          </a:prstGeom>
          <a:ln>
            <a:solidFill>
              <a:schemeClr val="tx1"/>
            </a:solidFill>
          </a:ln>
        </p:spPr>
      </p:pic>
      <p:sp>
        <p:nvSpPr>
          <p:cNvPr id="6" name="正方形/長方形 5"/>
          <p:cNvSpPr/>
          <p:nvPr/>
        </p:nvSpPr>
        <p:spPr bwMode="auto">
          <a:xfrm>
            <a:off x="1985706" y="2611534"/>
            <a:ext cx="804862" cy="57934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7" name="角丸四角形吹き出し 6"/>
          <p:cNvSpPr/>
          <p:nvPr/>
        </p:nvSpPr>
        <p:spPr bwMode="auto">
          <a:xfrm>
            <a:off x="702403" y="3645098"/>
            <a:ext cx="1331957" cy="407774"/>
          </a:xfrm>
          <a:prstGeom prst="wedgeRoundRectCallout">
            <a:avLst>
              <a:gd name="adj1" fmla="val 54935"/>
              <a:gd name="adj2" fmla="val -165734"/>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どちらも</a:t>
            </a:r>
            <a:r>
              <a:rPr lang="en-US" altLang="ja-JP" sz="1050" dirty="0">
                <a:solidFill>
                  <a:schemeClr val="tx1"/>
                </a:solidFill>
                <a:latin typeface="Arial" charset="0"/>
                <a:ea typeface="ＭＳ Ｐゴシック" pitchFamily="50" charset="-128"/>
              </a:rPr>
              <a:t>a==1</a:t>
            </a:r>
            <a:endParaRPr lang="ja-JP" altLang="en-US"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2138266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Manual</a:t>
            </a:r>
            <a:r>
              <a:rPr lang="ja-JP" altLang="en-US" dirty="0"/>
              <a:t> </a:t>
            </a:r>
            <a:r>
              <a:rPr lang="en-US" altLang="ja-JP" dirty="0"/>
              <a:t>Variant </a:t>
            </a:r>
            <a:r>
              <a:rPr lang="en-US" altLang="ja-JP" dirty="0" smtClean="0"/>
              <a:t>Source/Sink</a:t>
            </a:r>
            <a:r>
              <a:rPr lang="en-US" altLang="ja-JP" dirty="0"/>
              <a:t/>
            </a:r>
            <a:br>
              <a:rPr lang="en-US" altLang="ja-JP" dirty="0"/>
            </a:br>
            <a:r>
              <a:rPr kumimoji="1" lang="ja-JP" altLang="en-US" dirty="0" smtClean="0"/>
              <a:t>端子数の増減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ブロック右クリック→マスク→マスク パラメーターから</a:t>
            </a:r>
            <a:r>
              <a:rPr kumimoji="1" lang="en-US" altLang="ja-JP" dirty="0" smtClean="0"/>
              <a:t/>
            </a:r>
            <a:br>
              <a:rPr kumimoji="1" lang="en-US" altLang="ja-JP" dirty="0" smtClean="0"/>
            </a:br>
            <a:r>
              <a:rPr kumimoji="1" lang="ja-JP" altLang="en-US" dirty="0" smtClean="0"/>
              <a:t>端子数を増減できる。</a:t>
            </a:r>
            <a:endParaRPr kumimoji="1" lang="en-US" altLang="ja-JP" dirty="0" smtClean="0"/>
          </a:p>
          <a:p>
            <a:r>
              <a:rPr kumimoji="1" lang="ja-JP" altLang="en-US" dirty="0" smtClean="0"/>
              <a:t>２以上の整数のみ設定できる。変数不可。</a:t>
            </a:r>
            <a:endParaRPr kumimoji="1" lang="ja-JP" altLang="en-US" dirty="0"/>
          </a:p>
        </p:txBody>
      </p:sp>
      <p:pic>
        <p:nvPicPr>
          <p:cNvPr id="4" name="図 3"/>
          <p:cNvPicPr>
            <a:picLocks noChangeAspect="1"/>
          </p:cNvPicPr>
          <p:nvPr/>
        </p:nvPicPr>
        <p:blipFill>
          <a:blip r:embed="rId2"/>
          <a:stretch>
            <a:fillRect/>
          </a:stretch>
        </p:blipFill>
        <p:spPr>
          <a:xfrm>
            <a:off x="997446" y="2707481"/>
            <a:ext cx="4007644" cy="771525"/>
          </a:xfrm>
          <a:prstGeom prst="rect">
            <a:avLst/>
          </a:prstGeom>
        </p:spPr>
      </p:pic>
      <p:pic>
        <p:nvPicPr>
          <p:cNvPr id="5" name="図 4"/>
          <p:cNvPicPr>
            <a:picLocks noChangeAspect="1"/>
          </p:cNvPicPr>
          <p:nvPr/>
        </p:nvPicPr>
        <p:blipFill>
          <a:blip r:embed="rId3"/>
          <a:stretch>
            <a:fillRect/>
          </a:stretch>
        </p:blipFill>
        <p:spPr>
          <a:xfrm>
            <a:off x="5398145" y="2707481"/>
            <a:ext cx="3028950" cy="2286000"/>
          </a:xfrm>
          <a:prstGeom prst="rect">
            <a:avLst/>
          </a:prstGeom>
        </p:spPr>
      </p:pic>
      <p:cxnSp>
        <p:nvCxnSpPr>
          <p:cNvPr id="6" name="直線矢印コネクタ 5"/>
          <p:cNvCxnSpPr>
            <a:endCxn id="5" idx="1"/>
          </p:cNvCxnSpPr>
          <p:nvPr/>
        </p:nvCxnSpPr>
        <p:spPr bwMode="auto">
          <a:xfrm>
            <a:off x="4653199" y="3356312"/>
            <a:ext cx="744946" cy="4941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テキスト ボックス 8"/>
          <p:cNvSpPr txBox="1"/>
          <p:nvPr/>
        </p:nvSpPr>
        <p:spPr>
          <a:xfrm>
            <a:off x="729126" y="4778130"/>
            <a:ext cx="6576421" cy="727122"/>
          </a:xfrm>
          <a:prstGeom prst="rect">
            <a:avLst/>
          </a:prstGeom>
          <a:noFill/>
        </p:spPr>
        <p:txBody>
          <a:bodyPr wrap="square" rtlCol="0">
            <a:spAutoFit/>
          </a:bodyPr>
          <a:lstStyle/>
          <a:p>
            <a:r>
              <a:rPr lang="en-US" altLang="ja-JP" sz="825" dirty="0">
                <a:solidFill>
                  <a:srgbClr val="00B0F0"/>
                </a:solidFill>
              </a:rPr>
              <a:t>Manual Variant Sink</a:t>
            </a: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slref</a:t>
            </a:r>
            <a:r>
              <a:rPr lang="en-US" altLang="ja-JP" sz="825" dirty="0">
                <a:solidFill>
                  <a:srgbClr val="00B0F0"/>
                </a:solidFill>
              </a:rPr>
              <a:t>/manualvariantsink.html'))</a:t>
            </a:r>
          </a:p>
          <a:p>
            <a:endParaRPr lang="en-US" altLang="ja-JP" sz="825" dirty="0">
              <a:solidFill>
                <a:srgbClr val="00B0F0"/>
              </a:solidFill>
            </a:endParaRPr>
          </a:p>
          <a:p>
            <a:r>
              <a:rPr lang="en-US" altLang="ja-JP" sz="825" dirty="0">
                <a:solidFill>
                  <a:srgbClr val="00B0F0"/>
                </a:solidFill>
              </a:rPr>
              <a:t>Manual Variant Source</a:t>
            </a: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slref</a:t>
            </a:r>
            <a:r>
              <a:rPr lang="en-US" altLang="ja-JP" sz="825" dirty="0">
                <a:solidFill>
                  <a:srgbClr val="00B0F0"/>
                </a:solidFill>
              </a:rPr>
              <a:t>/manualvariantsource.html'))</a:t>
            </a:r>
            <a:endParaRPr lang="ja-JP" altLang="en-US" sz="825" dirty="0">
              <a:solidFill>
                <a:srgbClr val="00B0F0"/>
              </a:solidFill>
            </a:endParaRPr>
          </a:p>
        </p:txBody>
      </p:sp>
    </p:spTree>
    <p:extLst>
      <p:ext uri="{BB962C8B-B14F-4D97-AF65-F5344CB8AC3E}">
        <p14:creationId xmlns:p14="http://schemas.microsoft.com/office/powerpoint/2010/main" val="36805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バリアントとは</a:t>
            </a:r>
            <a:endParaRPr kumimoji="1" lang="ja-JP" altLang="en-US" dirty="0"/>
          </a:p>
        </p:txBody>
      </p:sp>
      <p:sp>
        <p:nvSpPr>
          <p:cNvPr id="3" name="コンテンツ プレースホルダー 2"/>
          <p:cNvSpPr>
            <a:spLocks noGrp="1"/>
          </p:cNvSpPr>
          <p:nvPr>
            <p:ph idx="1"/>
          </p:nvPr>
        </p:nvSpPr>
        <p:spPr>
          <a:xfrm>
            <a:off x="533400" y="914400"/>
            <a:ext cx="8229600" cy="5500687"/>
          </a:xfrm>
        </p:spPr>
        <p:txBody>
          <a:bodyPr/>
          <a:lstStyle/>
          <a:p>
            <a:pPr marL="57150" indent="0">
              <a:buNone/>
            </a:pPr>
            <a:r>
              <a:rPr lang="ja-JP" altLang="en-US" dirty="0" smtClean="0"/>
              <a:t>バリアントと</a:t>
            </a:r>
            <a:r>
              <a:rPr lang="ja-JP" altLang="en-US" dirty="0" smtClean="0"/>
              <a:t>は、モデル</a:t>
            </a:r>
            <a:r>
              <a:rPr lang="ja-JP" altLang="en-US" dirty="0"/>
              <a:t>に可変の機能を付けるための</a:t>
            </a:r>
            <a:r>
              <a:rPr lang="ja-JP" altLang="en-US" dirty="0" smtClean="0"/>
              <a:t>もの</a:t>
            </a:r>
            <a:endParaRPr kumimoji="1" lang="en-US" altLang="ja-JP" dirty="0"/>
          </a:p>
          <a:p>
            <a:endParaRPr kumimoji="1" lang="en-US" altLang="ja-JP" dirty="0" smtClean="0"/>
          </a:p>
          <a:p>
            <a:r>
              <a:rPr kumimoji="1" lang="ja-JP" altLang="en-US" dirty="0" smtClean="0"/>
              <a:t>「バリアント」の意味</a:t>
            </a:r>
            <a:endParaRPr kumimoji="1" lang="en-US" altLang="ja-JP" dirty="0" smtClean="0"/>
          </a:p>
          <a:p>
            <a:pPr lvl="1"/>
            <a:r>
              <a:rPr lang="ja-JP" altLang="en-US" dirty="0" smtClean="0"/>
              <a:t>モジュール</a:t>
            </a:r>
            <a:r>
              <a:rPr lang="ja-JP" altLang="en-US" dirty="0"/>
              <a:t>設計プラットフォームの可変</a:t>
            </a:r>
            <a:r>
              <a:rPr lang="ja-JP" altLang="en-US" dirty="0" smtClean="0"/>
              <a:t>コンポーネント</a:t>
            </a:r>
            <a:r>
              <a:rPr lang="en-US" altLang="ja-JP" dirty="0" smtClean="0"/>
              <a:t/>
            </a:r>
            <a:br>
              <a:rPr lang="en-US" altLang="ja-JP" dirty="0" smtClean="0"/>
            </a:br>
            <a:r>
              <a:rPr lang="ja-JP" altLang="en-US" dirty="0" smtClean="0"/>
              <a:t>（</a:t>
            </a:r>
            <a:r>
              <a:rPr lang="en-US" altLang="ja-JP" dirty="0" smtClean="0"/>
              <a:t>MathWorks</a:t>
            </a:r>
            <a:r>
              <a:rPr lang="ja-JP" altLang="en-US" dirty="0" smtClean="0"/>
              <a:t>ドキュメントの「バリアント システム」から引用</a:t>
            </a:r>
            <a:endParaRPr lang="en-US" altLang="ja-JP" dirty="0" smtClean="0"/>
          </a:p>
          <a:p>
            <a:pPr lvl="1"/>
            <a:endParaRPr lang="en-US" altLang="ja-JP" dirty="0"/>
          </a:p>
          <a:p>
            <a:r>
              <a:rPr lang="ja-JP" altLang="en-US" dirty="0" smtClean="0"/>
              <a:t>バリアントの種類</a:t>
            </a:r>
            <a:endParaRPr lang="en-US" altLang="ja-JP" dirty="0" smtClean="0"/>
          </a:p>
          <a:p>
            <a:pPr lvl="1"/>
            <a:r>
              <a:rPr lang="ja-JP" altLang="en-US" dirty="0" smtClean="0"/>
              <a:t>階層的バリアント（</a:t>
            </a:r>
            <a:r>
              <a:rPr lang="en-US" altLang="ja-JP" dirty="0" smtClean="0"/>
              <a:t>Variant</a:t>
            </a:r>
            <a:r>
              <a:rPr lang="ja-JP" altLang="en-US" dirty="0" smtClean="0"/>
              <a:t> </a:t>
            </a:r>
            <a:r>
              <a:rPr lang="en-US" altLang="ja-JP" dirty="0" smtClean="0"/>
              <a:t>Subsystem</a:t>
            </a:r>
            <a:r>
              <a:rPr lang="ja-JP" altLang="en-US" dirty="0" smtClean="0"/>
              <a:t>）</a:t>
            </a:r>
            <a:endParaRPr lang="en-US" altLang="ja-JP" dirty="0"/>
          </a:p>
          <a:p>
            <a:pPr marL="685800" lvl="2" indent="0">
              <a:buNone/>
            </a:pPr>
            <a:r>
              <a:rPr lang="ja-JP" altLang="en-US" sz="1200" dirty="0"/>
              <a:t>＜メリット＞</a:t>
            </a:r>
            <a:endParaRPr lang="en-US" altLang="ja-JP" sz="1200" dirty="0"/>
          </a:p>
          <a:p>
            <a:pPr marL="685800" lvl="2" indent="0">
              <a:buNone/>
            </a:pPr>
            <a:r>
              <a:rPr lang="ja-JP" altLang="en-US" sz="1200" dirty="0"/>
              <a:t>・</a:t>
            </a:r>
            <a:r>
              <a:rPr lang="en-US" altLang="ja-JP" sz="1200" dirty="0"/>
              <a:t>Model</a:t>
            </a:r>
            <a:r>
              <a:rPr lang="ja-JP" altLang="en-US" sz="1200" dirty="0"/>
              <a:t>ブロックとサブシステムブロックをバリアントシステムとして混在できる</a:t>
            </a:r>
            <a:endParaRPr lang="en-US" altLang="ja-JP" sz="1200" dirty="0"/>
          </a:p>
          <a:p>
            <a:pPr marL="685800" lvl="2" indent="0">
              <a:buNone/>
            </a:pPr>
            <a:r>
              <a:rPr lang="ja-JP" altLang="en-US" sz="1200" dirty="0"/>
              <a:t>・柔軟な</a:t>
            </a:r>
            <a:r>
              <a:rPr lang="en-US" altLang="ja-JP" sz="1200" dirty="0"/>
              <a:t>I/O</a:t>
            </a:r>
            <a:r>
              <a:rPr lang="ja-JP" altLang="en-US" sz="1200" dirty="0"/>
              <a:t>があり、バリアント同士で入出力端子数を同じにする必要がない</a:t>
            </a:r>
            <a:endParaRPr lang="en-US" altLang="ja-JP" sz="1200" dirty="0"/>
          </a:p>
          <a:p>
            <a:pPr marL="685800" lvl="2" indent="0">
              <a:buNone/>
            </a:pPr>
            <a:endParaRPr lang="en-US" altLang="ja-JP" sz="1200" dirty="0"/>
          </a:p>
          <a:p>
            <a:pPr lvl="1"/>
            <a:r>
              <a:rPr lang="ja-JP" altLang="en-US" dirty="0" smtClean="0"/>
              <a:t>インラインバリアント（</a:t>
            </a:r>
            <a:r>
              <a:rPr lang="en-US" altLang="ja-JP" dirty="0" smtClean="0"/>
              <a:t>Variant</a:t>
            </a:r>
            <a:r>
              <a:rPr lang="ja-JP" altLang="en-US" dirty="0" smtClean="0"/>
              <a:t> </a:t>
            </a:r>
            <a:r>
              <a:rPr lang="en-US" altLang="ja-JP" dirty="0" smtClean="0"/>
              <a:t>Source/Variant</a:t>
            </a:r>
            <a:r>
              <a:rPr lang="ja-JP" altLang="en-US" dirty="0" smtClean="0"/>
              <a:t> </a:t>
            </a:r>
            <a:r>
              <a:rPr lang="en-US" altLang="ja-JP" dirty="0" smtClean="0"/>
              <a:t>Sink</a:t>
            </a:r>
            <a:r>
              <a:rPr lang="ja-JP" altLang="en-US" dirty="0" smtClean="0"/>
              <a:t>）</a:t>
            </a:r>
            <a:endParaRPr lang="en-US" altLang="ja-JP" dirty="0" smtClean="0"/>
          </a:p>
          <a:p>
            <a:pPr marL="685800" lvl="2" indent="0">
              <a:buNone/>
            </a:pPr>
            <a:r>
              <a:rPr lang="ja-JP" altLang="en-US" sz="1200" dirty="0"/>
              <a:t>＜メリット＞</a:t>
            </a:r>
            <a:endParaRPr lang="en-US" altLang="ja-JP" sz="1200" dirty="0"/>
          </a:p>
          <a:p>
            <a:pPr marL="685800" lvl="2" indent="0">
              <a:buNone/>
            </a:pPr>
            <a:r>
              <a:rPr lang="ja-JP" altLang="en-US" sz="1200" dirty="0"/>
              <a:t>・単一レイヤー内でバリアント選択を可視化</a:t>
            </a:r>
            <a:endParaRPr lang="en-US" altLang="ja-JP" sz="1200" dirty="0"/>
          </a:p>
          <a:p>
            <a:pPr marL="685800" lvl="2" indent="0">
              <a:buNone/>
            </a:pPr>
            <a:r>
              <a:rPr lang="ja-JP" altLang="en-US" sz="1200" dirty="0"/>
              <a:t>・バリアント選択のすべての可能な実装を可視化</a:t>
            </a:r>
            <a:endParaRPr lang="en-US" altLang="ja-JP" sz="1200" dirty="0"/>
          </a:p>
          <a:p>
            <a:pPr marL="685800" lvl="2" indent="0">
              <a:buNone/>
            </a:pPr>
            <a:r>
              <a:rPr lang="ja-JP" altLang="en-US" sz="1200" dirty="0"/>
              <a:t>・コンパイル時に非アクティブブロックが排除されパフォーマンス向上</a:t>
            </a:r>
            <a:endParaRPr lang="en-US" altLang="ja-JP" sz="1200" dirty="0"/>
          </a:p>
          <a:p>
            <a:pPr marL="685800" lvl="2" indent="0">
              <a:buNone/>
            </a:pPr>
            <a:r>
              <a:rPr lang="ja-JP" altLang="en-US" sz="1200" dirty="0"/>
              <a:t>・バリアントコンポーネントインターフェースがある</a:t>
            </a:r>
            <a:endParaRPr lang="en-US" altLang="ja-JP" sz="1200" dirty="0"/>
          </a:p>
        </p:txBody>
      </p:sp>
      <p:sp>
        <p:nvSpPr>
          <p:cNvPr id="4" name="テキスト ボックス 3"/>
          <p:cNvSpPr txBox="1"/>
          <p:nvPr/>
        </p:nvSpPr>
        <p:spPr>
          <a:xfrm>
            <a:off x="5927382" y="5334000"/>
            <a:ext cx="3016594" cy="1234953"/>
          </a:xfrm>
          <a:prstGeom prst="rect">
            <a:avLst/>
          </a:prstGeom>
          <a:noFill/>
        </p:spPr>
        <p:txBody>
          <a:bodyPr wrap="square" rtlCol="0">
            <a:spAutoFit/>
          </a:bodyPr>
          <a:lstStyle/>
          <a:p>
            <a:r>
              <a:rPr lang="ja-JP" altLang="en-US" sz="825" dirty="0">
                <a:solidFill>
                  <a:srgbClr val="00B0F0"/>
                </a:solidFill>
              </a:rPr>
              <a:t>バリアント システム</a:t>
            </a:r>
            <a:endParaRPr lang="en-US" altLang="ja-JP" sz="825"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/variant-systems.html'))</a:t>
            </a:r>
          </a:p>
          <a:p>
            <a:endParaRPr lang="en-US" altLang="ja-JP" sz="825" dirty="0">
              <a:solidFill>
                <a:srgbClr val="00B0F0"/>
              </a:solidFill>
            </a:endParaRPr>
          </a:p>
          <a:p>
            <a:r>
              <a:rPr lang="ja-JP" altLang="en-US" sz="825" dirty="0">
                <a:solidFill>
                  <a:srgbClr val="00B0F0"/>
                </a:solidFill>
              </a:rPr>
              <a:t>単一レイヤーでのバリアント実装の可視化</a:t>
            </a:r>
            <a:endParaRPr lang="en-US" altLang="ja-JP" sz="825"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/visualize-variant-implementations-in-a-model-graphically.html'))</a:t>
            </a:r>
          </a:p>
          <a:p>
            <a:endParaRPr lang="en-US" altLang="ja-JP" sz="825" dirty="0">
              <a:solidFill>
                <a:srgbClr val="00B0F0"/>
              </a:solidFill>
            </a:endParaRPr>
          </a:p>
          <a:p>
            <a:r>
              <a:rPr lang="ja-JP" altLang="en-US" sz="825" dirty="0">
                <a:solidFill>
                  <a:srgbClr val="00B0F0"/>
                </a:solidFill>
              </a:rPr>
              <a:t>バリアントの用語</a:t>
            </a:r>
            <a:endParaRPr lang="en-US" altLang="ja-JP" sz="825"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/variant-terminology.html'))</a:t>
            </a:r>
            <a:endParaRPr lang="ja-JP" altLang="en-US" sz="825" dirty="0">
              <a:solidFill>
                <a:srgbClr val="00B0F0"/>
              </a:solidFill>
            </a:endParaRPr>
          </a:p>
        </p:txBody>
      </p:sp>
    </p:spTree>
    <p:extLst>
      <p:ext uri="{BB962C8B-B14F-4D97-AF65-F5344CB8AC3E}">
        <p14:creationId xmlns:p14="http://schemas.microsoft.com/office/powerpoint/2010/main" val="3526971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のコード生成結果</a:t>
            </a:r>
            <a:endParaRPr kumimoji="1" lang="en-US" altLang="ja-JP" sz="4000" dirty="0" smtClean="0"/>
          </a:p>
        </p:txBody>
      </p:sp>
    </p:spTree>
    <p:extLst>
      <p:ext uri="{BB962C8B-B14F-4D97-AF65-F5344CB8AC3E}">
        <p14:creationId xmlns:p14="http://schemas.microsoft.com/office/powerpoint/2010/main" val="3543660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コンテンツ プレースホルダー 2"/>
          <p:cNvSpPr txBox="1">
            <a:spLocks/>
          </p:cNvSpPr>
          <p:nvPr/>
        </p:nvSpPr>
        <p:spPr bwMode="auto">
          <a:xfrm>
            <a:off x="590550" y="1646635"/>
            <a:ext cx="8229600" cy="3996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ja-JP" sz="1800" kern="0" dirty="0" err="1"/>
              <a:t>Simulink.Variant</a:t>
            </a:r>
            <a:r>
              <a:rPr lang="ja-JP" altLang="en-US" sz="1800" kern="0" dirty="0"/>
              <a:t>の使用有無でコードが変わる</a:t>
            </a:r>
            <a:endParaRPr lang="en-US" altLang="ja-JP" sz="1800" kern="0" dirty="0"/>
          </a:p>
        </p:txBody>
      </p:sp>
      <p:pic>
        <p:nvPicPr>
          <p:cNvPr id="7" name="コンテンツ プレースホルダー 6"/>
          <p:cNvPicPr>
            <a:picLocks noGrp="1" noChangeAspect="1"/>
          </p:cNvPicPr>
          <p:nvPr>
            <p:ph idx="1"/>
          </p:nvPr>
        </p:nvPicPr>
        <p:blipFill>
          <a:blip r:embed="rId2"/>
          <a:stretch>
            <a:fillRect/>
          </a:stretch>
        </p:blipFill>
        <p:spPr>
          <a:xfrm>
            <a:off x="6877019" y="2040644"/>
            <a:ext cx="1558130" cy="3573646"/>
          </a:xfrm>
          <a:prstGeom prst="rect">
            <a:avLst/>
          </a:prstGeom>
          <a:ln>
            <a:solidFill>
              <a:schemeClr val="accent1"/>
            </a:solidFill>
          </a:ln>
        </p:spPr>
      </p:pic>
      <p:pic>
        <p:nvPicPr>
          <p:cNvPr id="18" name="図 17"/>
          <p:cNvPicPr>
            <a:picLocks noChangeAspect="1"/>
          </p:cNvPicPr>
          <p:nvPr/>
        </p:nvPicPr>
        <p:blipFill>
          <a:blip r:embed="rId3"/>
          <a:stretch>
            <a:fillRect/>
          </a:stretch>
        </p:blipFill>
        <p:spPr>
          <a:xfrm>
            <a:off x="2727209" y="2014770"/>
            <a:ext cx="1635243" cy="3665760"/>
          </a:xfrm>
          <a:prstGeom prst="rect">
            <a:avLst/>
          </a:prstGeom>
          <a:ln>
            <a:solidFill>
              <a:schemeClr val="accent1"/>
            </a:solidFill>
          </a:ln>
        </p:spPr>
      </p:pic>
      <p:sp>
        <p:nvSpPr>
          <p:cNvPr id="22" name="正方形/長方形 21"/>
          <p:cNvSpPr/>
          <p:nvPr/>
        </p:nvSpPr>
        <p:spPr bwMode="auto">
          <a:xfrm>
            <a:off x="2727209" y="3149917"/>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3" name="正方形/長方形 22"/>
          <p:cNvSpPr/>
          <p:nvPr/>
        </p:nvSpPr>
        <p:spPr bwMode="auto">
          <a:xfrm>
            <a:off x="2727209" y="3566958"/>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4" name="正方形/長方形 23"/>
          <p:cNvSpPr/>
          <p:nvPr/>
        </p:nvSpPr>
        <p:spPr bwMode="auto">
          <a:xfrm>
            <a:off x="2727209" y="4398315"/>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5" name="正方形/長方形 24"/>
          <p:cNvSpPr/>
          <p:nvPr/>
        </p:nvSpPr>
        <p:spPr bwMode="auto">
          <a:xfrm>
            <a:off x="2727209" y="5201579"/>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2" name="図 1"/>
          <p:cNvPicPr>
            <a:picLocks noChangeAspect="1"/>
          </p:cNvPicPr>
          <p:nvPr/>
        </p:nvPicPr>
        <p:blipFill>
          <a:blip r:embed="rId4"/>
          <a:stretch>
            <a:fillRect/>
          </a:stretch>
        </p:blipFill>
        <p:spPr>
          <a:xfrm>
            <a:off x="5389767" y="3607664"/>
            <a:ext cx="1487252" cy="563546"/>
          </a:xfrm>
          <a:prstGeom prst="rect">
            <a:avLst/>
          </a:prstGeom>
          <a:ln>
            <a:solidFill>
              <a:schemeClr val="accent1"/>
            </a:solidFill>
          </a:ln>
        </p:spPr>
      </p:pic>
      <p:sp>
        <p:nvSpPr>
          <p:cNvPr id="26" name="正方形/長方形 25"/>
          <p:cNvSpPr/>
          <p:nvPr/>
        </p:nvSpPr>
        <p:spPr bwMode="auto">
          <a:xfrm>
            <a:off x="6877019" y="2697528"/>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7" name="正方形/長方形 26"/>
          <p:cNvSpPr/>
          <p:nvPr/>
        </p:nvSpPr>
        <p:spPr bwMode="auto">
          <a:xfrm>
            <a:off x="6877019" y="3082572"/>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8" name="正方形/長方形 27"/>
          <p:cNvSpPr/>
          <p:nvPr/>
        </p:nvSpPr>
        <p:spPr bwMode="auto">
          <a:xfrm>
            <a:off x="6877019" y="4037638"/>
            <a:ext cx="558146"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29" name="正方形/長方形 28"/>
          <p:cNvSpPr/>
          <p:nvPr/>
        </p:nvSpPr>
        <p:spPr bwMode="auto">
          <a:xfrm>
            <a:off x="6877019" y="4416585"/>
            <a:ext cx="861401"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30" name="正方形/長方形 29"/>
          <p:cNvSpPr/>
          <p:nvPr/>
        </p:nvSpPr>
        <p:spPr bwMode="auto">
          <a:xfrm>
            <a:off x="6877020" y="5218228"/>
            <a:ext cx="370220" cy="11827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9" name="図 8"/>
          <p:cNvPicPr>
            <a:picLocks noChangeAspect="1"/>
          </p:cNvPicPr>
          <p:nvPr/>
        </p:nvPicPr>
        <p:blipFill>
          <a:blip r:embed="rId5"/>
          <a:stretch>
            <a:fillRect/>
          </a:stretch>
        </p:blipFill>
        <p:spPr>
          <a:xfrm>
            <a:off x="694893" y="2417201"/>
            <a:ext cx="1865497" cy="666915"/>
          </a:xfrm>
          <a:prstGeom prst="rect">
            <a:avLst/>
          </a:prstGeom>
        </p:spPr>
      </p:pic>
      <p:pic>
        <p:nvPicPr>
          <p:cNvPr id="32" name="図 31"/>
          <p:cNvPicPr>
            <a:picLocks noChangeAspect="1"/>
          </p:cNvPicPr>
          <p:nvPr/>
        </p:nvPicPr>
        <p:blipFill>
          <a:blip r:embed="rId6"/>
          <a:stretch>
            <a:fillRect/>
          </a:stretch>
        </p:blipFill>
        <p:spPr>
          <a:xfrm>
            <a:off x="4872746" y="2275207"/>
            <a:ext cx="1869494" cy="680261"/>
          </a:xfrm>
          <a:prstGeom prst="rect">
            <a:avLst/>
          </a:prstGeom>
        </p:spPr>
      </p:pic>
      <p:sp>
        <p:nvSpPr>
          <p:cNvPr id="34" name="テキスト ボックス 33"/>
          <p:cNvSpPr txBox="1"/>
          <p:nvPr/>
        </p:nvSpPr>
        <p:spPr>
          <a:xfrm>
            <a:off x="1876900" y="3447756"/>
            <a:ext cx="699230" cy="230832"/>
          </a:xfrm>
          <a:prstGeom prst="rect">
            <a:avLst/>
          </a:prstGeom>
          <a:noFill/>
        </p:spPr>
        <p:txBody>
          <a:bodyPr wrap="none" rtlCol="0">
            <a:spAutoFit/>
          </a:bodyPr>
          <a:lstStyle/>
          <a:p>
            <a:r>
              <a:rPr lang="ja-JP" altLang="en-US" sz="900" dirty="0"/>
              <a:t>コード生成</a:t>
            </a:r>
            <a:endParaRPr lang="en-US" altLang="ja-JP" sz="900" dirty="0"/>
          </a:p>
        </p:txBody>
      </p:sp>
      <p:sp>
        <p:nvSpPr>
          <p:cNvPr id="35" name="右矢印 34"/>
          <p:cNvSpPr/>
          <p:nvPr/>
        </p:nvSpPr>
        <p:spPr bwMode="auto">
          <a:xfrm rot="1285703">
            <a:off x="6060233" y="3025684"/>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36" name="テキスト ボックス 35"/>
          <p:cNvSpPr txBox="1"/>
          <p:nvPr/>
        </p:nvSpPr>
        <p:spPr>
          <a:xfrm>
            <a:off x="5769995" y="3286649"/>
            <a:ext cx="699230" cy="230832"/>
          </a:xfrm>
          <a:prstGeom prst="rect">
            <a:avLst/>
          </a:prstGeom>
          <a:noFill/>
        </p:spPr>
        <p:txBody>
          <a:bodyPr wrap="none" rtlCol="0">
            <a:spAutoFit/>
          </a:bodyPr>
          <a:lstStyle/>
          <a:p>
            <a:r>
              <a:rPr lang="ja-JP" altLang="en-US" sz="900" dirty="0"/>
              <a:t>コード生成</a:t>
            </a:r>
            <a:endParaRPr lang="en-US" altLang="ja-JP" sz="900" dirty="0"/>
          </a:p>
        </p:txBody>
      </p:sp>
      <p:sp>
        <p:nvSpPr>
          <p:cNvPr id="37" name="右矢印 36"/>
          <p:cNvSpPr/>
          <p:nvPr/>
        </p:nvSpPr>
        <p:spPr bwMode="auto">
          <a:xfrm rot="1285703">
            <a:off x="1976403" y="3072436"/>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38" name="テキスト ボックス 37"/>
          <p:cNvSpPr txBox="1"/>
          <p:nvPr/>
        </p:nvSpPr>
        <p:spPr>
          <a:xfrm>
            <a:off x="1003228" y="5253041"/>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39" name="テキスト ボックス 38"/>
          <p:cNvSpPr txBox="1"/>
          <p:nvPr/>
        </p:nvSpPr>
        <p:spPr>
          <a:xfrm>
            <a:off x="5243382" y="5195782"/>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40" name="タイトル 39"/>
          <p:cNvSpPr>
            <a:spLocks noGrp="1"/>
          </p:cNvSpPr>
          <p:nvPr>
            <p:ph type="title"/>
          </p:nvPr>
        </p:nvSpPr>
        <p:spPr/>
        <p:txBody>
          <a:bodyPr/>
          <a:lstStyle/>
          <a:p>
            <a:r>
              <a:rPr kumimoji="1" lang="ja-JP" altLang="en-US" dirty="0" smtClean="0"/>
              <a:t>コードの出方</a:t>
            </a:r>
            <a:r>
              <a:rPr kumimoji="1" lang="en-US" altLang="ja-JP" dirty="0" smtClean="0"/>
              <a:t>(#if</a:t>
            </a:r>
            <a:r>
              <a:rPr kumimoji="1" lang="ja-JP" altLang="en-US" dirty="0" smtClean="0"/>
              <a:t>文の出方</a:t>
            </a:r>
            <a:r>
              <a:rPr kumimoji="1" lang="en-US" altLang="ja-JP" dirty="0" smtClean="0"/>
              <a:t>)</a:t>
            </a:r>
            <a:endParaRPr kumimoji="1" lang="ja-JP" altLang="en-US" dirty="0"/>
          </a:p>
        </p:txBody>
      </p:sp>
    </p:spTree>
    <p:extLst>
      <p:ext uri="{BB962C8B-B14F-4D97-AF65-F5344CB8AC3E}">
        <p14:creationId xmlns:p14="http://schemas.microsoft.com/office/powerpoint/2010/main" val="684207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コードの</a:t>
            </a:r>
            <a:r>
              <a:rPr lang="ja-JP" altLang="en-US" dirty="0" smtClean="0"/>
              <a:t>出方</a:t>
            </a:r>
            <a:r>
              <a:rPr lang="en-US" altLang="ja-JP" dirty="0" smtClean="0"/>
              <a:t>(default</a:t>
            </a:r>
            <a:r>
              <a:rPr lang="ja-JP" altLang="en-US" dirty="0" smtClean="0"/>
              <a:t>の出方</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#if</a:t>
            </a:r>
            <a:r>
              <a:rPr kumimoji="1" lang="ja-JP" altLang="en-US" dirty="0" smtClean="0"/>
              <a:t>文が個別に作成され、</a:t>
            </a:r>
            <a:r>
              <a:rPr kumimoji="1" lang="en-US" altLang="ja-JP" dirty="0" smtClean="0"/>
              <a:t/>
            </a:r>
            <a:br>
              <a:rPr kumimoji="1" lang="en-US" altLang="ja-JP" dirty="0" smtClean="0"/>
            </a:br>
            <a:r>
              <a:rPr kumimoji="1" lang="ja-JP" altLang="en-US" dirty="0" smtClean="0"/>
              <a:t>最下に作成された</a:t>
            </a:r>
            <a:r>
              <a:rPr kumimoji="1" lang="en-US" altLang="ja-JP" dirty="0"/>
              <a:t>#</a:t>
            </a:r>
            <a:r>
              <a:rPr kumimoji="1" lang="en-US" altLang="ja-JP" dirty="0" smtClean="0"/>
              <a:t>if</a:t>
            </a:r>
            <a:r>
              <a:rPr kumimoji="1" lang="ja-JP" altLang="en-US" dirty="0" smtClean="0"/>
              <a:t>文の</a:t>
            </a:r>
            <a:r>
              <a:rPr kumimoji="1" lang="en-US" altLang="ja-JP" dirty="0" smtClean="0"/>
              <a:t/>
            </a:r>
            <a:br>
              <a:rPr kumimoji="1" lang="en-US" altLang="ja-JP" dirty="0" smtClean="0"/>
            </a:br>
            <a:r>
              <a:rPr kumimoji="1" lang="en-US" altLang="ja-JP" dirty="0" smtClean="0"/>
              <a:t>#</a:t>
            </a:r>
            <a:r>
              <a:rPr kumimoji="1" lang="en-US" altLang="ja-JP" dirty="0" err="1" smtClean="0"/>
              <a:t>elif</a:t>
            </a:r>
            <a:r>
              <a:rPr kumimoji="1" lang="ja-JP" altLang="en-US" dirty="0" smtClean="0"/>
              <a:t>としてデフォルト文が設定される場合あり</a:t>
            </a:r>
            <a:r>
              <a:rPr kumimoji="1" lang="en-US" altLang="ja-JP" dirty="0" smtClean="0"/>
              <a:t/>
            </a:r>
            <a:br>
              <a:rPr kumimoji="1" lang="en-US" altLang="ja-JP" dirty="0" smtClean="0"/>
            </a:br>
            <a:endParaRPr kumimoji="1" lang="ja-JP" altLang="en-US" dirty="0"/>
          </a:p>
        </p:txBody>
      </p:sp>
      <p:pic>
        <p:nvPicPr>
          <p:cNvPr id="4" name="図 3"/>
          <p:cNvPicPr>
            <a:picLocks noChangeAspect="1"/>
          </p:cNvPicPr>
          <p:nvPr/>
        </p:nvPicPr>
        <p:blipFill>
          <a:blip r:embed="rId2"/>
          <a:stretch>
            <a:fillRect/>
          </a:stretch>
        </p:blipFill>
        <p:spPr>
          <a:xfrm>
            <a:off x="710482" y="3217488"/>
            <a:ext cx="3021806" cy="1535906"/>
          </a:xfrm>
          <a:prstGeom prst="rect">
            <a:avLst/>
          </a:prstGeom>
        </p:spPr>
      </p:pic>
      <p:pic>
        <p:nvPicPr>
          <p:cNvPr id="5" name="図 4"/>
          <p:cNvPicPr>
            <a:picLocks noChangeAspect="1"/>
          </p:cNvPicPr>
          <p:nvPr/>
        </p:nvPicPr>
        <p:blipFill>
          <a:blip r:embed="rId3"/>
          <a:stretch>
            <a:fillRect/>
          </a:stretch>
        </p:blipFill>
        <p:spPr>
          <a:xfrm>
            <a:off x="6047259" y="1599429"/>
            <a:ext cx="1467966" cy="4309796"/>
          </a:xfrm>
          <a:prstGeom prst="rect">
            <a:avLst/>
          </a:prstGeom>
          <a:ln>
            <a:solidFill>
              <a:schemeClr val="accent1"/>
            </a:solidFill>
          </a:ln>
        </p:spPr>
      </p:pic>
      <p:pic>
        <p:nvPicPr>
          <p:cNvPr id="6" name="図 5"/>
          <p:cNvPicPr>
            <a:picLocks noChangeAspect="1"/>
          </p:cNvPicPr>
          <p:nvPr/>
        </p:nvPicPr>
        <p:blipFill>
          <a:blip r:embed="rId4"/>
          <a:stretch>
            <a:fillRect/>
          </a:stretch>
        </p:blipFill>
        <p:spPr>
          <a:xfrm>
            <a:off x="4238502" y="3509962"/>
            <a:ext cx="1424111" cy="1145744"/>
          </a:xfrm>
          <a:prstGeom prst="rect">
            <a:avLst/>
          </a:prstGeom>
          <a:ln>
            <a:solidFill>
              <a:schemeClr val="accent1"/>
            </a:solidFill>
          </a:ln>
        </p:spPr>
      </p:pic>
      <p:sp>
        <p:nvSpPr>
          <p:cNvPr id="7" name="正方形/長方形 6"/>
          <p:cNvSpPr/>
          <p:nvPr/>
        </p:nvSpPr>
        <p:spPr bwMode="auto">
          <a:xfrm>
            <a:off x="6047259" y="2115364"/>
            <a:ext cx="1225079" cy="46591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8" name="正方形/長方形 7"/>
          <p:cNvSpPr/>
          <p:nvPr/>
        </p:nvSpPr>
        <p:spPr bwMode="auto">
          <a:xfrm>
            <a:off x="6047259" y="3179188"/>
            <a:ext cx="1225079" cy="46591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9" name="正方形/長方形 8"/>
          <p:cNvSpPr/>
          <p:nvPr/>
        </p:nvSpPr>
        <p:spPr bwMode="auto">
          <a:xfrm>
            <a:off x="6047259" y="4426963"/>
            <a:ext cx="1501304" cy="387926"/>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0" name="正方形/長方形 9"/>
          <p:cNvSpPr/>
          <p:nvPr/>
        </p:nvSpPr>
        <p:spPr bwMode="auto">
          <a:xfrm>
            <a:off x="6047259" y="4814888"/>
            <a:ext cx="1501304" cy="828674"/>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1" name="角丸四角形吹き出し 10"/>
          <p:cNvSpPr/>
          <p:nvPr/>
        </p:nvSpPr>
        <p:spPr bwMode="auto">
          <a:xfrm>
            <a:off x="7698130" y="4620925"/>
            <a:ext cx="1331957" cy="407774"/>
          </a:xfrm>
          <a:prstGeom prst="wedgeRoundRectCallout">
            <a:avLst>
              <a:gd name="adj1" fmla="val -87015"/>
              <a:gd name="adj2" fmla="val 2580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endParaRPr lang="ja-JP" altLang="en-US"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1863839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lang="en-US" altLang="ja-JP" dirty="0"/>
              <a:t>(default</a:t>
            </a:r>
            <a:r>
              <a:rPr lang="ja-JP" altLang="en-US" dirty="0"/>
              <a:t>の出方</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の使い方で</a:t>
            </a:r>
            <a:r>
              <a:rPr kumimoji="1" lang="en-US" altLang="ja-JP" dirty="0" smtClean="0"/>
              <a:t>#if</a:t>
            </a:r>
            <a:r>
              <a:rPr kumimoji="1" lang="ja-JP" altLang="en-US" dirty="0" smtClean="0"/>
              <a:t>の出方が変わる（？）</a:t>
            </a:r>
            <a:endParaRPr kumimoji="1" lang="ja-JP" altLang="en-US" dirty="0"/>
          </a:p>
        </p:txBody>
      </p:sp>
      <p:pic>
        <p:nvPicPr>
          <p:cNvPr id="4" name="図 3"/>
          <p:cNvPicPr>
            <a:picLocks noChangeAspect="1"/>
          </p:cNvPicPr>
          <p:nvPr/>
        </p:nvPicPr>
        <p:blipFill>
          <a:blip r:embed="rId2"/>
          <a:stretch>
            <a:fillRect/>
          </a:stretch>
        </p:blipFill>
        <p:spPr>
          <a:xfrm>
            <a:off x="659607" y="2021682"/>
            <a:ext cx="2093119" cy="1051766"/>
          </a:xfrm>
          <a:prstGeom prst="rect">
            <a:avLst/>
          </a:prstGeom>
        </p:spPr>
      </p:pic>
      <p:pic>
        <p:nvPicPr>
          <p:cNvPr id="5" name="図 4"/>
          <p:cNvPicPr>
            <a:picLocks noChangeAspect="1"/>
          </p:cNvPicPr>
          <p:nvPr/>
        </p:nvPicPr>
        <p:blipFill>
          <a:blip r:embed="rId3"/>
          <a:stretch>
            <a:fillRect/>
          </a:stretch>
        </p:blipFill>
        <p:spPr>
          <a:xfrm>
            <a:off x="2896791" y="2021681"/>
            <a:ext cx="1313260" cy="3692232"/>
          </a:xfrm>
          <a:prstGeom prst="rect">
            <a:avLst/>
          </a:prstGeom>
        </p:spPr>
      </p:pic>
      <p:sp>
        <p:nvSpPr>
          <p:cNvPr id="6" name="正方形/長方形 5"/>
          <p:cNvSpPr/>
          <p:nvPr/>
        </p:nvSpPr>
        <p:spPr bwMode="auto">
          <a:xfrm>
            <a:off x="2896790" y="2469575"/>
            <a:ext cx="1225079" cy="46591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7" name="正方形/長方形 6"/>
          <p:cNvSpPr/>
          <p:nvPr/>
        </p:nvSpPr>
        <p:spPr bwMode="auto">
          <a:xfrm>
            <a:off x="2896790" y="3741163"/>
            <a:ext cx="1313260" cy="197275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8" name="角丸四角形吹き出し 7"/>
          <p:cNvSpPr/>
          <p:nvPr/>
        </p:nvSpPr>
        <p:spPr bwMode="auto">
          <a:xfrm>
            <a:off x="1292567" y="5439676"/>
            <a:ext cx="1331957" cy="407774"/>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endParaRPr lang="ja-JP" altLang="en-US" sz="1050" dirty="0">
              <a:solidFill>
                <a:schemeClr val="tx1"/>
              </a:solidFill>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4571405" y="2086030"/>
            <a:ext cx="2213583" cy="1109608"/>
          </a:xfrm>
          <a:prstGeom prst="rect">
            <a:avLst/>
          </a:prstGeom>
        </p:spPr>
      </p:pic>
      <p:pic>
        <p:nvPicPr>
          <p:cNvPr id="10" name="図 9"/>
          <p:cNvPicPr>
            <a:picLocks noChangeAspect="1"/>
          </p:cNvPicPr>
          <p:nvPr/>
        </p:nvPicPr>
        <p:blipFill>
          <a:blip r:embed="rId5"/>
          <a:stretch>
            <a:fillRect/>
          </a:stretch>
        </p:blipFill>
        <p:spPr>
          <a:xfrm>
            <a:off x="6952060" y="2021681"/>
            <a:ext cx="1336533" cy="3793331"/>
          </a:xfrm>
          <a:prstGeom prst="rect">
            <a:avLst/>
          </a:prstGeom>
        </p:spPr>
      </p:pic>
      <p:sp>
        <p:nvSpPr>
          <p:cNvPr id="11" name="正方形/長方形 10"/>
          <p:cNvSpPr/>
          <p:nvPr/>
        </p:nvSpPr>
        <p:spPr bwMode="auto">
          <a:xfrm>
            <a:off x="6952060" y="2640834"/>
            <a:ext cx="1372790" cy="1154879"/>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2" name="正方形/長方形 11"/>
          <p:cNvSpPr/>
          <p:nvPr/>
        </p:nvSpPr>
        <p:spPr bwMode="auto">
          <a:xfrm>
            <a:off x="6952060" y="4450584"/>
            <a:ext cx="1372790" cy="1154879"/>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3" name="角丸四角形吹き出し 12"/>
          <p:cNvSpPr/>
          <p:nvPr/>
        </p:nvSpPr>
        <p:spPr bwMode="auto">
          <a:xfrm>
            <a:off x="5326405" y="4930088"/>
            <a:ext cx="1331957" cy="407774"/>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endParaRPr lang="ja-JP" altLang="en-US"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313430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と変数の論理演算例</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条件文の出方</a:t>
            </a:r>
            <a:r>
              <a:rPr lang="en-US" altLang="ja-JP" dirty="0" smtClean="0"/>
              <a:t>)</a:t>
            </a:r>
            <a:endParaRPr kumimoji="1" lang="ja-JP" altLang="en-US" dirty="0"/>
          </a:p>
        </p:txBody>
      </p:sp>
      <p:pic>
        <p:nvPicPr>
          <p:cNvPr id="11" name="図 10"/>
          <p:cNvPicPr>
            <a:picLocks noChangeAspect="1"/>
          </p:cNvPicPr>
          <p:nvPr/>
        </p:nvPicPr>
        <p:blipFill>
          <a:blip r:embed="rId2"/>
          <a:stretch>
            <a:fillRect/>
          </a:stretch>
        </p:blipFill>
        <p:spPr>
          <a:xfrm>
            <a:off x="890748" y="2372111"/>
            <a:ext cx="2978944" cy="1057275"/>
          </a:xfrm>
          <a:prstGeom prst="rect">
            <a:avLst/>
          </a:prstGeom>
        </p:spPr>
      </p:pic>
      <p:pic>
        <p:nvPicPr>
          <p:cNvPr id="12" name="図 11"/>
          <p:cNvPicPr>
            <a:picLocks noChangeAspect="1"/>
          </p:cNvPicPr>
          <p:nvPr/>
        </p:nvPicPr>
        <p:blipFill>
          <a:blip r:embed="rId3"/>
          <a:stretch>
            <a:fillRect/>
          </a:stretch>
        </p:blipFill>
        <p:spPr>
          <a:xfrm>
            <a:off x="4169890" y="2131541"/>
            <a:ext cx="2026511" cy="1571915"/>
          </a:xfrm>
          <a:prstGeom prst="rect">
            <a:avLst/>
          </a:prstGeom>
          <a:ln>
            <a:solidFill>
              <a:schemeClr val="accent1"/>
            </a:solidFill>
          </a:ln>
        </p:spPr>
      </p:pic>
      <p:pic>
        <p:nvPicPr>
          <p:cNvPr id="13" name="図 12"/>
          <p:cNvPicPr>
            <a:picLocks noChangeAspect="1"/>
          </p:cNvPicPr>
          <p:nvPr/>
        </p:nvPicPr>
        <p:blipFill>
          <a:blip r:embed="rId4"/>
          <a:stretch>
            <a:fillRect/>
          </a:stretch>
        </p:blipFill>
        <p:spPr>
          <a:xfrm>
            <a:off x="6320515" y="2131540"/>
            <a:ext cx="1823552" cy="3711275"/>
          </a:xfrm>
          <a:prstGeom prst="rect">
            <a:avLst/>
          </a:prstGeom>
          <a:ln>
            <a:solidFill>
              <a:schemeClr val="accent1"/>
            </a:solidFill>
          </a:ln>
        </p:spPr>
      </p:pic>
      <p:sp>
        <p:nvSpPr>
          <p:cNvPr id="14" name="角丸四角形吹き出し 13"/>
          <p:cNvSpPr/>
          <p:nvPr/>
        </p:nvSpPr>
        <p:spPr bwMode="auto">
          <a:xfrm>
            <a:off x="7569542" y="3901646"/>
            <a:ext cx="1331957" cy="407774"/>
          </a:xfrm>
          <a:prstGeom prst="wedgeRoundRectCallout">
            <a:avLst>
              <a:gd name="adj1" fmla="val -87015"/>
              <a:gd name="adj2" fmla="val 2580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順番が逆に</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なっている</a:t>
            </a:r>
          </a:p>
        </p:txBody>
      </p:sp>
      <p:sp>
        <p:nvSpPr>
          <p:cNvPr id="16" name="正方形/長方形 15"/>
          <p:cNvSpPr/>
          <p:nvPr/>
        </p:nvSpPr>
        <p:spPr bwMode="auto">
          <a:xfrm>
            <a:off x="1691878" y="2822407"/>
            <a:ext cx="613172" cy="149393"/>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7" name="正方形/長方形 16"/>
          <p:cNvSpPr/>
          <p:nvPr/>
        </p:nvSpPr>
        <p:spPr bwMode="auto">
          <a:xfrm>
            <a:off x="6320515" y="4105533"/>
            <a:ext cx="794660" cy="156905"/>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4053095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81036" y="2275284"/>
            <a:ext cx="2971800" cy="1293019"/>
          </a:xfrm>
          <a:prstGeom prst="rect">
            <a:avLst/>
          </a:prstGeom>
        </p:spPr>
      </p:pic>
      <p:sp>
        <p:nvSpPr>
          <p:cNvPr id="3" name="コンテンツ プレースホルダー 2"/>
          <p:cNvSpPr>
            <a:spLocks noGrp="1"/>
          </p:cNvSpPr>
          <p:nvPr>
            <p:ph idx="1"/>
          </p:nvPr>
        </p:nvSpPr>
        <p:spPr/>
        <p:txBody>
          <a:bodyPr/>
          <a:lstStyle/>
          <a:p>
            <a:r>
              <a:rPr kumimoji="1" lang="ja-JP" altLang="en-US" dirty="0" smtClean="0"/>
              <a:t>条件を重複させた場合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sp>
        <p:nvSpPr>
          <p:cNvPr id="9" name="正方形/長方形 8"/>
          <p:cNvSpPr/>
          <p:nvPr/>
        </p:nvSpPr>
        <p:spPr bwMode="auto">
          <a:xfrm>
            <a:off x="1362075" y="2436238"/>
            <a:ext cx="804862" cy="254576"/>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0" name="角丸四角形吹き出し 9"/>
          <p:cNvSpPr/>
          <p:nvPr/>
        </p:nvSpPr>
        <p:spPr bwMode="auto">
          <a:xfrm>
            <a:off x="2411368" y="2071397"/>
            <a:ext cx="1331957" cy="407774"/>
          </a:xfrm>
          <a:prstGeom prst="wedgeRoundRectCallout">
            <a:avLst>
              <a:gd name="adj1" fmla="val -75931"/>
              <a:gd name="adj2" fmla="val 585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a==1 &amp;&amp; a==1</a:t>
            </a:r>
            <a:endParaRPr lang="ja-JP" altLang="en-US" sz="1050" dirty="0">
              <a:solidFill>
                <a:schemeClr val="tx1"/>
              </a:solidFill>
              <a:latin typeface="Arial" charset="0"/>
              <a:ea typeface="ＭＳ Ｐゴシック" pitchFamily="50" charset="-128"/>
            </a:endParaRPr>
          </a:p>
        </p:txBody>
      </p:sp>
      <p:pic>
        <p:nvPicPr>
          <p:cNvPr id="5" name="図 4"/>
          <p:cNvPicPr>
            <a:picLocks noChangeAspect="1"/>
          </p:cNvPicPr>
          <p:nvPr/>
        </p:nvPicPr>
        <p:blipFill>
          <a:blip r:embed="rId3"/>
          <a:stretch>
            <a:fillRect/>
          </a:stretch>
        </p:blipFill>
        <p:spPr>
          <a:xfrm>
            <a:off x="4714875" y="1838325"/>
            <a:ext cx="1793710" cy="3857625"/>
          </a:xfrm>
          <a:prstGeom prst="rect">
            <a:avLst/>
          </a:prstGeom>
          <a:ln>
            <a:solidFill>
              <a:schemeClr val="accent1"/>
            </a:solidFill>
          </a:ln>
        </p:spPr>
      </p:pic>
      <p:sp>
        <p:nvSpPr>
          <p:cNvPr id="15" name="正方形/長方形 14"/>
          <p:cNvSpPr/>
          <p:nvPr/>
        </p:nvSpPr>
        <p:spPr bwMode="auto">
          <a:xfrm>
            <a:off x="4714876" y="3031551"/>
            <a:ext cx="690563" cy="178375"/>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6" name="角丸四角形吹き出し 15"/>
          <p:cNvSpPr/>
          <p:nvPr/>
        </p:nvSpPr>
        <p:spPr bwMode="auto">
          <a:xfrm>
            <a:off x="6181726" y="2690813"/>
            <a:ext cx="1331957" cy="407774"/>
          </a:xfrm>
          <a:prstGeom prst="wedgeRoundRectCallout">
            <a:avLst>
              <a:gd name="adj1" fmla="val -115620"/>
              <a:gd name="adj2" fmla="val 4683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重複された分が</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削除された</a:t>
            </a:r>
          </a:p>
        </p:txBody>
      </p:sp>
    </p:spTree>
    <p:extLst>
      <p:ext uri="{BB962C8B-B14F-4D97-AF65-F5344CB8AC3E}">
        <p14:creationId xmlns:p14="http://schemas.microsoft.com/office/powerpoint/2010/main" val="1156930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通らない条件を作成した場合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pic>
        <p:nvPicPr>
          <p:cNvPr id="2" name="図 1"/>
          <p:cNvPicPr>
            <a:picLocks noChangeAspect="1"/>
          </p:cNvPicPr>
          <p:nvPr/>
        </p:nvPicPr>
        <p:blipFill>
          <a:blip r:embed="rId2"/>
          <a:stretch>
            <a:fillRect/>
          </a:stretch>
        </p:blipFill>
        <p:spPr>
          <a:xfrm>
            <a:off x="716756" y="2084785"/>
            <a:ext cx="3071813" cy="1364456"/>
          </a:xfrm>
          <a:prstGeom prst="rect">
            <a:avLst/>
          </a:prstGeom>
        </p:spPr>
      </p:pic>
      <p:pic>
        <p:nvPicPr>
          <p:cNvPr id="7" name="図 6"/>
          <p:cNvPicPr>
            <a:picLocks noChangeAspect="1"/>
          </p:cNvPicPr>
          <p:nvPr/>
        </p:nvPicPr>
        <p:blipFill>
          <a:blip r:embed="rId3"/>
          <a:stretch>
            <a:fillRect/>
          </a:stretch>
        </p:blipFill>
        <p:spPr>
          <a:xfrm>
            <a:off x="716757" y="3689152"/>
            <a:ext cx="3421763" cy="763787"/>
          </a:xfrm>
          <a:prstGeom prst="rect">
            <a:avLst/>
          </a:prstGeom>
        </p:spPr>
      </p:pic>
      <p:sp>
        <p:nvSpPr>
          <p:cNvPr id="12" name="角丸四角形吹き出し 11"/>
          <p:cNvSpPr/>
          <p:nvPr/>
        </p:nvSpPr>
        <p:spPr bwMode="auto">
          <a:xfrm>
            <a:off x="968330" y="4609664"/>
            <a:ext cx="3351258" cy="1162486"/>
          </a:xfrm>
          <a:prstGeom prst="wedgeRoundRectCallout">
            <a:avLst>
              <a:gd name="adj1" fmla="val -17683"/>
              <a:gd name="adj2" fmla="val -702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上記において端子</a:t>
            </a:r>
            <a:r>
              <a:rPr lang="en-US" altLang="ja-JP" sz="1050" dirty="0">
                <a:solidFill>
                  <a:schemeClr val="tx1"/>
                </a:solidFill>
                <a:latin typeface="Arial" charset="0"/>
                <a:ea typeface="ＭＳ Ｐゴシック" pitchFamily="50" charset="-128"/>
              </a:rPr>
              <a:t>2</a:t>
            </a:r>
            <a:r>
              <a:rPr lang="ja-JP" altLang="en-US" sz="1050" dirty="0">
                <a:solidFill>
                  <a:schemeClr val="tx1"/>
                </a:solidFill>
                <a:latin typeface="Arial" charset="0"/>
                <a:ea typeface="ＭＳ Ｐゴシック" pitchFamily="50" charset="-128"/>
              </a:rPr>
              <a:t>が選択されることはない。</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a:t>
            </a:r>
            <a:r>
              <a:rPr lang="en-US" altLang="ja-JP" sz="1050" dirty="0">
                <a:solidFill>
                  <a:schemeClr val="tx1"/>
                </a:solidFill>
                <a:latin typeface="Arial" charset="0"/>
                <a:ea typeface="ＭＳ Ｐゴシック" pitchFamily="50" charset="-128"/>
              </a:rPr>
              <a:t>a==1</a:t>
            </a:r>
            <a:r>
              <a:rPr lang="ja-JP" altLang="en-US" sz="1050" dirty="0" err="1">
                <a:solidFill>
                  <a:schemeClr val="tx1"/>
                </a:solidFill>
                <a:latin typeface="Arial" charset="0"/>
                <a:ea typeface="ＭＳ Ｐゴシック" pitchFamily="50" charset="-128"/>
              </a:rPr>
              <a:t>、</a:t>
            </a:r>
            <a:r>
              <a:rPr lang="en-US" altLang="ja-JP" sz="1050" dirty="0">
                <a:solidFill>
                  <a:schemeClr val="tx1"/>
                </a:solidFill>
                <a:latin typeface="Arial" charset="0"/>
                <a:ea typeface="ＭＳ Ｐゴシック" pitchFamily="50" charset="-128"/>
              </a:rPr>
              <a:t>b!=2</a:t>
            </a:r>
            <a:r>
              <a:rPr lang="ja-JP" altLang="en-US" sz="1050" dirty="0">
                <a:solidFill>
                  <a:schemeClr val="tx1"/>
                </a:solidFill>
                <a:latin typeface="Arial" charset="0"/>
                <a:ea typeface="ＭＳ Ｐゴシック" pitchFamily="50" charset="-128"/>
              </a:rPr>
              <a:t>の場合、端子</a:t>
            </a:r>
            <a:r>
              <a:rPr lang="en-US" altLang="ja-JP" sz="1050" dirty="0">
                <a:solidFill>
                  <a:schemeClr val="tx1"/>
                </a:solidFill>
                <a:latin typeface="Arial" charset="0"/>
                <a:ea typeface="ＭＳ Ｐゴシック" pitchFamily="50" charset="-128"/>
              </a:rPr>
              <a:t>1</a:t>
            </a:r>
            <a:r>
              <a:rPr lang="ja-JP" altLang="en-US" sz="1050" dirty="0">
                <a:solidFill>
                  <a:schemeClr val="tx1"/>
                </a:solidFill>
                <a:latin typeface="Arial" charset="0"/>
                <a:ea typeface="ＭＳ Ｐゴシック" pitchFamily="50" charset="-128"/>
              </a:rPr>
              <a:t>が選択される。</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　エラーは出ない。</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a:t>
            </a:r>
            <a:r>
              <a:rPr lang="en-US" altLang="ja-JP" sz="1050" dirty="0">
                <a:solidFill>
                  <a:schemeClr val="tx1"/>
                </a:solidFill>
                <a:latin typeface="Arial" charset="0"/>
                <a:ea typeface="ＭＳ Ｐゴシック" pitchFamily="50" charset="-128"/>
              </a:rPr>
              <a:t>a==1</a:t>
            </a:r>
            <a:r>
              <a:rPr lang="ja-JP" altLang="en-US" sz="1050" dirty="0" err="1">
                <a:solidFill>
                  <a:schemeClr val="tx1"/>
                </a:solidFill>
                <a:latin typeface="Arial" charset="0"/>
                <a:ea typeface="ＭＳ Ｐゴシック" pitchFamily="50" charset="-128"/>
              </a:rPr>
              <a:t>、</a:t>
            </a:r>
            <a:r>
              <a:rPr lang="en-US" altLang="ja-JP" sz="1050" dirty="0">
                <a:solidFill>
                  <a:schemeClr val="tx1"/>
                </a:solidFill>
                <a:latin typeface="Arial" charset="0"/>
                <a:ea typeface="ＭＳ Ｐゴシック" pitchFamily="50" charset="-128"/>
              </a:rPr>
              <a:t>b==2</a:t>
            </a:r>
            <a:r>
              <a:rPr lang="ja-JP" altLang="en-US" sz="1050" dirty="0">
                <a:solidFill>
                  <a:schemeClr val="tx1"/>
                </a:solidFill>
                <a:latin typeface="Arial" charset="0"/>
                <a:ea typeface="ＭＳ Ｐゴシック" pitchFamily="50" charset="-128"/>
              </a:rPr>
              <a:t>の場合、</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　複数端子が選択されるのでコンパイルエラー</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　</a:t>
            </a:r>
            <a:r>
              <a:rPr lang="en-US" altLang="ja-JP" sz="1050" dirty="0">
                <a:solidFill>
                  <a:schemeClr val="tx1"/>
                </a:solidFill>
                <a:latin typeface="Arial" charset="0"/>
                <a:ea typeface="ＭＳ Ｐゴシック" pitchFamily="50" charset="-128"/>
              </a:rPr>
              <a:t>(</a:t>
            </a:r>
            <a:r>
              <a:rPr lang="ja-JP" altLang="en-US" sz="1050" dirty="0">
                <a:solidFill>
                  <a:schemeClr val="tx1"/>
                </a:solidFill>
                <a:latin typeface="Arial" charset="0"/>
                <a:ea typeface="ＭＳ Ｐゴシック" pitchFamily="50" charset="-128"/>
              </a:rPr>
              <a:t>次ページ参照</a:t>
            </a:r>
            <a:r>
              <a:rPr lang="en-US" altLang="ja-JP" sz="1050" dirty="0">
                <a:solidFill>
                  <a:schemeClr val="tx1"/>
                </a:solidFill>
                <a:latin typeface="Arial" charset="0"/>
                <a:ea typeface="ＭＳ Ｐゴシック" pitchFamily="50" charset="-128"/>
              </a:rPr>
              <a:t>)</a:t>
            </a:r>
          </a:p>
        </p:txBody>
      </p:sp>
      <p:pic>
        <p:nvPicPr>
          <p:cNvPr id="8" name="図 7"/>
          <p:cNvPicPr>
            <a:picLocks noChangeAspect="1"/>
          </p:cNvPicPr>
          <p:nvPr/>
        </p:nvPicPr>
        <p:blipFill>
          <a:blip r:embed="rId4"/>
          <a:stretch>
            <a:fillRect/>
          </a:stretch>
        </p:blipFill>
        <p:spPr>
          <a:xfrm>
            <a:off x="5223272" y="1603772"/>
            <a:ext cx="1757487" cy="3945731"/>
          </a:xfrm>
          <a:prstGeom prst="rect">
            <a:avLst/>
          </a:prstGeom>
          <a:ln>
            <a:solidFill>
              <a:schemeClr val="accent1"/>
            </a:solidFill>
          </a:ln>
        </p:spPr>
      </p:pic>
      <p:sp>
        <p:nvSpPr>
          <p:cNvPr id="17" name="正方形/長方形 16"/>
          <p:cNvSpPr/>
          <p:nvPr/>
        </p:nvSpPr>
        <p:spPr bwMode="auto">
          <a:xfrm>
            <a:off x="5223272" y="3772495"/>
            <a:ext cx="1448990" cy="380405"/>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4" name="角丸四角形吹き出し 13"/>
          <p:cNvSpPr/>
          <p:nvPr/>
        </p:nvSpPr>
        <p:spPr bwMode="auto">
          <a:xfrm>
            <a:off x="6858827" y="3398043"/>
            <a:ext cx="2223261" cy="1754725"/>
          </a:xfrm>
          <a:prstGeom prst="wedgeRoundRectCallout">
            <a:avLst>
              <a:gd name="adj1" fmla="val -62672"/>
              <a:gd name="adj2" fmla="val -1053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コード上で</a:t>
            </a:r>
            <a:r>
              <a:rPr lang="en-US" altLang="ja-JP" sz="1050" dirty="0">
                <a:solidFill>
                  <a:schemeClr val="tx1"/>
                </a:solidFill>
                <a:latin typeface="Arial" charset="0"/>
                <a:ea typeface="ＭＳ Ｐゴシック" pitchFamily="50" charset="-128"/>
              </a:rPr>
              <a:t>b==2</a:t>
            </a:r>
            <a:r>
              <a:rPr lang="ja-JP" altLang="en-US" sz="1050" dirty="0">
                <a:solidFill>
                  <a:schemeClr val="tx1"/>
                </a:solidFill>
                <a:latin typeface="Arial" charset="0"/>
                <a:ea typeface="ＭＳ Ｐゴシック" pitchFamily="50" charset="-128"/>
              </a:rPr>
              <a:t>に書き換えると、上の</a:t>
            </a:r>
            <a:r>
              <a:rPr lang="en-US" altLang="ja-JP" sz="1050" dirty="0">
                <a:solidFill>
                  <a:schemeClr val="tx1"/>
                </a:solidFill>
                <a:latin typeface="Arial" charset="0"/>
                <a:ea typeface="ＭＳ Ｐゴシック" pitchFamily="50" charset="-128"/>
              </a:rPr>
              <a:t>#if</a:t>
            </a:r>
            <a:r>
              <a:rPr lang="ja-JP" altLang="en-US" sz="1050" dirty="0">
                <a:solidFill>
                  <a:schemeClr val="tx1"/>
                </a:solidFill>
                <a:latin typeface="Arial" charset="0"/>
                <a:ea typeface="ＭＳ Ｐゴシック" pitchFamily="50" charset="-128"/>
              </a:rPr>
              <a:t>と、この</a:t>
            </a:r>
            <a:r>
              <a:rPr lang="en-US" altLang="ja-JP" sz="1050" dirty="0">
                <a:solidFill>
                  <a:schemeClr val="tx1"/>
                </a:solidFill>
                <a:latin typeface="Arial" charset="0"/>
                <a:ea typeface="ＭＳ Ｐゴシック" pitchFamily="50" charset="-128"/>
              </a:rPr>
              <a:t>#if</a:t>
            </a:r>
            <a:r>
              <a:rPr lang="ja-JP" altLang="en-US" sz="1050" dirty="0">
                <a:solidFill>
                  <a:schemeClr val="tx1"/>
                </a:solidFill>
                <a:latin typeface="Arial" charset="0"/>
                <a:ea typeface="ＭＳ Ｐゴシック" pitchFamily="50" charset="-128"/>
              </a:rPr>
              <a:t>のどちらも通すことが可能になるため、意図しない動作になる可能性がある</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２つめの条件を削除、もしくは</a:t>
            </a:r>
            <a:endParaRPr lang="en-US" altLang="ja-JP" sz="1050" dirty="0">
              <a:solidFill>
                <a:schemeClr val="tx1"/>
              </a:solidFill>
              <a:latin typeface="Arial" charset="0"/>
              <a:ea typeface="ＭＳ Ｐゴシック" pitchFamily="50" charset="-128"/>
            </a:endParaRPr>
          </a:p>
          <a:p>
            <a:pPr defTabSz="685800"/>
            <a:r>
              <a:rPr lang="ja-JP" altLang="en-US" sz="1050" dirty="0">
                <a:solidFill>
                  <a:schemeClr val="tx1"/>
                </a:solidFill>
                <a:latin typeface="Arial" charset="0"/>
                <a:ea typeface="ＭＳ Ｐゴシック" pitchFamily="50" charset="-128"/>
              </a:rPr>
              <a:t>すべてを</a:t>
            </a:r>
            <a:r>
              <a:rPr lang="en-US" altLang="ja-JP" sz="1050" dirty="0">
                <a:solidFill>
                  <a:schemeClr val="tx1"/>
                </a:solidFill>
                <a:latin typeface="Arial" charset="0"/>
                <a:ea typeface="ＭＳ Ｐゴシック" pitchFamily="50" charset="-128"/>
              </a:rPr>
              <a:t>#if - #</a:t>
            </a:r>
            <a:r>
              <a:rPr lang="en-US" altLang="ja-JP" sz="1050" dirty="0" err="1">
                <a:solidFill>
                  <a:schemeClr val="tx1"/>
                </a:solidFill>
                <a:latin typeface="Arial" charset="0"/>
                <a:ea typeface="ＭＳ Ｐゴシック" pitchFamily="50" charset="-128"/>
              </a:rPr>
              <a:t>elif</a:t>
            </a:r>
            <a:r>
              <a:rPr lang="ja-JP" altLang="en-US" sz="1050" dirty="0">
                <a:solidFill>
                  <a:schemeClr val="tx1"/>
                </a:solidFill>
                <a:latin typeface="Arial" charset="0"/>
                <a:ea typeface="ＭＳ Ｐゴシック" pitchFamily="50" charset="-128"/>
              </a:rPr>
              <a:t>でつなげて排他で処理をするのが意図通りのコードと思われる</a:t>
            </a:r>
            <a:endParaRPr lang="en-US" altLang="ja-JP" sz="1050" dirty="0">
              <a:solidFill>
                <a:schemeClr val="tx1"/>
              </a:solidFill>
              <a:latin typeface="Arial" charset="0"/>
              <a:ea typeface="ＭＳ Ｐゴシック" pitchFamily="50" charset="-128"/>
            </a:endParaRPr>
          </a:p>
        </p:txBody>
      </p:sp>
      <p:sp>
        <p:nvSpPr>
          <p:cNvPr id="18" name="右矢印 17"/>
          <p:cNvSpPr/>
          <p:nvPr/>
        </p:nvSpPr>
        <p:spPr bwMode="auto">
          <a:xfrm>
            <a:off x="4164176" y="2554319"/>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9" name="テキスト ボックス 18"/>
          <p:cNvSpPr txBox="1"/>
          <p:nvPr/>
        </p:nvSpPr>
        <p:spPr>
          <a:xfrm>
            <a:off x="4134249" y="2852158"/>
            <a:ext cx="713657" cy="369332"/>
          </a:xfrm>
          <a:prstGeom prst="rect">
            <a:avLst/>
          </a:prstGeom>
          <a:noFill/>
        </p:spPr>
        <p:txBody>
          <a:bodyPr wrap="none" rtlCol="0">
            <a:spAutoFit/>
          </a:bodyPr>
          <a:lstStyle/>
          <a:p>
            <a:r>
              <a:rPr lang="en-US" altLang="ja-JP" sz="900" dirty="0"/>
              <a:t>b!=2</a:t>
            </a:r>
            <a:r>
              <a:rPr lang="ja-JP" altLang="en-US" sz="900" dirty="0"/>
              <a:t>にして</a:t>
            </a:r>
            <a:endParaRPr lang="en-US" altLang="ja-JP" sz="900" dirty="0"/>
          </a:p>
          <a:p>
            <a:r>
              <a:rPr lang="ja-JP" altLang="en-US" sz="900" dirty="0"/>
              <a:t>コード生成</a:t>
            </a:r>
            <a:endParaRPr lang="en-US" altLang="ja-JP" sz="900" dirty="0"/>
          </a:p>
        </p:txBody>
      </p:sp>
      <p:sp>
        <p:nvSpPr>
          <p:cNvPr id="20" name="正方形/長方形 19"/>
          <p:cNvSpPr/>
          <p:nvPr/>
        </p:nvSpPr>
        <p:spPr bwMode="auto">
          <a:xfrm>
            <a:off x="1083469" y="4017625"/>
            <a:ext cx="1448990" cy="187663"/>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335945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kumimoji="1" lang="en-US" altLang="ja-JP" dirty="0" smtClean="0"/>
              <a:t>(Variant</a:t>
            </a:r>
            <a:r>
              <a:rPr kumimoji="1" lang="ja-JP" altLang="en-US" dirty="0" smtClean="0"/>
              <a:t> </a:t>
            </a:r>
            <a:r>
              <a:rPr kumimoji="1" lang="en-US" altLang="ja-JP" dirty="0" smtClean="0"/>
              <a:t>Source)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コードの出方は</a:t>
            </a:r>
            <a:r>
              <a:rPr kumimoji="1" lang="en-US" altLang="ja-JP" dirty="0" smtClean="0"/>
              <a:t>Variant</a:t>
            </a:r>
            <a:r>
              <a:rPr kumimoji="1" lang="ja-JP" altLang="en-US" dirty="0" smtClean="0"/>
              <a:t> </a:t>
            </a:r>
            <a:r>
              <a:rPr kumimoji="1" lang="en-US" altLang="ja-JP" dirty="0" smtClean="0"/>
              <a:t>Sink</a:t>
            </a:r>
            <a:r>
              <a:rPr kumimoji="1" lang="ja-JP" altLang="en-US" dirty="0" smtClean="0"/>
              <a:t>と同じ</a:t>
            </a:r>
            <a:endParaRPr kumimoji="1" lang="ja-JP" altLang="en-US" dirty="0"/>
          </a:p>
        </p:txBody>
      </p:sp>
      <p:pic>
        <p:nvPicPr>
          <p:cNvPr id="4" name="図 3"/>
          <p:cNvPicPr>
            <a:picLocks noChangeAspect="1"/>
          </p:cNvPicPr>
          <p:nvPr/>
        </p:nvPicPr>
        <p:blipFill>
          <a:blip r:embed="rId2"/>
          <a:stretch>
            <a:fillRect/>
          </a:stretch>
        </p:blipFill>
        <p:spPr>
          <a:xfrm>
            <a:off x="666976" y="2336779"/>
            <a:ext cx="2221706" cy="1100138"/>
          </a:xfrm>
          <a:prstGeom prst="rect">
            <a:avLst/>
          </a:prstGeom>
        </p:spPr>
      </p:pic>
      <p:pic>
        <p:nvPicPr>
          <p:cNvPr id="5" name="図 4"/>
          <p:cNvPicPr>
            <a:picLocks noChangeAspect="1"/>
          </p:cNvPicPr>
          <p:nvPr/>
        </p:nvPicPr>
        <p:blipFill>
          <a:blip r:embed="rId3"/>
          <a:stretch>
            <a:fillRect/>
          </a:stretch>
        </p:blipFill>
        <p:spPr>
          <a:xfrm>
            <a:off x="2888681" y="2336780"/>
            <a:ext cx="1764017" cy="3306783"/>
          </a:xfrm>
          <a:prstGeom prst="rect">
            <a:avLst/>
          </a:prstGeom>
          <a:ln>
            <a:solidFill>
              <a:schemeClr val="accent1"/>
            </a:solidFill>
          </a:ln>
        </p:spPr>
      </p:pic>
      <p:sp>
        <p:nvSpPr>
          <p:cNvPr id="6" name="正方形/長方形 5"/>
          <p:cNvSpPr/>
          <p:nvPr/>
        </p:nvSpPr>
        <p:spPr bwMode="auto">
          <a:xfrm>
            <a:off x="2888681" y="3091329"/>
            <a:ext cx="1764017" cy="2177284"/>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7" name="図 6"/>
          <p:cNvPicPr>
            <a:picLocks noChangeAspect="1"/>
          </p:cNvPicPr>
          <p:nvPr/>
        </p:nvPicPr>
        <p:blipFill>
          <a:blip r:embed="rId4"/>
          <a:stretch>
            <a:fillRect/>
          </a:stretch>
        </p:blipFill>
        <p:spPr>
          <a:xfrm>
            <a:off x="7026458" y="2127396"/>
            <a:ext cx="1620183" cy="3463072"/>
          </a:xfrm>
          <a:prstGeom prst="rect">
            <a:avLst/>
          </a:prstGeom>
          <a:ln>
            <a:solidFill>
              <a:schemeClr val="accent1"/>
            </a:solidFill>
          </a:ln>
        </p:spPr>
      </p:pic>
      <p:pic>
        <p:nvPicPr>
          <p:cNvPr id="8" name="図 7"/>
          <p:cNvPicPr>
            <a:picLocks noChangeAspect="1"/>
          </p:cNvPicPr>
          <p:nvPr/>
        </p:nvPicPr>
        <p:blipFill>
          <a:blip r:embed="rId5"/>
          <a:stretch>
            <a:fillRect/>
          </a:stretch>
        </p:blipFill>
        <p:spPr>
          <a:xfrm>
            <a:off x="5048565" y="2365177"/>
            <a:ext cx="1902265" cy="973550"/>
          </a:xfrm>
          <a:prstGeom prst="rect">
            <a:avLst/>
          </a:prstGeom>
        </p:spPr>
      </p:pic>
      <p:sp>
        <p:nvSpPr>
          <p:cNvPr id="9" name="正方形/長方形 8"/>
          <p:cNvSpPr/>
          <p:nvPr/>
        </p:nvSpPr>
        <p:spPr bwMode="auto">
          <a:xfrm>
            <a:off x="7026457" y="2640308"/>
            <a:ext cx="1764017" cy="580173"/>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0" name="正方形/長方形 9"/>
          <p:cNvSpPr/>
          <p:nvPr/>
        </p:nvSpPr>
        <p:spPr bwMode="auto">
          <a:xfrm>
            <a:off x="7026457" y="3924067"/>
            <a:ext cx="1764017" cy="1344545"/>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11" name="図 10"/>
          <p:cNvPicPr>
            <a:picLocks noChangeAspect="1"/>
          </p:cNvPicPr>
          <p:nvPr/>
        </p:nvPicPr>
        <p:blipFill>
          <a:blip r:embed="rId6"/>
          <a:stretch>
            <a:fillRect/>
          </a:stretch>
        </p:blipFill>
        <p:spPr>
          <a:xfrm>
            <a:off x="5179179" y="3769730"/>
            <a:ext cx="1771650" cy="242888"/>
          </a:xfrm>
          <a:prstGeom prst="rect">
            <a:avLst/>
          </a:prstGeom>
          <a:ln>
            <a:solidFill>
              <a:schemeClr val="accent1"/>
            </a:solidFill>
          </a:ln>
        </p:spPr>
      </p:pic>
      <p:sp>
        <p:nvSpPr>
          <p:cNvPr id="13" name="テキスト ボックス 12"/>
          <p:cNvSpPr txBox="1"/>
          <p:nvPr/>
        </p:nvSpPr>
        <p:spPr>
          <a:xfrm>
            <a:off x="740990" y="4055491"/>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14" name="テキスト ボックス 13"/>
          <p:cNvSpPr txBox="1"/>
          <p:nvPr/>
        </p:nvSpPr>
        <p:spPr>
          <a:xfrm>
            <a:off x="4997767" y="4013458"/>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15" name="テキスト ボックス 14"/>
          <p:cNvSpPr txBox="1"/>
          <p:nvPr/>
        </p:nvSpPr>
        <p:spPr>
          <a:xfrm>
            <a:off x="2085488" y="3605015"/>
            <a:ext cx="699230" cy="230832"/>
          </a:xfrm>
          <a:prstGeom prst="rect">
            <a:avLst/>
          </a:prstGeom>
          <a:noFill/>
        </p:spPr>
        <p:txBody>
          <a:bodyPr wrap="none" rtlCol="0">
            <a:spAutoFit/>
          </a:bodyPr>
          <a:lstStyle/>
          <a:p>
            <a:r>
              <a:rPr lang="ja-JP" altLang="en-US" sz="900" dirty="0"/>
              <a:t>コード生成</a:t>
            </a:r>
            <a:endParaRPr lang="en-US" altLang="ja-JP" sz="900" dirty="0"/>
          </a:p>
        </p:txBody>
      </p:sp>
      <p:sp>
        <p:nvSpPr>
          <p:cNvPr id="16" name="右矢印 15"/>
          <p:cNvSpPr/>
          <p:nvPr/>
        </p:nvSpPr>
        <p:spPr bwMode="auto">
          <a:xfrm rot="1285703">
            <a:off x="6268821" y="3182943"/>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7" name="テキスト ボックス 16"/>
          <p:cNvSpPr txBox="1"/>
          <p:nvPr/>
        </p:nvSpPr>
        <p:spPr>
          <a:xfrm>
            <a:off x="5978584" y="3443907"/>
            <a:ext cx="699230" cy="230832"/>
          </a:xfrm>
          <a:prstGeom prst="rect">
            <a:avLst/>
          </a:prstGeom>
          <a:noFill/>
        </p:spPr>
        <p:txBody>
          <a:bodyPr wrap="none" rtlCol="0">
            <a:spAutoFit/>
          </a:bodyPr>
          <a:lstStyle/>
          <a:p>
            <a:r>
              <a:rPr lang="ja-JP" altLang="en-US" sz="900" dirty="0"/>
              <a:t>コード生成</a:t>
            </a:r>
            <a:endParaRPr lang="en-US" altLang="ja-JP" sz="900" dirty="0"/>
          </a:p>
        </p:txBody>
      </p:sp>
      <p:sp>
        <p:nvSpPr>
          <p:cNvPr id="18" name="右矢印 17"/>
          <p:cNvSpPr/>
          <p:nvPr/>
        </p:nvSpPr>
        <p:spPr bwMode="auto">
          <a:xfrm rot="1285703">
            <a:off x="2184992" y="3229695"/>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2544812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57350"/>
            <a:ext cx="49815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286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Variant</a:t>
            </a:r>
            <a:r>
              <a:rPr lang="ja-JP" altLang="en-US" dirty="0" smtClean="0"/>
              <a:t> </a:t>
            </a:r>
            <a:r>
              <a:rPr lang="en-US" altLang="ja-JP" dirty="0" smtClean="0"/>
              <a:t>Sink / Variant Source</a:t>
            </a:r>
            <a:r>
              <a:rPr lang="ja-JP" altLang="en-US" dirty="0" smtClean="0"/>
              <a:t>機能</a:t>
            </a:r>
            <a:r>
              <a:rPr lang="ja-JP" altLang="en-US" dirty="0"/>
              <a:t>概要</a:t>
            </a:r>
            <a:endParaRPr kumimoji="1" lang="ja-JP" altLang="en-US" dirty="0"/>
          </a:p>
        </p:txBody>
      </p:sp>
      <p:sp>
        <p:nvSpPr>
          <p:cNvPr id="4" name="コンテンツ プレースホルダー 3"/>
          <p:cNvSpPr>
            <a:spLocks noGrp="1"/>
          </p:cNvSpPr>
          <p:nvPr>
            <p:ph idx="1"/>
          </p:nvPr>
        </p:nvSpPr>
        <p:spPr/>
        <p:txBody>
          <a:bodyPr/>
          <a:lstStyle/>
          <a:p>
            <a:r>
              <a:rPr kumimoji="1" lang="en-US" altLang="ja-JP" dirty="0" smtClean="0"/>
              <a:t>Variant Sink</a:t>
            </a:r>
          </a:p>
          <a:p>
            <a:pPr lvl="1"/>
            <a:r>
              <a:rPr lang="en-US" altLang="ja-JP" dirty="0" smtClean="0"/>
              <a:t>1 </a:t>
            </a:r>
            <a:r>
              <a:rPr lang="ja-JP" altLang="en-US" dirty="0" err="1"/>
              <a:t>つの</a:t>
            </a:r>
            <a:r>
              <a:rPr lang="ja-JP" altLang="en-US" dirty="0"/>
              <a:t>入力端子と </a:t>
            </a:r>
            <a:r>
              <a:rPr lang="ja-JP" altLang="en-US" dirty="0" smtClean="0"/>
              <a:t>、</a:t>
            </a:r>
            <a:r>
              <a:rPr lang="en-US" altLang="ja-JP" dirty="0" smtClean="0"/>
              <a:t>1 </a:t>
            </a:r>
            <a:r>
              <a:rPr lang="ja-JP" altLang="en-US" dirty="0"/>
              <a:t>つ以上の出力</a:t>
            </a:r>
            <a:r>
              <a:rPr lang="ja-JP" altLang="en-US" dirty="0" smtClean="0"/>
              <a:t>端子を持つ</a:t>
            </a:r>
            <a:endParaRPr lang="en-US" altLang="ja-JP" dirty="0" smtClean="0"/>
          </a:p>
          <a:p>
            <a:pPr lvl="1"/>
            <a:r>
              <a:rPr lang="ja-JP" altLang="en-US" dirty="0" smtClean="0"/>
              <a:t>ブロックの設定で、入力信号をどの出力端子から流すかを決定する</a:t>
            </a:r>
            <a:endParaRPr lang="en-US" altLang="ja-JP" dirty="0" smtClean="0"/>
          </a:p>
          <a:p>
            <a:pPr lvl="1"/>
            <a:r>
              <a:rPr lang="ja-JP" altLang="en-US" dirty="0" smtClean="0"/>
              <a:t>有効になる出力端子はいずれか</a:t>
            </a:r>
            <a:r>
              <a:rPr lang="en-US" altLang="ja-JP" dirty="0" smtClean="0"/>
              <a:t>1</a:t>
            </a:r>
            <a:r>
              <a:rPr lang="ja-JP" altLang="en-US" dirty="0" smtClean="0"/>
              <a:t>つ</a:t>
            </a:r>
            <a:endParaRPr lang="en-US" altLang="ja-JP" dirty="0" smtClean="0"/>
          </a:p>
          <a:p>
            <a:pPr marL="457200" lvl="1" indent="0">
              <a:buNone/>
            </a:pPr>
            <a:endParaRPr lang="en-US" altLang="ja-JP" dirty="0"/>
          </a:p>
          <a:p>
            <a:pPr marL="457200" lvl="1" indent="0">
              <a:buNone/>
            </a:pPr>
            <a:endParaRPr lang="en-US" altLang="ja-JP" dirty="0"/>
          </a:p>
          <a:p>
            <a:r>
              <a:rPr lang="en-US" altLang="ja-JP" dirty="0" smtClean="0"/>
              <a:t>Variant</a:t>
            </a:r>
            <a:r>
              <a:rPr lang="ja-JP" altLang="en-US" dirty="0" smtClean="0"/>
              <a:t> </a:t>
            </a:r>
            <a:r>
              <a:rPr lang="en-US" altLang="ja-JP" dirty="0" smtClean="0"/>
              <a:t>Source</a:t>
            </a:r>
          </a:p>
          <a:p>
            <a:pPr lvl="1"/>
            <a:r>
              <a:rPr lang="en-US" altLang="ja-JP" dirty="0"/>
              <a:t>1</a:t>
            </a:r>
            <a:r>
              <a:rPr lang="ja-JP" altLang="en-US" dirty="0" smtClean="0"/>
              <a:t>つ以上の入力端子と、１つの出力端子を持つ</a:t>
            </a:r>
            <a:endParaRPr lang="en-US" altLang="ja-JP" dirty="0" smtClean="0"/>
          </a:p>
          <a:p>
            <a:pPr lvl="1"/>
            <a:r>
              <a:rPr lang="ja-JP" altLang="en-US" dirty="0"/>
              <a:t>ブロックの設定で</a:t>
            </a:r>
            <a:r>
              <a:rPr lang="ja-JP" altLang="en-US" dirty="0" smtClean="0"/>
              <a:t>、どの入力端子から入った信号を出力端子に流すかを決定する</a:t>
            </a:r>
            <a:endParaRPr lang="en-US" altLang="ja-JP" dirty="0" smtClean="0"/>
          </a:p>
          <a:p>
            <a:pPr lvl="1"/>
            <a:r>
              <a:rPr lang="ja-JP" altLang="en-US" dirty="0" smtClean="0"/>
              <a:t>有効になる入力端子はいずれか</a:t>
            </a:r>
            <a:r>
              <a:rPr lang="en-US" altLang="ja-JP" dirty="0" smtClean="0"/>
              <a:t>1</a:t>
            </a:r>
            <a:r>
              <a:rPr lang="ja-JP" altLang="en-US" dirty="0" smtClean="0"/>
              <a:t>つ</a:t>
            </a:r>
            <a:endParaRPr lang="en-US" altLang="ja-JP" dirty="0" smtClean="0"/>
          </a:p>
          <a:p>
            <a:pPr lvl="1"/>
            <a:endParaRPr lang="en-US" altLang="ja-JP" dirty="0"/>
          </a:p>
          <a:p>
            <a:pPr lvl="1"/>
            <a:endParaRPr lang="ja-JP" altLang="en-US" dirty="0"/>
          </a:p>
        </p:txBody>
      </p:sp>
      <p:pic>
        <p:nvPicPr>
          <p:cNvPr id="5" name="図 4"/>
          <p:cNvPicPr>
            <a:picLocks noChangeAspect="1"/>
          </p:cNvPicPr>
          <p:nvPr/>
        </p:nvPicPr>
        <p:blipFill>
          <a:blip r:embed="rId2"/>
          <a:stretch>
            <a:fillRect/>
          </a:stretch>
        </p:blipFill>
        <p:spPr>
          <a:xfrm>
            <a:off x="6878859" y="2280103"/>
            <a:ext cx="777645" cy="1262079"/>
          </a:xfrm>
          <a:prstGeom prst="rect">
            <a:avLst/>
          </a:prstGeom>
        </p:spPr>
      </p:pic>
      <p:sp>
        <p:nvSpPr>
          <p:cNvPr id="7" name="テキスト ボックス 6"/>
          <p:cNvSpPr txBox="1"/>
          <p:nvPr/>
        </p:nvSpPr>
        <p:spPr>
          <a:xfrm>
            <a:off x="6738378" y="3403683"/>
            <a:ext cx="1411477" cy="369332"/>
          </a:xfrm>
          <a:prstGeom prst="rect">
            <a:avLst/>
          </a:prstGeom>
          <a:noFill/>
        </p:spPr>
        <p:txBody>
          <a:bodyPr wrap="none" rtlCol="0">
            <a:spAutoFit/>
          </a:bodyPr>
          <a:lstStyle/>
          <a:p>
            <a:r>
              <a:rPr lang="en-US" altLang="ja-JP" dirty="0"/>
              <a:t>Variant </a:t>
            </a:r>
            <a:r>
              <a:rPr lang="en-US" altLang="ja-JP" dirty="0" smtClean="0"/>
              <a:t>Sink</a:t>
            </a:r>
            <a:endParaRPr lang="en-US" altLang="ja-JP" dirty="0"/>
          </a:p>
        </p:txBody>
      </p:sp>
      <p:pic>
        <p:nvPicPr>
          <p:cNvPr id="8" name="図 7"/>
          <p:cNvPicPr>
            <a:picLocks noChangeAspect="1"/>
          </p:cNvPicPr>
          <p:nvPr/>
        </p:nvPicPr>
        <p:blipFill>
          <a:blip r:embed="rId3"/>
          <a:stretch>
            <a:fillRect/>
          </a:stretch>
        </p:blipFill>
        <p:spPr>
          <a:xfrm>
            <a:off x="6934200" y="4572000"/>
            <a:ext cx="722304" cy="1135049"/>
          </a:xfrm>
          <a:prstGeom prst="rect">
            <a:avLst/>
          </a:prstGeom>
        </p:spPr>
      </p:pic>
      <p:sp>
        <p:nvSpPr>
          <p:cNvPr id="9" name="テキスト ボックス 8"/>
          <p:cNvSpPr txBox="1"/>
          <p:nvPr/>
        </p:nvSpPr>
        <p:spPr>
          <a:xfrm>
            <a:off x="6738377" y="5645791"/>
            <a:ext cx="1693605" cy="369332"/>
          </a:xfrm>
          <a:prstGeom prst="rect">
            <a:avLst/>
          </a:prstGeom>
          <a:noFill/>
        </p:spPr>
        <p:txBody>
          <a:bodyPr wrap="none" rtlCol="0">
            <a:spAutoFit/>
          </a:bodyPr>
          <a:lstStyle/>
          <a:p>
            <a:r>
              <a:rPr lang="en-US" altLang="ja-JP" dirty="0"/>
              <a:t>Variant </a:t>
            </a:r>
            <a:r>
              <a:rPr lang="en-US" altLang="ja-JP" dirty="0" smtClean="0"/>
              <a:t>Source</a:t>
            </a:r>
            <a:endParaRPr lang="en-US" altLang="ja-JP" dirty="0"/>
          </a:p>
        </p:txBody>
      </p:sp>
      <p:sp>
        <p:nvSpPr>
          <p:cNvPr id="10" name="テキスト ボックス 9"/>
          <p:cNvSpPr txBox="1"/>
          <p:nvPr/>
        </p:nvSpPr>
        <p:spPr>
          <a:xfrm>
            <a:off x="745781" y="5466896"/>
            <a:ext cx="3016594" cy="727122"/>
          </a:xfrm>
          <a:prstGeom prst="rect">
            <a:avLst/>
          </a:prstGeom>
          <a:noFill/>
        </p:spPr>
        <p:txBody>
          <a:bodyPr wrap="square" rtlCol="0">
            <a:spAutoFit/>
          </a:bodyPr>
          <a:lstStyle/>
          <a:p>
            <a:r>
              <a:rPr lang="en-US" altLang="ja-JP" sz="825" dirty="0">
                <a:solidFill>
                  <a:srgbClr val="00B0F0"/>
                </a:solidFill>
              </a:rPr>
              <a:t>Variant Sink</a:t>
            </a: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slref</a:t>
            </a:r>
            <a:r>
              <a:rPr lang="en-US" altLang="ja-JP" sz="825" dirty="0">
                <a:solidFill>
                  <a:srgbClr val="00B0F0"/>
                </a:solidFill>
              </a:rPr>
              <a:t>/variantsink.html'))</a:t>
            </a:r>
          </a:p>
          <a:p>
            <a:endParaRPr lang="en-US" altLang="ja-JP" sz="825" dirty="0">
              <a:solidFill>
                <a:srgbClr val="00B0F0"/>
              </a:solidFill>
            </a:endParaRPr>
          </a:p>
          <a:p>
            <a:r>
              <a:rPr lang="en-US" altLang="ja-JP" sz="825" dirty="0">
                <a:solidFill>
                  <a:srgbClr val="00B0F0"/>
                </a:solidFill>
              </a:rPr>
              <a:t>Variant Source</a:t>
            </a: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slref</a:t>
            </a:r>
            <a:r>
              <a:rPr lang="en-US" altLang="ja-JP" sz="825" dirty="0">
                <a:solidFill>
                  <a:srgbClr val="00B0F0"/>
                </a:solidFill>
              </a:rPr>
              <a:t>/variantsource.html'))</a:t>
            </a:r>
            <a:endParaRPr lang="ja-JP" altLang="en-US" sz="825" dirty="0">
              <a:solidFill>
                <a:srgbClr val="00B0F0"/>
              </a:solidFill>
            </a:endParaRPr>
          </a:p>
        </p:txBody>
      </p:sp>
    </p:spTree>
    <p:extLst>
      <p:ext uri="{BB962C8B-B14F-4D97-AF65-F5344CB8AC3E}">
        <p14:creationId xmlns:p14="http://schemas.microsoft.com/office/powerpoint/2010/main" val="2625486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endParaRPr kumimoji="1" lang="en-US" altLang="ja-JP" dirty="0" smtClean="0"/>
          </a:p>
          <a:p>
            <a:pPr marL="0" indent="0">
              <a:buNone/>
            </a:pPr>
            <a:r>
              <a:rPr kumimoji="1" lang="ja-JP" altLang="en-US" dirty="0" smtClean="0"/>
              <a:t>バリアントで選択されている方のみコードに出力される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DEST</a:t>
            </a:r>
            <a:r>
              <a:rPr kumimoji="1" lang="ja-JP" altLang="en-US" dirty="0" smtClean="0"/>
              <a:t>の定義は最適化により省略されてコード内に出現しない</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38400"/>
            <a:ext cx="59245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1981200" y="4258258"/>
            <a:ext cx="5486400" cy="3518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692937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ja-JP" altLang="en-US" dirty="0" smtClean="0"/>
              <a:t>赤枠部分にチェックを入れる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4648200" cy="26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343400" y="6151052"/>
            <a:ext cx="46101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628860"/>
            <a:ext cx="5405438" cy="172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1502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558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Source</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382619"/>
            <a:ext cx="4648200" cy="433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2824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Sink</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828800"/>
            <a:ext cx="43053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17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(Define</a:t>
            </a:r>
            <a:r>
              <a:rPr kumimoji="1" lang="ja-JP" altLang="en-US" dirty="0" smtClean="0"/>
              <a:t>定義</a:t>
            </a:r>
            <a:r>
              <a:rPr kumimoji="1" lang="en-US" altLang="ja-JP" dirty="0" smtClean="0"/>
              <a:t>)</a:t>
            </a:r>
          </a:p>
          <a:p>
            <a:pPr marL="0" indent="0">
              <a:buNone/>
            </a:pPr>
            <a:endParaRPr kumimoji="1" lang="en-US" altLang="ja-JP" dirty="0"/>
          </a:p>
          <a:p>
            <a:pPr marL="0" indent="0">
              <a:buNone/>
            </a:pPr>
            <a:r>
              <a:rPr kumimoji="1" lang="en-US" altLang="ja-JP" dirty="0" smtClean="0"/>
              <a:t>DEST</a:t>
            </a:r>
            <a:r>
              <a:rPr kumimoji="1" lang="ja-JP" altLang="en-US" dirty="0" smtClean="0"/>
              <a:t>のパラメータで指定したヘッダファイルに、</a:t>
            </a:r>
            <a:r>
              <a:rPr kumimoji="1" lang="en-US" altLang="ja-JP" dirty="0" smtClean="0"/>
              <a:t>DEST</a:t>
            </a:r>
            <a:r>
              <a:rPr kumimoji="1" lang="ja-JP" altLang="en-US" dirty="0" smtClean="0"/>
              <a:t>の</a:t>
            </a:r>
            <a:r>
              <a:rPr kumimoji="1" lang="en-US" altLang="ja-JP" dirty="0" smtClean="0"/>
              <a:t>Define</a:t>
            </a:r>
            <a:r>
              <a:rPr kumimoji="1" lang="ja-JP" altLang="en-US" dirty="0" smtClean="0"/>
              <a:t>定義がされる</a:t>
            </a:r>
            <a:endParaRPr kumimoji="1" lang="en-US" altLang="ja-JP" dirty="0" smtClean="0"/>
          </a:p>
          <a:p>
            <a:pPr marL="0" indent="0">
              <a:buNone/>
            </a:pPr>
            <a:endParaRPr kumimoji="1" lang="en-US" altLang="ja-JP" dirty="0"/>
          </a:p>
          <a:p>
            <a:pPr marL="0" indent="0">
              <a:buNone/>
            </a:pPr>
            <a:r>
              <a:rPr kumimoji="1" lang="ja-JP" altLang="en-US" dirty="0"/>
              <a:t>コード生成</a:t>
            </a:r>
            <a:r>
              <a:rPr kumimoji="1" lang="ja-JP" altLang="en-US" dirty="0" smtClean="0"/>
              <a:t>結果</a:t>
            </a:r>
            <a:r>
              <a:rPr kumimoji="1" lang="en-US" altLang="ja-JP" dirty="0" smtClean="0"/>
              <a:t>(Variant)</a:t>
            </a:r>
          </a:p>
          <a:p>
            <a:pPr marL="0" indent="0">
              <a:buNone/>
            </a:pPr>
            <a:endParaRPr kumimoji="1" lang="en-US" altLang="ja-JP" dirty="0" smtClean="0"/>
          </a:p>
          <a:p>
            <a:pPr marL="0" indent="0">
              <a:buNone/>
            </a:pPr>
            <a:r>
              <a:rPr kumimoji="1" lang="en-US" altLang="ja-JP" dirty="0" smtClean="0"/>
              <a:t>[(model</a:t>
            </a:r>
            <a:r>
              <a:rPr kumimoji="1" lang="ja-JP" altLang="en-US" dirty="0" smtClean="0"/>
              <a:t>名</a:t>
            </a:r>
            <a:r>
              <a:rPr kumimoji="1" lang="en-US" altLang="ja-JP" dirty="0" smtClean="0"/>
              <a:t>)_</a:t>
            </a:r>
            <a:r>
              <a:rPr kumimoji="1" lang="en-US" altLang="ja-JP" dirty="0" err="1" smtClean="0"/>
              <a:t>types.h</a:t>
            </a:r>
            <a:r>
              <a:rPr kumimoji="1" lang="en-US" altLang="ja-JP" dirty="0" smtClean="0"/>
              <a:t>]</a:t>
            </a:r>
            <a:r>
              <a:rPr kumimoji="1" lang="ja-JP" altLang="en-US" dirty="0" smtClean="0"/>
              <a:t>内に、</a:t>
            </a:r>
            <a:r>
              <a:rPr kumimoji="1" lang="en-US" altLang="ja-JP" dirty="0" smtClean="0"/>
              <a:t>Variant</a:t>
            </a:r>
            <a:r>
              <a:rPr kumimoji="1" lang="ja-JP" altLang="en-US" dirty="0" smtClean="0"/>
              <a:t>のプリプロセッサ条件が生成される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4" y="3328263"/>
            <a:ext cx="4572228" cy="307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48" y="990600"/>
            <a:ext cx="4581753" cy="184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8594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en-US" altLang="ja-JP" dirty="0" smtClean="0"/>
              <a:t>Variant</a:t>
            </a:r>
            <a:r>
              <a:rPr kumimoji="1" lang="ja-JP" altLang="en-US" dirty="0"/>
              <a:t> </a:t>
            </a:r>
            <a:r>
              <a:rPr kumimoji="1" lang="en-US" altLang="ja-JP" dirty="0" smtClean="0"/>
              <a:t>Sink</a:t>
            </a:r>
            <a:r>
              <a:rPr kumimoji="1" lang="ja-JP" altLang="en-US" dirty="0" smtClean="0"/>
              <a:t>の後ろに、</a:t>
            </a:r>
            <a:endParaRPr kumimoji="1" lang="en-US" altLang="ja-JP" dirty="0" smtClean="0"/>
          </a:p>
          <a:p>
            <a:pPr marL="0" indent="0">
              <a:buNone/>
            </a:pPr>
            <a:r>
              <a:rPr kumimoji="1" lang="en-US" altLang="ja-JP" dirty="0" smtClean="0"/>
              <a:t>add</a:t>
            </a:r>
            <a:r>
              <a:rPr kumimoji="1" lang="ja-JP" altLang="en-US" dirty="0" smtClean="0"/>
              <a:t>ブロックを入れる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3341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5957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a:t>s</a:t>
            </a:r>
            <a:r>
              <a:rPr kumimoji="1" lang="en-US" altLang="ja-JP" dirty="0" smtClean="0"/>
              <a:t>tep</a:t>
            </a:r>
            <a:r>
              <a:rPr kumimoji="1" lang="ja-JP" altLang="en-US" dirty="0" smtClean="0"/>
              <a:t>関数部分は、アクティブになっている部分のみ出力される</a:t>
            </a:r>
            <a:endParaRPr kumimoji="1" lang="en-US" altLang="ja-JP" dirty="0" smtClean="0"/>
          </a:p>
          <a:p>
            <a:pPr marL="0" indent="0">
              <a:buNone/>
            </a:pPr>
            <a:endParaRPr kumimoji="1" lang="en-US" altLang="ja-JP" dirty="0"/>
          </a:p>
          <a:p>
            <a:pPr marL="0" indent="0">
              <a:buNone/>
            </a:pPr>
            <a:endParaRPr kumimoji="1" lang="en-US" altLang="ja-JP"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6999"/>
            <a:ext cx="5029200" cy="304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981200" y="5029200"/>
            <a:ext cx="51816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0641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a:t>
            </a:r>
            <a:r>
              <a:rPr kumimoji="1" lang="en-US" altLang="ja-JP" dirty="0"/>
              <a:t>i</a:t>
            </a:r>
            <a:r>
              <a:rPr kumimoji="1" lang="en-US" altLang="ja-JP" dirty="0" smtClean="0"/>
              <a:t>nitialize</a:t>
            </a:r>
            <a:r>
              <a:rPr kumimoji="1" lang="ja-JP" altLang="en-US" dirty="0" smtClean="0"/>
              <a:t>関数</a:t>
            </a:r>
            <a:r>
              <a:rPr kumimoji="1" lang="en-US" altLang="ja-JP" dirty="0" smtClean="0"/>
              <a:t>)</a:t>
            </a:r>
            <a:endParaRPr kumimoji="1" lang="en-US" altLang="ja-JP" dirty="0"/>
          </a:p>
          <a:p>
            <a:pPr marL="0" indent="0">
              <a:buNone/>
            </a:pPr>
            <a:r>
              <a:rPr kumimoji="1" lang="en-US" altLang="ja-JP" dirty="0" smtClean="0"/>
              <a:t>Variant</a:t>
            </a:r>
            <a:r>
              <a:rPr kumimoji="1" lang="ja-JP" altLang="en-US" dirty="0" smtClean="0"/>
              <a:t>で選択されていない側の</a:t>
            </a:r>
            <a:r>
              <a:rPr kumimoji="1" lang="en-US" altLang="ja-JP" dirty="0" smtClean="0"/>
              <a:t>Add</a:t>
            </a:r>
            <a:r>
              <a:rPr kumimoji="1" lang="ja-JP" altLang="en-US" dirty="0" smtClean="0"/>
              <a:t>ブロックの部分は、定数として出力される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コード生成結果</a:t>
            </a:r>
            <a:r>
              <a:rPr kumimoji="1" lang="en-US" altLang="ja-JP" dirty="0" smtClean="0"/>
              <a:t>([</a:t>
            </a:r>
            <a:r>
              <a:rPr kumimoji="1" lang="ja-JP" altLang="en-US" dirty="0" smtClean="0"/>
              <a:t>モデル名</a:t>
            </a:r>
            <a:r>
              <a:rPr kumimoji="1" lang="en-US" altLang="ja-JP" dirty="0" smtClean="0"/>
              <a:t>]_</a:t>
            </a:r>
            <a:r>
              <a:rPr kumimoji="1" lang="en-US" altLang="ja-JP" dirty="0" err="1" smtClean="0"/>
              <a:t>data.c</a:t>
            </a:r>
            <a:r>
              <a:rPr kumimoji="1" lang="en-US" altLang="ja-JP" dirty="0" smtClean="0"/>
              <a:t>)</a:t>
            </a:r>
          </a:p>
          <a:p>
            <a:pPr marL="0" indent="0">
              <a:buNone/>
            </a:pPr>
            <a:r>
              <a:rPr kumimoji="1" lang="en-US" altLang="ja-JP" dirty="0" smtClean="0"/>
              <a:t>Add</a:t>
            </a:r>
            <a:r>
              <a:rPr kumimoji="1" lang="ja-JP" altLang="en-US" dirty="0" smtClean="0"/>
              <a:t>ブロックの定数として出力されているデータはここで定義される</a:t>
            </a:r>
            <a:endParaRPr kumimoji="1" lang="en-US" altLang="ja-JP" dirty="0"/>
          </a:p>
          <a:p>
            <a:pPr marL="0" indent="0">
              <a:buNone/>
            </a:pPr>
            <a:endParaRPr kumimoji="1" lang="en-US" altLang="ja-JP"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41271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828800" y="3200400"/>
            <a:ext cx="5336516"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620" y="5229225"/>
            <a:ext cx="4714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207284" y="5395912"/>
            <a:ext cx="4726916" cy="5476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767546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４</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を用いる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867400" cy="1857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137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Manual</a:t>
            </a:r>
            <a:r>
              <a:rPr kumimoji="1" lang="ja-JP" altLang="en-US" dirty="0" smtClean="0"/>
              <a:t> </a:t>
            </a:r>
            <a:r>
              <a:rPr kumimoji="1" lang="en-US" altLang="ja-JP" dirty="0" smtClean="0"/>
              <a:t>Variant Source, Variant Sink</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Manual</a:t>
            </a:r>
            <a:r>
              <a:rPr kumimoji="1" lang="ja-JP" altLang="en-US" dirty="0" smtClean="0"/>
              <a:t> </a:t>
            </a:r>
            <a:r>
              <a:rPr kumimoji="1" lang="en-US" altLang="ja-JP" dirty="0" smtClean="0"/>
              <a:t>Variant</a:t>
            </a:r>
            <a:r>
              <a:rPr kumimoji="1" lang="ja-JP" altLang="en-US" dirty="0" smtClean="0"/>
              <a:t> </a:t>
            </a:r>
            <a:r>
              <a:rPr kumimoji="1" lang="en-US" altLang="ja-JP" dirty="0" smtClean="0"/>
              <a:t>Source</a:t>
            </a:r>
          </a:p>
          <a:p>
            <a:pPr lvl="1"/>
            <a:r>
              <a:rPr lang="en-US" altLang="ja-JP" dirty="0" smtClean="0"/>
              <a:t>Variant</a:t>
            </a:r>
            <a:r>
              <a:rPr lang="ja-JP" altLang="en-US" dirty="0" smtClean="0"/>
              <a:t> </a:t>
            </a:r>
            <a:r>
              <a:rPr lang="en-US" altLang="ja-JP" dirty="0" smtClean="0"/>
              <a:t>Source</a:t>
            </a:r>
            <a:r>
              <a:rPr lang="ja-JP" altLang="en-US" dirty="0" smtClean="0"/>
              <a:t>にマスクをかけたブロック</a:t>
            </a:r>
            <a:endParaRPr lang="en-US" altLang="ja-JP" dirty="0" smtClean="0"/>
          </a:p>
          <a:p>
            <a:pPr lvl="1"/>
            <a:r>
              <a:rPr kumimoji="1" lang="ja-JP" altLang="en-US" dirty="0" smtClean="0"/>
              <a:t>ダブルクリックで端子の選択が変わる</a:t>
            </a:r>
            <a:r>
              <a:rPr kumimoji="1" lang="en-US" altLang="ja-JP" dirty="0" smtClean="0"/>
              <a:t>(</a:t>
            </a:r>
            <a:r>
              <a:rPr lang="ja-JP" altLang="en-US" dirty="0"/>
              <a:t>右</a:t>
            </a:r>
            <a:r>
              <a:rPr lang="ja-JP" altLang="en-US" dirty="0" smtClean="0"/>
              <a:t>クリック→</a:t>
            </a:r>
            <a:r>
              <a:rPr lang="en-US" altLang="ja-JP" dirty="0"/>
              <a:t>{</a:t>
            </a:r>
            <a:r>
              <a:rPr lang="ja-JP" altLang="en-US" dirty="0" smtClean="0"/>
              <a:t>バリアント</a:t>
            </a:r>
            <a:r>
              <a:rPr lang="en-US" altLang="ja-JP" dirty="0" smtClean="0"/>
              <a:t>}</a:t>
            </a:r>
            <a:r>
              <a:rPr lang="ja-JP" altLang="en-US" dirty="0" smtClean="0"/>
              <a:t>メニューからも可能</a:t>
            </a:r>
            <a:r>
              <a:rPr kumimoji="1" lang="en-US" altLang="ja-JP" dirty="0" smtClean="0"/>
              <a:t>)</a:t>
            </a:r>
          </a:p>
          <a:p>
            <a:pPr lvl="1"/>
            <a:endParaRPr lang="en-US" altLang="ja-JP" dirty="0"/>
          </a:p>
          <a:p>
            <a:pPr lvl="1"/>
            <a:endParaRPr kumimoji="1" lang="en-US" altLang="ja-JP" dirty="0" smtClean="0"/>
          </a:p>
          <a:p>
            <a:pPr lvl="1"/>
            <a:endParaRPr lang="en-US" altLang="ja-JP" dirty="0"/>
          </a:p>
          <a:p>
            <a:pPr marL="342900" lvl="1" indent="0">
              <a:buNone/>
            </a:pPr>
            <a:endParaRPr lang="en-US" altLang="ja-JP" dirty="0"/>
          </a:p>
          <a:p>
            <a:r>
              <a:rPr kumimoji="1" lang="en-US" altLang="ja-JP" dirty="0"/>
              <a:t>Manual</a:t>
            </a:r>
            <a:r>
              <a:rPr kumimoji="1" lang="ja-JP" altLang="en-US" dirty="0"/>
              <a:t> </a:t>
            </a:r>
            <a:r>
              <a:rPr kumimoji="1" lang="en-US" altLang="ja-JP" dirty="0"/>
              <a:t>Variant</a:t>
            </a:r>
            <a:r>
              <a:rPr kumimoji="1" lang="ja-JP" altLang="en-US" dirty="0"/>
              <a:t> </a:t>
            </a:r>
            <a:r>
              <a:rPr kumimoji="1" lang="en-US" altLang="ja-JP" dirty="0" smtClean="0"/>
              <a:t>Sink</a:t>
            </a:r>
            <a:endParaRPr kumimoji="1" lang="en-US" altLang="ja-JP" dirty="0"/>
          </a:p>
          <a:p>
            <a:pPr lvl="1"/>
            <a:r>
              <a:rPr lang="en-US" altLang="ja-JP" dirty="0" smtClean="0"/>
              <a:t>Variant</a:t>
            </a:r>
            <a:r>
              <a:rPr lang="ja-JP" altLang="en-US" dirty="0" smtClean="0"/>
              <a:t> </a:t>
            </a:r>
            <a:r>
              <a:rPr lang="en-US" altLang="ja-JP" dirty="0" smtClean="0"/>
              <a:t>Sink</a:t>
            </a:r>
            <a:r>
              <a:rPr lang="ja-JP" altLang="en-US" dirty="0" smtClean="0"/>
              <a:t>にマスクをかけたブロック</a:t>
            </a:r>
            <a:endParaRPr lang="en-US" altLang="ja-JP" dirty="0" smtClean="0"/>
          </a:p>
          <a:p>
            <a:pPr lvl="1"/>
            <a:r>
              <a:rPr lang="ja-JP" altLang="en-US" dirty="0"/>
              <a:t>ダブルクリックで端子の選択が</a:t>
            </a:r>
            <a:r>
              <a:rPr lang="ja-JP" altLang="en-US" dirty="0" smtClean="0"/>
              <a:t>変わる</a:t>
            </a:r>
            <a:r>
              <a:rPr lang="en-US" altLang="ja-JP" dirty="0"/>
              <a:t>(</a:t>
            </a:r>
            <a:r>
              <a:rPr lang="ja-JP" altLang="en-US" dirty="0"/>
              <a:t>右クリック→</a:t>
            </a:r>
            <a:r>
              <a:rPr lang="en-US" altLang="ja-JP" dirty="0"/>
              <a:t>{</a:t>
            </a:r>
            <a:r>
              <a:rPr lang="ja-JP" altLang="en-US" dirty="0"/>
              <a:t>バリアント</a:t>
            </a:r>
            <a:r>
              <a:rPr lang="en-US" altLang="ja-JP" dirty="0"/>
              <a:t>}</a:t>
            </a:r>
            <a:r>
              <a:rPr lang="ja-JP" altLang="en-US" dirty="0"/>
              <a:t>メニューからも可能</a:t>
            </a:r>
            <a:r>
              <a:rPr lang="en-US" altLang="ja-JP" dirty="0"/>
              <a:t>)</a:t>
            </a:r>
          </a:p>
          <a:p>
            <a:pPr lvl="1"/>
            <a:endParaRPr lang="en-US" altLang="ja-JP" dirty="0"/>
          </a:p>
          <a:p>
            <a:pPr marL="342900" lvl="1" indent="0">
              <a:buNone/>
            </a:pPr>
            <a:endParaRPr lang="ja-JP" altLang="en-US"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1136463" y="5488218"/>
            <a:ext cx="714665" cy="1094613"/>
          </a:xfrm>
          <a:prstGeom prst="rect">
            <a:avLst/>
          </a:prstGeom>
        </p:spPr>
      </p:pic>
      <p:pic>
        <p:nvPicPr>
          <p:cNvPr id="5" name="図 4"/>
          <p:cNvPicPr>
            <a:picLocks noChangeAspect="1"/>
          </p:cNvPicPr>
          <p:nvPr/>
        </p:nvPicPr>
        <p:blipFill>
          <a:blip r:embed="rId3"/>
          <a:stretch>
            <a:fillRect/>
          </a:stretch>
        </p:blipFill>
        <p:spPr>
          <a:xfrm>
            <a:off x="1119052" y="2624091"/>
            <a:ext cx="749486" cy="1086334"/>
          </a:xfrm>
          <a:prstGeom prst="rect">
            <a:avLst/>
          </a:prstGeom>
        </p:spPr>
      </p:pic>
      <p:pic>
        <p:nvPicPr>
          <p:cNvPr id="6" name="図 5"/>
          <p:cNvPicPr>
            <a:picLocks noChangeAspect="1"/>
          </p:cNvPicPr>
          <p:nvPr/>
        </p:nvPicPr>
        <p:blipFill>
          <a:blip r:embed="rId4"/>
          <a:stretch>
            <a:fillRect/>
          </a:stretch>
        </p:blipFill>
        <p:spPr>
          <a:xfrm>
            <a:off x="4188380" y="2578371"/>
            <a:ext cx="1671638" cy="828675"/>
          </a:xfrm>
          <a:prstGeom prst="rect">
            <a:avLst/>
          </a:prstGeom>
          <a:ln>
            <a:solidFill>
              <a:schemeClr val="accent1"/>
            </a:solidFill>
          </a:ln>
        </p:spPr>
      </p:pic>
      <p:pic>
        <p:nvPicPr>
          <p:cNvPr id="7" name="図 6"/>
          <p:cNvPicPr>
            <a:picLocks noChangeAspect="1"/>
          </p:cNvPicPr>
          <p:nvPr/>
        </p:nvPicPr>
        <p:blipFill>
          <a:blip r:embed="rId5"/>
          <a:stretch>
            <a:fillRect/>
          </a:stretch>
        </p:blipFill>
        <p:spPr>
          <a:xfrm>
            <a:off x="4027427" y="5446226"/>
            <a:ext cx="1671638" cy="685800"/>
          </a:xfrm>
          <a:prstGeom prst="rect">
            <a:avLst/>
          </a:prstGeom>
          <a:ln>
            <a:solidFill>
              <a:schemeClr val="accent1"/>
            </a:solidFill>
          </a:ln>
        </p:spPr>
      </p:pic>
      <p:pic>
        <p:nvPicPr>
          <p:cNvPr id="9" name="図 8"/>
          <p:cNvPicPr>
            <a:picLocks noChangeAspect="1"/>
          </p:cNvPicPr>
          <p:nvPr/>
        </p:nvPicPr>
        <p:blipFill>
          <a:blip r:embed="rId6"/>
          <a:stretch>
            <a:fillRect/>
          </a:stretch>
        </p:blipFill>
        <p:spPr>
          <a:xfrm>
            <a:off x="5929986" y="2578371"/>
            <a:ext cx="3068597" cy="1177774"/>
          </a:xfrm>
          <a:prstGeom prst="rect">
            <a:avLst/>
          </a:prstGeom>
        </p:spPr>
      </p:pic>
      <p:pic>
        <p:nvPicPr>
          <p:cNvPr id="10" name="図 9"/>
          <p:cNvPicPr>
            <a:picLocks noChangeAspect="1"/>
          </p:cNvPicPr>
          <p:nvPr/>
        </p:nvPicPr>
        <p:blipFill>
          <a:blip r:embed="rId7"/>
          <a:stretch>
            <a:fillRect/>
          </a:stretch>
        </p:blipFill>
        <p:spPr>
          <a:xfrm>
            <a:off x="5769033" y="5291241"/>
            <a:ext cx="3103189" cy="1191050"/>
          </a:xfrm>
          <a:prstGeom prst="rect">
            <a:avLst/>
          </a:prstGeom>
        </p:spPr>
      </p:pic>
      <p:pic>
        <p:nvPicPr>
          <p:cNvPr id="11" name="図 10"/>
          <p:cNvPicPr>
            <a:picLocks noChangeAspect="1"/>
          </p:cNvPicPr>
          <p:nvPr/>
        </p:nvPicPr>
        <p:blipFill>
          <a:blip r:embed="rId8"/>
          <a:stretch>
            <a:fillRect/>
          </a:stretch>
        </p:blipFill>
        <p:spPr>
          <a:xfrm>
            <a:off x="2750636" y="2674517"/>
            <a:ext cx="749882" cy="1058168"/>
          </a:xfrm>
          <a:prstGeom prst="rect">
            <a:avLst/>
          </a:prstGeom>
        </p:spPr>
      </p:pic>
      <p:pic>
        <p:nvPicPr>
          <p:cNvPr id="12" name="図 11"/>
          <p:cNvPicPr>
            <a:picLocks noChangeAspect="1"/>
          </p:cNvPicPr>
          <p:nvPr/>
        </p:nvPicPr>
        <p:blipFill>
          <a:blip r:embed="rId9"/>
          <a:stretch>
            <a:fillRect/>
          </a:stretch>
        </p:blipFill>
        <p:spPr>
          <a:xfrm>
            <a:off x="2671890" y="5488218"/>
            <a:ext cx="695728" cy="1099422"/>
          </a:xfrm>
          <a:prstGeom prst="rect">
            <a:avLst/>
          </a:prstGeom>
        </p:spPr>
      </p:pic>
      <p:sp>
        <p:nvSpPr>
          <p:cNvPr id="13" name="左右矢印 12"/>
          <p:cNvSpPr/>
          <p:nvPr/>
        </p:nvSpPr>
        <p:spPr bwMode="auto">
          <a:xfrm>
            <a:off x="1995466" y="2963512"/>
            <a:ext cx="595952" cy="27627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4" name="左右矢印 13"/>
          <p:cNvSpPr/>
          <p:nvPr/>
        </p:nvSpPr>
        <p:spPr bwMode="auto">
          <a:xfrm>
            <a:off x="2017427" y="5831117"/>
            <a:ext cx="595952" cy="27627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5" name="テキスト ボックス 14"/>
          <p:cNvSpPr txBox="1"/>
          <p:nvPr/>
        </p:nvSpPr>
        <p:spPr>
          <a:xfrm>
            <a:off x="1894640" y="3275366"/>
            <a:ext cx="750526" cy="207749"/>
          </a:xfrm>
          <a:prstGeom prst="rect">
            <a:avLst/>
          </a:prstGeom>
          <a:noFill/>
        </p:spPr>
        <p:txBody>
          <a:bodyPr wrap="none" rtlCol="0">
            <a:spAutoFit/>
          </a:bodyPr>
          <a:lstStyle/>
          <a:p>
            <a:r>
              <a:rPr lang="ja-JP" altLang="en-US" sz="750" dirty="0"/>
              <a:t>ダブルクリック</a:t>
            </a:r>
            <a:endParaRPr lang="en-US" altLang="ja-JP" sz="750" dirty="0"/>
          </a:p>
        </p:txBody>
      </p:sp>
      <p:sp>
        <p:nvSpPr>
          <p:cNvPr id="16" name="テキスト ボックス 15"/>
          <p:cNvSpPr txBox="1"/>
          <p:nvPr/>
        </p:nvSpPr>
        <p:spPr>
          <a:xfrm>
            <a:off x="1995466" y="6191792"/>
            <a:ext cx="750526" cy="207749"/>
          </a:xfrm>
          <a:prstGeom prst="rect">
            <a:avLst/>
          </a:prstGeom>
          <a:noFill/>
        </p:spPr>
        <p:txBody>
          <a:bodyPr wrap="none" rtlCol="0">
            <a:spAutoFit/>
          </a:bodyPr>
          <a:lstStyle/>
          <a:p>
            <a:r>
              <a:rPr lang="ja-JP" altLang="en-US" sz="750" dirty="0"/>
              <a:t>ダブルクリック</a:t>
            </a:r>
            <a:endParaRPr lang="en-US" altLang="ja-JP" sz="750" dirty="0"/>
          </a:p>
        </p:txBody>
      </p:sp>
    </p:spTree>
    <p:extLst>
      <p:ext uri="{BB962C8B-B14F-4D97-AF65-F5344CB8AC3E}">
        <p14:creationId xmlns:p14="http://schemas.microsoft.com/office/powerpoint/2010/main" val="2633976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４</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r>
              <a:rPr kumimoji="1" lang="ja-JP" altLang="en-US" dirty="0"/>
              <a:t>　</a:t>
            </a:r>
            <a:r>
              <a:rPr kumimoji="1" lang="en-US" altLang="ja-JP" dirty="0" smtClean="0"/>
              <a:t>Variant</a:t>
            </a:r>
            <a:r>
              <a:rPr kumimoji="1" lang="ja-JP" altLang="en-US" dirty="0" smtClean="0"/>
              <a:t>で選択されている部分のみ出力される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381250"/>
            <a:ext cx="58674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638300" y="4191000"/>
            <a:ext cx="5867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640023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に対して</a:t>
            </a:r>
            <a:r>
              <a:rPr kumimoji="1" lang="en-US" altLang="ja-JP" sz="4000" dirty="0" smtClean="0"/>
              <a:t>SLDV</a:t>
            </a:r>
          </a:p>
        </p:txBody>
      </p:sp>
    </p:spTree>
    <p:extLst>
      <p:ext uri="{BB962C8B-B14F-4D97-AF65-F5344CB8AC3E}">
        <p14:creationId xmlns:p14="http://schemas.microsoft.com/office/powerpoint/2010/main" val="4609802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Simulink Design </a:t>
            </a:r>
            <a:r>
              <a:rPr lang="en-US" altLang="ja-JP" b="1" dirty="0" smtClean="0"/>
              <a:t>Verifier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r>
              <a:rPr kumimoji="1" lang="ja-JP" altLang="en-US" dirty="0" smtClean="0"/>
              <a:t> </a:t>
            </a:r>
            <a:r>
              <a:rPr kumimoji="1" lang="en-US" altLang="ja-JP" dirty="0" smtClean="0"/>
              <a:t>Design</a:t>
            </a:r>
            <a:r>
              <a:rPr kumimoji="1" lang="ja-JP" altLang="en-US" dirty="0"/>
              <a:t> </a:t>
            </a:r>
            <a:r>
              <a:rPr kumimoji="1" lang="en-US" altLang="ja-JP" dirty="0" smtClean="0"/>
              <a:t>Verifier</a:t>
            </a:r>
            <a:r>
              <a:rPr kumimoji="1" lang="ja-JP" altLang="en-US" dirty="0" smtClean="0"/>
              <a:t>（以下、</a:t>
            </a:r>
            <a:r>
              <a:rPr kumimoji="1" lang="en-US" altLang="ja-JP" dirty="0" smtClean="0"/>
              <a:t>SLDV</a:t>
            </a:r>
            <a:r>
              <a:rPr kumimoji="1" lang="ja-JP" altLang="en-US" dirty="0" smtClean="0"/>
              <a:t>）と</a:t>
            </a:r>
            <a:r>
              <a:rPr kumimoji="1" lang="ja-JP" altLang="en-US" dirty="0" smtClean="0"/>
              <a:t>の互換性なし</a:t>
            </a:r>
            <a:endParaRPr kumimoji="1" lang="en-US" altLang="ja-JP" dirty="0" smtClean="0"/>
          </a:p>
          <a:p>
            <a:pPr lvl="1"/>
            <a:r>
              <a:rPr lang="ja-JP" altLang="en-US" dirty="0" smtClean="0"/>
              <a:t>以下ドキュメントに記述なし</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483189" y="3050158"/>
            <a:ext cx="2338786" cy="970709"/>
          </a:xfrm>
          <a:prstGeom prst="rect">
            <a:avLst/>
          </a:prstGeom>
        </p:spPr>
      </p:pic>
      <p:pic>
        <p:nvPicPr>
          <p:cNvPr id="5" name="図 4"/>
          <p:cNvPicPr>
            <a:picLocks noChangeAspect="1"/>
          </p:cNvPicPr>
          <p:nvPr/>
        </p:nvPicPr>
        <p:blipFill>
          <a:blip r:embed="rId3"/>
          <a:stretch>
            <a:fillRect/>
          </a:stretch>
        </p:blipFill>
        <p:spPr>
          <a:xfrm>
            <a:off x="772871" y="4148298"/>
            <a:ext cx="1974144" cy="1367834"/>
          </a:xfrm>
          <a:prstGeom prst="rect">
            <a:avLst/>
          </a:prstGeom>
        </p:spPr>
      </p:pic>
      <p:sp>
        <p:nvSpPr>
          <p:cNvPr id="7" name="テキスト ボックス 6"/>
          <p:cNvSpPr txBox="1"/>
          <p:nvPr/>
        </p:nvSpPr>
        <p:spPr>
          <a:xfrm>
            <a:off x="1108750" y="2273715"/>
            <a:ext cx="6576421" cy="473206"/>
          </a:xfrm>
          <a:prstGeom prst="rect">
            <a:avLst/>
          </a:prstGeom>
          <a:noFill/>
        </p:spPr>
        <p:txBody>
          <a:bodyPr wrap="square" rtlCol="0">
            <a:spAutoFit/>
          </a:bodyPr>
          <a:lstStyle/>
          <a:p>
            <a:r>
              <a:rPr lang="en-US" altLang="ja-JP" sz="825" dirty="0">
                <a:solidFill>
                  <a:srgbClr val="00B0F0"/>
                </a:solidFill>
              </a:rPr>
              <a:t>Simulink Design Verifier </a:t>
            </a:r>
            <a:r>
              <a:rPr lang="ja-JP" altLang="en-US" sz="825" dirty="0">
                <a:solidFill>
                  <a:srgbClr val="00B0F0"/>
                </a:solidFill>
              </a:rPr>
              <a:t>でサポートされる</a:t>
            </a:r>
            <a:r>
              <a:rPr lang="en-US" altLang="ja-JP" sz="825" dirty="0">
                <a:solidFill>
                  <a:srgbClr val="00B0F0"/>
                </a:solidFill>
              </a:rPr>
              <a:t>/</a:t>
            </a:r>
            <a:r>
              <a:rPr lang="ja-JP" altLang="en-US" sz="825" dirty="0">
                <a:solidFill>
                  <a:srgbClr val="00B0F0"/>
                </a:solidFill>
              </a:rPr>
              <a:t>サポートされない </a:t>
            </a:r>
            <a:r>
              <a:rPr lang="en-US" altLang="ja-JP" sz="825" dirty="0">
                <a:solidFill>
                  <a:srgbClr val="00B0F0"/>
                </a:solidFill>
              </a:rPr>
              <a:t>Simulink </a:t>
            </a:r>
            <a:r>
              <a:rPr lang="ja-JP" altLang="en-US" sz="825" dirty="0">
                <a:solidFill>
                  <a:srgbClr val="00B0F0"/>
                </a:solidFill>
              </a:rPr>
              <a:t>ブロック</a:t>
            </a:r>
            <a:endParaRPr lang="en-US" altLang="ja-JP" sz="825"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sldv</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/simulink-block-support.html'))</a:t>
            </a:r>
          </a:p>
          <a:p>
            <a:endParaRPr lang="ja-JP" altLang="en-US" sz="825" dirty="0">
              <a:solidFill>
                <a:srgbClr val="00B0F0"/>
              </a:solidFill>
            </a:endParaRPr>
          </a:p>
        </p:txBody>
      </p:sp>
      <p:pic>
        <p:nvPicPr>
          <p:cNvPr id="9" name="図 8"/>
          <p:cNvPicPr>
            <a:picLocks noChangeAspect="1"/>
          </p:cNvPicPr>
          <p:nvPr/>
        </p:nvPicPr>
        <p:blipFill>
          <a:blip r:embed="rId4"/>
          <a:stretch>
            <a:fillRect/>
          </a:stretch>
        </p:blipFill>
        <p:spPr>
          <a:xfrm>
            <a:off x="2929336" y="4148297"/>
            <a:ext cx="2585192" cy="1369931"/>
          </a:xfrm>
          <a:prstGeom prst="rect">
            <a:avLst/>
          </a:prstGeom>
        </p:spPr>
      </p:pic>
      <p:pic>
        <p:nvPicPr>
          <p:cNvPr id="10" name="図 9"/>
          <p:cNvPicPr>
            <a:picLocks noChangeAspect="1"/>
          </p:cNvPicPr>
          <p:nvPr/>
        </p:nvPicPr>
        <p:blipFill>
          <a:blip r:embed="rId5"/>
          <a:stretch>
            <a:fillRect/>
          </a:stretch>
        </p:blipFill>
        <p:spPr>
          <a:xfrm>
            <a:off x="5694031" y="2097129"/>
            <a:ext cx="3126119" cy="2617215"/>
          </a:xfrm>
          <a:prstGeom prst="rect">
            <a:avLst/>
          </a:prstGeom>
        </p:spPr>
      </p:pic>
      <p:cxnSp>
        <p:nvCxnSpPr>
          <p:cNvPr id="12" name="直線矢印コネクタ 11"/>
          <p:cNvCxnSpPr/>
          <p:nvPr/>
        </p:nvCxnSpPr>
        <p:spPr bwMode="auto">
          <a:xfrm>
            <a:off x="4221933" y="2498777"/>
            <a:ext cx="1408115" cy="3417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正方形/長方形 5"/>
          <p:cNvSpPr/>
          <p:nvPr/>
        </p:nvSpPr>
        <p:spPr>
          <a:xfrm>
            <a:off x="879793" y="5765323"/>
            <a:ext cx="7502207" cy="646331"/>
          </a:xfrm>
          <a:prstGeom prst="rect">
            <a:avLst/>
          </a:prstGeom>
        </p:spPr>
        <p:txBody>
          <a:bodyPr wrap="square">
            <a:spAutoFit/>
          </a:bodyPr>
          <a:lstStyle/>
          <a:p>
            <a:r>
              <a:rPr lang="ja-JP" altLang="en-US" dirty="0" smtClean="0"/>
              <a:t>次ページからの</a:t>
            </a:r>
            <a:r>
              <a:rPr lang="en-US" altLang="ja-JP" dirty="0" smtClean="0"/>
              <a:t>SLDV</a:t>
            </a:r>
            <a:r>
              <a:rPr lang="ja-JP" altLang="en-US" dirty="0" smtClean="0"/>
              <a:t>の検証は</a:t>
            </a:r>
            <a:r>
              <a:rPr lang="ja-JP" altLang="en-US" dirty="0"/>
              <a:t>、</a:t>
            </a:r>
            <a:r>
              <a:rPr lang="en-US" altLang="ja-JP" dirty="0"/>
              <a:t>Variant Source</a:t>
            </a:r>
            <a:r>
              <a:rPr lang="ja-JP" altLang="en-US" dirty="0"/>
              <a:t>単体、</a:t>
            </a:r>
            <a:r>
              <a:rPr lang="en-US" altLang="ja-JP" dirty="0"/>
              <a:t>Variant Sink</a:t>
            </a:r>
            <a:r>
              <a:rPr lang="ja-JP" altLang="en-US" dirty="0"/>
              <a:t>単体で掛けたものです。</a:t>
            </a:r>
            <a:endParaRPr lang="ja-JP" altLang="en-US" dirty="0"/>
          </a:p>
        </p:txBody>
      </p:sp>
    </p:spTree>
    <p:extLst>
      <p:ext uri="{BB962C8B-B14F-4D97-AF65-F5344CB8AC3E}">
        <p14:creationId xmlns:p14="http://schemas.microsoft.com/office/powerpoint/2010/main" val="428057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Source</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Source</a:t>
            </a:r>
            <a:r>
              <a:rPr kumimoji="1" lang="ja-JP" altLang="en-US" dirty="0" smtClean="0"/>
              <a:t>の設定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01277"/>
            <a:ext cx="4953000" cy="18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2654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a:p>
          <a:p>
            <a:pPr marL="0" indent="0">
              <a:buNone/>
            </a:pPr>
            <a:r>
              <a:rPr kumimoji="1" lang="ja-JP" altLang="en-US" dirty="0" smtClean="0"/>
              <a:t>　テスト生成まで問題なく</a:t>
            </a:r>
            <a:r>
              <a:rPr kumimoji="1" lang="ja-JP" altLang="en-US" dirty="0"/>
              <a:t>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518424"/>
            <a:ext cx="3962400" cy="324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89819"/>
            <a:ext cx="41047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3487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結果（モデル）</a:t>
            </a:r>
            <a:endParaRPr kumimoji="1" lang="en-US" altLang="ja-JP" dirty="0" smtClean="0"/>
          </a:p>
          <a:p>
            <a:pPr marL="0" indent="0">
              <a:buNone/>
            </a:pPr>
            <a:endParaRPr kumimoji="1" lang="en-US" altLang="ja-JP" dirty="0"/>
          </a:p>
          <a:p>
            <a:pPr marL="0" indent="0">
              <a:buNone/>
            </a:pPr>
            <a:r>
              <a:rPr kumimoji="1" lang="en-US" altLang="ja-JP" dirty="0" smtClean="0"/>
              <a:t>Relational</a:t>
            </a:r>
            <a:r>
              <a:rPr kumimoji="1" lang="ja-JP" altLang="en-US" dirty="0"/>
              <a:t> </a:t>
            </a:r>
            <a:r>
              <a:rPr kumimoji="1" lang="en-US" altLang="ja-JP" dirty="0" smtClean="0"/>
              <a:t>Operator</a:t>
            </a:r>
            <a:r>
              <a:rPr kumimoji="1" lang="ja-JP" altLang="en-US" dirty="0" smtClean="0"/>
              <a:t>が、</a:t>
            </a:r>
            <a:endParaRPr kumimoji="1" lang="en-US" altLang="ja-JP" dirty="0" smtClean="0"/>
          </a:p>
          <a:p>
            <a:pPr marL="0" indent="0">
              <a:buNone/>
            </a:pPr>
            <a:r>
              <a:rPr kumimoji="1" lang="ja-JP" altLang="en-US" dirty="0" smtClean="0"/>
              <a:t>赤く表示される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81400"/>
            <a:ext cx="50863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1752600"/>
            <a:ext cx="46005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bwMode="auto">
          <a:xfrm flipV="1">
            <a:off x="5105400" y="3533775"/>
            <a:ext cx="1223962" cy="96202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852795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Sink</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Sink</a:t>
            </a:r>
            <a:r>
              <a:rPr kumimoji="1" lang="ja-JP" altLang="en-US" dirty="0" smtClean="0"/>
              <a:t>の設定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38300"/>
            <a:ext cx="36861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8435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smtClean="0"/>
          </a:p>
          <a:p>
            <a:pPr marL="0" indent="0">
              <a:buNone/>
            </a:pPr>
            <a:r>
              <a:rPr kumimoji="1" lang="ja-JP" altLang="en-US" dirty="0" smtClean="0"/>
              <a:t>　テスト生成まで問題なく行えた</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389296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4238625" cy="359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069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結果（モデル）</a:t>
            </a:r>
            <a:endParaRPr kumimoji="1" lang="en-US" altLang="ja-JP" dirty="0" smtClean="0"/>
          </a:p>
          <a:p>
            <a:pPr marL="0" indent="0">
              <a:buNone/>
            </a:pPr>
            <a:r>
              <a:rPr kumimoji="1" lang="en-US" altLang="ja-JP" dirty="0" smtClean="0"/>
              <a:t>2</a:t>
            </a:r>
            <a:r>
              <a:rPr kumimoji="1" lang="ja-JP" altLang="en-US" dirty="0" err="1" smtClean="0"/>
              <a:t>つの</a:t>
            </a:r>
            <a:r>
              <a:rPr kumimoji="1" lang="en-US" altLang="ja-JP" dirty="0" smtClean="0"/>
              <a:t>Relational Operator</a:t>
            </a:r>
            <a:r>
              <a:rPr kumimoji="1" lang="ja-JP" altLang="en-US" dirty="0" smtClean="0"/>
              <a:t>が赤く表示された</a:t>
            </a:r>
            <a:endParaRPr kumimoji="1" lang="en-US" altLang="ja-JP" dirty="0" smtClean="0"/>
          </a:p>
          <a:p>
            <a:pPr marL="0" indent="0">
              <a:buNone/>
            </a:pPr>
            <a:r>
              <a:rPr kumimoji="1" lang="ja-JP" altLang="en-US" dirty="0"/>
              <a:t>　</a:t>
            </a:r>
            <a:r>
              <a:rPr kumimoji="1" lang="ja-JP" altLang="en-US" dirty="0" smtClean="0"/>
              <a:t>→</a:t>
            </a:r>
            <a:r>
              <a:rPr kumimoji="1" lang="en-US" altLang="ja-JP" dirty="0" smtClean="0"/>
              <a:t>Variant</a:t>
            </a:r>
            <a:r>
              <a:rPr kumimoji="1" lang="ja-JP" altLang="en-US" dirty="0" smtClean="0"/>
              <a:t>で選ばれていない方も、別のアクティブな信号が流れ込んでいるため、検査対象に含まれる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362" y="2785527"/>
            <a:ext cx="3233738" cy="12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3429000"/>
            <a:ext cx="36480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コネクタ 9"/>
          <p:cNvCxnSpPr/>
          <p:nvPr/>
        </p:nvCxnSpPr>
        <p:spPr bwMode="auto">
          <a:xfrm flipV="1">
            <a:off x="3886200" y="3429002"/>
            <a:ext cx="1757362" cy="3809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4383567"/>
            <a:ext cx="3233738" cy="1243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a:off x="3886200" y="4838700"/>
            <a:ext cx="1681162"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 name="テキスト ボックス 8"/>
          <p:cNvSpPr txBox="1"/>
          <p:nvPr/>
        </p:nvSpPr>
        <p:spPr>
          <a:xfrm>
            <a:off x="4252913" y="5626789"/>
            <a:ext cx="4576762" cy="646331"/>
          </a:xfrm>
          <a:prstGeom prst="rect">
            <a:avLst/>
          </a:prstGeom>
          <a:noFill/>
        </p:spPr>
        <p:txBody>
          <a:bodyPr wrap="square" rtlCol="0">
            <a:spAutoFit/>
          </a:bodyPr>
          <a:lstStyle/>
          <a:p>
            <a:r>
              <a:rPr lang="ja-JP" altLang="en-US" dirty="0" smtClean="0"/>
              <a:t>インポートの値が流れているならば、</a:t>
            </a:r>
            <a:r>
              <a:rPr lang="en-US" altLang="ja-JP" dirty="0" smtClean="0"/>
              <a:t>False</a:t>
            </a:r>
            <a:r>
              <a:rPr lang="ja-JP" altLang="en-US" dirty="0" smtClean="0"/>
              <a:t>が取れるため、インポートの値は流れていない</a:t>
            </a:r>
            <a:endParaRPr kumimoji="1" lang="ja-JP" altLang="en-US" dirty="0"/>
          </a:p>
        </p:txBody>
      </p:sp>
    </p:spTree>
    <p:extLst>
      <p:ext uri="{BB962C8B-B14F-4D97-AF65-F5344CB8AC3E}">
        <p14:creationId xmlns:p14="http://schemas.microsoft.com/office/powerpoint/2010/main" val="28541535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次のモデルに対して</a:t>
            </a:r>
            <a:r>
              <a:rPr kumimoji="1" lang="en-US" altLang="ja-JP" dirty="0" smtClean="0"/>
              <a:t>SLDV</a:t>
            </a:r>
            <a:r>
              <a:rPr kumimoji="1" lang="ja-JP" altLang="en-US" dirty="0" smtClean="0"/>
              <a:t>をかける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6774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079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907632" y="1717097"/>
            <a:ext cx="5072063" cy="2928938"/>
          </a:xfrm>
          <a:prstGeom prst="rect">
            <a:avLst/>
          </a:prstGeom>
        </p:spPr>
      </p:pic>
      <p:sp>
        <p:nvSpPr>
          <p:cNvPr id="2" name="タイトル 1"/>
          <p:cNvSpPr>
            <a:spLocks noGrp="1"/>
          </p:cNvSpPr>
          <p:nvPr>
            <p:ph type="title"/>
          </p:nvPr>
        </p:nvSpPr>
        <p:spPr/>
        <p:txBody>
          <a:bodyPr/>
          <a:lstStyle/>
          <a:p>
            <a:r>
              <a:rPr lang="ja-JP" altLang="en-US" dirty="0"/>
              <a:t>機能概要と</a:t>
            </a:r>
            <a:r>
              <a:rPr lang="ja-JP" altLang="en-US" dirty="0" smtClean="0"/>
              <a:t>使い方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350" dirty="0"/>
              <a:t>動作環境：</a:t>
            </a:r>
            <a:r>
              <a:rPr lang="en-US" altLang="ja-JP" sz="1350" dirty="0"/>
              <a:t>R2019b Update4</a:t>
            </a:r>
          </a:p>
          <a:p>
            <a:pPr marL="0" indent="0">
              <a:buNone/>
            </a:pPr>
            <a:endParaRPr lang="en-US" altLang="ja-JP" sz="1500" dirty="0"/>
          </a:p>
          <a:p>
            <a:pPr marL="0" indent="0">
              <a:buNone/>
            </a:pPr>
            <a:r>
              <a:rPr lang="ja-JP" altLang="en-US" sz="1350" dirty="0"/>
              <a:t>呼び出し方</a:t>
            </a:r>
            <a:endParaRPr lang="en-US" altLang="ja-JP" sz="1350" dirty="0"/>
          </a:p>
          <a:p>
            <a:pPr marL="0" indent="0">
              <a:buNone/>
            </a:pPr>
            <a:r>
              <a:rPr lang="ja-JP" altLang="en-US" sz="1200" dirty="0"/>
              <a:t>１．ライブラリブラウザより</a:t>
            </a:r>
          </a:p>
          <a:p>
            <a:pPr lvl="1"/>
            <a:r>
              <a:rPr lang="en-US" altLang="ja-JP" sz="1050" dirty="0"/>
              <a:t>Simulink / Signal Routing</a:t>
            </a:r>
            <a:r>
              <a:rPr lang="ja-JP" altLang="en-US" sz="1050" dirty="0"/>
              <a:t>　　　　　　</a:t>
            </a:r>
            <a:r>
              <a:rPr lang="ja-JP" altLang="en-US" sz="1050" b="1" dirty="0"/>
              <a:t>例　⇒</a:t>
            </a:r>
            <a:r>
              <a:rPr lang="ja-JP" altLang="en-US" sz="1050" dirty="0"/>
              <a:t>　</a:t>
            </a:r>
            <a:endParaRPr lang="en-US" altLang="ja-JP" sz="1050" dirty="0"/>
          </a:p>
          <a:p>
            <a:pPr marL="0" indent="0">
              <a:buNone/>
            </a:pPr>
            <a:endParaRPr lang="en-US" altLang="ja-JP" sz="1500" dirty="0"/>
          </a:p>
          <a:p>
            <a:pPr marL="0" indent="0">
              <a:buNone/>
            </a:pPr>
            <a:endParaRPr lang="en-US" altLang="ja-JP" sz="1500" dirty="0"/>
          </a:p>
          <a:p>
            <a:pPr marL="0" indent="0">
              <a:buNone/>
            </a:pPr>
            <a:r>
              <a:rPr lang="ja-JP" altLang="en-US" sz="1200" dirty="0"/>
              <a:t>２．直接ブロック名を記入し検索　</a:t>
            </a:r>
            <a:endParaRPr lang="en-US" altLang="ja-JP" sz="1200" dirty="0"/>
          </a:p>
          <a:p>
            <a:pPr marL="0" indent="0">
              <a:buNone/>
            </a:pPr>
            <a:endParaRPr lang="en-US" altLang="ja-JP" sz="1500" dirty="0"/>
          </a:p>
          <a:p>
            <a:pPr marL="0" indent="0">
              <a:buNone/>
            </a:pPr>
            <a:endParaRPr lang="en-US" altLang="ja-JP" sz="1500" dirty="0"/>
          </a:p>
        </p:txBody>
      </p:sp>
      <p:sp>
        <p:nvSpPr>
          <p:cNvPr id="4" name="円/楕円 3"/>
          <p:cNvSpPr/>
          <p:nvPr/>
        </p:nvSpPr>
        <p:spPr bwMode="auto">
          <a:xfrm>
            <a:off x="6052853" y="2943266"/>
            <a:ext cx="680456" cy="688356"/>
          </a:xfrm>
          <a:prstGeom prst="ellipse">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0" name="円/楕円 3"/>
          <p:cNvSpPr/>
          <p:nvPr/>
        </p:nvSpPr>
        <p:spPr bwMode="auto">
          <a:xfrm>
            <a:off x="8046413" y="2375923"/>
            <a:ext cx="680456" cy="688356"/>
          </a:xfrm>
          <a:prstGeom prst="ellipse">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1" name="円/楕円 3"/>
          <p:cNvSpPr/>
          <p:nvPr/>
        </p:nvSpPr>
        <p:spPr bwMode="auto">
          <a:xfrm>
            <a:off x="7390896" y="3884683"/>
            <a:ext cx="680456" cy="688356"/>
          </a:xfrm>
          <a:prstGeom prst="ellipse">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2" name="円/楕円 3"/>
          <p:cNvSpPr/>
          <p:nvPr/>
        </p:nvSpPr>
        <p:spPr bwMode="auto">
          <a:xfrm>
            <a:off x="6708370" y="3884683"/>
            <a:ext cx="680456" cy="688356"/>
          </a:xfrm>
          <a:prstGeom prst="ellipse">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6" name="図 5"/>
          <p:cNvPicPr>
            <a:picLocks noChangeAspect="1"/>
          </p:cNvPicPr>
          <p:nvPr/>
        </p:nvPicPr>
        <p:blipFill>
          <a:blip r:embed="rId3"/>
          <a:stretch>
            <a:fillRect/>
          </a:stretch>
        </p:blipFill>
        <p:spPr>
          <a:xfrm>
            <a:off x="838963" y="3631622"/>
            <a:ext cx="2979359" cy="1750463"/>
          </a:xfrm>
          <a:prstGeom prst="rect">
            <a:avLst/>
          </a:prstGeom>
        </p:spPr>
      </p:pic>
    </p:spTree>
    <p:extLst>
      <p:ext uri="{BB962C8B-B14F-4D97-AF65-F5344CB8AC3E}">
        <p14:creationId xmlns:p14="http://schemas.microsoft.com/office/powerpoint/2010/main" val="8642024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smtClean="0"/>
          </a:p>
          <a:p>
            <a:pPr marL="0" indent="0">
              <a:buNone/>
            </a:pPr>
            <a:r>
              <a:rPr kumimoji="1" lang="ja-JP" altLang="en-US" dirty="0"/>
              <a:t>　</a:t>
            </a:r>
            <a:r>
              <a:rPr kumimoji="1" lang="ja-JP" altLang="en-US" dirty="0" smtClean="0"/>
              <a:t>テスト生成まで問題なく行えた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409194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133600"/>
            <a:ext cx="39673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753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テスト生成結果</a:t>
            </a:r>
            <a:r>
              <a:rPr kumimoji="1" lang="en-US" altLang="ja-JP" dirty="0" smtClean="0"/>
              <a:t>(</a:t>
            </a:r>
            <a:r>
              <a:rPr kumimoji="1" lang="ja-JP" altLang="en-US" dirty="0" smtClean="0"/>
              <a:t>モデル</a:t>
            </a:r>
            <a:r>
              <a:rPr kumimoji="1" lang="en-US" altLang="ja-JP" dirty="0" smtClean="0"/>
              <a:t>)</a:t>
            </a:r>
          </a:p>
          <a:p>
            <a:pPr marL="0" indent="0">
              <a:buNone/>
            </a:pPr>
            <a:r>
              <a:rPr kumimoji="1" lang="en-US" altLang="ja-JP" dirty="0"/>
              <a:t>2</a:t>
            </a:r>
            <a:r>
              <a:rPr kumimoji="1" lang="ja-JP" altLang="en-US" dirty="0" err="1"/>
              <a:t>つの</a:t>
            </a:r>
            <a:r>
              <a:rPr kumimoji="1" lang="en-US" altLang="ja-JP" dirty="0"/>
              <a:t>Relational Operator</a:t>
            </a:r>
            <a:r>
              <a:rPr kumimoji="1" lang="ja-JP" altLang="en-US" dirty="0"/>
              <a:t>が赤く表示された</a:t>
            </a:r>
            <a:endParaRPr kumimoji="1" lang="en-US" altLang="ja-JP" dirty="0"/>
          </a:p>
          <a:p>
            <a:pPr marL="0" indent="0">
              <a:buNone/>
            </a:pPr>
            <a:r>
              <a:rPr kumimoji="1" lang="ja-JP" altLang="en-US" dirty="0"/>
              <a:t>　→</a:t>
            </a:r>
            <a:r>
              <a:rPr kumimoji="1" lang="en-US" altLang="ja-JP" dirty="0"/>
              <a:t>Variant</a:t>
            </a:r>
            <a:r>
              <a:rPr kumimoji="1" lang="ja-JP" altLang="en-US" dirty="0"/>
              <a:t>で選ばれていない方も、別のアクティブな信号が流れ込んでいるため、検査対象に含まれる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56673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644" y="2743200"/>
            <a:ext cx="357515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5029519"/>
            <a:ext cx="3562350" cy="137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コネクタ 8"/>
          <p:cNvCxnSpPr/>
          <p:nvPr/>
        </p:nvCxnSpPr>
        <p:spPr bwMode="auto">
          <a:xfrm flipV="1">
            <a:off x="4953000" y="3429002"/>
            <a:ext cx="552450" cy="6095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線コネクタ 10"/>
          <p:cNvCxnSpPr/>
          <p:nvPr/>
        </p:nvCxnSpPr>
        <p:spPr bwMode="auto">
          <a:xfrm>
            <a:off x="4981575" y="5029519"/>
            <a:ext cx="523875" cy="8380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855601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en-US" altLang="ja-JP" sz="4000" dirty="0" smtClean="0"/>
              <a:t>Variant</a:t>
            </a:r>
            <a:r>
              <a:rPr kumimoji="1" lang="ja-JP" altLang="en-US" sz="4000" dirty="0"/>
              <a:t> </a:t>
            </a:r>
            <a:r>
              <a:rPr kumimoji="1" lang="en-US" altLang="ja-JP" sz="4000" dirty="0" err="1" smtClean="0"/>
              <a:t>Source,Sink</a:t>
            </a:r>
            <a:r>
              <a:rPr kumimoji="1" lang="ja-JP" altLang="en-US" sz="4000" dirty="0" smtClean="0"/>
              <a:t>のダウングレード</a:t>
            </a:r>
            <a:endParaRPr kumimoji="1" lang="en-US" altLang="ja-JP" sz="4000" dirty="0" smtClean="0"/>
          </a:p>
        </p:txBody>
      </p:sp>
    </p:spTree>
    <p:extLst>
      <p:ext uri="{BB962C8B-B14F-4D97-AF65-F5344CB8AC3E}">
        <p14:creationId xmlns:p14="http://schemas.microsoft.com/office/powerpoint/2010/main" val="20168337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R2015aSP1</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Variant Source</a:t>
            </a:r>
            <a:r>
              <a:rPr kumimoji="1" lang="ja-JP" altLang="en-US" dirty="0" err="1" smtClean="0"/>
              <a:t>、</a:t>
            </a:r>
            <a:r>
              <a:rPr kumimoji="1" lang="en-US" altLang="ja-JP" dirty="0" smtClean="0"/>
              <a:t>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867400" cy="209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1306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a:t>
            </a:r>
            <a:r>
              <a:rPr kumimoji="1" lang="ja-JP" altLang="en-US" dirty="0"/>
              <a:t>結果</a:t>
            </a:r>
            <a:endParaRPr kumimoji="1" lang="en-US" altLang="ja-JP" dirty="0" smtClean="0"/>
          </a:p>
          <a:p>
            <a:pPr marL="0" indent="0">
              <a:buNone/>
            </a:pPr>
            <a:r>
              <a:rPr kumimoji="1" lang="ja-JP" altLang="en-US" dirty="0"/>
              <a:t>　</a:t>
            </a:r>
            <a:r>
              <a:rPr kumimoji="1" lang="ja-JP" altLang="en-US" dirty="0" smtClean="0"/>
              <a:t>非対応のブロックとして警告が出る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　</a:t>
            </a:r>
            <a:r>
              <a:rPr kumimoji="1" lang="ja-JP" altLang="en-US" dirty="0" smtClean="0"/>
              <a:t>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4191000"/>
            <a:ext cx="49053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962400"/>
            <a:ext cx="224014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 ターン矢印 5"/>
          <p:cNvSpPr/>
          <p:nvPr/>
        </p:nvSpPr>
        <p:spPr bwMode="auto">
          <a:xfrm>
            <a:off x="4419600" y="358107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905000"/>
            <a:ext cx="5410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9553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R2016a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1752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が残ったままである</a:t>
            </a:r>
            <a:endParaRPr kumimoji="1" lang="en-US" altLang="ja-JP" dirty="0" smtClean="0"/>
          </a:p>
          <a:p>
            <a:pPr marL="0" indent="0">
              <a:buNone/>
            </a:pPr>
            <a:r>
              <a:rPr kumimoji="1" lang="ja-JP" altLang="en-US" dirty="0"/>
              <a:t>　</a:t>
            </a:r>
            <a:r>
              <a:rPr kumimoji="1" lang="ja-JP" altLang="en-US" dirty="0" smtClean="0">
                <a:solidFill>
                  <a:srgbClr val="0000FF"/>
                </a:solidFill>
              </a:rPr>
              <a:t>ドキュメントでは</a:t>
            </a:r>
            <a:r>
              <a:rPr kumimoji="1" lang="en-US" altLang="ja-JP" dirty="0" smtClean="0">
                <a:solidFill>
                  <a:srgbClr val="0000FF"/>
                </a:solidFill>
              </a:rPr>
              <a:t>R2016b</a:t>
            </a:r>
            <a:r>
              <a:rPr kumimoji="1" lang="ja-JP" altLang="en-US" dirty="0" smtClean="0">
                <a:solidFill>
                  <a:srgbClr val="0000FF"/>
                </a:solidFill>
              </a:rPr>
              <a:t>から実装とされていたが、</a:t>
            </a:r>
            <a:r>
              <a:rPr kumimoji="1" lang="en-US" altLang="ja-JP" dirty="0" smtClean="0">
                <a:solidFill>
                  <a:srgbClr val="0000FF"/>
                </a:solidFill>
              </a:rPr>
              <a:t>R2016a</a:t>
            </a:r>
            <a:r>
              <a:rPr kumimoji="1" lang="ja-JP" altLang="en-US" dirty="0" smtClean="0">
                <a:solidFill>
                  <a:srgbClr val="0000FF"/>
                </a:solidFill>
              </a:rPr>
              <a:t>から存在していたのか</a:t>
            </a:r>
            <a:endParaRPr kumimoji="1" lang="en-US" altLang="ja-JP" dirty="0" smtClean="0">
              <a:solidFill>
                <a:srgbClr val="0000FF"/>
              </a:solidFill>
            </a:endParaRPr>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400425"/>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6611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835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ダウングレード</a:t>
            </a:r>
            <a:r>
              <a:rPr lang="en-US" altLang="ja-JP" dirty="0" smtClean="0"/>
              <a:t>(2015a)</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2015a</a:t>
            </a:r>
            <a:r>
              <a:rPr kumimoji="1" lang="ja-JP" altLang="en-US" dirty="0" smtClean="0"/>
              <a:t>に</a:t>
            </a:r>
            <a:r>
              <a:rPr kumimoji="1" lang="en-US" altLang="ja-JP" dirty="0" smtClean="0"/>
              <a:t>Variant</a:t>
            </a:r>
            <a:r>
              <a:rPr kumimoji="1" lang="ja-JP" altLang="en-US" dirty="0" smtClean="0"/>
              <a:t> </a:t>
            </a:r>
            <a:r>
              <a:rPr kumimoji="1" lang="en-US" altLang="ja-JP" dirty="0" smtClean="0"/>
              <a:t>Source, Variant Sink</a:t>
            </a:r>
            <a:r>
              <a:rPr kumimoji="1" lang="ja-JP" altLang="en-US" dirty="0" smtClean="0"/>
              <a:t>は存在しないため</a:t>
            </a:r>
            <a:r>
              <a:rPr kumimoji="1" lang="en-US" altLang="ja-JP" dirty="0" smtClean="0"/>
              <a:t/>
            </a:r>
            <a:br>
              <a:rPr kumimoji="1" lang="en-US" altLang="ja-JP" dirty="0" smtClean="0"/>
            </a:br>
            <a:r>
              <a:rPr kumimoji="1" lang="ja-JP" altLang="en-US" dirty="0" smtClean="0"/>
              <a:t>空のサブシステムに置き換わった</a:t>
            </a:r>
            <a:endParaRPr kumimoji="1" lang="ja-JP" altLang="en-US" dirty="0"/>
          </a:p>
        </p:txBody>
      </p:sp>
      <p:pic>
        <p:nvPicPr>
          <p:cNvPr id="4" name="図 3"/>
          <p:cNvPicPr>
            <a:picLocks noChangeAspect="1"/>
          </p:cNvPicPr>
          <p:nvPr/>
        </p:nvPicPr>
        <p:blipFill>
          <a:blip r:embed="rId2"/>
          <a:stretch>
            <a:fillRect/>
          </a:stretch>
        </p:blipFill>
        <p:spPr>
          <a:xfrm>
            <a:off x="1014219" y="2366125"/>
            <a:ext cx="2843213" cy="1328738"/>
          </a:xfrm>
          <a:prstGeom prst="rect">
            <a:avLst/>
          </a:prstGeom>
        </p:spPr>
      </p:pic>
      <p:pic>
        <p:nvPicPr>
          <p:cNvPr id="5" name="図 4"/>
          <p:cNvPicPr>
            <a:picLocks noChangeAspect="1"/>
          </p:cNvPicPr>
          <p:nvPr/>
        </p:nvPicPr>
        <p:blipFill>
          <a:blip r:embed="rId3"/>
          <a:stretch>
            <a:fillRect/>
          </a:stretch>
        </p:blipFill>
        <p:spPr>
          <a:xfrm>
            <a:off x="4510731" y="2430420"/>
            <a:ext cx="3043238" cy="1264444"/>
          </a:xfrm>
          <a:prstGeom prst="rect">
            <a:avLst/>
          </a:prstGeom>
        </p:spPr>
      </p:pic>
      <p:pic>
        <p:nvPicPr>
          <p:cNvPr id="6" name="図 5"/>
          <p:cNvPicPr>
            <a:picLocks noChangeAspect="1"/>
          </p:cNvPicPr>
          <p:nvPr/>
        </p:nvPicPr>
        <p:blipFill>
          <a:blip r:embed="rId4"/>
          <a:stretch>
            <a:fillRect/>
          </a:stretch>
        </p:blipFill>
        <p:spPr>
          <a:xfrm>
            <a:off x="1195603" y="3773686"/>
            <a:ext cx="2871788" cy="1707356"/>
          </a:xfrm>
          <a:prstGeom prst="rect">
            <a:avLst/>
          </a:prstGeom>
        </p:spPr>
      </p:pic>
      <p:pic>
        <p:nvPicPr>
          <p:cNvPr id="7" name="図 6"/>
          <p:cNvPicPr>
            <a:picLocks noChangeAspect="1"/>
          </p:cNvPicPr>
          <p:nvPr/>
        </p:nvPicPr>
        <p:blipFill>
          <a:blip r:embed="rId5"/>
          <a:stretch>
            <a:fillRect/>
          </a:stretch>
        </p:blipFill>
        <p:spPr>
          <a:xfrm>
            <a:off x="4510731" y="3846426"/>
            <a:ext cx="3043238" cy="1264444"/>
          </a:xfrm>
          <a:prstGeom prst="rect">
            <a:avLst/>
          </a:prstGeom>
        </p:spPr>
      </p:pic>
    </p:spTree>
    <p:extLst>
      <p:ext uri="{BB962C8B-B14F-4D97-AF65-F5344CB8AC3E}">
        <p14:creationId xmlns:p14="http://schemas.microsoft.com/office/powerpoint/2010/main" val="1576742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ja-JP" altLang="en-US" dirty="0" smtClean="0"/>
              <a:t>未対応のブロックとして警告がでる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981200"/>
            <a:ext cx="5257800" cy="179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6805"/>
            <a:ext cx="48672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U ターン矢印 6"/>
          <p:cNvSpPr/>
          <p:nvPr/>
        </p:nvSpPr>
        <p:spPr bwMode="auto">
          <a:xfrm>
            <a:off x="4191000" y="381000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4210050"/>
            <a:ext cx="27051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248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機能を持つ</a:t>
            </a:r>
            <a:r>
              <a:rPr kumimoji="1" lang="ja-JP" altLang="en-US" sz="4000" dirty="0" smtClean="0"/>
              <a:t>ブロック群</a:t>
            </a:r>
            <a:endParaRPr kumimoji="1" lang="en-US" altLang="ja-JP" sz="4000" dirty="0" smtClean="0"/>
          </a:p>
        </p:txBody>
      </p:sp>
    </p:spTree>
    <p:extLst>
      <p:ext uri="{BB962C8B-B14F-4D97-AF65-F5344CB8AC3E}">
        <p14:creationId xmlns:p14="http://schemas.microsoft.com/office/powerpoint/2010/main" val="36960523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en-US" altLang="ja-JP" sz="4000" dirty="0" smtClean="0"/>
              <a:t>API</a:t>
            </a:r>
          </a:p>
        </p:txBody>
      </p:sp>
    </p:spTree>
    <p:extLst>
      <p:ext uri="{BB962C8B-B14F-4D97-AF65-F5344CB8AC3E}">
        <p14:creationId xmlns:p14="http://schemas.microsoft.com/office/powerpoint/2010/main" val="32808669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Variant </a:t>
            </a:r>
            <a:r>
              <a:rPr lang="en-US" altLang="ja-JP" dirty="0"/>
              <a:t>Source/Sink</a:t>
            </a:r>
            <a:br>
              <a:rPr lang="en-US" altLang="ja-JP" dirty="0"/>
            </a:b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Variant Source, Variant Sink</a:t>
            </a:r>
            <a:r>
              <a:rPr kumimoji="1" lang="ja-JP" altLang="en-US" dirty="0" smtClean="0"/>
              <a:t>で</a:t>
            </a:r>
            <a:r>
              <a:rPr kumimoji="1" lang="en-US" altLang="ja-JP" dirty="0" err="1" smtClean="0"/>
              <a:t>BlockType</a:t>
            </a:r>
            <a:r>
              <a:rPr kumimoji="1" lang="ja-JP" altLang="en-US" dirty="0" smtClean="0"/>
              <a:t>以外同じ</a:t>
            </a:r>
            <a:endParaRPr kumimoji="1" lang="en-US" altLang="ja-JP" dirty="0" smtClean="0"/>
          </a:p>
          <a:p>
            <a:pPr lvl="1"/>
            <a:r>
              <a:rPr kumimoji="1" lang="en-US" altLang="ja-JP" dirty="0" err="1" smtClean="0"/>
              <a:t>BlockType</a:t>
            </a:r>
            <a:r>
              <a:rPr kumimoji="1" lang="ja-JP" altLang="en-US" dirty="0" smtClean="0"/>
              <a:t>：</a:t>
            </a:r>
            <a:endParaRPr kumimoji="1" lang="en-US" altLang="ja-JP" dirty="0" smtClean="0"/>
          </a:p>
          <a:p>
            <a:pPr lvl="2"/>
            <a:r>
              <a:rPr kumimoji="1" lang="en-US" altLang="ja-JP" dirty="0" smtClean="0"/>
              <a:t>’</a:t>
            </a:r>
            <a:r>
              <a:rPr kumimoji="1" lang="en-US" altLang="ja-JP" dirty="0" err="1" smtClean="0"/>
              <a:t>VariantSource</a:t>
            </a:r>
            <a:r>
              <a:rPr kumimoji="1" lang="en-US" altLang="ja-JP" dirty="0" smtClean="0"/>
              <a:t>’</a:t>
            </a:r>
            <a:r>
              <a:rPr kumimoji="1" lang="ja-JP" altLang="en-US" dirty="0" smtClean="0"/>
              <a:t>（</a:t>
            </a:r>
            <a:r>
              <a:rPr kumimoji="1" lang="en-US" altLang="ja-JP" dirty="0" smtClean="0"/>
              <a:t>Variant</a:t>
            </a:r>
            <a:r>
              <a:rPr kumimoji="1" lang="ja-JP" altLang="en-US" dirty="0" smtClean="0"/>
              <a:t> </a:t>
            </a:r>
            <a:r>
              <a:rPr kumimoji="1" lang="en-US" altLang="ja-JP" dirty="0" smtClean="0"/>
              <a:t>Source</a:t>
            </a:r>
            <a:r>
              <a:rPr kumimoji="1" lang="ja-JP" altLang="en-US" dirty="0" smtClean="0"/>
              <a:t>の場合）</a:t>
            </a:r>
            <a:endParaRPr kumimoji="1" lang="en-US" altLang="ja-JP" dirty="0" smtClean="0"/>
          </a:p>
          <a:p>
            <a:pPr lvl="2"/>
            <a:r>
              <a:rPr lang="en-US" altLang="ja-JP" dirty="0" smtClean="0"/>
              <a:t>‘</a:t>
            </a:r>
            <a:r>
              <a:rPr lang="en-US" altLang="ja-JP" dirty="0" err="1" smtClean="0"/>
              <a:t>VariantSink</a:t>
            </a:r>
            <a:r>
              <a:rPr lang="en-US" altLang="ja-JP" dirty="0" smtClean="0"/>
              <a:t>’</a:t>
            </a:r>
            <a:r>
              <a:rPr lang="ja-JP" altLang="en-US" dirty="0"/>
              <a:t> （</a:t>
            </a:r>
            <a:r>
              <a:rPr lang="en-US" altLang="ja-JP" dirty="0"/>
              <a:t>Variant</a:t>
            </a:r>
            <a:r>
              <a:rPr lang="ja-JP" altLang="en-US" dirty="0"/>
              <a:t> </a:t>
            </a:r>
            <a:r>
              <a:rPr lang="en-US" altLang="ja-JP" dirty="0" smtClean="0"/>
              <a:t>Sink</a:t>
            </a:r>
            <a:r>
              <a:rPr lang="ja-JP" altLang="en-US" dirty="0" smtClean="0"/>
              <a:t>の場合）</a:t>
            </a:r>
            <a:endParaRPr kumimoji="1" lang="ja-JP" altLang="en-US" dirty="0"/>
          </a:p>
        </p:txBody>
      </p:sp>
      <p:pic>
        <p:nvPicPr>
          <p:cNvPr id="4" name="図 3"/>
          <p:cNvPicPr>
            <a:picLocks noChangeAspect="1"/>
          </p:cNvPicPr>
          <p:nvPr/>
        </p:nvPicPr>
        <p:blipFill>
          <a:blip r:embed="rId2"/>
          <a:stretch>
            <a:fillRect/>
          </a:stretch>
        </p:blipFill>
        <p:spPr>
          <a:xfrm>
            <a:off x="701151" y="2817015"/>
            <a:ext cx="2639808" cy="2627680"/>
          </a:xfrm>
          <a:prstGeom prst="rect">
            <a:avLst/>
          </a:prstGeom>
        </p:spPr>
      </p:pic>
      <p:sp>
        <p:nvSpPr>
          <p:cNvPr id="5" name="線吹き出し 1 (枠付き) 4"/>
          <p:cNvSpPr/>
          <p:nvPr/>
        </p:nvSpPr>
        <p:spPr bwMode="auto">
          <a:xfrm>
            <a:off x="3531105" y="3036785"/>
            <a:ext cx="2113006" cy="286024"/>
          </a:xfrm>
          <a:prstGeom prst="borderCallout1">
            <a:avLst>
              <a:gd name="adj1" fmla="val 18750"/>
              <a:gd name="adj2" fmla="val -8333"/>
              <a:gd name="adj3" fmla="val 194710"/>
              <a:gd name="adj4" fmla="val -94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VariantControlMode</a:t>
            </a:r>
            <a:r>
              <a:rPr lang="en-US" altLang="ja-JP" sz="675" dirty="0"/>
              <a:t>: ‘Expression‘</a:t>
            </a:r>
            <a:r>
              <a:rPr lang="ja-JP" altLang="en-US" sz="675" dirty="0"/>
              <a:t>もしくは</a:t>
            </a:r>
            <a:r>
              <a:rPr lang="en-US" altLang="ja-JP" sz="675" dirty="0"/>
              <a:t>‘Label'</a:t>
            </a:r>
            <a:endParaRPr lang="ja-JP" altLang="en-US" sz="675" dirty="0"/>
          </a:p>
        </p:txBody>
      </p:sp>
      <p:sp>
        <p:nvSpPr>
          <p:cNvPr id="6" name="線吹き出し 1 (枠付き) 5"/>
          <p:cNvSpPr/>
          <p:nvPr/>
        </p:nvSpPr>
        <p:spPr bwMode="auto">
          <a:xfrm>
            <a:off x="3535740" y="3507775"/>
            <a:ext cx="1807013" cy="949925"/>
          </a:xfrm>
          <a:prstGeom prst="borderCallout1">
            <a:avLst>
              <a:gd name="adj1" fmla="val 18750"/>
              <a:gd name="adj2" fmla="val -8333"/>
              <a:gd name="adj3" fmla="val 38180"/>
              <a:gd name="adj4" fmla="val -789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VariantControls</a:t>
            </a:r>
            <a:r>
              <a:rPr lang="en-US" altLang="ja-JP" sz="675" dirty="0"/>
              <a:t>: {3×1 cell}</a:t>
            </a:r>
          </a:p>
          <a:p>
            <a:pPr fontAlgn="base">
              <a:spcBef>
                <a:spcPct val="0"/>
              </a:spcBef>
              <a:spcAft>
                <a:spcPct val="0"/>
              </a:spcAft>
            </a:pPr>
            <a:endParaRPr lang="en-US" altLang="ja-JP" sz="675" dirty="0"/>
          </a:p>
          <a:p>
            <a:pPr fontAlgn="base">
              <a:spcBef>
                <a:spcPct val="0"/>
              </a:spcBef>
              <a:spcAft>
                <a:spcPct val="0"/>
              </a:spcAft>
            </a:pPr>
            <a:r>
              <a:rPr lang="en-US" altLang="ja-JP" sz="675" dirty="0"/>
              <a:t>&gt;&gt; </a:t>
            </a:r>
            <a:r>
              <a:rPr lang="en-US" altLang="ja-JP" sz="675" dirty="0" err="1"/>
              <a:t>get_param</a:t>
            </a:r>
            <a:r>
              <a:rPr lang="en-US" altLang="ja-JP" sz="675" dirty="0"/>
              <a:t>(</a:t>
            </a:r>
            <a:r>
              <a:rPr lang="en-US" altLang="ja-JP" sz="675" dirty="0" err="1"/>
              <a:t>gcbh</a:t>
            </a:r>
            <a:r>
              <a:rPr lang="en-US" altLang="ja-JP" sz="675" dirty="0"/>
              <a:t>, '</a:t>
            </a:r>
            <a:r>
              <a:rPr lang="en-US" altLang="ja-JP" sz="675" dirty="0" err="1"/>
              <a:t>VariantControls</a:t>
            </a:r>
            <a:r>
              <a:rPr lang="en-US" altLang="ja-JP" sz="675" dirty="0"/>
              <a:t>')</a:t>
            </a:r>
          </a:p>
          <a:p>
            <a:pPr fontAlgn="base">
              <a:spcBef>
                <a:spcPct val="0"/>
              </a:spcBef>
              <a:spcAft>
                <a:spcPct val="0"/>
              </a:spcAft>
            </a:pPr>
            <a:r>
              <a:rPr lang="en-US" altLang="ja-JP" sz="675" dirty="0" err="1"/>
              <a:t>ans</a:t>
            </a:r>
            <a:r>
              <a:rPr lang="en-US" altLang="ja-JP" sz="675" dirty="0"/>
              <a:t> =</a:t>
            </a:r>
          </a:p>
          <a:p>
            <a:pPr fontAlgn="base">
              <a:spcBef>
                <a:spcPct val="0"/>
              </a:spcBef>
              <a:spcAft>
                <a:spcPct val="0"/>
              </a:spcAft>
            </a:pPr>
            <a:r>
              <a:rPr lang="en-US" altLang="ja-JP" sz="675" dirty="0"/>
              <a:t>  3×1 </a:t>
            </a:r>
            <a:r>
              <a:rPr lang="ja-JP" altLang="en-US" sz="675" dirty="0"/>
              <a:t>の </a:t>
            </a:r>
            <a:r>
              <a:rPr lang="en-US" altLang="ja-JP" sz="675" dirty="0"/>
              <a:t>cell </a:t>
            </a:r>
            <a:r>
              <a:rPr lang="ja-JP" altLang="en-US" sz="675" dirty="0"/>
              <a:t>配列</a:t>
            </a:r>
          </a:p>
          <a:p>
            <a:pPr fontAlgn="base">
              <a:spcBef>
                <a:spcPct val="0"/>
              </a:spcBef>
              <a:spcAft>
                <a:spcPct val="0"/>
              </a:spcAft>
            </a:pPr>
            <a:r>
              <a:rPr lang="ja-JP" altLang="en-US" sz="675" dirty="0"/>
              <a:t>    </a:t>
            </a:r>
            <a:r>
              <a:rPr lang="en-US" altLang="ja-JP" sz="675" dirty="0"/>
              <a:t>{'a==1'     }</a:t>
            </a:r>
          </a:p>
          <a:p>
            <a:pPr fontAlgn="base">
              <a:spcBef>
                <a:spcPct val="0"/>
              </a:spcBef>
              <a:spcAft>
                <a:spcPct val="0"/>
              </a:spcAft>
            </a:pPr>
            <a:r>
              <a:rPr lang="en-US" altLang="ja-JP" sz="675" dirty="0"/>
              <a:t>    {'a==2'     }</a:t>
            </a:r>
          </a:p>
          <a:p>
            <a:pPr fontAlgn="base">
              <a:spcBef>
                <a:spcPct val="0"/>
              </a:spcBef>
              <a:spcAft>
                <a:spcPct val="0"/>
              </a:spcAft>
            </a:pPr>
            <a:r>
              <a:rPr lang="en-US" altLang="ja-JP" sz="675" dirty="0"/>
              <a:t>    {'(default)'}</a:t>
            </a:r>
            <a:endParaRPr lang="ja-JP" altLang="en-US" sz="675" dirty="0"/>
          </a:p>
        </p:txBody>
      </p:sp>
      <p:sp>
        <p:nvSpPr>
          <p:cNvPr id="7" name="線吹き出し 1 (枠付き) 6"/>
          <p:cNvSpPr/>
          <p:nvPr/>
        </p:nvSpPr>
        <p:spPr bwMode="auto">
          <a:xfrm>
            <a:off x="3531106" y="4568911"/>
            <a:ext cx="1807013" cy="185351"/>
          </a:xfrm>
          <a:prstGeom prst="borderCallout1">
            <a:avLst>
              <a:gd name="adj1" fmla="val 18750"/>
              <a:gd name="adj2" fmla="val -8333"/>
              <a:gd name="adj3" fmla="val 133912"/>
              <a:gd name="adj4" fmla="val -1084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AllowZeroVariantControls</a:t>
            </a:r>
            <a:r>
              <a:rPr lang="en-US" altLang="ja-JP" sz="675" dirty="0"/>
              <a:t>:’on’</a:t>
            </a:r>
            <a:r>
              <a:rPr lang="ja-JP" altLang="en-US" sz="675" dirty="0"/>
              <a:t>または</a:t>
            </a:r>
            <a:r>
              <a:rPr lang="en-US" altLang="ja-JP" sz="675" dirty="0"/>
              <a:t>’off’</a:t>
            </a:r>
          </a:p>
        </p:txBody>
      </p:sp>
      <p:sp>
        <p:nvSpPr>
          <p:cNvPr id="8" name="線吹き出し 1 (枠付き) 7"/>
          <p:cNvSpPr/>
          <p:nvPr/>
        </p:nvSpPr>
        <p:spPr bwMode="auto">
          <a:xfrm>
            <a:off x="3535740" y="4791332"/>
            <a:ext cx="1807013" cy="185351"/>
          </a:xfrm>
          <a:prstGeom prst="borderCallout1">
            <a:avLst>
              <a:gd name="adj1" fmla="val 18750"/>
              <a:gd name="adj2" fmla="val -8333"/>
              <a:gd name="adj3" fmla="val 78912"/>
              <a:gd name="adj4" fmla="val -11301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ShowConditionOnBlock</a:t>
            </a:r>
            <a:r>
              <a:rPr lang="en-US" altLang="ja-JP" sz="675" dirty="0"/>
              <a:t>:’on’</a:t>
            </a:r>
            <a:r>
              <a:rPr lang="ja-JP" altLang="en-US" sz="675" dirty="0"/>
              <a:t>または</a:t>
            </a:r>
            <a:r>
              <a:rPr lang="en-US" altLang="ja-JP" sz="675" dirty="0"/>
              <a:t>’off’</a:t>
            </a:r>
          </a:p>
          <a:p>
            <a:pPr fontAlgn="base">
              <a:spcBef>
                <a:spcPct val="0"/>
              </a:spcBef>
              <a:spcAft>
                <a:spcPct val="0"/>
              </a:spcAft>
            </a:pPr>
            <a:endParaRPr lang="en-US" altLang="ja-JP" sz="675" dirty="0"/>
          </a:p>
        </p:txBody>
      </p:sp>
      <p:sp>
        <p:nvSpPr>
          <p:cNvPr id="9" name="線吹き出し 1 (枠付き) 8"/>
          <p:cNvSpPr/>
          <p:nvPr/>
        </p:nvSpPr>
        <p:spPr bwMode="auto">
          <a:xfrm>
            <a:off x="3508098" y="5043648"/>
            <a:ext cx="2223893" cy="185351"/>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GeneratePreprocessorConditionals</a:t>
            </a:r>
            <a:r>
              <a:rPr lang="en-US" altLang="ja-JP" sz="675" dirty="0"/>
              <a:t>:’on’</a:t>
            </a:r>
            <a:r>
              <a:rPr lang="ja-JP" altLang="en-US" sz="675" dirty="0"/>
              <a:t>または</a:t>
            </a:r>
            <a:r>
              <a:rPr lang="en-US" altLang="ja-JP" sz="675" dirty="0"/>
              <a:t>’off’</a:t>
            </a:r>
          </a:p>
          <a:p>
            <a:pPr fontAlgn="base">
              <a:spcBef>
                <a:spcPct val="0"/>
              </a:spcBef>
              <a:spcAft>
                <a:spcPct val="0"/>
              </a:spcAft>
            </a:pPr>
            <a:endParaRPr lang="en-US" altLang="ja-JP" sz="675" dirty="0"/>
          </a:p>
        </p:txBody>
      </p:sp>
      <p:pic>
        <p:nvPicPr>
          <p:cNvPr id="10" name="図 9"/>
          <p:cNvPicPr>
            <a:picLocks noChangeAspect="1"/>
          </p:cNvPicPr>
          <p:nvPr/>
        </p:nvPicPr>
        <p:blipFill>
          <a:blip r:embed="rId3"/>
          <a:stretch>
            <a:fillRect/>
          </a:stretch>
        </p:blipFill>
        <p:spPr>
          <a:xfrm>
            <a:off x="696514" y="5475685"/>
            <a:ext cx="1472094" cy="210941"/>
          </a:xfrm>
          <a:prstGeom prst="rect">
            <a:avLst/>
          </a:prstGeom>
        </p:spPr>
      </p:pic>
      <p:sp>
        <p:nvSpPr>
          <p:cNvPr id="11" name="線吹き出し 1 (枠付き) 10"/>
          <p:cNvSpPr/>
          <p:nvPr/>
        </p:nvSpPr>
        <p:spPr bwMode="auto">
          <a:xfrm>
            <a:off x="3109590" y="5578690"/>
            <a:ext cx="1807013" cy="185351"/>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675" dirty="0" err="1"/>
              <a:t>LabelModeActiveChoice</a:t>
            </a:r>
            <a:r>
              <a:rPr lang="en-US" altLang="ja-JP" sz="675" dirty="0"/>
              <a:t>: 'a==1'</a:t>
            </a:r>
          </a:p>
        </p:txBody>
      </p:sp>
      <p:pic>
        <p:nvPicPr>
          <p:cNvPr id="12" name="図 11"/>
          <p:cNvPicPr>
            <a:picLocks noChangeAspect="1"/>
          </p:cNvPicPr>
          <p:nvPr/>
        </p:nvPicPr>
        <p:blipFill>
          <a:blip r:embed="rId4"/>
          <a:stretch>
            <a:fillRect/>
          </a:stretch>
        </p:blipFill>
        <p:spPr>
          <a:xfrm>
            <a:off x="5917488" y="2937626"/>
            <a:ext cx="2154565" cy="929635"/>
          </a:xfrm>
          <a:prstGeom prst="rect">
            <a:avLst/>
          </a:prstGeom>
        </p:spPr>
      </p:pic>
      <p:sp>
        <p:nvSpPr>
          <p:cNvPr id="13" name="線吹き出し 1 (枠付き) 12"/>
          <p:cNvSpPr/>
          <p:nvPr/>
        </p:nvSpPr>
        <p:spPr bwMode="auto">
          <a:xfrm>
            <a:off x="6343973" y="4314196"/>
            <a:ext cx="2223893" cy="384461"/>
          </a:xfrm>
          <a:prstGeom prst="borderCallout1">
            <a:avLst>
              <a:gd name="adj1" fmla="val -1250"/>
              <a:gd name="adj2" fmla="val 24797"/>
              <a:gd name="adj3" fmla="val -296287"/>
              <a:gd name="adj4" fmla="val 337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675" dirty="0"/>
              <a:t>アクティブなポート番号</a:t>
            </a:r>
            <a:endParaRPr lang="en-US" altLang="ja-JP" sz="675" dirty="0"/>
          </a:p>
          <a:p>
            <a:pPr fontAlgn="base">
              <a:spcBef>
                <a:spcPct val="0"/>
              </a:spcBef>
              <a:spcAft>
                <a:spcPct val="0"/>
              </a:spcAft>
            </a:pPr>
            <a:r>
              <a:rPr lang="en-US" altLang="ja-JP" sz="675" dirty="0" err="1"/>
              <a:t>CompiledActiveVariantPort</a:t>
            </a:r>
            <a:r>
              <a:rPr lang="en-US" altLang="ja-JP" sz="675" dirty="0"/>
              <a:t>: '1'</a:t>
            </a:r>
          </a:p>
        </p:txBody>
      </p:sp>
    </p:spTree>
    <p:extLst>
      <p:ext uri="{BB962C8B-B14F-4D97-AF65-F5344CB8AC3E}">
        <p14:creationId xmlns:p14="http://schemas.microsoft.com/office/powerpoint/2010/main" val="15257746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Manual</a:t>
            </a:r>
            <a:r>
              <a:rPr lang="ja-JP" altLang="en-US" dirty="0"/>
              <a:t> </a:t>
            </a:r>
            <a:r>
              <a:rPr lang="en-US" altLang="ja-JP" dirty="0"/>
              <a:t>Variant </a:t>
            </a:r>
            <a:r>
              <a:rPr lang="en-US" altLang="ja-JP" dirty="0" smtClean="0"/>
              <a:t>Source/Sink</a:t>
            </a:r>
            <a:r>
              <a:rPr lang="en-US" altLang="ja-JP" dirty="0"/>
              <a:t/>
            </a:r>
            <a:br>
              <a:rPr lang="en-US" altLang="ja-JP" dirty="0"/>
            </a:b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バリアント制御モードは</a:t>
            </a:r>
            <a:r>
              <a:rPr kumimoji="1" lang="en-US" altLang="ja-JP" dirty="0" smtClean="0"/>
              <a:t>’</a:t>
            </a:r>
            <a:r>
              <a:rPr kumimoji="1" lang="ja-JP" altLang="en-US" dirty="0" smtClean="0"/>
              <a:t>ラベル</a:t>
            </a:r>
            <a:r>
              <a:rPr kumimoji="1" lang="en-US" altLang="ja-JP" dirty="0" smtClean="0"/>
              <a:t>’</a:t>
            </a:r>
            <a:r>
              <a:rPr kumimoji="1" lang="ja-JP" altLang="en-US" dirty="0" smtClean="0"/>
              <a:t>に固定。</a:t>
            </a:r>
            <a:endParaRPr kumimoji="1" lang="en-US" altLang="ja-JP" dirty="0" smtClean="0"/>
          </a:p>
          <a:p>
            <a:r>
              <a:rPr kumimoji="1" lang="ja-JP" altLang="en-US" dirty="0" smtClean="0"/>
              <a:t>ラベル名は‘</a:t>
            </a:r>
            <a:r>
              <a:rPr kumimoji="1" lang="en-US" altLang="ja-JP" dirty="0" smtClean="0"/>
              <a:t>V_1</a:t>
            </a:r>
            <a:r>
              <a:rPr kumimoji="1" lang="ja-JP" altLang="en-US" dirty="0" smtClean="0"/>
              <a:t>’</a:t>
            </a:r>
            <a:r>
              <a:rPr kumimoji="1" lang="en-US" altLang="ja-JP" dirty="0" smtClean="0"/>
              <a:t>, ‘V_2’</a:t>
            </a:r>
            <a:r>
              <a:rPr kumimoji="1" lang="ja-JP" altLang="en-US" dirty="0" smtClean="0"/>
              <a:t>に固定。</a:t>
            </a:r>
            <a:endParaRPr kumimoji="1" lang="en-US" altLang="ja-JP" dirty="0" smtClean="0"/>
          </a:p>
        </p:txBody>
      </p:sp>
      <p:pic>
        <p:nvPicPr>
          <p:cNvPr id="4" name="図 3"/>
          <p:cNvPicPr>
            <a:picLocks noChangeAspect="1"/>
          </p:cNvPicPr>
          <p:nvPr/>
        </p:nvPicPr>
        <p:blipFill>
          <a:blip r:embed="rId2"/>
          <a:stretch>
            <a:fillRect/>
          </a:stretch>
        </p:blipFill>
        <p:spPr>
          <a:xfrm>
            <a:off x="785812" y="2581751"/>
            <a:ext cx="3174347" cy="2916079"/>
          </a:xfrm>
          <a:prstGeom prst="rect">
            <a:avLst/>
          </a:prstGeom>
        </p:spPr>
      </p:pic>
      <p:sp>
        <p:nvSpPr>
          <p:cNvPr id="5" name="線吹き出し 1 (枠付き) 4"/>
          <p:cNvSpPr/>
          <p:nvPr/>
        </p:nvSpPr>
        <p:spPr bwMode="auto">
          <a:xfrm>
            <a:off x="2689571" y="2595559"/>
            <a:ext cx="3132585" cy="652939"/>
          </a:xfrm>
          <a:prstGeom prst="borderCallout1">
            <a:avLst>
              <a:gd name="adj1" fmla="val 18750"/>
              <a:gd name="adj2" fmla="val -8333"/>
              <a:gd name="adj3" fmla="val 208203"/>
              <a:gd name="adj4" fmla="val -298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1050" dirty="0"/>
              <a:t>端子の選択はコマンドからもできる</a:t>
            </a:r>
            <a:endParaRPr lang="en-US" altLang="ja-JP" sz="1050" dirty="0"/>
          </a:p>
          <a:p>
            <a:pPr fontAlgn="base">
              <a:spcBef>
                <a:spcPct val="0"/>
              </a:spcBef>
              <a:spcAft>
                <a:spcPct val="0"/>
              </a:spcAft>
            </a:pPr>
            <a:r>
              <a:rPr lang="en-US" altLang="ja-JP" sz="1050" dirty="0" err="1"/>
              <a:t>set_param</a:t>
            </a:r>
            <a:r>
              <a:rPr lang="en-US" altLang="ja-JP" sz="1050" dirty="0"/>
              <a:t>(</a:t>
            </a:r>
            <a:r>
              <a:rPr lang="en-US" altLang="ja-JP" sz="1050" dirty="0" err="1"/>
              <a:t>gcbh</a:t>
            </a:r>
            <a:r>
              <a:rPr lang="en-US" altLang="ja-JP" sz="1050" dirty="0"/>
              <a:t>, '</a:t>
            </a:r>
            <a:r>
              <a:rPr lang="en-US" altLang="ja-JP" sz="1050" dirty="0" err="1"/>
              <a:t>LabelModeActiveChoice</a:t>
            </a:r>
            <a:r>
              <a:rPr lang="en-US" altLang="ja-JP" sz="1050" dirty="0"/>
              <a:t>', 'V_1')</a:t>
            </a:r>
            <a:endParaRPr lang="ja-JP" altLang="en-US" sz="1050" dirty="0"/>
          </a:p>
        </p:txBody>
      </p:sp>
      <p:pic>
        <p:nvPicPr>
          <p:cNvPr id="7" name="図 6"/>
          <p:cNvPicPr>
            <a:picLocks noChangeAspect="1"/>
          </p:cNvPicPr>
          <p:nvPr/>
        </p:nvPicPr>
        <p:blipFill>
          <a:blip r:embed="rId3"/>
          <a:stretch>
            <a:fillRect/>
          </a:stretch>
        </p:blipFill>
        <p:spPr>
          <a:xfrm>
            <a:off x="4492991" y="3539727"/>
            <a:ext cx="863680" cy="1341244"/>
          </a:xfrm>
          <a:prstGeom prst="rect">
            <a:avLst/>
          </a:prstGeom>
        </p:spPr>
      </p:pic>
      <p:sp>
        <p:nvSpPr>
          <p:cNvPr id="8" name="線吹き出し 1 (枠付き) 7"/>
          <p:cNvSpPr/>
          <p:nvPr/>
        </p:nvSpPr>
        <p:spPr bwMode="auto">
          <a:xfrm>
            <a:off x="6301074" y="3409236"/>
            <a:ext cx="2716054" cy="912734"/>
          </a:xfrm>
          <a:prstGeom prst="borderCallout1">
            <a:avLst>
              <a:gd name="adj1" fmla="val 18750"/>
              <a:gd name="adj2" fmla="val -8333"/>
              <a:gd name="adj3" fmla="val 82059"/>
              <a:gd name="adj4" fmla="val -411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ja-JP" altLang="en-US" sz="1050" dirty="0"/>
              <a:t>端子数はコマンドから増減できる</a:t>
            </a:r>
            <a:endParaRPr lang="en-US" altLang="ja-JP" sz="1050" dirty="0"/>
          </a:p>
          <a:p>
            <a:pPr fontAlgn="base">
              <a:spcBef>
                <a:spcPct val="0"/>
              </a:spcBef>
              <a:spcAft>
                <a:spcPct val="0"/>
              </a:spcAft>
            </a:pPr>
            <a:r>
              <a:rPr lang="en-US" altLang="ja-JP" sz="1050" dirty="0" err="1"/>
              <a:t>set_param</a:t>
            </a:r>
            <a:r>
              <a:rPr lang="en-US" altLang="ja-JP" sz="1050" dirty="0"/>
              <a:t>(</a:t>
            </a:r>
            <a:r>
              <a:rPr lang="en-US" altLang="ja-JP" sz="1050" dirty="0" err="1"/>
              <a:t>gcbh</a:t>
            </a:r>
            <a:r>
              <a:rPr lang="en-US" altLang="ja-JP" sz="1050" dirty="0"/>
              <a:t>, '</a:t>
            </a:r>
            <a:r>
              <a:rPr lang="en-US" altLang="ja-JP" sz="1050" dirty="0" err="1"/>
              <a:t>NumChoices</a:t>
            </a:r>
            <a:r>
              <a:rPr lang="en-US" altLang="ja-JP" sz="1050" dirty="0"/>
              <a:t>', '3')</a:t>
            </a:r>
          </a:p>
          <a:p>
            <a:pPr fontAlgn="base">
              <a:spcBef>
                <a:spcPct val="0"/>
              </a:spcBef>
              <a:spcAft>
                <a:spcPct val="0"/>
              </a:spcAft>
            </a:pPr>
            <a:endParaRPr lang="en-US" altLang="ja-JP" sz="1050" dirty="0"/>
          </a:p>
          <a:p>
            <a:pPr fontAlgn="base">
              <a:spcBef>
                <a:spcPct val="0"/>
              </a:spcBef>
              <a:spcAft>
                <a:spcPct val="0"/>
              </a:spcAft>
            </a:pPr>
            <a:r>
              <a:rPr lang="ja-JP" altLang="en-US" sz="1050" dirty="0"/>
              <a:t>ラ</a:t>
            </a:r>
            <a:r>
              <a:rPr lang="ja-JP" altLang="en-US" sz="1050" dirty="0" err="1"/>
              <a:t>べ</a:t>
            </a:r>
            <a:r>
              <a:rPr lang="ja-JP" altLang="en-US" sz="1050" dirty="0"/>
              <a:t>ル名は</a:t>
            </a:r>
            <a:r>
              <a:rPr lang="en-US" altLang="ja-JP" sz="1050" dirty="0"/>
              <a:t>‘V_</a:t>
            </a:r>
            <a:r>
              <a:rPr lang="ja-JP" altLang="en-US" sz="1050" dirty="0"/>
              <a:t>数値</a:t>
            </a:r>
            <a:r>
              <a:rPr lang="en-US" altLang="ja-JP" sz="1050" dirty="0"/>
              <a:t>’</a:t>
            </a:r>
            <a:r>
              <a:rPr lang="ja-JP" altLang="en-US" sz="1050" dirty="0"/>
              <a:t>形式で、数値部分が増加</a:t>
            </a:r>
            <a:endParaRPr lang="en-US" altLang="ja-JP" sz="1050" dirty="0"/>
          </a:p>
          <a:p>
            <a:pPr fontAlgn="base">
              <a:spcBef>
                <a:spcPct val="0"/>
              </a:spcBef>
              <a:spcAft>
                <a:spcPct val="0"/>
              </a:spcAft>
            </a:pPr>
            <a:endParaRPr lang="en-US" altLang="ja-JP" sz="1050" dirty="0"/>
          </a:p>
          <a:p>
            <a:pPr fontAlgn="base">
              <a:spcBef>
                <a:spcPct val="0"/>
              </a:spcBef>
              <a:spcAft>
                <a:spcPct val="0"/>
              </a:spcAft>
            </a:pPr>
            <a:endParaRPr lang="ja-JP" altLang="en-US" sz="1050" dirty="0"/>
          </a:p>
        </p:txBody>
      </p:sp>
      <p:pic>
        <p:nvPicPr>
          <p:cNvPr id="9" name="図 8"/>
          <p:cNvPicPr>
            <a:picLocks noChangeAspect="1"/>
          </p:cNvPicPr>
          <p:nvPr/>
        </p:nvPicPr>
        <p:blipFill>
          <a:blip r:embed="rId4"/>
          <a:stretch>
            <a:fillRect/>
          </a:stretch>
        </p:blipFill>
        <p:spPr>
          <a:xfrm>
            <a:off x="5356671" y="4090153"/>
            <a:ext cx="807244" cy="871538"/>
          </a:xfrm>
          <a:prstGeom prst="rect">
            <a:avLst/>
          </a:prstGeom>
        </p:spPr>
      </p:pic>
      <p:sp>
        <p:nvSpPr>
          <p:cNvPr id="10" name="正方形/長方形 9"/>
          <p:cNvSpPr/>
          <p:nvPr/>
        </p:nvSpPr>
        <p:spPr bwMode="auto">
          <a:xfrm>
            <a:off x="4796444" y="4183182"/>
            <a:ext cx="423066" cy="248801"/>
          </a:xfrm>
          <a:prstGeom prst="rect">
            <a:avLst/>
          </a:prstGeom>
          <a:noFill/>
          <a:ln w="285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1" name="正方形/長方形 10"/>
          <p:cNvSpPr/>
          <p:nvPr/>
        </p:nvSpPr>
        <p:spPr bwMode="auto">
          <a:xfrm>
            <a:off x="5337226" y="4679395"/>
            <a:ext cx="762395" cy="282296"/>
          </a:xfrm>
          <a:prstGeom prst="rect">
            <a:avLst/>
          </a:prstGeom>
          <a:noFill/>
          <a:ln w="285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36650224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ja-JP" altLang="en-US" sz="4000" dirty="0" smtClean="0"/>
              <a:t>メリット　デメリット　懸念事項</a:t>
            </a:r>
            <a:endParaRPr kumimoji="1" lang="en-US" altLang="ja-JP" sz="4000" dirty="0" smtClean="0"/>
          </a:p>
        </p:txBody>
      </p:sp>
    </p:spTree>
    <p:extLst>
      <p:ext uri="{BB962C8B-B14F-4D97-AF65-F5344CB8AC3E}">
        <p14:creationId xmlns:p14="http://schemas.microsoft.com/office/powerpoint/2010/main" val="15801273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 </a:t>
            </a:r>
            <a:r>
              <a:rPr lang="en-US" altLang="ja-JP" dirty="0" smtClean="0"/>
              <a:t>Source/Sink</a:t>
            </a:r>
            <a:r>
              <a:rPr lang="en-US" altLang="ja-JP" dirty="0"/>
              <a:t/>
            </a:r>
            <a:br>
              <a:rPr lang="en-US" altLang="ja-JP" dirty="0"/>
            </a:br>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同階層で複数バリアントの処理を見ることができる</a:t>
            </a:r>
            <a:endParaRPr lang="en-US" altLang="ja-JP" dirty="0" smtClean="0"/>
          </a:p>
          <a:p>
            <a:pPr lvl="1"/>
            <a:r>
              <a:rPr kumimoji="1" lang="ja-JP" altLang="en-US" dirty="0" smtClean="0"/>
              <a:t>式の直書きや</a:t>
            </a:r>
            <a:r>
              <a:rPr kumimoji="1" lang="en-US" altLang="ja-JP" dirty="0" err="1" smtClean="0"/>
              <a:t>Simulink.Variant</a:t>
            </a:r>
            <a:r>
              <a:rPr kumimoji="1" lang="ja-JP" altLang="en-US" dirty="0" smtClean="0"/>
              <a:t>の使用、ラベルなど様々な選択肢がある</a:t>
            </a:r>
            <a:endParaRPr kumimoji="1" lang="en-US" altLang="ja-JP" dirty="0" smtClean="0"/>
          </a:p>
          <a:p>
            <a:pPr lvl="1"/>
            <a:r>
              <a:rPr lang="ja-JP" altLang="en-US" dirty="0" smtClean="0"/>
              <a:t>自動コードで</a:t>
            </a:r>
            <a:r>
              <a:rPr lang="en-US" altLang="ja-JP" dirty="0"/>
              <a:t>#if-#</a:t>
            </a:r>
            <a:r>
              <a:rPr lang="en-US" altLang="ja-JP" dirty="0" err="1" smtClean="0"/>
              <a:t>def</a:t>
            </a:r>
            <a:r>
              <a:rPr lang="ja-JP" altLang="en-US" dirty="0" smtClean="0"/>
              <a:t>を出すかどうかを選ぶことができる</a:t>
            </a:r>
            <a:endParaRPr kumimoji="1" lang="en-US" altLang="ja-JP" dirty="0" smtClean="0"/>
          </a:p>
          <a:p>
            <a:pPr lvl="1"/>
            <a:endParaRPr kumimoji="1" lang="en-US" altLang="ja-JP" dirty="0"/>
          </a:p>
          <a:p>
            <a:r>
              <a:rPr kumimoji="1" lang="ja-JP" altLang="en-US" dirty="0" smtClean="0"/>
              <a:t>デメリット</a:t>
            </a:r>
            <a:endParaRPr kumimoji="1" lang="en-US" altLang="ja-JP" dirty="0" smtClean="0"/>
          </a:p>
          <a:p>
            <a:pPr lvl="1"/>
            <a:r>
              <a:rPr lang="en-US" altLang="ja-JP" dirty="0" err="1" smtClean="0"/>
              <a:t>Simulink.Variant</a:t>
            </a:r>
            <a:r>
              <a:rPr lang="ja-JP" altLang="en-US" dirty="0"/>
              <a:t>使用</a:t>
            </a:r>
            <a:r>
              <a:rPr lang="ja-JP" altLang="en-US" dirty="0" smtClean="0"/>
              <a:t>時のコードの出方が</a:t>
            </a:r>
            <a:r>
              <a:rPr lang="en-US" altLang="ja-JP" dirty="0" smtClean="0"/>
              <a:t>1</a:t>
            </a:r>
            <a:r>
              <a:rPr lang="ja-JP" altLang="en-US" dirty="0" err="1" smtClean="0"/>
              <a:t>つの</a:t>
            </a:r>
            <a:r>
              <a:rPr lang="en-US" altLang="ja-JP" dirty="0" smtClean="0"/>
              <a:t>#if-#</a:t>
            </a:r>
            <a:r>
              <a:rPr lang="en-US" altLang="ja-JP" dirty="0" err="1" smtClean="0"/>
              <a:t>def</a:t>
            </a:r>
            <a:r>
              <a:rPr lang="ja-JP" altLang="en-US" dirty="0" smtClean="0"/>
              <a:t>にならないので</a:t>
            </a:r>
            <a:r>
              <a:rPr lang="en-US" altLang="ja-JP" dirty="0" smtClean="0"/>
              <a:t/>
            </a:r>
            <a:br>
              <a:rPr lang="en-US" altLang="ja-JP" dirty="0" smtClean="0"/>
            </a:br>
            <a:r>
              <a:rPr lang="ja-JP" altLang="en-US" dirty="0" smtClean="0"/>
              <a:t>モデルを見た時のイメージとずれる</a:t>
            </a:r>
            <a:endParaRPr lang="en-US" altLang="ja-JP" dirty="0" smtClean="0"/>
          </a:p>
          <a:p>
            <a:pPr lvl="1"/>
            <a:r>
              <a:rPr lang="ja-JP" altLang="en-US" dirty="0" smtClean="0"/>
              <a:t>無効な端子から出た値を</a:t>
            </a:r>
            <a:r>
              <a:rPr lang="en-US" altLang="ja-JP" dirty="0" smtClean="0"/>
              <a:t>0</a:t>
            </a:r>
            <a:r>
              <a:rPr lang="ja-JP" altLang="en-US" dirty="0" smtClean="0"/>
              <a:t>として使用できる場合があり、誤解を招くおそれがある</a:t>
            </a:r>
            <a:endParaRPr lang="en-US" altLang="ja-JP" dirty="0" smtClean="0"/>
          </a:p>
        </p:txBody>
      </p:sp>
    </p:spTree>
    <p:extLst>
      <p:ext uri="{BB962C8B-B14F-4D97-AF65-F5344CB8AC3E}">
        <p14:creationId xmlns:p14="http://schemas.microsoft.com/office/powerpoint/2010/main" val="42302086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Manual</a:t>
            </a:r>
            <a:r>
              <a:rPr lang="ja-JP" altLang="en-US" dirty="0"/>
              <a:t> </a:t>
            </a:r>
            <a:r>
              <a:rPr lang="en-US" altLang="ja-JP" dirty="0"/>
              <a:t>Variant </a:t>
            </a:r>
            <a:r>
              <a:rPr lang="en-US" altLang="ja-JP" dirty="0" smtClean="0"/>
              <a:t>Source/Sink</a:t>
            </a:r>
            <a:r>
              <a:rPr lang="en-US" altLang="ja-JP" dirty="0"/>
              <a:t/>
            </a:r>
            <a:br>
              <a:rPr lang="en-US" altLang="ja-JP" dirty="0"/>
            </a:br>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簡単に端子の選択を切り替えられる（テストに向いている）</a:t>
            </a:r>
            <a:endParaRPr lang="en-US" altLang="ja-JP" dirty="0" smtClean="0"/>
          </a:p>
          <a:p>
            <a:pPr lvl="1"/>
            <a:endParaRPr kumimoji="1" lang="en-US" altLang="ja-JP" dirty="0"/>
          </a:p>
          <a:p>
            <a:r>
              <a:rPr kumimoji="1" lang="ja-JP" altLang="en-US" dirty="0" smtClean="0"/>
              <a:t>デメリット</a:t>
            </a:r>
            <a:endParaRPr kumimoji="1" lang="en-US" altLang="ja-JP" dirty="0" smtClean="0"/>
          </a:p>
          <a:p>
            <a:pPr lvl="1"/>
            <a:r>
              <a:rPr lang="ja-JP" altLang="en-US" dirty="0" smtClean="0"/>
              <a:t>ダブルクリックで選択が切り替わると、切り替わったことに気づかない時がある</a:t>
            </a:r>
            <a:r>
              <a:rPr lang="en-US" altLang="ja-JP" dirty="0" smtClean="0"/>
              <a:t/>
            </a:r>
            <a:br>
              <a:rPr lang="en-US" altLang="ja-JP" dirty="0" smtClean="0"/>
            </a:br>
            <a:r>
              <a:rPr lang="ja-JP" altLang="en-US" dirty="0" smtClean="0"/>
              <a:t>（ブロックパラメーターを開くつもりでダブルクリックした場合など）</a:t>
            </a:r>
            <a:endParaRPr kumimoji="1" lang="en-US" altLang="ja-JP" dirty="0" smtClean="0"/>
          </a:p>
          <a:p>
            <a:pPr lvl="1"/>
            <a:r>
              <a:rPr kumimoji="1" lang="ja-JP" altLang="en-US" dirty="0" smtClean="0"/>
              <a:t>端子の数を増やすのが手間。</a:t>
            </a:r>
            <a:r>
              <a:rPr lang="ja-JP" altLang="en-US" dirty="0" smtClean="0"/>
              <a:t>ダイアログはもっと簡単に出したい。</a:t>
            </a:r>
            <a:endParaRPr lang="en-US" altLang="ja-JP" dirty="0" smtClean="0"/>
          </a:p>
          <a:p>
            <a:pPr lvl="1"/>
            <a:r>
              <a:rPr kumimoji="1" lang="en-US" altLang="ja-JP" dirty="0" smtClean="0"/>
              <a:t>Variant</a:t>
            </a:r>
            <a:r>
              <a:rPr kumimoji="1" lang="ja-JP" altLang="en-US" dirty="0" smtClean="0"/>
              <a:t> </a:t>
            </a:r>
            <a:r>
              <a:rPr kumimoji="1" lang="en-US" altLang="ja-JP" dirty="0" smtClean="0"/>
              <a:t>Sink,</a:t>
            </a:r>
            <a:r>
              <a:rPr kumimoji="1" lang="ja-JP" altLang="en-US" dirty="0" smtClean="0"/>
              <a:t> </a:t>
            </a:r>
            <a:r>
              <a:rPr kumimoji="1" lang="en-US" altLang="ja-JP" dirty="0" smtClean="0"/>
              <a:t>Variant</a:t>
            </a:r>
            <a:r>
              <a:rPr kumimoji="1" lang="ja-JP" altLang="en-US" dirty="0" smtClean="0"/>
              <a:t> </a:t>
            </a:r>
            <a:r>
              <a:rPr kumimoji="1" lang="en-US" altLang="ja-JP" dirty="0" smtClean="0"/>
              <a:t>Source</a:t>
            </a:r>
            <a:r>
              <a:rPr kumimoji="1" lang="ja-JP" altLang="en-US" dirty="0" smtClean="0"/>
              <a:t>と</a:t>
            </a:r>
            <a:r>
              <a:rPr kumimoji="1" lang="en-US" altLang="ja-JP" dirty="0" err="1" smtClean="0"/>
              <a:t>BlockType</a:t>
            </a:r>
            <a:r>
              <a:rPr kumimoji="1" lang="ja-JP" altLang="en-US" dirty="0" smtClean="0"/>
              <a:t>が同じなので検索時にひと手間かかる。</a:t>
            </a:r>
            <a:endParaRPr kumimoji="1" lang="ja-JP" altLang="en-US" dirty="0"/>
          </a:p>
        </p:txBody>
      </p:sp>
    </p:spTree>
    <p:extLst>
      <p:ext uri="{BB962C8B-B14F-4D97-AF65-F5344CB8AC3E}">
        <p14:creationId xmlns:p14="http://schemas.microsoft.com/office/powerpoint/2010/main" val="3513378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235036"/>
            <a:ext cx="6275388" cy="314325"/>
          </a:xfrm>
        </p:spPr>
        <p:txBody>
          <a:bodyPr/>
          <a:lstStyle/>
          <a:p>
            <a:r>
              <a:rPr kumimoji="1" lang="ja-JP" altLang="en-US" dirty="0" smtClean="0"/>
              <a:t>懸念事項</a:t>
            </a:r>
            <a:endParaRPr kumimoji="1" lang="ja-JP" altLang="en-US" dirty="0"/>
          </a:p>
        </p:txBody>
      </p:sp>
      <p:sp>
        <p:nvSpPr>
          <p:cNvPr id="3" name="コンテンツ プレースホルダー 2"/>
          <p:cNvSpPr>
            <a:spLocks noGrp="1"/>
          </p:cNvSpPr>
          <p:nvPr>
            <p:ph idx="1"/>
          </p:nvPr>
        </p:nvSpPr>
        <p:spPr>
          <a:xfrm>
            <a:off x="590549" y="1052513"/>
            <a:ext cx="8245879" cy="5329237"/>
          </a:xfrm>
        </p:spPr>
        <p:txBody>
          <a:bodyPr/>
          <a:lstStyle/>
          <a:p>
            <a:r>
              <a:rPr kumimoji="1" lang="ja-JP" altLang="en-US" sz="2000" dirty="0" smtClean="0"/>
              <a:t>バリアント制御モード　</a:t>
            </a:r>
            <a:r>
              <a:rPr kumimoji="1" lang="en-US" altLang="ja-JP" sz="2000" dirty="0" smtClean="0"/>
              <a:t>“</a:t>
            </a:r>
            <a:r>
              <a:rPr kumimoji="1" lang="ja-JP" altLang="en-US" sz="2000" dirty="0" smtClean="0"/>
              <a:t>ラベル</a:t>
            </a:r>
            <a:r>
              <a:rPr kumimoji="1" lang="en-US" altLang="ja-JP" sz="2000" dirty="0" smtClean="0"/>
              <a:t>”</a:t>
            </a:r>
            <a:r>
              <a:rPr kumimoji="1" lang="ja-JP" altLang="en-US" sz="2000" dirty="0" smtClean="0"/>
              <a:t>→</a:t>
            </a:r>
            <a:r>
              <a:rPr kumimoji="1" lang="en-US" altLang="ja-JP" sz="2000" dirty="0" smtClean="0"/>
              <a:t>”</a:t>
            </a:r>
            <a:r>
              <a:rPr kumimoji="1" lang="ja-JP" altLang="en-US" sz="2000" dirty="0" smtClean="0"/>
              <a:t>式</a:t>
            </a:r>
            <a:r>
              <a:rPr kumimoji="1" lang="en-US" altLang="ja-JP" sz="2000" dirty="0" smtClean="0"/>
              <a:t>”</a:t>
            </a:r>
            <a:r>
              <a:rPr kumimoji="1" lang="ja-JP" altLang="en-US" sz="2000" dirty="0" smtClean="0"/>
              <a:t>　変更時にレイアウト崩れ</a:t>
            </a:r>
            <a:endParaRPr kumimoji="1" lang="ja-JP" altLang="en-US" sz="2000" dirty="0"/>
          </a:p>
        </p:txBody>
      </p:sp>
      <p:pic>
        <p:nvPicPr>
          <p:cNvPr id="4" name="図 3"/>
          <p:cNvPicPr>
            <a:picLocks noChangeAspect="1"/>
          </p:cNvPicPr>
          <p:nvPr/>
        </p:nvPicPr>
        <p:blipFill>
          <a:blip r:embed="rId2"/>
          <a:stretch>
            <a:fillRect/>
          </a:stretch>
        </p:blipFill>
        <p:spPr>
          <a:xfrm>
            <a:off x="870586" y="2058817"/>
            <a:ext cx="4084320" cy="1088732"/>
          </a:xfrm>
          <a:prstGeom prst="rect">
            <a:avLst/>
          </a:prstGeom>
        </p:spPr>
      </p:pic>
      <p:sp>
        <p:nvSpPr>
          <p:cNvPr id="5" name="正方形/長方形 4"/>
          <p:cNvSpPr/>
          <p:nvPr/>
        </p:nvSpPr>
        <p:spPr bwMode="auto">
          <a:xfrm>
            <a:off x="4291965" y="2508884"/>
            <a:ext cx="662941" cy="188595"/>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3850489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ja-JP" altLang="en-US" sz="4000" dirty="0" smtClean="0"/>
              <a:t>その他機能　参考</a:t>
            </a:r>
            <a:endParaRPr kumimoji="1" lang="en-US" altLang="ja-JP" sz="4000" dirty="0" smtClean="0"/>
          </a:p>
        </p:txBody>
      </p:sp>
    </p:spTree>
    <p:extLst>
      <p:ext uri="{BB962C8B-B14F-4D97-AF65-F5344CB8AC3E}">
        <p14:creationId xmlns:p14="http://schemas.microsoft.com/office/powerpoint/2010/main" val="36140163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kumimoji="1" lang="en-US" altLang="ja-JP" dirty="0" smtClean="0"/>
              <a:t>(</a:t>
            </a:r>
            <a:r>
              <a:rPr kumimoji="1" lang="ja-JP" altLang="en-US" dirty="0" smtClean="0"/>
              <a:t>対になる</a:t>
            </a:r>
            <a:r>
              <a:rPr kumimoji="1" lang="en-US" altLang="ja-JP" dirty="0" smtClean="0"/>
              <a:t>Variant</a:t>
            </a:r>
            <a:r>
              <a:rPr kumimoji="1" lang="ja-JP" altLang="en-US" dirty="0" smtClean="0"/>
              <a:t>作成</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Variant</a:t>
            </a:r>
            <a:r>
              <a:rPr kumimoji="1" lang="ja-JP" altLang="en-US" dirty="0"/>
              <a:t> </a:t>
            </a:r>
            <a:r>
              <a:rPr kumimoji="1" lang="en-US" altLang="ja-JP" dirty="0"/>
              <a:t>Sink(Source) </a:t>
            </a:r>
            <a:r>
              <a:rPr kumimoji="1" lang="ja-JP" altLang="en-US" dirty="0" smtClean="0"/>
              <a:t>と対になる</a:t>
            </a:r>
            <a:r>
              <a:rPr kumimoji="1" lang="en-US" altLang="ja-JP" dirty="0"/>
              <a:t>Variant Source(Sink)</a:t>
            </a:r>
            <a:r>
              <a:rPr kumimoji="1" lang="ja-JP" altLang="en-US" dirty="0" smtClean="0"/>
              <a:t>の作成</a:t>
            </a:r>
            <a:endParaRPr kumimoji="1" lang="en-US" altLang="ja-JP" dirty="0" smtClean="0"/>
          </a:p>
          <a:p>
            <a:pPr lvl="1"/>
            <a:r>
              <a:rPr lang="ja-JP" altLang="en-US" dirty="0" smtClean="0"/>
              <a:t>作成元の</a:t>
            </a:r>
            <a:r>
              <a:rPr lang="en-US" altLang="ja-JP" dirty="0"/>
              <a:t>Variant</a:t>
            </a:r>
            <a:r>
              <a:rPr lang="ja-JP" altLang="en-US" dirty="0"/>
              <a:t> </a:t>
            </a:r>
            <a:r>
              <a:rPr lang="en-US" altLang="ja-JP" dirty="0"/>
              <a:t>Sink(Source)</a:t>
            </a:r>
            <a:r>
              <a:rPr lang="ja-JP" altLang="en-US" dirty="0" smtClean="0"/>
              <a:t>と同じバリアント条件が設定されている</a:t>
            </a:r>
            <a:endParaRPr kumimoji="1" lang="ja-JP" altLang="en-US" dirty="0"/>
          </a:p>
        </p:txBody>
      </p:sp>
      <p:pic>
        <p:nvPicPr>
          <p:cNvPr id="4" name="図 3"/>
          <p:cNvPicPr>
            <a:picLocks noChangeAspect="1"/>
          </p:cNvPicPr>
          <p:nvPr/>
        </p:nvPicPr>
        <p:blipFill>
          <a:blip r:embed="rId2"/>
          <a:stretch>
            <a:fillRect/>
          </a:stretch>
        </p:blipFill>
        <p:spPr>
          <a:xfrm>
            <a:off x="590551" y="2918803"/>
            <a:ext cx="2931126" cy="1115630"/>
          </a:xfrm>
          <a:prstGeom prst="rect">
            <a:avLst/>
          </a:prstGeom>
        </p:spPr>
      </p:pic>
      <p:sp>
        <p:nvSpPr>
          <p:cNvPr id="5" name="正方形/長方形 4"/>
          <p:cNvSpPr/>
          <p:nvPr/>
        </p:nvSpPr>
        <p:spPr bwMode="auto">
          <a:xfrm>
            <a:off x="1332343" y="2866393"/>
            <a:ext cx="409961" cy="317018"/>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6" name="図 5"/>
          <p:cNvPicPr>
            <a:picLocks noChangeAspect="1"/>
          </p:cNvPicPr>
          <p:nvPr/>
        </p:nvPicPr>
        <p:blipFill rotWithShape="1">
          <a:blip r:embed="rId3"/>
          <a:srcRect b="34522"/>
          <a:stretch/>
        </p:blipFill>
        <p:spPr>
          <a:xfrm>
            <a:off x="4860094" y="2576588"/>
            <a:ext cx="2711045" cy="1450170"/>
          </a:xfrm>
          <a:prstGeom prst="rect">
            <a:avLst/>
          </a:prstGeom>
        </p:spPr>
      </p:pic>
      <p:sp>
        <p:nvSpPr>
          <p:cNvPr id="7" name="右矢印 6"/>
          <p:cNvSpPr/>
          <p:nvPr/>
        </p:nvSpPr>
        <p:spPr bwMode="auto">
          <a:xfrm>
            <a:off x="4051788" y="3354184"/>
            <a:ext cx="653563" cy="2793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9" name="テキスト ボックス 8"/>
          <p:cNvSpPr txBox="1"/>
          <p:nvPr/>
        </p:nvSpPr>
        <p:spPr>
          <a:xfrm>
            <a:off x="3727644" y="3733992"/>
            <a:ext cx="1628972" cy="307777"/>
          </a:xfrm>
          <a:prstGeom prst="rect">
            <a:avLst/>
          </a:prstGeom>
          <a:noFill/>
        </p:spPr>
        <p:txBody>
          <a:bodyPr wrap="none" rtlCol="0">
            <a:spAutoFit/>
          </a:bodyPr>
          <a:lstStyle/>
          <a:p>
            <a:r>
              <a:rPr lang="ja-JP" altLang="en-US" sz="1400" dirty="0" smtClean="0"/>
              <a:t>赤枠箇所をドラッグ</a:t>
            </a:r>
            <a:endParaRPr lang="en-US" altLang="ja-JP" sz="1400" dirty="0"/>
          </a:p>
        </p:txBody>
      </p:sp>
      <p:sp>
        <p:nvSpPr>
          <p:cNvPr id="12" name="正方形/長方形 11"/>
          <p:cNvSpPr/>
          <p:nvPr/>
        </p:nvSpPr>
        <p:spPr bwMode="auto">
          <a:xfrm>
            <a:off x="5888135" y="2576588"/>
            <a:ext cx="432470" cy="579609"/>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13" name="図 12"/>
          <p:cNvPicPr>
            <a:picLocks noChangeAspect="1"/>
          </p:cNvPicPr>
          <p:nvPr/>
        </p:nvPicPr>
        <p:blipFill>
          <a:blip r:embed="rId4"/>
          <a:stretch>
            <a:fillRect/>
          </a:stretch>
        </p:blipFill>
        <p:spPr>
          <a:xfrm>
            <a:off x="4176300" y="5036055"/>
            <a:ext cx="2207382" cy="477053"/>
          </a:xfrm>
          <a:prstGeom prst="rect">
            <a:avLst/>
          </a:prstGeom>
          <a:ln>
            <a:solidFill>
              <a:schemeClr val="tx1"/>
            </a:solidFill>
          </a:ln>
        </p:spPr>
      </p:pic>
      <p:pic>
        <p:nvPicPr>
          <p:cNvPr id="14" name="図 13"/>
          <p:cNvPicPr>
            <a:picLocks noChangeAspect="1"/>
          </p:cNvPicPr>
          <p:nvPr/>
        </p:nvPicPr>
        <p:blipFill>
          <a:blip r:embed="rId5"/>
          <a:stretch>
            <a:fillRect/>
          </a:stretch>
        </p:blipFill>
        <p:spPr>
          <a:xfrm>
            <a:off x="6366079" y="4242902"/>
            <a:ext cx="2454072" cy="514778"/>
          </a:xfrm>
          <a:prstGeom prst="rect">
            <a:avLst/>
          </a:prstGeom>
          <a:ln>
            <a:solidFill>
              <a:schemeClr val="tx1"/>
            </a:solidFill>
          </a:ln>
        </p:spPr>
      </p:pic>
      <p:cxnSp>
        <p:nvCxnSpPr>
          <p:cNvPr id="15" name="直線矢印コネクタ 14"/>
          <p:cNvCxnSpPr/>
          <p:nvPr/>
        </p:nvCxnSpPr>
        <p:spPr bwMode="auto">
          <a:xfrm flipH="1">
            <a:off x="4753103" y="3872492"/>
            <a:ext cx="798170" cy="11635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29917" y="2932815"/>
            <a:ext cx="228047" cy="14243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616580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バリアント条件表示機能で、どの条件を通った時にどのルートを通るか可視化</a:t>
            </a:r>
            <a:endParaRPr kumimoji="1" lang="ja-JP" altLang="en-US" dirty="0"/>
          </a:p>
        </p:txBody>
      </p:sp>
      <p:pic>
        <p:nvPicPr>
          <p:cNvPr id="6" name="図 5"/>
          <p:cNvPicPr>
            <a:picLocks noChangeAspect="1"/>
          </p:cNvPicPr>
          <p:nvPr/>
        </p:nvPicPr>
        <p:blipFill>
          <a:blip r:embed="rId2"/>
          <a:stretch>
            <a:fillRect/>
          </a:stretch>
        </p:blipFill>
        <p:spPr>
          <a:xfrm>
            <a:off x="3837969" y="2065122"/>
            <a:ext cx="3061979" cy="1920224"/>
          </a:xfrm>
          <a:prstGeom prst="rect">
            <a:avLst/>
          </a:prstGeom>
        </p:spPr>
      </p:pic>
      <p:pic>
        <p:nvPicPr>
          <p:cNvPr id="7" name="図 6"/>
          <p:cNvPicPr>
            <a:picLocks noChangeAspect="1"/>
          </p:cNvPicPr>
          <p:nvPr/>
        </p:nvPicPr>
        <p:blipFill>
          <a:blip r:embed="rId3"/>
          <a:stretch>
            <a:fillRect/>
          </a:stretch>
        </p:blipFill>
        <p:spPr>
          <a:xfrm>
            <a:off x="666588" y="2065122"/>
            <a:ext cx="1196193" cy="1850291"/>
          </a:xfrm>
          <a:prstGeom prst="rect">
            <a:avLst/>
          </a:prstGeom>
        </p:spPr>
      </p:pic>
      <p:sp>
        <p:nvSpPr>
          <p:cNvPr id="8" name="正方形/長方形 7"/>
          <p:cNvSpPr/>
          <p:nvPr/>
        </p:nvSpPr>
        <p:spPr bwMode="auto">
          <a:xfrm>
            <a:off x="789578" y="3690847"/>
            <a:ext cx="688600" cy="18763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9" name="図 8"/>
          <p:cNvPicPr>
            <a:picLocks noChangeAspect="1"/>
          </p:cNvPicPr>
          <p:nvPr/>
        </p:nvPicPr>
        <p:blipFill>
          <a:blip r:embed="rId4"/>
          <a:stretch>
            <a:fillRect/>
          </a:stretch>
        </p:blipFill>
        <p:spPr>
          <a:xfrm>
            <a:off x="2283190" y="4241727"/>
            <a:ext cx="3077954" cy="1478003"/>
          </a:xfrm>
          <a:prstGeom prst="rect">
            <a:avLst/>
          </a:prstGeom>
        </p:spPr>
      </p:pic>
      <p:cxnSp>
        <p:nvCxnSpPr>
          <p:cNvPr id="11" name="直線矢印コネクタ 10"/>
          <p:cNvCxnSpPr/>
          <p:nvPr/>
        </p:nvCxnSpPr>
        <p:spPr bwMode="auto">
          <a:xfrm>
            <a:off x="1478178" y="3982404"/>
            <a:ext cx="713797" cy="8851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テキスト ボックス 11"/>
          <p:cNvSpPr txBox="1"/>
          <p:nvPr/>
        </p:nvSpPr>
        <p:spPr>
          <a:xfrm>
            <a:off x="1386962" y="4502489"/>
            <a:ext cx="646331" cy="369332"/>
          </a:xfrm>
          <a:prstGeom prst="rect">
            <a:avLst/>
          </a:prstGeom>
          <a:noFill/>
        </p:spPr>
        <p:txBody>
          <a:bodyPr wrap="none" rtlCol="0">
            <a:spAutoFit/>
          </a:bodyPr>
          <a:lstStyle/>
          <a:p>
            <a:r>
              <a:rPr lang="ja-JP" altLang="en-US" dirty="0" smtClean="0"/>
              <a:t>表示</a:t>
            </a:r>
            <a:endParaRPr lang="en-US" altLang="ja-JP" dirty="0"/>
          </a:p>
        </p:txBody>
      </p:sp>
      <p:cxnSp>
        <p:nvCxnSpPr>
          <p:cNvPr id="14" name="直線矢印コネクタ 13"/>
          <p:cNvCxnSpPr/>
          <p:nvPr/>
        </p:nvCxnSpPr>
        <p:spPr bwMode="auto">
          <a:xfrm flipV="1">
            <a:off x="3079602" y="3252366"/>
            <a:ext cx="950023" cy="9161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テキスト ボックス 17"/>
          <p:cNvSpPr txBox="1"/>
          <p:nvPr/>
        </p:nvSpPr>
        <p:spPr>
          <a:xfrm>
            <a:off x="3305970" y="3878477"/>
            <a:ext cx="2149948" cy="369332"/>
          </a:xfrm>
          <a:prstGeom prst="rect">
            <a:avLst/>
          </a:prstGeom>
          <a:noFill/>
        </p:spPr>
        <p:txBody>
          <a:bodyPr wrap="none" rtlCol="0">
            <a:spAutoFit/>
          </a:bodyPr>
          <a:lstStyle/>
          <a:p>
            <a:r>
              <a:rPr lang="ja-JP" altLang="en-US" dirty="0" smtClean="0"/>
              <a:t>リンク箇所ハイライト</a:t>
            </a:r>
            <a:endParaRPr lang="en-US" altLang="ja-JP" dirty="0"/>
          </a:p>
        </p:txBody>
      </p:sp>
    </p:spTree>
    <p:extLst>
      <p:ext uri="{BB962C8B-B14F-4D97-AF65-F5344CB8AC3E}">
        <p14:creationId xmlns:p14="http://schemas.microsoft.com/office/powerpoint/2010/main" val="167848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機能を持つブロック群</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857300541"/>
              </p:ext>
            </p:extLst>
          </p:nvPr>
        </p:nvGraphicFramePr>
        <p:xfrm>
          <a:off x="685800" y="1095617"/>
          <a:ext cx="8229600" cy="4952999"/>
        </p:xfrm>
        <a:graphic>
          <a:graphicData uri="http://schemas.openxmlformats.org/drawingml/2006/table">
            <a:tbl>
              <a:tblPr firstRow="1" bandRow="1">
                <a:tableStyleId>{C083E6E3-FA7D-4D7B-A595-EF9225AFEA82}</a:tableStyleId>
              </a:tblPr>
              <a:tblGrid>
                <a:gridCol w="2514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75129">
                <a:tc>
                  <a:txBody>
                    <a:bodyPr/>
                    <a:lstStyle/>
                    <a:p>
                      <a:r>
                        <a:rPr kumimoji="1" lang="ja-JP" altLang="en-US" dirty="0" smtClean="0"/>
                        <a:t>ブロック名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概要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実装</a:t>
                      </a:r>
                      <a:r>
                        <a:rPr kumimoji="1" lang="en-US" altLang="ja-JP" dirty="0" smtClean="0"/>
                        <a:t>ver.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644818">
                <a:tc>
                  <a:txBody>
                    <a:bodyPr/>
                    <a:lstStyle/>
                    <a:p>
                      <a:r>
                        <a:rPr kumimoji="1" lang="en-US" altLang="ja-JP" dirty="0" smtClean="0"/>
                        <a:t>Variant Subsystem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機能をサブシステム単位で実装できるもの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R2010b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4818">
                <a:tc>
                  <a:txBody>
                    <a:bodyPr/>
                    <a:lstStyle/>
                    <a:p>
                      <a:r>
                        <a:rPr kumimoji="1" lang="en-US" altLang="ja-JP" dirty="0" smtClean="0"/>
                        <a:t>Variant model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Subsystem</a:t>
                      </a:r>
                      <a:r>
                        <a:rPr kumimoji="1" lang="ja-JP" altLang="en-US" dirty="0" smtClean="0"/>
                        <a:t>の拡張</a:t>
                      </a:r>
                      <a:endParaRPr kumimoji="1" lang="en-US" altLang="ja-JP" dirty="0" smtClean="0"/>
                    </a:p>
                    <a:p>
                      <a:r>
                        <a:rPr kumimoji="1" lang="ja-JP" altLang="en-US" dirty="0" smtClean="0"/>
                        <a:t>モデル自体を</a:t>
                      </a:r>
                      <a:r>
                        <a:rPr kumimoji="1" lang="en-US" altLang="ja-JP" dirty="0" smtClean="0"/>
                        <a:t>Variant</a:t>
                      </a:r>
                      <a:r>
                        <a:rPr kumimoji="1" lang="ja-JP" altLang="en-US" dirty="0" smtClean="0"/>
                        <a:t>で選択できるようにしたもの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R2012a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4818">
                <a:tc>
                  <a:txBody>
                    <a:bodyPr/>
                    <a:lstStyle/>
                    <a:p>
                      <a:r>
                        <a:rPr kumimoji="1" lang="en-US" altLang="ja-JP" dirty="0" smtClean="0"/>
                        <a:t>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機能を入力する側のブロックに対して実装できる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4818">
                <a:tc>
                  <a:txBody>
                    <a:bodyPr/>
                    <a:lstStyle/>
                    <a:p>
                      <a:r>
                        <a:rPr kumimoji="1" lang="en-US" altLang="ja-JP" dirty="0" smtClean="0"/>
                        <a:t>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機能を出力する側のブロックに対して実装できる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4508">
                <a:tc>
                  <a:txBody>
                    <a:bodyPr/>
                    <a:lstStyle/>
                    <a:p>
                      <a:r>
                        <a:rPr kumimoji="1" lang="en-US" altLang="ja-JP" dirty="0" smtClean="0"/>
                        <a:t>Manual 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Source</a:t>
                      </a:r>
                      <a:r>
                        <a:rPr kumimoji="1" lang="ja-JP" altLang="en-US" dirty="0" smtClean="0"/>
                        <a:t>の</a:t>
                      </a:r>
                      <a:r>
                        <a:rPr kumimoji="1" lang="en-US" altLang="ja-JP" dirty="0" smtClean="0"/>
                        <a:t>Variant</a:t>
                      </a:r>
                      <a:r>
                        <a:rPr kumimoji="1" lang="ja-JP" altLang="en-US"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14508">
                <a:tc>
                  <a:txBody>
                    <a:bodyPr/>
                    <a:lstStyle/>
                    <a:p>
                      <a:r>
                        <a:rPr kumimoji="1" lang="en-US" altLang="ja-JP" dirty="0" smtClean="0"/>
                        <a:t>Manual</a:t>
                      </a:r>
                      <a:r>
                        <a:rPr kumimoji="1" lang="en-US" altLang="ja-JP" baseline="0" dirty="0" smtClean="0"/>
                        <a:t> 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en-US" altLang="ja-JP" baseline="0" dirty="0" smtClean="0"/>
                        <a:t> Sink</a:t>
                      </a:r>
                      <a:r>
                        <a:rPr kumimoji="1" lang="ja-JP" altLang="en-US" baseline="0" dirty="0" smtClean="0"/>
                        <a:t>の</a:t>
                      </a:r>
                      <a:r>
                        <a:rPr kumimoji="1" lang="en-US" altLang="ja-JP" baseline="0" dirty="0" smtClean="0"/>
                        <a:t>Variant</a:t>
                      </a:r>
                      <a:r>
                        <a:rPr kumimoji="1" lang="ja-JP" altLang="en-US" baseline="0"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7386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サブシステム　凡例の表示・出方</a:t>
            </a:r>
            <a:endParaRPr kumimoji="1" lang="en-US" altLang="ja-JP" dirty="0" smtClean="0"/>
          </a:p>
          <a:p>
            <a:pPr lvl="1"/>
            <a:r>
              <a:rPr lang="ja-JP" altLang="en-US" dirty="0" smtClean="0"/>
              <a:t>モデル上で一括して通るルートを表示できる</a:t>
            </a:r>
            <a:endParaRPr kumimoji="1" lang="ja-JP" altLang="en-US" dirty="0"/>
          </a:p>
        </p:txBody>
      </p:sp>
      <p:pic>
        <p:nvPicPr>
          <p:cNvPr id="4" name="図 3"/>
          <p:cNvPicPr>
            <a:picLocks noChangeAspect="1"/>
          </p:cNvPicPr>
          <p:nvPr/>
        </p:nvPicPr>
        <p:blipFill>
          <a:blip r:embed="rId2"/>
          <a:stretch>
            <a:fillRect/>
          </a:stretch>
        </p:blipFill>
        <p:spPr>
          <a:xfrm>
            <a:off x="922026" y="2569819"/>
            <a:ext cx="4779169" cy="1514475"/>
          </a:xfrm>
          <a:prstGeom prst="rect">
            <a:avLst/>
          </a:prstGeom>
        </p:spPr>
      </p:pic>
      <p:pic>
        <p:nvPicPr>
          <p:cNvPr id="5" name="図 4"/>
          <p:cNvPicPr>
            <a:picLocks noChangeAspect="1"/>
          </p:cNvPicPr>
          <p:nvPr/>
        </p:nvPicPr>
        <p:blipFill>
          <a:blip r:embed="rId3"/>
          <a:stretch>
            <a:fillRect/>
          </a:stretch>
        </p:blipFill>
        <p:spPr>
          <a:xfrm>
            <a:off x="5939996" y="2439397"/>
            <a:ext cx="1818654" cy="1680037"/>
          </a:xfrm>
          <a:prstGeom prst="rect">
            <a:avLst/>
          </a:prstGeom>
        </p:spPr>
      </p:pic>
    </p:spTree>
    <p:extLst>
      <p:ext uri="{BB962C8B-B14F-4D97-AF65-F5344CB8AC3E}">
        <p14:creationId xmlns:p14="http://schemas.microsoft.com/office/powerpoint/2010/main" val="28590197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lang="en-US" altLang="ja-JP" dirty="0" smtClean="0"/>
              <a:t>(</a:t>
            </a:r>
            <a:r>
              <a:rPr lang="ja-JP" altLang="en-US" dirty="0" smtClean="0"/>
              <a:t>バリアント条件の凡例</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凡例の表示</a:t>
            </a:r>
            <a:endParaRPr kumimoji="1" lang="en-US" altLang="ja-JP" dirty="0" smtClean="0"/>
          </a:p>
          <a:p>
            <a:pPr lvl="1"/>
            <a:r>
              <a:rPr lang="ja-JP" altLang="en-US" dirty="0" smtClean="0"/>
              <a:t>ハイライトできるのはモデル単位。</a:t>
            </a:r>
            <a:endParaRPr lang="ja-JP" altLang="en-US" dirty="0"/>
          </a:p>
          <a:p>
            <a:pPr lvl="1"/>
            <a:r>
              <a:rPr lang="ja-JP" altLang="en-US" dirty="0" smtClean="0"/>
              <a:t>下図モデル上</a:t>
            </a:r>
            <a:r>
              <a:rPr lang="ja-JP" altLang="en-US" dirty="0"/>
              <a:t>で</a:t>
            </a:r>
            <a:r>
              <a:rPr lang="en-US" altLang="ja-JP" dirty="0"/>
              <a:t>v:0</a:t>
            </a:r>
            <a:r>
              <a:rPr lang="ja-JP" altLang="en-US" dirty="0"/>
              <a:t>ハイライトすると赤枠箇所のみハイライトされる</a:t>
            </a:r>
            <a:r>
              <a:rPr lang="ja-JP" altLang="en-US" dirty="0" smtClean="0"/>
              <a:t>。</a:t>
            </a:r>
            <a:r>
              <a:rPr lang="en-US" altLang="ja-JP" dirty="0" smtClean="0"/>
              <a:t/>
            </a:r>
            <a:br>
              <a:rPr lang="en-US" altLang="ja-JP" dirty="0" smtClean="0"/>
            </a:br>
            <a:r>
              <a:rPr lang="en-US" altLang="ja-JP" dirty="0" smtClean="0"/>
              <a:t>(</a:t>
            </a:r>
            <a:r>
              <a:rPr lang="ja-JP" altLang="en-US" dirty="0" smtClean="0"/>
              <a:t>下図は各モデルでそれぞれハイライト</a:t>
            </a:r>
            <a:r>
              <a:rPr lang="ja-JP" altLang="en-US" dirty="0"/>
              <a:t>させた状態</a:t>
            </a:r>
            <a:r>
              <a:rPr lang="en-US" altLang="ja-JP" dirty="0"/>
              <a:t>)</a:t>
            </a:r>
          </a:p>
          <a:p>
            <a:pPr lvl="1"/>
            <a:endParaRPr kumimoji="1" lang="ja-JP" altLang="en-US" dirty="0"/>
          </a:p>
        </p:txBody>
      </p:sp>
      <p:pic>
        <p:nvPicPr>
          <p:cNvPr id="4" name="図 3"/>
          <p:cNvPicPr>
            <a:picLocks noChangeAspect="1"/>
          </p:cNvPicPr>
          <p:nvPr/>
        </p:nvPicPr>
        <p:blipFill>
          <a:blip r:embed="rId2"/>
          <a:stretch>
            <a:fillRect/>
          </a:stretch>
        </p:blipFill>
        <p:spPr>
          <a:xfrm>
            <a:off x="817187" y="2760238"/>
            <a:ext cx="5850731" cy="1621631"/>
          </a:xfrm>
          <a:prstGeom prst="rect">
            <a:avLst/>
          </a:prstGeom>
        </p:spPr>
      </p:pic>
      <p:pic>
        <p:nvPicPr>
          <p:cNvPr id="5" name="図 4"/>
          <p:cNvPicPr>
            <a:picLocks noChangeAspect="1"/>
          </p:cNvPicPr>
          <p:nvPr/>
        </p:nvPicPr>
        <p:blipFill>
          <a:blip r:embed="rId3"/>
          <a:stretch>
            <a:fillRect/>
          </a:stretch>
        </p:blipFill>
        <p:spPr>
          <a:xfrm>
            <a:off x="7492926" y="3269434"/>
            <a:ext cx="1446469" cy="1336220"/>
          </a:xfrm>
          <a:prstGeom prst="rect">
            <a:avLst/>
          </a:prstGeom>
        </p:spPr>
      </p:pic>
      <p:sp>
        <p:nvSpPr>
          <p:cNvPr id="6" name="正方形/長方形 5"/>
          <p:cNvSpPr/>
          <p:nvPr/>
        </p:nvSpPr>
        <p:spPr bwMode="auto">
          <a:xfrm>
            <a:off x="5114293" y="2794376"/>
            <a:ext cx="1595426" cy="579609"/>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cxnSp>
        <p:nvCxnSpPr>
          <p:cNvPr id="7" name="直線矢印コネクタ 6"/>
          <p:cNvCxnSpPr>
            <a:endCxn id="11" idx="1"/>
          </p:cNvCxnSpPr>
          <p:nvPr/>
        </p:nvCxnSpPr>
        <p:spPr bwMode="auto">
          <a:xfrm>
            <a:off x="6701092" y="3319165"/>
            <a:ext cx="750032" cy="4350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角丸四角形吹き出し 8"/>
          <p:cNvSpPr/>
          <p:nvPr/>
        </p:nvSpPr>
        <p:spPr bwMode="auto">
          <a:xfrm>
            <a:off x="6894555" y="3969083"/>
            <a:ext cx="731335" cy="268059"/>
          </a:xfrm>
          <a:prstGeom prst="wedgeRoundRectCallout">
            <a:avLst>
              <a:gd name="adj1" fmla="val 31584"/>
              <a:gd name="adj2" fmla="val -9960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押下</a:t>
            </a:r>
            <a:endParaRPr lang="en-US" altLang="ja-JP" sz="1050" dirty="0">
              <a:solidFill>
                <a:schemeClr val="tx1"/>
              </a:solidFill>
              <a:latin typeface="Arial" charset="0"/>
              <a:ea typeface="ＭＳ Ｐゴシック" pitchFamily="50" charset="-128"/>
            </a:endParaRPr>
          </a:p>
        </p:txBody>
      </p:sp>
      <p:sp>
        <p:nvSpPr>
          <p:cNvPr id="11" name="正方形/長方形 10"/>
          <p:cNvSpPr/>
          <p:nvPr/>
        </p:nvSpPr>
        <p:spPr bwMode="auto">
          <a:xfrm>
            <a:off x="7451124" y="3680926"/>
            <a:ext cx="915591" cy="146579"/>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13" name="図 12"/>
          <p:cNvPicPr>
            <a:picLocks noChangeAspect="1"/>
          </p:cNvPicPr>
          <p:nvPr/>
        </p:nvPicPr>
        <p:blipFill>
          <a:blip r:embed="rId4"/>
          <a:stretch>
            <a:fillRect/>
          </a:stretch>
        </p:blipFill>
        <p:spPr>
          <a:xfrm>
            <a:off x="557376" y="4712263"/>
            <a:ext cx="2007194" cy="805808"/>
          </a:xfrm>
          <a:prstGeom prst="rect">
            <a:avLst/>
          </a:prstGeom>
          <a:ln>
            <a:solidFill>
              <a:schemeClr val="accent1"/>
            </a:solidFill>
          </a:ln>
        </p:spPr>
      </p:pic>
      <p:pic>
        <p:nvPicPr>
          <p:cNvPr id="14" name="図 13"/>
          <p:cNvPicPr>
            <a:picLocks noChangeAspect="1"/>
          </p:cNvPicPr>
          <p:nvPr/>
        </p:nvPicPr>
        <p:blipFill>
          <a:blip r:embed="rId5"/>
          <a:stretch>
            <a:fillRect/>
          </a:stretch>
        </p:blipFill>
        <p:spPr>
          <a:xfrm>
            <a:off x="2604234" y="4712263"/>
            <a:ext cx="1527508" cy="940721"/>
          </a:xfrm>
          <a:prstGeom prst="rect">
            <a:avLst/>
          </a:prstGeom>
        </p:spPr>
      </p:pic>
      <p:pic>
        <p:nvPicPr>
          <p:cNvPr id="15" name="図 14"/>
          <p:cNvPicPr>
            <a:picLocks noChangeAspect="1"/>
          </p:cNvPicPr>
          <p:nvPr/>
        </p:nvPicPr>
        <p:blipFill>
          <a:blip r:embed="rId6"/>
          <a:stretch>
            <a:fillRect/>
          </a:stretch>
        </p:blipFill>
        <p:spPr>
          <a:xfrm>
            <a:off x="4399375" y="4605654"/>
            <a:ext cx="1773431" cy="992948"/>
          </a:xfrm>
          <a:prstGeom prst="rect">
            <a:avLst/>
          </a:prstGeom>
          <a:ln>
            <a:solidFill>
              <a:schemeClr val="accent1"/>
            </a:solidFill>
          </a:ln>
        </p:spPr>
      </p:pic>
      <p:pic>
        <p:nvPicPr>
          <p:cNvPr id="17" name="図 16"/>
          <p:cNvPicPr>
            <a:picLocks noChangeAspect="1"/>
          </p:cNvPicPr>
          <p:nvPr/>
        </p:nvPicPr>
        <p:blipFill>
          <a:blip r:embed="rId7"/>
          <a:stretch>
            <a:fillRect/>
          </a:stretch>
        </p:blipFill>
        <p:spPr>
          <a:xfrm>
            <a:off x="6247144" y="4793360"/>
            <a:ext cx="1460414" cy="823709"/>
          </a:xfrm>
          <a:prstGeom prst="rect">
            <a:avLst/>
          </a:prstGeom>
        </p:spPr>
      </p:pic>
      <p:cxnSp>
        <p:nvCxnSpPr>
          <p:cNvPr id="18" name="直線矢印コネクタ 17"/>
          <p:cNvCxnSpPr/>
          <p:nvPr/>
        </p:nvCxnSpPr>
        <p:spPr bwMode="auto">
          <a:xfrm flipH="1">
            <a:off x="1560973" y="4086997"/>
            <a:ext cx="894834" cy="5674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a:endCxn id="15" idx="0"/>
          </p:cNvCxnSpPr>
          <p:nvPr/>
        </p:nvCxnSpPr>
        <p:spPr bwMode="auto">
          <a:xfrm>
            <a:off x="4189253" y="4157919"/>
            <a:ext cx="1096838" cy="4477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角丸四角形吹き出し 25"/>
          <p:cNvSpPr/>
          <p:nvPr/>
        </p:nvSpPr>
        <p:spPr bwMode="auto">
          <a:xfrm>
            <a:off x="7649282" y="5161871"/>
            <a:ext cx="731335" cy="268059"/>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押下</a:t>
            </a:r>
            <a:endParaRPr lang="en-US" altLang="ja-JP" sz="1050" dirty="0">
              <a:solidFill>
                <a:schemeClr val="tx1"/>
              </a:solidFill>
              <a:latin typeface="Arial" charset="0"/>
              <a:ea typeface="ＭＳ Ｐゴシック" pitchFamily="50" charset="-128"/>
            </a:endParaRPr>
          </a:p>
        </p:txBody>
      </p:sp>
      <p:sp>
        <p:nvSpPr>
          <p:cNvPr id="27" name="角丸四角形吹き出し 26"/>
          <p:cNvSpPr/>
          <p:nvPr/>
        </p:nvSpPr>
        <p:spPr bwMode="auto">
          <a:xfrm>
            <a:off x="3747620" y="5071184"/>
            <a:ext cx="731335" cy="268059"/>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押下</a:t>
            </a:r>
            <a:endParaRPr lang="en-US" altLang="ja-JP"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316465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凡例の出方</a:t>
            </a:r>
            <a:endParaRPr kumimoji="1" lang="ja-JP" altLang="en-US" dirty="0"/>
          </a:p>
        </p:txBody>
      </p:sp>
      <p:pic>
        <p:nvPicPr>
          <p:cNvPr id="4" name="図 3"/>
          <p:cNvPicPr>
            <a:picLocks noChangeAspect="1"/>
          </p:cNvPicPr>
          <p:nvPr/>
        </p:nvPicPr>
        <p:blipFill>
          <a:blip r:embed="rId2"/>
          <a:stretch>
            <a:fillRect/>
          </a:stretch>
        </p:blipFill>
        <p:spPr>
          <a:xfrm>
            <a:off x="644272" y="4055691"/>
            <a:ext cx="5815013" cy="1507331"/>
          </a:xfrm>
          <a:prstGeom prst="rect">
            <a:avLst/>
          </a:prstGeom>
        </p:spPr>
      </p:pic>
      <p:pic>
        <p:nvPicPr>
          <p:cNvPr id="5" name="図 4"/>
          <p:cNvPicPr>
            <a:picLocks noChangeAspect="1"/>
          </p:cNvPicPr>
          <p:nvPr/>
        </p:nvPicPr>
        <p:blipFill>
          <a:blip r:embed="rId3"/>
          <a:stretch>
            <a:fillRect/>
          </a:stretch>
        </p:blipFill>
        <p:spPr>
          <a:xfrm>
            <a:off x="626526" y="2077660"/>
            <a:ext cx="5850731" cy="1621631"/>
          </a:xfrm>
          <a:prstGeom prst="rect">
            <a:avLst/>
          </a:prstGeom>
        </p:spPr>
      </p:pic>
      <p:pic>
        <p:nvPicPr>
          <p:cNvPr id="6" name="図 5"/>
          <p:cNvPicPr>
            <a:picLocks noChangeAspect="1"/>
          </p:cNvPicPr>
          <p:nvPr/>
        </p:nvPicPr>
        <p:blipFill>
          <a:blip r:embed="rId4"/>
          <a:stretch>
            <a:fillRect/>
          </a:stretch>
        </p:blipFill>
        <p:spPr>
          <a:xfrm>
            <a:off x="7038815" y="2226572"/>
            <a:ext cx="1446469" cy="1336220"/>
          </a:xfrm>
          <a:prstGeom prst="rect">
            <a:avLst/>
          </a:prstGeom>
        </p:spPr>
      </p:pic>
      <p:sp>
        <p:nvSpPr>
          <p:cNvPr id="7" name="角丸四角形吹き出し 6"/>
          <p:cNvSpPr/>
          <p:nvPr/>
        </p:nvSpPr>
        <p:spPr bwMode="auto">
          <a:xfrm>
            <a:off x="6807028" y="1769177"/>
            <a:ext cx="1818926" cy="35081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r>
              <a:rPr lang="ja-JP" altLang="en-US" sz="1050" dirty="0">
                <a:solidFill>
                  <a:schemeClr val="tx1"/>
                </a:solidFill>
                <a:latin typeface="Arial" charset="0"/>
                <a:ea typeface="ＭＳ Ｐゴシック" pitchFamily="50" charset="-128"/>
              </a:rPr>
              <a:t>分表示されない</a:t>
            </a:r>
            <a:endParaRPr lang="en-US" altLang="ja-JP" sz="1050" dirty="0">
              <a:solidFill>
                <a:schemeClr val="tx1"/>
              </a:solidFill>
              <a:latin typeface="Arial" charset="0"/>
              <a:ea typeface="ＭＳ Ｐゴシック" pitchFamily="50" charset="-128"/>
            </a:endParaRPr>
          </a:p>
        </p:txBody>
      </p:sp>
      <p:pic>
        <p:nvPicPr>
          <p:cNvPr id="8" name="図 7"/>
          <p:cNvPicPr>
            <a:picLocks noChangeAspect="1"/>
          </p:cNvPicPr>
          <p:nvPr/>
        </p:nvPicPr>
        <p:blipFill>
          <a:blip r:embed="rId5"/>
          <a:stretch>
            <a:fillRect/>
          </a:stretch>
        </p:blipFill>
        <p:spPr>
          <a:xfrm>
            <a:off x="6876639" y="4385645"/>
            <a:ext cx="1539575" cy="1422229"/>
          </a:xfrm>
          <a:prstGeom prst="rect">
            <a:avLst/>
          </a:prstGeom>
        </p:spPr>
      </p:pic>
      <p:sp>
        <p:nvSpPr>
          <p:cNvPr id="9" name="角丸四角形吹き出し 8"/>
          <p:cNvSpPr/>
          <p:nvPr/>
        </p:nvSpPr>
        <p:spPr bwMode="auto">
          <a:xfrm>
            <a:off x="6690410" y="3938721"/>
            <a:ext cx="1818926" cy="35081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en-US" altLang="ja-JP" sz="1050" dirty="0">
                <a:solidFill>
                  <a:schemeClr val="tx1"/>
                </a:solidFill>
                <a:latin typeface="Arial" charset="0"/>
                <a:ea typeface="ＭＳ Ｐゴシック" pitchFamily="50" charset="-128"/>
              </a:rPr>
              <a:t>(default)</a:t>
            </a:r>
            <a:r>
              <a:rPr lang="ja-JP" altLang="en-US" sz="1050" dirty="0">
                <a:solidFill>
                  <a:schemeClr val="tx1"/>
                </a:solidFill>
                <a:latin typeface="Arial" charset="0"/>
                <a:ea typeface="ＭＳ Ｐゴシック" pitchFamily="50" charset="-128"/>
              </a:rPr>
              <a:t>分表示される</a:t>
            </a:r>
            <a:endParaRPr lang="en-US" altLang="ja-JP" sz="1050" dirty="0">
              <a:solidFill>
                <a:schemeClr val="tx1"/>
              </a:solidFill>
              <a:latin typeface="Arial" charset="0"/>
              <a:ea typeface="ＭＳ Ｐゴシック" pitchFamily="50" charset="-128"/>
            </a:endParaRPr>
          </a:p>
        </p:txBody>
      </p:sp>
      <p:sp>
        <p:nvSpPr>
          <p:cNvPr id="10" name="正方形/長方形 9"/>
          <p:cNvSpPr/>
          <p:nvPr/>
        </p:nvSpPr>
        <p:spPr bwMode="auto">
          <a:xfrm>
            <a:off x="3816834" y="3130748"/>
            <a:ext cx="214558" cy="238013"/>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1" name="正方形/長方形 10"/>
          <p:cNvSpPr/>
          <p:nvPr/>
        </p:nvSpPr>
        <p:spPr bwMode="auto">
          <a:xfrm>
            <a:off x="3826109" y="4905491"/>
            <a:ext cx="404543" cy="112901"/>
          </a:xfrm>
          <a:prstGeom prst="rect">
            <a:avLst/>
          </a:prstGeom>
          <a:no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2" name="角丸四角形吹き出し 11"/>
          <p:cNvSpPr/>
          <p:nvPr/>
        </p:nvSpPr>
        <p:spPr bwMode="auto">
          <a:xfrm>
            <a:off x="2617432" y="3604560"/>
            <a:ext cx="1364815" cy="350819"/>
          </a:xfrm>
          <a:prstGeom prst="wedgeRoundRectCallout">
            <a:avLst>
              <a:gd name="adj1" fmla="val 43653"/>
              <a:gd name="adj2" fmla="val -1729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別の信号を加える</a:t>
            </a:r>
            <a:endParaRPr lang="en-US" altLang="ja-JP" sz="1050" dirty="0">
              <a:solidFill>
                <a:schemeClr val="tx1"/>
              </a:solidFill>
              <a:latin typeface="Arial" charset="0"/>
              <a:ea typeface="ＭＳ Ｐゴシック" pitchFamily="50" charset="-128"/>
            </a:endParaRPr>
          </a:p>
        </p:txBody>
      </p:sp>
      <p:sp>
        <p:nvSpPr>
          <p:cNvPr id="13" name="角丸四角形吹き出し 12"/>
          <p:cNvSpPr/>
          <p:nvPr/>
        </p:nvSpPr>
        <p:spPr bwMode="auto">
          <a:xfrm>
            <a:off x="2707308" y="5329144"/>
            <a:ext cx="1364815" cy="350819"/>
          </a:xfrm>
          <a:prstGeom prst="wedgeRoundRectCallout">
            <a:avLst>
              <a:gd name="adj1" fmla="val 39239"/>
              <a:gd name="adj2" fmla="val -1412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そのまま出力</a:t>
            </a:r>
            <a:endParaRPr lang="en-US" altLang="ja-JP" sz="1050" dirty="0">
              <a:solidFill>
                <a:schemeClr val="tx1"/>
              </a:solidFill>
              <a:latin typeface="Arial" charset="0"/>
              <a:ea typeface="ＭＳ Ｐゴシック" pitchFamily="50" charset="-128"/>
            </a:endParaRPr>
          </a:p>
        </p:txBody>
      </p:sp>
      <p:sp>
        <p:nvSpPr>
          <p:cNvPr id="14" name="角丸四角形吹き出し 13"/>
          <p:cNvSpPr/>
          <p:nvPr/>
        </p:nvSpPr>
        <p:spPr bwMode="auto">
          <a:xfrm>
            <a:off x="5625414" y="3467696"/>
            <a:ext cx="761767" cy="35081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有効</a:t>
            </a:r>
            <a:endParaRPr lang="en-US" altLang="ja-JP" sz="1050" dirty="0">
              <a:solidFill>
                <a:schemeClr val="tx1"/>
              </a:solidFill>
              <a:latin typeface="Arial" charset="0"/>
              <a:ea typeface="ＭＳ Ｐゴシック" pitchFamily="50" charset="-128"/>
            </a:endParaRPr>
          </a:p>
        </p:txBody>
      </p:sp>
      <p:sp>
        <p:nvSpPr>
          <p:cNvPr id="15" name="角丸四角形吹き出し 14"/>
          <p:cNvSpPr/>
          <p:nvPr/>
        </p:nvSpPr>
        <p:spPr bwMode="auto">
          <a:xfrm>
            <a:off x="5437515" y="5387612"/>
            <a:ext cx="761767" cy="35081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a:r>
              <a:rPr lang="ja-JP" altLang="en-US" sz="1050" dirty="0">
                <a:solidFill>
                  <a:schemeClr val="tx1"/>
                </a:solidFill>
                <a:latin typeface="Arial" charset="0"/>
                <a:ea typeface="ＭＳ Ｐゴシック" pitchFamily="50" charset="-128"/>
              </a:rPr>
              <a:t>無効</a:t>
            </a:r>
            <a:endParaRPr lang="en-US" altLang="ja-JP" sz="105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15204836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参考：バッジの</a:t>
            </a:r>
            <a:r>
              <a:rPr lang="ja-JP" altLang="en-US" dirty="0"/>
              <a:t>表示</a:t>
            </a:r>
            <a:endParaRPr kumimoji="1" lang="ja-JP" altLang="en-US" dirty="0"/>
          </a:p>
        </p:txBody>
      </p:sp>
      <p:sp>
        <p:nvSpPr>
          <p:cNvPr id="4" name="テキスト ボックス 3"/>
          <p:cNvSpPr txBox="1"/>
          <p:nvPr/>
        </p:nvSpPr>
        <p:spPr>
          <a:xfrm>
            <a:off x="685800" y="5715000"/>
            <a:ext cx="3016594" cy="346249"/>
          </a:xfrm>
          <a:prstGeom prst="rect">
            <a:avLst/>
          </a:prstGeom>
          <a:noFill/>
        </p:spPr>
        <p:txBody>
          <a:bodyPr wrap="square" rtlCol="0">
            <a:spAutoFit/>
          </a:bodyPr>
          <a:lstStyle/>
          <a:p>
            <a:r>
              <a:rPr lang="ja-JP" altLang="en-US" sz="825" b="1" dirty="0">
                <a:solidFill>
                  <a:srgbClr val="00B0F0"/>
                </a:solidFill>
              </a:rPr>
              <a:t>バリアントとは、およびどのような場合にそれを使用するか</a:t>
            </a:r>
            <a:endParaRPr lang="en-US" altLang="ja-JP" sz="825"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/what-is-a-variant.html'))</a:t>
            </a:r>
            <a:endParaRPr lang="ja-JP" altLang="en-US" sz="825" dirty="0">
              <a:solidFill>
                <a:srgbClr val="00B0F0"/>
              </a:solidFill>
            </a:endParaRPr>
          </a:p>
        </p:txBody>
      </p:sp>
      <p:pic>
        <p:nvPicPr>
          <p:cNvPr id="5" name="図 4"/>
          <p:cNvPicPr>
            <a:picLocks noChangeAspect="1"/>
          </p:cNvPicPr>
          <p:nvPr/>
        </p:nvPicPr>
        <p:blipFill>
          <a:blip r:embed="rId2"/>
          <a:stretch>
            <a:fillRect/>
          </a:stretch>
        </p:blipFill>
        <p:spPr>
          <a:xfrm>
            <a:off x="609600" y="914400"/>
            <a:ext cx="7391400" cy="4695574"/>
          </a:xfrm>
          <a:prstGeom prst="rect">
            <a:avLst/>
          </a:prstGeom>
        </p:spPr>
      </p:pic>
    </p:spTree>
    <p:extLst>
      <p:ext uri="{BB962C8B-B14F-4D97-AF65-F5344CB8AC3E}">
        <p14:creationId xmlns:p14="http://schemas.microsoft.com/office/powerpoint/2010/main" val="17733131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参考：ドキュメンテーションリンク</a:t>
            </a:r>
            <a:endParaRPr kumimoji="1" lang="ja-JP" altLang="en-US" dirty="0"/>
          </a:p>
        </p:txBody>
      </p:sp>
      <p:sp>
        <p:nvSpPr>
          <p:cNvPr id="5" name="テキスト ボックス 4"/>
          <p:cNvSpPr txBox="1"/>
          <p:nvPr/>
        </p:nvSpPr>
        <p:spPr>
          <a:xfrm>
            <a:off x="629113" y="1613771"/>
            <a:ext cx="6576421" cy="981038"/>
          </a:xfrm>
          <a:prstGeom prst="rect">
            <a:avLst/>
          </a:prstGeom>
          <a:noFill/>
        </p:spPr>
        <p:txBody>
          <a:bodyPr wrap="square" rtlCol="0">
            <a:spAutoFit/>
          </a:bodyPr>
          <a:lstStyle/>
          <a:p>
            <a:r>
              <a:rPr lang="ja-JP" altLang="en-US" sz="825" b="1" dirty="0">
                <a:solidFill>
                  <a:srgbClr val="00B0F0"/>
                </a:solidFill>
              </a:rPr>
              <a:t>バリアント ソースおよびバリアント シンクによるバリアント条件の伝播</a:t>
            </a:r>
            <a:endParaRPr lang="en-US" altLang="ja-JP" sz="825" b="1" dirty="0">
              <a:solidFill>
                <a:srgbClr val="00B0F0"/>
              </a:solidFill>
            </a:endParaRP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simulink</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/variant-condition-propagation-with-variant-source-and-sink-blocks.html#bu8cflg'))</a:t>
            </a:r>
          </a:p>
          <a:p>
            <a:endParaRPr lang="en-US" altLang="ja-JP" sz="825" dirty="0">
              <a:solidFill>
                <a:srgbClr val="00B0F0"/>
              </a:solidFill>
            </a:endParaRPr>
          </a:p>
          <a:p>
            <a:r>
              <a:rPr lang="en-US" altLang="ja-JP" sz="825" dirty="0">
                <a:solidFill>
                  <a:srgbClr val="00B0F0"/>
                </a:solidFill>
              </a:rPr>
              <a:t>Represent Variant Source and Sink Blocks in Generated Code</a:t>
            </a:r>
          </a:p>
          <a:p>
            <a:r>
              <a:rPr lang="en-US" altLang="ja-JP" sz="825" dirty="0">
                <a:solidFill>
                  <a:srgbClr val="00B0F0"/>
                </a:solidFill>
              </a:rPr>
              <a:t>web(</a:t>
            </a:r>
            <a:r>
              <a:rPr lang="en-US" altLang="ja-JP" sz="825" dirty="0" err="1">
                <a:solidFill>
                  <a:srgbClr val="00B0F0"/>
                </a:solidFill>
              </a:rPr>
              <a:t>fullfile</a:t>
            </a:r>
            <a:r>
              <a:rPr lang="en-US" altLang="ja-JP" sz="825" dirty="0">
                <a:solidFill>
                  <a:srgbClr val="00B0F0"/>
                </a:solidFill>
              </a:rPr>
              <a:t>(</a:t>
            </a:r>
            <a:r>
              <a:rPr lang="en-US" altLang="ja-JP" sz="825" dirty="0" err="1">
                <a:solidFill>
                  <a:srgbClr val="00B0F0"/>
                </a:solidFill>
              </a:rPr>
              <a:t>docroot</a:t>
            </a:r>
            <a:r>
              <a:rPr lang="en-US" altLang="ja-JP" sz="825" dirty="0">
                <a:solidFill>
                  <a:srgbClr val="00B0F0"/>
                </a:solidFill>
              </a:rPr>
              <a:t>, '</a:t>
            </a:r>
            <a:r>
              <a:rPr lang="en-US" altLang="ja-JP" sz="825" dirty="0" err="1">
                <a:solidFill>
                  <a:srgbClr val="00B0F0"/>
                </a:solidFill>
              </a:rPr>
              <a:t>ecoder</a:t>
            </a:r>
            <a:r>
              <a:rPr lang="en-US" altLang="ja-JP" sz="825" dirty="0">
                <a:solidFill>
                  <a:srgbClr val="00B0F0"/>
                </a:solidFill>
              </a:rPr>
              <a:t>/</a:t>
            </a:r>
            <a:r>
              <a:rPr lang="en-US" altLang="ja-JP" sz="825" dirty="0" err="1">
                <a:solidFill>
                  <a:srgbClr val="00B0F0"/>
                </a:solidFill>
              </a:rPr>
              <a:t>ug</a:t>
            </a:r>
            <a:r>
              <a:rPr lang="en-US" altLang="ja-JP" sz="825" dirty="0">
                <a:solidFill>
                  <a:srgbClr val="00B0F0"/>
                </a:solidFill>
              </a:rPr>
              <a:t>/represent-inline-variants-in-generated-code.html'))</a:t>
            </a:r>
          </a:p>
          <a:p>
            <a:endParaRPr lang="en-US" altLang="ja-JP" sz="825" dirty="0">
              <a:solidFill>
                <a:srgbClr val="00B0F0"/>
              </a:solidFill>
            </a:endParaRPr>
          </a:p>
          <a:p>
            <a:endParaRPr lang="ja-JP" altLang="en-US" sz="825" dirty="0">
              <a:solidFill>
                <a:srgbClr val="00B0F0"/>
              </a:solidFill>
            </a:endParaRPr>
          </a:p>
        </p:txBody>
      </p:sp>
    </p:spTree>
    <p:extLst>
      <p:ext uri="{BB962C8B-B14F-4D97-AF65-F5344CB8AC3E}">
        <p14:creationId xmlns:p14="http://schemas.microsoft.com/office/powerpoint/2010/main" val="213395683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D4A49F-FB6E-4657-9435-4952CA615824}"/>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5DA664C2-CCE2-4B10-8669-5D34F1BEE413}">
  <ds:schemaRefs>
    <ds:schemaRef ds:uri="http://schemas.microsoft.com/office/2006/documentManagement/types"/>
    <ds:schemaRef ds:uri="http://purl.org/dc/elements/1.1/"/>
    <ds:schemaRef ds:uri="4f9469a5-59df-4688-ab0c-43c66142dc4b"/>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3748</Words>
  <Application>Microsoft Office PowerPoint</Application>
  <PresentationFormat>画面に合わせる (4:3)</PresentationFormat>
  <Paragraphs>878</Paragraphs>
  <Slides>94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94</vt:i4>
      </vt:variant>
    </vt:vector>
  </HeadingPairs>
  <TitlesOfParts>
    <vt:vector size="99" baseType="lpstr">
      <vt:lpstr>ＭＳ Ｐゴシック</vt:lpstr>
      <vt:lpstr>ＭＳ Ｐ明朝</vt:lpstr>
      <vt:lpstr>Arial</vt:lpstr>
      <vt:lpstr>Times New Roman</vt:lpstr>
      <vt:lpstr>1_標準デザイン</vt:lpstr>
      <vt:lpstr>Variant調査結果</vt:lpstr>
      <vt:lpstr>目次</vt:lpstr>
      <vt:lpstr>PowerPoint プレゼンテーション</vt:lpstr>
      <vt:lpstr>バリアントとは</vt:lpstr>
      <vt:lpstr>Variant Sink / Variant Source機能概要</vt:lpstr>
      <vt:lpstr>Manual Variant Source, Variant Sink概要</vt:lpstr>
      <vt:lpstr>機能概要と使い方</vt:lpstr>
      <vt:lpstr>PowerPoint プレゼンテーション</vt:lpstr>
      <vt:lpstr>Variant機能を持つブロック群</vt:lpstr>
      <vt:lpstr>PowerPoint プレゼンテーション</vt:lpstr>
      <vt:lpstr>Variant設定方法(Variant Source,Sink)</vt:lpstr>
      <vt:lpstr>Variant設定方法(Manual Variant Source,Sink)</vt:lpstr>
      <vt:lpstr>バリアント制御モード</vt:lpstr>
      <vt:lpstr>バリアント制御式</vt:lpstr>
      <vt:lpstr>{バリアント制御モード}：”式”</vt:lpstr>
      <vt:lpstr>参考：Variantオブジェクト</vt:lpstr>
      <vt:lpstr>端子の追加・削除</vt:lpstr>
      <vt:lpstr>Variant条件式の記入</vt:lpstr>
      <vt:lpstr>ゼロ アクティブ バリアント制御を許可</vt:lpstr>
      <vt:lpstr>{ゼロ アクティブ バリアント制御を許可}  ({バリアント制御モード}：”式” のみ)</vt:lpstr>
      <vt:lpstr>【参考】入力ストリーム、出力ストリームとは </vt:lpstr>
      <vt:lpstr>{ゼロ アクティブ バリアント制御を許可}  ({バリアント制御モード}：”式” のみ)</vt:lpstr>
      <vt:lpstr>{ブロックのバリアント条件を表示} 　(いずれの制御モードでも設定可)</vt:lpstr>
      <vt:lpstr>{ブロック線図の更新中にすべての選択肢を解析し、プリプロセッサの条件を生成する} ({バリアント制御モード}：”式” のみ)</vt:lpstr>
      <vt:lpstr>ブロック線図の更新中にすべての選択肢を解析し、プリプロセッサの条件を生成する</vt:lpstr>
      <vt:lpstr>バリアント制御ラベル</vt:lpstr>
      <vt:lpstr>{バリアント制御モード}：”ラベル”</vt:lpstr>
      <vt:lpstr>参考：バリアントマネージャー</vt:lpstr>
      <vt:lpstr>PowerPoint プレゼンテーション</vt:lpstr>
      <vt:lpstr>Variant Sourceの特徴</vt:lpstr>
      <vt:lpstr>Variant Sourceの特徴</vt:lpstr>
      <vt:lpstr>Variant Sourceの特徴</vt:lpstr>
      <vt:lpstr>Variant Sinkの特徴</vt:lpstr>
      <vt:lpstr>Variant Sinkの特徴</vt:lpstr>
      <vt:lpstr>Variant Sinkの特徴</vt:lpstr>
      <vt:lpstr>Variant Sinkの特徴</vt:lpstr>
      <vt:lpstr>Variant Source,Sinkの参照モデルについて</vt:lpstr>
      <vt:lpstr>Variant Source / Sink 複数のアクティブ端子</vt:lpstr>
      <vt:lpstr>Manual Variant Source/Sink 端子数の増減</vt:lpstr>
      <vt:lpstr>PowerPoint プレゼンテーション</vt:lpstr>
      <vt:lpstr>コードの出方(#if文の出方)</vt:lpstr>
      <vt:lpstr>コードの出方(defaultの出方)</vt:lpstr>
      <vt:lpstr>コードの出方(defaultの出方)</vt:lpstr>
      <vt:lpstr>コードの出方(条件文の出方)</vt:lpstr>
      <vt:lpstr>コードの出方(無駄なコード)</vt:lpstr>
      <vt:lpstr>コードの出方(無駄なコード)</vt:lpstr>
      <vt:lpstr>コードの出方(Variant Source)</vt:lpstr>
      <vt:lpstr>Variantのコード生成結果</vt:lpstr>
      <vt:lpstr>Variantのコード生成結果</vt:lpstr>
      <vt:lpstr>Variantのコード生成結果</vt:lpstr>
      <vt:lpstr>Variantのコード生成結果２</vt:lpstr>
      <vt:lpstr>Variantのコード生成結果２</vt:lpstr>
      <vt:lpstr>Variantのコード生成結果２</vt:lpstr>
      <vt:lpstr>Variantのコード生成結果２</vt:lpstr>
      <vt:lpstr>Variantのコード生成結果２</vt:lpstr>
      <vt:lpstr>Variantのコード生成結果３</vt:lpstr>
      <vt:lpstr>Variantのコード生成結果３</vt:lpstr>
      <vt:lpstr>Variantのコード生成結果３</vt:lpstr>
      <vt:lpstr>Variantのコード生成結果４</vt:lpstr>
      <vt:lpstr>Variantのコード生成結果４</vt:lpstr>
      <vt:lpstr>PowerPoint プレゼンテーション</vt:lpstr>
      <vt:lpstr>Simulink Design Verifier</vt:lpstr>
      <vt:lpstr>Variant Sourceに対してSLDV</vt:lpstr>
      <vt:lpstr>Variant Sourceに対してSLDV</vt:lpstr>
      <vt:lpstr>Variant Sourceに対してSLDV</vt:lpstr>
      <vt:lpstr>Variant Sinkに対してSLDV</vt:lpstr>
      <vt:lpstr>Variant Sinkに対してSLDV</vt:lpstr>
      <vt:lpstr>Variant Sinkに対してSLDV</vt:lpstr>
      <vt:lpstr>Manual Variant Source,Sinkに対してSLDV</vt:lpstr>
      <vt:lpstr>Manual Variant Source,Sinkに対してSLDV</vt:lpstr>
      <vt:lpstr>Manual Variant Source,Sinkに対してSLDV</vt:lpstr>
      <vt:lpstr>PowerPoint プレゼンテーション</vt:lpstr>
      <vt:lpstr>Variant Source,Sinkのダウングレード</vt:lpstr>
      <vt:lpstr>Variant Source,Sinkのダウングレード</vt:lpstr>
      <vt:lpstr>Variant Source,Sinkのダウングレード</vt:lpstr>
      <vt:lpstr>Variant Source,Sinkのダウングレード</vt:lpstr>
      <vt:lpstr>Variant Source,Sinkのダウングレード</vt:lpstr>
      <vt:lpstr>ダウングレード(2015a)</vt:lpstr>
      <vt:lpstr>Variant Source,Sinkのダウングレード</vt:lpstr>
      <vt:lpstr>PowerPoint プレゼンテーション</vt:lpstr>
      <vt:lpstr>Variant Source/Sink API</vt:lpstr>
      <vt:lpstr>Manual Variant Source/Sink API</vt:lpstr>
      <vt:lpstr>PowerPoint プレゼンテーション</vt:lpstr>
      <vt:lpstr>Variant Source/Sink メリット・デメリット</vt:lpstr>
      <vt:lpstr>Manual Variant Source/Sink メリット・デメリット</vt:lpstr>
      <vt:lpstr>懸念事項</vt:lpstr>
      <vt:lpstr>PowerPoint プレゼンテーション</vt:lpstr>
      <vt:lpstr>その他機能(対になるVariant作成)</vt:lpstr>
      <vt:lpstr>その他機能(バリアント条件の凡例)</vt:lpstr>
      <vt:lpstr>その他機能(バリアント条件の凡例)</vt:lpstr>
      <vt:lpstr>その他機能(バリアント条件の凡例)</vt:lpstr>
      <vt:lpstr>その他機能(バリアント条件の凡例)</vt:lpstr>
      <vt:lpstr>参考：バッジの表示</vt:lpstr>
      <vt:lpstr>参考：ドキュメンテーションリンク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2020-04-03T08:00:41Z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