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86" r:id="rId4"/>
    <p:sldId id="257" r:id="rId5"/>
    <p:sldId id="273" r:id="rId6"/>
    <p:sldId id="260" r:id="rId7"/>
    <p:sldId id="262" r:id="rId8"/>
    <p:sldId id="275" r:id="rId9"/>
    <p:sldId id="264" r:id="rId10"/>
    <p:sldId id="266" r:id="rId11"/>
    <p:sldId id="269" r:id="rId12"/>
    <p:sldId id="270" r:id="rId13"/>
    <p:sldId id="267" r:id="rId14"/>
    <p:sldId id="271" r:id="rId15"/>
    <p:sldId id="272" r:id="rId16"/>
    <p:sldId id="274" r:id="rId17"/>
    <p:sldId id="268" r:id="rId18"/>
    <p:sldId id="263" r:id="rId19"/>
    <p:sldId id="265" r:id="rId20"/>
    <p:sldId id="258" r:id="rId21"/>
    <p:sldId id="279" r:id="rId22"/>
    <p:sldId id="284" r:id="rId23"/>
    <p:sldId id="282" r:id="rId24"/>
    <p:sldId id="285" r:id="rId25"/>
    <p:sldId id="278" r:id="rId26"/>
    <p:sldId id="277" r:id="rId27"/>
    <p:sldId id="283" r:id="rId28"/>
    <p:sldId id="280" r:id="rId29"/>
    <p:sldId id="281" r:id="rId30"/>
    <p:sldId id="261" r:id="rId31"/>
    <p:sldId id="292" r:id="rId32"/>
    <p:sldId id="287" r:id="rId33"/>
    <p:sldId id="288" r:id="rId34"/>
    <p:sldId id="290" r:id="rId35"/>
    <p:sldId id="289" r:id="rId36"/>
    <p:sldId id="291" r:id="rId37"/>
    <p:sldId id="276"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94578BD-6473-4AFE-BAEA-37CEE1A3D24F}">
          <p14:sldIdLst>
            <p14:sldId id="256"/>
            <p14:sldId id="259"/>
            <p14:sldId id="286"/>
            <p14:sldId id="257"/>
            <p14:sldId id="273"/>
            <p14:sldId id="260"/>
            <p14:sldId id="262"/>
            <p14:sldId id="275"/>
            <p14:sldId id="264"/>
            <p14:sldId id="266"/>
            <p14:sldId id="269"/>
            <p14:sldId id="270"/>
            <p14:sldId id="267"/>
            <p14:sldId id="271"/>
            <p14:sldId id="272"/>
            <p14:sldId id="274"/>
            <p14:sldId id="268"/>
            <p14:sldId id="263"/>
            <p14:sldId id="265"/>
            <p14:sldId id="258"/>
            <p14:sldId id="279"/>
            <p14:sldId id="284"/>
            <p14:sldId id="282"/>
            <p14:sldId id="285"/>
            <p14:sldId id="278"/>
            <p14:sldId id="277"/>
            <p14:sldId id="283"/>
            <p14:sldId id="280"/>
            <p14:sldId id="281"/>
            <p14:sldId id="261"/>
            <p14:sldId id="292"/>
            <p14:sldId id="287"/>
            <p14:sldId id="288"/>
            <p14:sldId id="290"/>
            <p14:sldId id="289"/>
            <p14:sldId id="291"/>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6059488" y="320676"/>
            <a:ext cx="73025" cy="12192000"/>
          </a:xfrm>
          <a:prstGeom prst="rect">
            <a:avLst/>
          </a:prstGeom>
          <a:solidFill>
            <a:srgbClr val="00CC00"/>
          </a:solidFill>
          <a:ln w="9525" algn="ctr">
            <a:noFill/>
            <a:miter lim="800000"/>
            <a:headEnd/>
            <a:tailEnd/>
          </a:ln>
          <a:effectLst/>
        </p:spPr>
        <p:txBody>
          <a:bodyPr wrap="none" anchor="ctr"/>
          <a:lstStyle/>
          <a:p>
            <a:pPr>
              <a:defRPr/>
            </a:pPr>
            <a:endParaRPr lang="en-US" sz="1800"/>
          </a:p>
        </p:txBody>
      </p:sp>
      <p:sp>
        <p:nvSpPr>
          <p:cNvPr id="5" name="Rectangle 3"/>
          <p:cNvSpPr>
            <a:spLocks noChangeArrowheads="1"/>
          </p:cNvSpPr>
          <p:nvPr/>
        </p:nvSpPr>
        <p:spPr bwMode="auto">
          <a:xfrm>
            <a:off x="0" y="-26988"/>
            <a:ext cx="12208933" cy="863601"/>
          </a:xfrm>
          <a:prstGeom prst="rect">
            <a:avLst/>
          </a:prstGeom>
          <a:solidFill>
            <a:srgbClr val="00CC00"/>
          </a:solidFill>
          <a:ln w="9525">
            <a:noFill/>
            <a:miter lim="800000"/>
            <a:headEnd/>
            <a:tailEnd/>
          </a:ln>
          <a:effectLst/>
        </p:spPr>
        <p:txBody>
          <a:bodyPr wrap="none" anchor="ctr"/>
          <a:lstStyle/>
          <a:p>
            <a:pPr>
              <a:defRPr/>
            </a:pPr>
            <a:endParaRPr lang="en-US" sz="1800"/>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451" y="106363"/>
            <a:ext cx="3647016"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914400" y="2130426"/>
            <a:ext cx="103632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609600" y="6524625"/>
            <a:ext cx="28448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21906340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644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130176"/>
            <a:ext cx="2882900"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4367" y="130176"/>
            <a:ext cx="8449733"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9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7" y="130175"/>
            <a:ext cx="8367184"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787400" y="1052513"/>
            <a:ext cx="53848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6375400" y="1052513"/>
            <a:ext cx="5384800" cy="5329237"/>
          </a:xfrm>
        </p:spPr>
        <p:txBody>
          <a:bodyPr/>
          <a:lstStyle/>
          <a:p>
            <a:endParaRPr lang="ja-JP" altLang="en-US"/>
          </a:p>
        </p:txBody>
      </p:sp>
    </p:spTree>
    <p:extLst>
      <p:ext uri="{BB962C8B-B14F-4D97-AF65-F5344CB8AC3E}">
        <p14:creationId xmlns:p14="http://schemas.microsoft.com/office/powerpoint/2010/main" val="3682034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1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129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7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5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47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35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0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339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804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364068" y="549276"/>
            <a:ext cx="192617"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sz="1800"/>
          </a:p>
        </p:txBody>
      </p:sp>
      <p:sp>
        <p:nvSpPr>
          <p:cNvPr id="7172" name="Rectangle 4"/>
          <p:cNvSpPr>
            <a:spLocks noChangeArrowheads="1"/>
          </p:cNvSpPr>
          <p:nvPr/>
        </p:nvSpPr>
        <p:spPr bwMode="auto">
          <a:xfrm>
            <a:off x="0" y="1"/>
            <a:ext cx="12192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sz="1800"/>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6451" y="73026"/>
            <a:ext cx="3647016"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4699000" y="6453189"/>
            <a:ext cx="2292615" cy="276999"/>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224367" y="130175"/>
            <a:ext cx="8367184"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8839200" y="6491288"/>
            <a:ext cx="2641600" cy="366712"/>
          </a:xfrm>
          <a:prstGeom prst="rect">
            <a:avLst/>
          </a:prstGeom>
          <a:noFill/>
          <a:ln w="9525">
            <a:noFill/>
            <a:miter lim="800000"/>
            <a:headEnd/>
            <a:tailEnd/>
          </a:ln>
          <a:effectLst/>
        </p:spPr>
        <p:txBody>
          <a:bodyPr>
            <a:spAutoFit/>
          </a:bodyPr>
          <a:lstStyle/>
          <a:p>
            <a:pPr>
              <a:spcBef>
                <a:spcPct val="50000"/>
              </a:spcBef>
              <a:defRPr/>
            </a:pPr>
            <a:endParaRPr lang="en-US" sz="1800"/>
          </a:p>
        </p:txBody>
      </p:sp>
    </p:spTree>
    <p:extLst>
      <p:ext uri="{BB962C8B-B14F-4D97-AF65-F5344CB8AC3E}">
        <p14:creationId xmlns:p14="http://schemas.microsoft.com/office/powerpoint/2010/main" val="376618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6.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dirty="0" smtClean="0"/>
              <a:t>ダイハツ工業</a:t>
            </a:r>
            <a:endParaRPr kumimoji="1" lang="ja-JP" altLang="en-US" dirty="0"/>
          </a:p>
        </p:txBody>
      </p:sp>
      <p:sp>
        <p:nvSpPr>
          <p:cNvPr id="2" name="タイトル 1"/>
          <p:cNvSpPr>
            <a:spLocks noGrp="1"/>
          </p:cNvSpPr>
          <p:nvPr>
            <p:ph type="ctrTitle"/>
          </p:nvPr>
        </p:nvSpPr>
        <p:spPr/>
        <p:txBody>
          <a:bodyPr/>
          <a:lstStyle/>
          <a:p>
            <a:r>
              <a:rPr kumimoji="1" lang="en-US" altLang="ja-JP" dirty="0" smtClean="0"/>
              <a:t>Variant</a:t>
            </a:r>
            <a:r>
              <a:rPr kumimoji="1" lang="ja-JP" altLang="en-US" dirty="0" smtClean="0"/>
              <a:t>ブロック調査結果</a:t>
            </a:r>
            <a:endParaRPr kumimoji="1" lang="ja-JP" altLang="en-US" dirty="0"/>
          </a:p>
        </p:txBody>
      </p:sp>
    </p:spTree>
    <p:extLst>
      <p:ext uri="{BB962C8B-B14F-4D97-AF65-F5344CB8AC3E}">
        <p14:creationId xmlns:p14="http://schemas.microsoft.com/office/powerpoint/2010/main" val="2244999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コンテンツ プレースホルダー 2"/>
          <p:cNvSpPr txBox="1">
            <a:spLocks/>
          </p:cNvSpPr>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ja-JP" kern="0" dirty="0" err="1" smtClean="0"/>
              <a:t>Simulink.Variant</a:t>
            </a:r>
            <a:r>
              <a:rPr lang="ja-JP" altLang="en-US" kern="0" dirty="0" smtClean="0"/>
              <a:t>の使用有無でコードが変わる</a:t>
            </a:r>
            <a:endParaRPr kumimoji="1" lang="en-US" altLang="ja-JP" kern="0" dirty="0" smtClean="0"/>
          </a:p>
        </p:txBody>
      </p:sp>
      <p:pic>
        <p:nvPicPr>
          <p:cNvPr id="7" name="コンテンツ プレースホルダー 6"/>
          <p:cNvPicPr>
            <a:picLocks noGrp="1" noChangeAspect="1"/>
          </p:cNvPicPr>
          <p:nvPr>
            <p:ph idx="1"/>
          </p:nvPr>
        </p:nvPicPr>
        <p:blipFill>
          <a:blip r:embed="rId2"/>
          <a:stretch>
            <a:fillRect/>
          </a:stretch>
        </p:blipFill>
        <p:spPr>
          <a:xfrm>
            <a:off x="9169359" y="1577858"/>
            <a:ext cx="2077506" cy="4764861"/>
          </a:xfrm>
          <a:prstGeom prst="rect">
            <a:avLst/>
          </a:prstGeom>
          <a:ln>
            <a:solidFill>
              <a:schemeClr val="accent1"/>
            </a:solidFill>
          </a:ln>
        </p:spPr>
      </p:pic>
      <p:pic>
        <p:nvPicPr>
          <p:cNvPr id="18" name="図 17"/>
          <p:cNvPicPr>
            <a:picLocks noChangeAspect="1"/>
          </p:cNvPicPr>
          <p:nvPr/>
        </p:nvPicPr>
        <p:blipFill>
          <a:blip r:embed="rId3"/>
          <a:stretch>
            <a:fillRect/>
          </a:stretch>
        </p:blipFill>
        <p:spPr>
          <a:xfrm>
            <a:off x="3636279" y="1543360"/>
            <a:ext cx="2180324" cy="4887680"/>
          </a:xfrm>
          <a:prstGeom prst="rect">
            <a:avLst/>
          </a:prstGeom>
          <a:ln>
            <a:solidFill>
              <a:schemeClr val="accent1"/>
            </a:solidFill>
          </a:ln>
        </p:spPr>
      </p:pic>
      <p:sp>
        <p:nvSpPr>
          <p:cNvPr id="22" name="正方形/長方形 21"/>
          <p:cNvSpPr/>
          <p:nvPr/>
        </p:nvSpPr>
        <p:spPr bwMode="auto">
          <a:xfrm>
            <a:off x="3636279" y="3056889"/>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正方形/長方形 22"/>
          <p:cNvSpPr/>
          <p:nvPr/>
        </p:nvSpPr>
        <p:spPr bwMode="auto">
          <a:xfrm>
            <a:off x="3636279" y="3612943"/>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4" name="正方形/長方形 23"/>
          <p:cNvSpPr/>
          <p:nvPr/>
        </p:nvSpPr>
        <p:spPr bwMode="auto">
          <a:xfrm>
            <a:off x="3636279" y="4721419"/>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5" name="正方形/長方形 24"/>
          <p:cNvSpPr/>
          <p:nvPr/>
        </p:nvSpPr>
        <p:spPr bwMode="auto">
          <a:xfrm>
            <a:off x="3636279" y="5792438"/>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 name="図 1"/>
          <p:cNvPicPr>
            <a:picLocks noChangeAspect="1"/>
          </p:cNvPicPr>
          <p:nvPr/>
        </p:nvPicPr>
        <p:blipFill>
          <a:blip r:embed="rId4"/>
          <a:stretch>
            <a:fillRect/>
          </a:stretch>
        </p:blipFill>
        <p:spPr>
          <a:xfrm>
            <a:off x="7186356" y="3667219"/>
            <a:ext cx="1983002" cy="751394"/>
          </a:xfrm>
          <a:prstGeom prst="rect">
            <a:avLst/>
          </a:prstGeom>
          <a:ln>
            <a:solidFill>
              <a:schemeClr val="accent1"/>
            </a:solidFill>
          </a:ln>
        </p:spPr>
      </p:pic>
      <p:sp>
        <p:nvSpPr>
          <p:cNvPr id="26" name="正方形/長方形 25"/>
          <p:cNvSpPr/>
          <p:nvPr/>
        </p:nvSpPr>
        <p:spPr bwMode="auto">
          <a:xfrm>
            <a:off x="9169359" y="2453703"/>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9169359" y="2967095"/>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8" name="正方形/長方形 27"/>
          <p:cNvSpPr/>
          <p:nvPr/>
        </p:nvSpPr>
        <p:spPr bwMode="auto">
          <a:xfrm>
            <a:off x="9169359" y="4240516"/>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9" name="正方形/長方形 28"/>
          <p:cNvSpPr/>
          <p:nvPr/>
        </p:nvSpPr>
        <p:spPr bwMode="auto">
          <a:xfrm>
            <a:off x="9169358" y="4745779"/>
            <a:ext cx="1148535"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正方形/長方形 29"/>
          <p:cNvSpPr/>
          <p:nvPr/>
        </p:nvSpPr>
        <p:spPr bwMode="auto">
          <a:xfrm>
            <a:off x="9169359" y="5814637"/>
            <a:ext cx="493627"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5"/>
          <a:stretch>
            <a:fillRect/>
          </a:stretch>
        </p:blipFill>
        <p:spPr>
          <a:xfrm>
            <a:off x="926523" y="2079934"/>
            <a:ext cx="2487329" cy="889220"/>
          </a:xfrm>
          <a:prstGeom prst="rect">
            <a:avLst/>
          </a:prstGeom>
        </p:spPr>
      </p:pic>
      <p:pic>
        <p:nvPicPr>
          <p:cNvPr id="32" name="図 31"/>
          <p:cNvPicPr>
            <a:picLocks noChangeAspect="1"/>
          </p:cNvPicPr>
          <p:nvPr/>
        </p:nvPicPr>
        <p:blipFill>
          <a:blip r:embed="rId6"/>
          <a:stretch>
            <a:fillRect/>
          </a:stretch>
        </p:blipFill>
        <p:spPr>
          <a:xfrm>
            <a:off x="6496994" y="1890609"/>
            <a:ext cx="2492659" cy="907015"/>
          </a:xfrm>
          <a:prstGeom prst="rect">
            <a:avLst/>
          </a:prstGeom>
        </p:spPr>
      </p:pic>
      <p:sp>
        <p:nvSpPr>
          <p:cNvPr id="34" name="テキスト ボックス 33"/>
          <p:cNvSpPr txBox="1"/>
          <p:nvPr/>
        </p:nvSpPr>
        <p:spPr>
          <a:xfrm>
            <a:off x="2502533" y="3454008"/>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35" name="右矢印 34"/>
          <p:cNvSpPr/>
          <p:nvPr/>
        </p:nvSpPr>
        <p:spPr bwMode="auto">
          <a:xfrm rot="1285703">
            <a:off x="8080310" y="2891245"/>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6" name="テキスト ボックス 35"/>
          <p:cNvSpPr txBox="1"/>
          <p:nvPr/>
        </p:nvSpPr>
        <p:spPr>
          <a:xfrm>
            <a:off x="7693327" y="3239198"/>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37" name="右矢印 36"/>
          <p:cNvSpPr/>
          <p:nvPr/>
        </p:nvSpPr>
        <p:spPr bwMode="auto">
          <a:xfrm rot="1285703">
            <a:off x="2635204" y="2953581"/>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8" name="テキスト ボックス 37"/>
          <p:cNvSpPr txBox="1"/>
          <p:nvPr/>
        </p:nvSpPr>
        <p:spPr>
          <a:xfrm>
            <a:off x="1337636" y="5861054"/>
            <a:ext cx="2671811"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39" name="テキスト ボックス 38"/>
          <p:cNvSpPr txBox="1"/>
          <p:nvPr/>
        </p:nvSpPr>
        <p:spPr>
          <a:xfrm>
            <a:off x="6991175" y="5784709"/>
            <a:ext cx="2671811"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40" name="タイトル 39"/>
          <p:cNvSpPr>
            <a:spLocks noGrp="1"/>
          </p:cNvSpPr>
          <p:nvPr>
            <p:ph type="title"/>
          </p:nvPr>
        </p:nvSpPr>
        <p:spPr/>
        <p:txBody>
          <a:bodyPr/>
          <a:lstStyle/>
          <a:p>
            <a:r>
              <a:rPr kumimoji="1" lang="ja-JP" altLang="en-US" dirty="0" smtClean="0"/>
              <a:t>コードの出方</a:t>
            </a:r>
            <a:r>
              <a:rPr kumimoji="1" lang="en-US" altLang="ja-JP" dirty="0" smtClean="0"/>
              <a:t>(#if</a:t>
            </a:r>
            <a:r>
              <a:rPr kumimoji="1" lang="ja-JP" altLang="en-US" dirty="0" smtClean="0"/>
              <a:t>文の出方</a:t>
            </a:r>
            <a:r>
              <a:rPr kumimoji="1" lang="en-US" altLang="ja-JP" dirty="0" smtClean="0"/>
              <a:t>)</a:t>
            </a:r>
            <a:endParaRPr kumimoji="1" lang="ja-JP" altLang="en-US" dirty="0"/>
          </a:p>
        </p:txBody>
      </p:sp>
    </p:spTree>
    <p:extLst>
      <p:ext uri="{BB962C8B-B14F-4D97-AF65-F5344CB8AC3E}">
        <p14:creationId xmlns:p14="http://schemas.microsoft.com/office/powerpoint/2010/main" val="337664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コードの</a:t>
            </a:r>
            <a:r>
              <a:rPr lang="ja-JP" altLang="en-US" dirty="0" smtClean="0"/>
              <a:t>出方</a:t>
            </a:r>
            <a:r>
              <a:rPr lang="en-US" altLang="ja-JP" dirty="0" smtClean="0"/>
              <a:t>(default</a:t>
            </a:r>
            <a:r>
              <a:rPr lang="ja-JP" altLang="en-US" dirty="0" smtClean="0"/>
              <a:t>の出方</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#if</a:t>
            </a:r>
            <a:r>
              <a:rPr kumimoji="1" lang="ja-JP" altLang="en-US" dirty="0" smtClean="0"/>
              <a:t>文が個別に作成され、</a:t>
            </a:r>
            <a:r>
              <a:rPr kumimoji="1" lang="en-US" altLang="ja-JP" dirty="0" smtClean="0"/>
              <a:t/>
            </a:r>
            <a:br>
              <a:rPr kumimoji="1" lang="en-US" altLang="ja-JP" dirty="0" smtClean="0"/>
            </a:br>
            <a:r>
              <a:rPr kumimoji="1" lang="ja-JP" altLang="en-US" dirty="0" smtClean="0"/>
              <a:t>最下に作成された</a:t>
            </a:r>
            <a:r>
              <a:rPr kumimoji="1" lang="en-US" altLang="ja-JP" dirty="0"/>
              <a:t>#</a:t>
            </a:r>
            <a:r>
              <a:rPr kumimoji="1" lang="en-US" altLang="ja-JP" dirty="0" smtClean="0"/>
              <a:t>if</a:t>
            </a:r>
            <a:r>
              <a:rPr kumimoji="1" lang="ja-JP" altLang="en-US" dirty="0" smtClean="0"/>
              <a:t>文の</a:t>
            </a:r>
            <a:r>
              <a:rPr kumimoji="1" lang="en-US" altLang="ja-JP" dirty="0" smtClean="0"/>
              <a:t/>
            </a:r>
            <a:br>
              <a:rPr kumimoji="1" lang="en-US" altLang="ja-JP" dirty="0" smtClean="0"/>
            </a:br>
            <a:r>
              <a:rPr kumimoji="1" lang="en-US" altLang="ja-JP" dirty="0" smtClean="0"/>
              <a:t>#</a:t>
            </a:r>
            <a:r>
              <a:rPr kumimoji="1" lang="en-US" altLang="ja-JP" dirty="0" err="1" smtClean="0"/>
              <a:t>elif</a:t>
            </a:r>
            <a:r>
              <a:rPr kumimoji="1" lang="ja-JP" altLang="en-US" dirty="0" smtClean="0"/>
              <a:t>としてデフォルト文が設定される場合あり</a:t>
            </a:r>
            <a:r>
              <a:rPr kumimoji="1" lang="en-US" altLang="ja-JP" dirty="0" smtClean="0"/>
              <a:t/>
            </a:r>
            <a:br>
              <a:rPr kumimoji="1" lang="en-US" altLang="ja-JP" dirty="0" smtClean="0"/>
            </a:br>
            <a:endParaRPr kumimoji="1" lang="ja-JP" altLang="en-US" dirty="0"/>
          </a:p>
        </p:txBody>
      </p:sp>
      <p:pic>
        <p:nvPicPr>
          <p:cNvPr id="4" name="図 3"/>
          <p:cNvPicPr>
            <a:picLocks noChangeAspect="1"/>
          </p:cNvPicPr>
          <p:nvPr/>
        </p:nvPicPr>
        <p:blipFill>
          <a:blip r:embed="rId2"/>
          <a:stretch>
            <a:fillRect/>
          </a:stretch>
        </p:blipFill>
        <p:spPr>
          <a:xfrm>
            <a:off x="947308" y="3146983"/>
            <a:ext cx="4029075" cy="2047875"/>
          </a:xfrm>
          <a:prstGeom prst="rect">
            <a:avLst/>
          </a:prstGeom>
        </p:spPr>
      </p:pic>
      <p:pic>
        <p:nvPicPr>
          <p:cNvPr id="5" name="図 4"/>
          <p:cNvPicPr>
            <a:picLocks noChangeAspect="1"/>
          </p:cNvPicPr>
          <p:nvPr/>
        </p:nvPicPr>
        <p:blipFill>
          <a:blip r:embed="rId3"/>
          <a:stretch>
            <a:fillRect/>
          </a:stretch>
        </p:blipFill>
        <p:spPr>
          <a:xfrm>
            <a:off x="8063012" y="989571"/>
            <a:ext cx="1957288" cy="5746395"/>
          </a:xfrm>
          <a:prstGeom prst="rect">
            <a:avLst/>
          </a:prstGeom>
          <a:ln>
            <a:solidFill>
              <a:schemeClr val="accent1"/>
            </a:solidFill>
          </a:ln>
        </p:spPr>
      </p:pic>
      <p:pic>
        <p:nvPicPr>
          <p:cNvPr id="6" name="図 5"/>
          <p:cNvPicPr>
            <a:picLocks noChangeAspect="1"/>
          </p:cNvPicPr>
          <p:nvPr/>
        </p:nvPicPr>
        <p:blipFill>
          <a:blip r:embed="rId4"/>
          <a:stretch>
            <a:fillRect/>
          </a:stretch>
        </p:blipFill>
        <p:spPr>
          <a:xfrm>
            <a:off x="5651336" y="3536950"/>
            <a:ext cx="1898814" cy="1527658"/>
          </a:xfrm>
          <a:prstGeom prst="rect">
            <a:avLst/>
          </a:prstGeom>
          <a:ln>
            <a:solidFill>
              <a:schemeClr val="accent1"/>
            </a:solidFill>
          </a:ln>
        </p:spPr>
      </p:pic>
      <p:sp>
        <p:nvSpPr>
          <p:cNvPr id="7" name="正方形/長方形 6"/>
          <p:cNvSpPr/>
          <p:nvPr/>
        </p:nvSpPr>
        <p:spPr bwMode="auto">
          <a:xfrm>
            <a:off x="8063012" y="1677485"/>
            <a:ext cx="1633438"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8063012" y="3095916"/>
            <a:ext cx="1633438"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8063012" y="4759617"/>
            <a:ext cx="2001738" cy="51723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8063012" y="5276850"/>
            <a:ext cx="2001738" cy="110489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10264173" y="5018234"/>
            <a:ext cx="1775942" cy="543698"/>
          </a:xfrm>
          <a:prstGeom prst="wedgeRoundRectCallout">
            <a:avLst>
              <a:gd name="adj1" fmla="val -87015"/>
              <a:gd name="adj2" fmla="val 2580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0504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lang="en-US" altLang="ja-JP" dirty="0"/>
              <a:t>(default</a:t>
            </a:r>
            <a:r>
              <a:rPr lang="ja-JP" altLang="en-US" dirty="0"/>
              <a:t>の出方</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の使い方で</a:t>
            </a:r>
            <a:r>
              <a:rPr kumimoji="1" lang="en-US" altLang="ja-JP" dirty="0" smtClean="0"/>
              <a:t>#if</a:t>
            </a:r>
            <a:r>
              <a:rPr kumimoji="1" lang="ja-JP" altLang="en-US" dirty="0" smtClean="0"/>
              <a:t>の出方が変わる（？）</a:t>
            </a:r>
            <a:endParaRPr kumimoji="1" lang="ja-JP" altLang="en-US" dirty="0"/>
          </a:p>
        </p:txBody>
      </p:sp>
      <p:pic>
        <p:nvPicPr>
          <p:cNvPr id="4" name="図 3"/>
          <p:cNvPicPr>
            <a:picLocks noChangeAspect="1"/>
          </p:cNvPicPr>
          <p:nvPr/>
        </p:nvPicPr>
        <p:blipFill>
          <a:blip r:embed="rId2"/>
          <a:stretch>
            <a:fillRect/>
          </a:stretch>
        </p:blipFill>
        <p:spPr>
          <a:xfrm>
            <a:off x="879475" y="1552575"/>
            <a:ext cx="2790825" cy="1402355"/>
          </a:xfrm>
          <a:prstGeom prst="rect">
            <a:avLst/>
          </a:prstGeom>
        </p:spPr>
      </p:pic>
      <p:pic>
        <p:nvPicPr>
          <p:cNvPr id="5" name="図 4"/>
          <p:cNvPicPr>
            <a:picLocks noChangeAspect="1"/>
          </p:cNvPicPr>
          <p:nvPr/>
        </p:nvPicPr>
        <p:blipFill>
          <a:blip r:embed="rId3"/>
          <a:stretch>
            <a:fillRect/>
          </a:stretch>
        </p:blipFill>
        <p:spPr>
          <a:xfrm>
            <a:off x="3862387" y="1552575"/>
            <a:ext cx="1751013" cy="4922976"/>
          </a:xfrm>
          <a:prstGeom prst="rect">
            <a:avLst/>
          </a:prstGeom>
        </p:spPr>
      </p:pic>
      <p:sp>
        <p:nvSpPr>
          <p:cNvPr id="6" name="正方形/長方形 5"/>
          <p:cNvSpPr/>
          <p:nvPr/>
        </p:nvSpPr>
        <p:spPr bwMode="auto">
          <a:xfrm>
            <a:off x="3862387" y="2149766"/>
            <a:ext cx="1633438"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3862386" y="3845216"/>
            <a:ext cx="1751013" cy="263033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1723423" y="6109901"/>
            <a:ext cx="1775942" cy="543698"/>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6095207" y="1638373"/>
            <a:ext cx="2951444" cy="1479477"/>
          </a:xfrm>
          <a:prstGeom prst="rect">
            <a:avLst/>
          </a:prstGeom>
        </p:spPr>
      </p:pic>
      <p:pic>
        <p:nvPicPr>
          <p:cNvPr id="10" name="図 9"/>
          <p:cNvPicPr>
            <a:picLocks noChangeAspect="1"/>
          </p:cNvPicPr>
          <p:nvPr/>
        </p:nvPicPr>
        <p:blipFill>
          <a:blip r:embed="rId5"/>
          <a:stretch>
            <a:fillRect/>
          </a:stretch>
        </p:blipFill>
        <p:spPr>
          <a:xfrm>
            <a:off x="9269413" y="1552575"/>
            <a:ext cx="1782044" cy="5057774"/>
          </a:xfrm>
          <a:prstGeom prst="rect">
            <a:avLst/>
          </a:prstGeom>
        </p:spPr>
      </p:pic>
      <p:sp>
        <p:nvSpPr>
          <p:cNvPr id="11" name="正方形/長方形 10"/>
          <p:cNvSpPr/>
          <p:nvPr/>
        </p:nvSpPr>
        <p:spPr bwMode="auto">
          <a:xfrm>
            <a:off x="9269412" y="2378111"/>
            <a:ext cx="1830387" cy="15398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9269413" y="4791111"/>
            <a:ext cx="1830387" cy="15398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角丸四角形吹き出し 12"/>
          <p:cNvSpPr/>
          <p:nvPr/>
        </p:nvSpPr>
        <p:spPr bwMode="auto">
          <a:xfrm>
            <a:off x="7101873" y="5430451"/>
            <a:ext cx="1775942" cy="543698"/>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3470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と変数の論理演算例</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条件文の出方</a:t>
            </a:r>
            <a:r>
              <a:rPr lang="en-US" altLang="ja-JP" dirty="0" smtClean="0"/>
              <a:t>)</a:t>
            </a:r>
            <a:endParaRPr kumimoji="1" lang="ja-JP" altLang="en-US" dirty="0"/>
          </a:p>
        </p:txBody>
      </p:sp>
      <p:pic>
        <p:nvPicPr>
          <p:cNvPr id="11" name="図 10"/>
          <p:cNvPicPr>
            <a:picLocks noChangeAspect="1"/>
          </p:cNvPicPr>
          <p:nvPr/>
        </p:nvPicPr>
        <p:blipFill>
          <a:blip r:embed="rId2"/>
          <a:stretch>
            <a:fillRect/>
          </a:stretch>
        </p:blipFill>
        <p:spPr>
          <a:xfrm>
            <a:off x="1187664" y="2019815"/>
            <a:ext cx="3971925" cy="1409700"/>
          </a:xfrm>
          <a:prstGeom prst="rect">
            <a:avLst/>
          </a:prstGeom>
        </p:spPr>
      </p:pic>
      <p:pic>
        <p:nvPicPr>
          <p:cNvPr id="12" name="図 11"/>
          <p:cNvPicPr>
            <a:picLocks noChangeAspect="1"/>
          </p:cNvPicPr>
          <p:nvPr/>
        </p:nvPicPr>
        <p:blipFill>
          <a:blip r:embed="rId3"/>
          <a:stretch>
            <a:fillRect/>
          </a:stretch>
        </p:blipFill>
        <p:spPr>
          <a:xfrm>
            <a:off x="5559853" y="1699054"/>
            <a:ext cx="2702015" cy="2095887"/>
          </a:xfrm>
          <a:prstGeom prst="rect">
            <a:avLst/>
          </a:prstGeom>
          <a:ln>
            <a:solidFill>
              <a:schemeClr val="accent1"/>
            </a:solidFill>
          </a:ln>
        </p:spPr>
      </p:pic>
      <p:pic>
        <p:nvPicPr>
          <p:cNvPr id="13" name="図 12"/>
          <p:cNvPicPr>
            <a:picLocks noChangeAspect="1"/>
          </p:cNvPicPr>
          <p:nvPr/>
        </p:nvPicPr>
        <p:blipFill>
          <a:blip r:embed="rId4"/>
          <a:stretch>
            <a:fillRect/>
          </a:stretch>
        </p:blipFill>
        <p:spPr>
          <a:xfrm>
            <a:off x="8427354" y="1699054"/>
            <a:ext cx="2431402" cy="4948366"/>
          </a:xfrm>
          <a:prstGeom prst="rect">
            <a:avLst/>
          </a:prstGeom>
          <a:ln>
            <a:solidFill>
              <a:schemeClr val="accent1"/>
            </a:solidFill>
          </a:ln>
        </p:spPr>
      </p:pic>
      <p:sp>
        <p:nvSpPr>
          <p:cNvPr id="14" name="角丸四角形吹き出し 13"/>
          <p:cNvSpPr/>
          <p:nvPr/>
        </p:nvSpPr>
        <p:spPr bwMode="auto">
          <a:xfrm>
            <a:off x="10092723" y="4059195"/>
            <a:ext cx="1775942" cy="543698"/>
          </a:xfrm>
          <a:prstGeom prst="wedgeRoundRectCallout">
            <a:avLst>
              <a:gd name="adj1" fmla="val -87015"/>
              <a:gd name="adj2" fmla="val 2580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順番が逆に</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なってい</a:t>
            </a:r>
            <a:r>
              <a:rPr lang="ja-JP" altLang="en-US" sz="1400" dirty="0">
                <a:solidFill>
                  <a:schemeClr val="tx1"/>
                </a:solidFill>
                <a:latin typeface="Arial" charset="0"/>
                <a:ea typeface="ＭＳ Ｐゴシック" pitchFamily="50" charset="-128"/>
              </a:rPr>
              <a:t>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2255837" y="2620209"/>
            <a:ext cx="817563" cy="1991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8427354" y="4331044"/>
            <a:ext cx="1059546" cy="20920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0393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908048" y="1890712"/>
            <a:ext cx="3962400" cy="1724025"/>
          </a:xfrm>
          <a:prstGeom prst="rect">
            <a:avLst/>
          </a:prstGeom>
        </p:spPr>
      </p:pic>
      <p:sp>
        <p:nvSpPr>
          <p:cNvPr id="3" name="コンテンツ プレースホルダー 2"/>
          <p:cNvSpPr>
            <a:spLocks noGrp="1"/>
          </p:cNvSpPr>
          <p:nvPr>
            <p:ph idx="1"/>
          </p:nvPr>
        </p:nvSpPr>
        <p:spPr/>
        <p:txBody>
          <a:bodyPr/>
          <a:lstStyle/>
          <a:p>
            <a:r>
              <a:rPr kumimoji="1" lang="ja-JP" altLang="en-US" dirty="0" smtClean="0"/>
              <a:t>条件を重複させた場合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sp>
        <p:nvSpPr>
          <p:cNvPr id="9" name="正方形/長方形 8"/>
          <p:cNvSpPr/>
          <p:nvPr/>
        </p:nvSpPr>
        <p:spPr bwMode="auto">
          <a:xfrm>
            <a:off x="1816099" y="2105317"/>
            <a:ext cx="1073149" cy="33943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吹き出し 9"/>
          <p:cNvSpPr/>
          <p:nvPr/>
        </p:nvSpPr>
        <p:spPr bwMode="auto">
          <a:xfrm>
            <a:off x="3215157" y="1618863"/>
            <a:ext cx="1775942" cy="543698"/>
          </a:xfrm>
          <a:prstGeom prst="wedgeRoundRectCallout">
            <a:avLst>
              <a:gd name="adj1" fmla="val -75931"/>
              <a:gd name="adj2" fmla="val 585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 &amp;&amp; a==1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5" name="図 4"/>
          <p:cNvPicPr>
            <a:picLocks noChangeAspect="1"/>
          </p:cNvPicPr>
          <p:nvPr/>
        </p:nvPicPr>
        <p:blipFill>
          <a:blip r:embed="rId3"/>
          <a:stretch>
            <a:fillRect/>
          </a:stretch>
        </p:blipFill>
        <p:spPr>
          <a:xfrm>
            <a:off x="6286500" y="1308100"/>
            <a:ext cx="2391613" cy="5143500"/>
          </a:xfrm>
          <a:prstGeom prst="rect">
            <a:avLst/>
          </a:prstGeom>
          <a:ln>
            <a:solidFill>
              <a:schemeClr val="accent1"/>
            </a:solidFill>
          </a:ln>
        </p:spPr>
      </p:pic>
      <p:sp>
        <p:nvSpPr>
          <p:cNvPr id="15" name="正方形/長方形 14"/>
          <p:cNvSpPr/>
          <p:nvPr/>
        </p:nvSpPr>
        <p:spPr bwMode="auto">
          <a:xfrm>
            <a:off x="6286501" y="2899067"/>
            <a:ext cx="920750" cy="23783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8242301" y="2444751"/>
            <a:ext cx="1775942" cy="543698"/>
          </a:xfrm>
          <a:prstGeom prst="wedgeRoundRectCallout">
            <a:avLst>
              <a:gd name="adj1" fmla="val -115620"/>
              <a:gd name="adj2" fmla="val 4683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重複された分が</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削除された</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2885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通らない条件を作成した場合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pic>
        <p:nvPicPr>
          <p:cNvPr id="2" name="図 1"/>
          <p:cNvPicPr>
            <a:picLocks noChangeAspect="1"/>
          </p:cNvPicPr>
          <p:nvPr/>
        </p:nvPicPr>
        <p:blipFill>
          <a:blip r:embed="rId2"/>
          <a:stretch>
            <a:fillRect/>
          </a:stretch>
        </p:blipFill>
        <p:spPr>
          <a:xfrm>
            <a:off x="955675" y="1636712"/>
            <a:ext cx="4095750" cy="1819275"/>
          </a:xfrm>
          <a:prstGeom prst="rect">
            <a:avLst/>
          </a:prstGeom>
        </p:spPr>
      </p:pic>
      <p:pic>
        <p:nvPicPr>
          <p:cNvPr id="7" name="図 6"/>
          <p:cNvPicPr>
            <a:picLocks noChangeAspect="1"/>
          </p:cNvPicPr>
          <p:nvPr/>
        </p:nvPicPr>
        <p:blipFill>
          <a:blip r:embed="rId3"/>
          <a:stretch>
            <a:fillRect/>
          </a:stretch>
        </p:blipFill>
        <p:spPr>
          <a:xfrm>
            <a:off x="955675" y="3775869"/>
            <a:ext cx="4562351" cy="1018382"/>
          </a:xfrm>
          <a:prstGeom prst="rect">
            <a:avLst/>
          </a:prstGeom>
        </p:spPr>
      </p:pic>
      <p:sp>
        <p:nvSpPr>
          <p:cNvPr id="12" name="角丸四角形吹き出し 11"/>
          <p:cNvSpPr/>
          <p:nvPr/>
        </p:nvSpPr>
        <p:spPr bwMode="auto">
          <a:xfrm>
            <a:off x="1291106" y="5003218"/>
            <a:ext cx="4468344" cy="1549981"/>
          </a:xfrm>
          <a:prstGeom prst="wedgeRoundRectCallout">
            <a:avLst>
              <a:gd name="adj1" fmla="val -17683"/>
              <a:gd name="adj2" fmla="val -702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上記において端子</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が選択されることはない。</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r>
              <a:rPr kumimoji="1" lang="ja-JP" altLang="en-US" sz="1400" b="0" i="0" u="none" strike="noStrike" cap="none" normalizeH="0" baseline="0" dirty="0" err="1"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b!=2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の場合、端子</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が選択される</a:t>
            </a:r>
            <a:r>
              <a:rPr lang="ja-JP" altLang="en-US" sz="1400" dirty="0" smtClean="0">
                <a:solidFill>
                  <a:schemeClr val="tx1"/>
                </a:solidFill>
                <a:latin typeface="Arial" charset="0"/>
                <a:ea typeface="ＭＳ Ｐゴシック" pitchFamily="50" charset="-128"/>
              </a:rPr>
              <a:t>。</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　</a:t>
            </a:r>
            <a:r>
              <a:rPr lang="ja-JP" altLang="en-US" sz="1400" dirty="0" smtClean="0">
                <a:solidFill>
                  <a:schemeClr val="tx1"/>
                </a:solidFill>
                <a:latin typeface="Arial" charset="0"/>
                <a:ea typeface="ＭＳ Ｐゴシック" pitchFamily="50" charset="-128"/>
              </a:rPr>
              <a:t>エラーは出ない。</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r>
              <a:rPr kumimoji="1" lang="ja-JP" altLang="en-US" sz="1400" b="0" i="0" u="none" strike="noStrike" cap="none" normalizeH="0" baseline="0" dirty="0" err="1"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b==2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の場合、</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　</a:t>
            </a:r>
            <a:r>
              <a:rPr lang="ja-JP" altLang="en-US" sz="1400" dirty="0" smtClean="0">
                <a:solidFill>
                  <a:schemeClr val="tx1"/>
                </a:solidFill>
                <a:latin typeface="Arial" charset="0"/>
                <a:ea typeface="ＭＳ Ｐゴシック" pitchFamily="50" charset="-128"/>
              </a:rPr>
              <a:t>複数端子が選択されるのでコンパイルエラー</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　</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lang="ja-JP" altLang="en-US" sz="1400" dirty="0" smtClean="0">
                <a:solidFill>
                  <a:schemeClr val="tx1"/>
                </a:solidFill>
                <a:latin typeface="Arial" charset="0"/>
                <a:ea typeface="ＭＳ Ｐゴシック" pitchFamily="50" charset="-128"/>
              </a:rPr>
              <a:t>次ページ参照</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p:txBody>
      </p:sp>
      <p:pic>
        <p:nvPicPr>
          <p:cNvPr id="8" name="図 7"/>
          <p:cNvPicPr>
            <a:picLocks noChangeAspect="1"/>
          </p:cNvPicPr>
          <p:nvPr/>
        </p:nvPicPr>
        <p:blipFill>
          <a:blip r:embed="rId4"/>
          <a:stretch>
            <a:fillRect/>
          </a:stretch>
        </p:blipFill>
        <p:spPr>
          <a:xfrm>
            <a:off x="6964363" y="995363"/>
            <a:ext cx="2343316" cy="5260974"/>
          </a:xfrm>
          <a:prstGeom prst="rect">
            <a:avLst/>
          </a:prstGeom>
          <a:ln>
            <a:solidFill>
              <a:schemeClr val="accent1"/>
            </a:solidFill>
          </a:ln>
        </p:spPr>
      </p:pic>
      <p:sp>
        <p:nvSpPr>
          <p:cNvPr id="17" name="正方形/長方形 16"/>
          <p:cNvSpPr/>
          <p:nvPr/>
        </p:nvSpPr>
        <p:spPr bwMode="auto">
          <a:xfrm>
            <a:off x="6964362" y="3886993"/>
            <a:ext cx="1931987" cy="50720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9145102" y="3387723"/>
            <a:ext cx="2964348" cy="2339633"/>
          </a:xfrm>
          <a:prstGeom prst="wedgeRoundRectCallout">
            <a:avLst>
              <a:gd name="adj1" fmla="val -62672"/>
              <a:gd name="adj2" fmla="val -1053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コード上で</a:t>
            </a:r>
            <a:r>
              <a:rPr lang="en-US" altLang="ja-JP" sz="1400" dirty="0" smtClean="0">
                <a:solidFill>
                  <a:schemeClr val="tx1"/>
                </a:solidFill>
                <a:latin typeface="Arial" charset="0"/>
                <a:ea typeface="ＭＳ Ｐゴシック" pitchFamily="50" charset="-128"/>
              </a:rPr>
              <a:t>b==2</a:t>
            </a:r>
            <a:r>
              <a:rPr lang="ja-JP" altLang="en-US" sz="1400" dirty="0" smtClean="0">
                <a:solidFill>
                  <a:schemeClr val="tx1"/>
                </a:solidFill>
                <a:latin typeface="Arial" charset="0"/>
                <a:ea typeface="ＭＳ Ｐゴシック" pitchFamily="50" charset="-128"/>
              </a:rPr>
              <a:t>に書き換えると、上の</a:t>
            </a:r>
            <a:r>
              <a:rPr lang="en-US" altLang="ja-JP" sz="1400" dirty="0" smtClean="0">
                <a:solidFill>
                  <a:schemeClr val="tx1"/>
                </a:solidFill>
                <a:latin typeface="Arial" charset="0"/>
                <a:ea typeface="ＭＳ Ｐゴシック" pitchFamily="50" charset="-128"/>
              </a:rPr>
              <a:t>#if</a:t>
            </a:r>
            <a:r>
              <a:rPr lang="ja-JP" altLang="en-US" sz="1400" dirty="0" smtClean="0">
                <a:solidFill>
                  <a:schemeClr val="tx1"/>
                </a:solidFill>
                <a:latin typeface="Arial" charset="0"/>
                <a:ea typeface="ＭＳ Ｐゴシック" pitchFamily="50" charset="-128"/>
              </a:rPr>
              <a:t>と、この</a:t>
            </a:r>
            <a:r>
              <a:rPr lang="en-US" altLang="ja-JP" sz="1400" dirty="0" smtClean="0">
                <a:solidFill>
                  <a:schemeClr val="tx1"/>
                </a:solidFill>
                <a:latin typeface="Arial" charset="0"/>
                <a:ea typeface="ＭＳ Ｐゴシック" pitchFamily="50" charset="-128"/>
              </a:rPr>
              <a:t>#if</a:t>
            </a:r>
            <a:r>
              <a:rPr lang="ja-JP" altLang="en-US" sz="1400" dirty="0" smtClean="0">
                <a:solidFill>
                  <a:schemeClr val="tx1"/>
                </a:solidFill>
                <a:latin typeface="Arial" charset="0"/>
                <a:ea typeface="ＭＳ Ｐゴシック" pitchFamily="50" charset="-128"/>
              </a:rPr>
              <a:t>のどちらも</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通すことが可能になるため、意図しない動作になる可能性がある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２つめの条件</a:t>
            </a:r>
            <a:r>
              <a:rPr lang="ja-JP" altLang="en-US" sz="1400" dirty="0" smtClean="0">
                <a:solidFill>
                  <a:schemeClr val="tx1"/>
                </a:solidFill>
                <a:latin typeface="Arial" charset="0"/>
                <a:ea typeface="ＭＳ Ｐゴシック" pitchFamily="50" charset="-128"/>
              </a:rPr>
              <a:t>を削除、もしくは</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すべてを</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#if</a:t>
            </a:r>
            <a:r>
              <a:rPr kumimoji="1" lang="en-US" altLang="ja-JP" sz="1400" b="0" i="0" u="none" strike="noStrike" cap="none" normalizeH="0" dirty="0" smtClean="0">
                <a:ln>
                  <a:noFill/>
                </a:ln>
                <a:solidFill>
                  <a:schemeClr val="tx1"/>
                </a:solidFill>
                <a:effectLst/>
                <a:latin typeface="Arial" charset="0"/>
                <a:ea typeface="ＭＳ Ｐゴシック" pitchFamily="50" charset="-128"/>
              </a:rPr>
              <a:t> - #</a:t>
            </a:r>
            <a:r>
              <a:rPr kumimoji="1" lang="en-US" altLang="ja-JP" sz="1400" b="0" i="0" u="none" strike="noStrike" cap="none" normalizeH="0" dirty="0" err="1" smtClean="0">
                <a:ln>
                  <a:noFill/>
                </a:ln>
                <a:solidFill>
                  <a:schemeClr val="tx1"/>
                </a:solidFill>
                <a:effectLst/>
                <a:latin typeface="Arial" charset="0"/>
                <a:ea typeface="ＭＳ Ｐゴシック" pitchFamily="50" charset="-128"/>
              </a:rPr>
              <a:t>elif</a:t>
            </a:r>
            <a:r>
              <a:rPr lang="ja-JP" altLang="en-US" sz="1400" dirty="0" smtClean="0">
                <a:solidFill>
                  <a:schemeClr val="tx1"/>
                </a:solidFill>
                <a:latin typeface="Arial" charset="0"/>
                <a:ea typeface="ＭＳ Ｐゴシック" pitchFamily="50" charset="-128"/>
              </a:rPr>
              <a:t>でつなげて排他で処理をするのが</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意図通りのコードと思われる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8" name="右矢印 17"/>
          <p:cNvSpPr/>
          <p:nvPr/>
        </p:nvSpPr>
        <p:spPr bwMode="auto">
          <a:xfrm>
            <a:off x="5552234" y="2262758"/>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テキスト ボックス 18"/>
          <p:cNvSpPr txBox="1"/>
          <p:nvPr/>
        </p:nvSpPr>
        <p:spPr>
          <a:xfrm>
            <a:off x="5512332" y="2659877"/>
            <a:ext cx="889987" cy="461665"/>
          </a:xfrm>
          <a:prstGeom prst="rect">
            <a:avLst/>
          </a:prstGeom>
          <a:noFill/>
        </p:spPr>
        <p:txBody>
          <a:bodyPr wrap="none" rtlCol="0">
            <a:spAutoFit/>
          </a:bodyPr>
          <a:lstStyle/>
          <a:p>
            <a:r>
              <a:rPr lang="en-US" altLang="ja-JP" sz="1200" dirty="0" smtClean="0"/>
              <a:t>b!=2</a:t>
            </a:r>
            <a:r>
              <a:rPr lang="ja-JP" altLang="en-US" sz="1200" dirty="0" smtClean="0"/>
              <a:t>にして</a:t>
            </a:r>
            <a:endParaRPr lang="en-US" altLang="ja-JP" sz="1200" dirty="0" smtClean="0"/>
          </a:p>
          <a:p>
            <a:r>
              <a:rPr lang="ja-JP" altLang="en-US" sz="1200" dirty="0" smtClean="0"/>
              <a:t>コード</a:t>
            </a:r>
            <a:r>
              <a:rPr lang="ja-JP" altLang="en-US" sz="1200" dirty="0"/>
              <a:t>生成</a:t>
            </a:r>
            <a:endParaRPr lang="en-US" altLang="ja-JP" sz="1200" dirty="0"/>
          </a:p>
        </p:txBody>
      </p:sp>
      <p:sp>
        <p:nvSpPr>
          <p:cNvPr id="20" name="正方形/長方形 19"/>
          <p:cNvSpPr/>
          <p:nvPr/>
        </p:nvSpPr>
        <p:spPr bwMode="auto">
          <a:xfrm>
            <a:off x="1444625" y="4213833"/>
            <a:ext cx="1931987" cy="25021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5827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kumimoji="1" lang="en-US" altLang="ja-JP" dirty="0" smtClean="0"/>
              <a:t>(Variant</a:t>
            </a:r>
            <a:r>
              <a:rPr kumimoji="1" lang="ja-JP" altLang="en-US" dirty="0" smtClean="0"/>
              <a:t> </a:t>
            </a:r>
            <a:r>
              <a:rPr kumimoji="1" lang="en-US" altLang="ja-JP" dirty="0" smtClean="0"/>
              <a:t>Source)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コードの出方は</a:t>
            </a:r>
            <a:r>
              <a:rPr kumimoji="1" lang="en-US" altLang="ja-JP" dirty="0" smtClean="0"/>
              <a:t>Variant</a:t>
            </a:r>
            <a:r>
              <a:rPr kumimoji="1" lang="ja-JP" altLang="en-US" dirty="0" smtClean="0"/>
              <a:t> </a:t>
            </a:r>
            <a:r>
              <a:rPr kumimoji="1" lang="en-US" altLang="ja-JP" dirty="0" smtClean="0"/>
              <a:t>Sink</a:t>
            </a:r>
            <a:r>
              <a:rPr kumimoji="1" lang="ja-JP" altLang="en-US" dirty="0" smtClean="0"/>
              <a:t>と同じ</a:t>
            </a:r>
            <a:endParaRPr kumimoji="1" lang="ja-JP" altLang="en-US" dirty="0"/>
          </a:p>
        </p:txBody>
      </p:sp>
      <p:pic>
        <p:nvPicPr>
          <p:cNvPr id="4" name="図 3"/>
          <p:cNvPicPr>
            <a:picLocks noChangeAspect="1"/>
          </p:cNvPicPr>
          <p:nvPr/>
        </p:nvPicPr>
        <p:blipFill>
          <a:blip r:embed="rId2"/>
          <a:stretch>
            <a:fillRect/>
          </a:stretch>
        </p:blipFill>
        <p:spPr>
          <a:xfrm>
            <a:off x="889300" y="1972706"/>
            <a:ext cx="2962275" cy="1466850"/>
          </a:xfrm>
          <a:prstGeom prst="rect">
            <a:avLst/>
          </a:prstGeom>
        </p:spPr>
      </p:pic>
      <p:pic>
        <p:nvPicPr>
          <p:cNvPr id="5" name="図 4"/>
          <p:cNvPicPr>
            <a:picLocks noChangeAspect="1"/>
          </p:cNvPicPr>
          <p:nvPr/>
        </p:nvPicPr>
        <p:blipFill>
          <a:blip r:embed="rId3"/>
          <a:stretch>
            <a:fillRect/>
          </a:stretch>
        </p:blipFill>
        <p:spPr>
          <a:xfrm>
            <a:off x="3851575" y="1972706"/>
            <a:ext cx="2352022" cy="4409044"/>
          </a:xfrm>
          <a:prstGeom prst="rect">
            <a:avLst/>
          </a:prstGeom>
          <a:ln>
            <a:solidFill>
              <a:schemeClr val="accent1"/>
            </a:solidFill>
          </a:ln>
        </p:spPr>
      </p:pic>
      <p:sp>
        <p:nvSpPr>
          <p:cNvPr id="6" name="正方形/長方形 5"/>
          <p:cNvSpPr/>
          <p:nvPr/>
        </p:nvSpPr>
        <p:spPr bwMode="auto">
          <a:xfrm>
            <a:off x="3851575" y="2978771"/>
            <a:ext cx="2352022" cy="290304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4"/>
          <a:stretch>
            <a:fillRect/>
          </a:stretch>
        </p:blipFill>
        <p:spPr>
          <a:xfrm>
            <a:off x="9368610" y="1693527"/>
            <a:ext cx="2160244" cy="4617429"/>
          </a:xfrm>
          <a:prstGeom prst="rect">
            <a:avLst/>
          </a:prstGeom>
          <a:ln>
            <a:solidFill>
              <a:schemeClr val="accent1"/>
            </a:solidFill>
          </a:ln>
        </p:spPr>
      </p:pic>
      <p:pic>
        <p:nvPicPr>
          <p:cNvPr id="8" name="図 7"/>
          <p:cNvPicPr>
            <a:picLocks noChangeAspect="1"/>
          </p:cNvPicPr>
          <p:nvPr/>
        </p:nvPicPr>
        <p:blipFill>
          <a:blip r:embed="rId5"/>
          <a:stretch>
            <a:fillRect/>
          </a:stretch>
        </p:blipFill>
        <p:spPr>
          <a:xfrm>
            <a:off x="6731419" y="2010569"/>
            <a:ext cx="2536353" cy="1298066"/>
          </a:xfrm>
          <a:prstGeom prst="rect">
            <a:avLst/>
          </a:prstGeom>
        </p:spPr>
      </p:pic>
      <p:sp>
        <p:nvSpPr>
          <p:cNvPr id="9" name="正方形/長方形 8"/>
          <p:cNvSpPr/>
          <p:nvPr/>
        </p:nvSpPr>
        <p:spPr bwMode="auto">
          <a:xfrm>
            <a:off x="9368610" y="2377410"/>
            <a:ext cx="2352022" cy="77356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9368610" y="4089088"/>
            <a:ext cx="2352022" cy="179272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 name="図 10"/>
          <p:cNvPicPr>
            <a:picLocks noChangeAspect="1"/>
          </p:cNvPicPr>
          <p:nvPr/>
        </p:nvPicPr>
        <p:blipFill>
          <a:blip r:embed="rId6"/>
          <a:stretch>
            <a:fillRect/>
          </a:stretch>
        </p:blipFill>
        <p:spPr>
          <a:xfrm>
            <a:off x="6905572" y="3883307"/>
            <a:ext cx="2362200" cy="323850"/>
          </a:xfrm>
          <a:prstGeom prst="rect">
            <a:avLst/>
          </a:prstGeom>
          <a:ln>
            <a:solidFill>
              <a:schemeClr val="accent1"/>
            </a:solidFill>
          </a:ln>
        </p:spPr>
      </p:pic>
      <p:sp>
        <p:nvSpPr>
          <p:cNvPr id="13" name="テキスト ボックス 12"/>
          <p:cNvSpPr txBox="1"/>
          <p:nvPr/>
        </p:nvSpPr>
        <p:spPr>
          <a:xfrm>
            <a:off x="987986" y="4264321"/>
            <a:ext cx="2671811"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14" name="テキスト ボックス 13"/>
          <p:cNvSpPr txBox="1"/>
          <p:nvPr/>
        </p:nvSpPr>
        <p:spPr>
          <a:xfrm>
            <a:off x="6663689" y="4208277"/>
            <a:ext cx="2671811"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15" name="テキスト ボックス 14"/>
          <p:cNvSpPr txBox="1"/>
          <p:nvPr/>
        </p:nvSpPr>
        <p:spPr>
          <a:xfrm>
            <a:off x="2780651" y="3663686"/>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16" name="右矢印 15"/>
          <p:cNvSpPr/>
          <p:nvPr/>
        </p:nvSpPr>
        <p:spPr bwMode="auto">
          <a:xfrm rot="1285703">
            <a:off x="8358428" y="3100923"/>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テキスト ボックス 16"/>
          <p:cNvSpPr txBox="1"/>
          <p:nvPr/>
        </p:nvSpPr>
        <p:spPr>
          <a:xfrm>
            <a:off x="7971445" y="3448876"/>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18" name="右矢印 17"/>
          <p:cNvSpPr/>
          <p:nvPr/>
        </p:nvSpPr>
        <p:spPr bwMode="auto">
          <a:xfrm rot="1285703">
            <a:off x="2913322" y="3163259"/>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60482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複数のアクティブ端子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複数端子に同じものを設定し、どちらもアクティブになるようにすると</a:t>
            </a:r>
            <a:r>
              <a:rPr kumimoji="1" lang="en-US" altLang="ja-JP" dirty="0" smtClean="0"/>
              <a:t/>
            </a:r>
            <a:br>
              <a:rPr kumimoji="1" lang="en-US" altLang="ja-JP" dirty="0" smtClean="0"/>
            </a:br>
            <a:r>
              <a:rPr kumimoji="1" lang="ja-JP" altLang="en-US" dirty="0" smtClean="0"/>
              <a:t>エラーが発生する</a:t>
            </a:r>
            <a:endParaRPr kumimoji="1" lang="ja-JP" altLang="en-US" dirty="0"/>
          </a:p>
        </p:txBody>
      </p:sp>
      <p:pic>
        <p:nvPicPr>
          <p:cNvPr id="4" name="図 3"/>
          <p:cNvPicPr>
            <a:picLocks noChangeAspect="1"/>
          </p:cNvPicPr>
          <p:nvPr/>
        </p:nvPicPr>
        <p:blipFill>
          <a:blip r:embed="rId2"/>
          <a:stretch>
            <a:fillRect/>
          </a:stretch>
        </p:blipFill>
        <p:spPr>
          <a:xfrm>
            <a:off x="1487959" y="2152778"/>
            <a:ext cx="4038600" cy="1514475"/>
          </a:xfrm>
          <a:prstGeom prst="rect">
            <a:avLst/>
          </a:prstGeom>
        </p:spPr>
      </p:pic>
      <p:pic>
        <p:nvPicPr>
          <p:cNvPr id="5" name="図 4"/>
          <p:cNvPicPr>
            <a:picLocks noChangeAspect="1"/>
          </p:cNvPicPr>
          <p:nvPr/>
        </p:nvPicPr>
        <p:blipFill>
          <a:blip r:embed="rId3"/>
          <a:stretch>
            <a:fillRect/>
          </a:stretch>
        </p:blipFill>
        <p:spPr>
          <a:xfrm>
            <a:off x="5822607" y="2815667"/>
            <a:ext cx="5292296" cy="751375"/>
          </a:xfrm>
          <a:prstGeom prst="rect">
            <a:avLst/>
          </a:prstGeom>
          <a:ln>
            <a:solidFill>
              <a:schemeClr val="tx1"/>
            </a:solidFill>
          </a:ln>
        </p:spPr>
      </p:pic>
      <p:sp>
        <p:nvSpPr>
          <p:cNvPr id="6" name="正方形/長方形 5"/>
          <p:cNvSpPr/>
          <p:nvPr/>
        </p:nvSpPr>
        <p:spPr bwMode="auto">
          <a:xfrm>
            <a:off x="2647607" y="2339044"/>
            <a:ext cx="1073149" cy="77245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936538" y="3717131"/>
            <a:ext cx="1775942" cy="543698"/>
          </a:xfrm>
          <a:prstGeom prst="wedgeRoundRectCallout">
            <a:avLst>
              <a:gd name="adj1" fmla="val 54935"/>
              <a:gd name="adj2" fmla="val -165734"/>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どちらも</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6156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バリアント制御モード</a:t>
            </a:r>
            <a:r>
              <a:rPr lang="en-US" altLang="ja-JP" dirty="0"/>
              <a:t>}</a:t>
            </a:r>
            <a:r>
              <a:rPr lang="ja-JP" altLang="en-US" dirty="0" smtClean="0"/>
              <a:t>：</a:t>
            </a:r>
            <a:r>
              <a:rPr lang="en-US" altLang="ja-JP" dirty="0" smtClean="0"/>
              <a:t>”</a:t>
            </a:r>
            <a:r>
              <a:rPr lang="ja-JP" altLang="en-US" dirty="0" smtClean="0"/>
              <a:t>ラベル</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格端子にバリアント制御ラベルをつけ、</a:t>
            </a:r>
            <a:r>
              <a:rPr kumimoji="1" lang="en-US" altLang="ja-JP" dirty="0" smtClean="0"/>
              <a:t/>
            </a:r>
            <a:br>
              <a:rPr kumimoji="1" lang="en-US" altLang="ja-JP" dirty="0" smtClean="0"/>
            </a:br>
            <a:r>
              <a:rPr kumimoji="1" lang="en-US" altLang="ja-JP" dirty="0" smtClean="0"/>
              <a:t>{</a:t>
            </a:r>
            <a:r>
              <a:rPr kumimoji="1" lang="ja-JP" altLang="en-US" dirty="0" smtClean="0"/>
              <a:t>ラベルモードのアクティブな選択肢</a:t>
            </a:r>
            <a:r>
              <a:rPr kumimoji="1" lang="en-US" altLang="ja-JP" dirty="0" smtClean="0"/>
              <a:t>}</a:t>
            </a:r>
            <a:r>
              <a:rPr kumimoji="1" lang="ja-JP" altLang="en-US" dirty="0" smtClean="0"/>
              <a:t>で選んだラベルのついた端子が有効になる</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r>
              <a:rPr kumimoji="1" lang="ja-JP" altLang="en-US" dirty="0"/>
              <a:t>作成</a:t>
            </a:r>
            <a:r>
              <a:rPr kumimoji="1" lang="ja-JP" altLang="en-US" dirty="0" smtClean="0"/>
              <a:t>していないラベルを</a:t>
            </a:r>
            <a:r>
              <a:rPr kumimoji="1" lang="en-US" altLang="ja-JP" dirty="0" smtClean="0"/>
              <a:t>API</a:t>
            </a:r>
            <a:r>
              <a:rPr kumimoji="1" lang="ja-JP" altLang="en-US" dirty="0" smtClean="0"/>
              <a:t>から指定するとエラーになる</a:t>
            </a:r>
            <a:endParaRPr kumimoji="1" lang="en-US" altLang="ja-JP" dirty="0" smtClean="0"/>
          </a:p>
        </p:txBody>
      </p:sp>
      <p:pic>
        <p:nvPicPr>
          <p:cNvPr id="4" name="図 3"/>
          <p:cNvPicPr>
            <a:picLocks noChangeAspect="1"/>
          </p:cNvPicPr>
          <p:nvPr/>
        </p:nvPicPr>
        <p:blipFill>
          <a:blip r:embed="rId2"/>
          <a:stretch>
            <a:fillRect/>
          </a:stretch>
        </p:blipFill>
        <p:spPr>
          <a:xfrm>
            <a:off x="1538673" y="1912979"/>
            <a:ext cx="3231035" cy="2080255"/>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1538673" y="5127152"/>
            <a:ext cx="7705725" cy="409575"/>
          </a:xfrm>
          <a:prstGeom prst="rect">
            <a:avLst/>
          </a:prstGeom>
          <a:solidFill>
            <a:schemeClr val="accent2"/>
          </a:solidFill>
          <a:ln>
            <a:solidFill>
              <a:schemeClr val="tx1"/>
            </a:solidFill>
          </a:ln>
        </p:spPr>
      </p:pic>
      <p:sp>
        <p:nvSpPr>
          <p:cNvPr id="6" name="正方形/長方形 5"/>
          <p:cNvSpPr/>
          <p:nvPr/>
        </p:nvSpPr>
        <p:spPr bwMode="auto">
          <a:xfrm>
            <a:off x="1538673" y="3717131"/>
            <a:ext cx="2033202" cy="276103"/>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06171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7" y="130175"/>
            <a:ext cx="8833136" cy="419100"/>
          </a:xfrm>
        </p:spPr>
        <p:txBody>
          <a:bodyPr/>
          <a:lstStyle/>
          <a:p>
            <a:r>
              <a:rPr kumimoji="1" lang="en-US" altLang="ja-JP" dirty="0" smtClean="0"/>
              <a:t>{</a:t>
            </a:r>
            <a:r>
              <a:rPr lang="ja-JP" altLang="en-US" dirty="0"/>
              <a:t>ブロックのバリアント条件を表示</a:t>
            </a:r>
            <a:r>
              <a:rPr kumimoji="1" lang="en-US" altLang="ja-JP" dirty="0" smtClean="0"/>
              <a:t>}</a:t>
            </a:r>
            <a:r>
              <a:rPr kumimoji="1" lang="ja-JP" altLang="en-US" dirty="0" smtClean="0"/>
              <a:t>　</a:t>
            </a:r>
            <a:r>
              <a:rPr kumimoji="1" lang="en-US" altLang="ja-JP" dirty="0" smtClean="0"/>
              <a:t>(</a:t>
            </a:r>
            <a:r>
              <a:rPr kumimoji="1" lang="ja-JP" altLang="en-US" dirty="0" smtClean="0"/>
              <a:t>いずれの制御モードでも設定可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off</a:t>
            </a:r>
            <a:r>
              <a:rPr kumimoji="1" lang="ja-JP" altLang="en-US" dirty="0" smtClean="0"/>
              <a:t>時、アイコン表示に条件式が表示されない</a:t>
            </a:r>
            <a:endParaRPr kumimoji="1" lang="en-US" altLang="ja-JP" dirty="0" smtClean="0"/>
          </a:p>
          <a:p>
            <a:r>
              <a:rPr kumimoji="1" lang="en-US" altLang="ja-JP" dirty="0" smtClean="0"/>
              <a:t>on</a:t>
            </a:r>
            <a:r>
              <a:rPr kumimoji="1" lang="ja-JP" altLang="en-US" dirty="0" smtClean="0"/>
              <a:t>時、アイコン表示に条件式が表示される</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r>
              <a:rPr kumimoji="1" lang="ja-JP" altLang="en-US" dirty="0" smtClean="0"/>
              <a:t>条件式に</a:t>
            </a:r>
            <a:r>
              <a:rPr kumimoji="1" lang="en-US" altLang="ja-JP" dirty="0" err="1" smtClean="0"/>
              <a:t>Simulink.Variant</a:t>
            </a:r>
            <a:r>
              <a:rPr kumimoji="1" lang="ja-JP" altLang="en-US" dirty="0" smtClean="0"/>
              <a:t>オブジェクトを指定している場合は</a:t>
            </a:r>
            <a:r>
              <a:rPr kumimoji="1" lang="en-US" altLang="ja-JP" dirty="0" smtClean="0"/>
              <a:t/>
            </a:r>
            <a:br>
              <a:rPr kumimoji="1" lang="en-US" altLang="ja-JP" dirty="0" smtClean="0"/>
            </a:br>
            <a:r>
              <a:rPr kumimoji="1" lang="ja-JP" altLang="en-US" dirty="0" smtClean="0"/>
              <a:t>オブジェクト名が表示される</a:t>
            </a:r>
            <a:endParaRPr kumimoji="1" lang="en-US" altLang="ja-JP" dirty="0" smtClean="0"/>
          </a:p>
        </p:txBody>
      </p:sp>
      <p:pic>
        <p:nvPicPr>
          <p:cNvPr id="4" name="図 3"/>
          <p:cNvPicPr>
            <a:picLocks noChangeAspect="1"/>
          </p:cNvPicPr>
          <p:nvPr/>
        </p:nvPicPr>
        <p:blipFill>
          <a:blip r:embed="rId2"/>
          <a:stretch>
            <a:fillRect/>
          </a:stretch>
        </p:blipFill>
        <p:spPr>
          <a:xfrm>
            <a:off x="6110588" y="1926110"/>
            <a:ext cx="3752850" cy="1352550"/>
          </a:xfrm>
          <a:prstGeom prst="rect">
            <a:avLst/>
          </a:prstGeom>
        </p:spPr>
      </p:pic>
      <p:pic>
        <p:nvPicPr>
          <p:cNvPr id="5" name="図 4"/>
          <p:cNvPicPr>
            <a:picLocks noChangeAspect="1"/>
          </p:cNvPicPr>
          <p:nvPr/>
        </p:nvPicPr>
        <p:blipFill>
          <a:blip r:embed="rId3"/>
          <a:stretch>
            <a:fillRect/>
          </a:stretch>
        </p:blipFill>
        <p:spPr>
          <a:xfrm>
            <a:off x="1709736" y="1973735"/>
            <a:ext cx="3743325" cy="1304925"/>
          </a:xfrm>
          <a:prstGeom prst="rect">
            <a:avLst/>
          </a:prstGeom>
        </p:spPr>
      </p:pic>
      <p:sp>
        <p:nvSpPr>
          <p:cNvPr id="7" name="テキスト ボックス 6"/>
          <p:cNvSpPr txBox="1"/>
          <p:nvPr/>
        </p:nvSpPr>
        <p:spPr>
          <a:xfrm>
            <a:off x="3079891" y="3387173"/>
            <a:ext cx="1129476" cy="369332"/>
          </a:xfrm>
          <a:prstGeom prst="rect">
            <a:avLst/>
          </a:prstGeom>
          <a:noFill/>
        </p:spPr>
        <p:txBody>
          <a:bodyPr wrap="none" rtlCol="0">
            <a:spAutoFit/>
          </a:bodyPr>
          <a:lstStyle/>
          <a:p>
            <a:r>
              <a:rPr lang="en-US" altLang="ja-JP" dirty="0" smtClean="0"/>
              <a:t>off</a:t>
            </a:r>
            <a:r>
              <a:rPr lang="ja-JP" altLang="en-US" dirty="0" smtClean="0"/>
              <a:t>の場合</a:t>
            </a:r>
            <a:endParaRPr lang="en-US" altLang="ja-JP" dirty="0"/>
          </a:p>
        </p:txBody>
      </p:sp>
      <p:sp>
        <p:nvSpPr>
          <p:cNvPr id="8" name="テキスト ボックス 7"/>
          <p:cNvSpPr txBox="1"/>
          <p:nvPr/>
        </p:nvSpPr>
        <p:spPr>
          <a:xfrm>
            <a:off x="7713676" y="3387173"/>
            <a:ext cx="1148071" cy="369332"/>
          </a:xfrm>
          <a:prstGeom prst="rect">
            <a:avLst/>
          </a:prstGeom>
          <a:noFill/>
        </p:spPr>
        <p:txBody>
          <a:bodyPr wrap="none" rtlCol="0">
            <a:spAutoFit/>
          </a:bodyPr>
          <a:lstStyle/>
          <a:p>
            <a:r>
              <a:rPr lang="en-US" altLang="ja-JP" dirty="0" smtClean="0"/>
              <a:t>on</a:t>
            </a:r>
            <a:r>
              <a:rPr lang="ja-JP" altLang="en-US" dirty="0" smtClean="0"/>
              <a:t>の場合</a:t>
            </a:r>
            <a:endParaRPr lang="en-US" altLang="ja-JP" dirty="0"/>
          </a:p>
        </p:txBody>
      </p:sp>
      <p:pic>
        <p:nvPicPr>
          <p:cNvPr id="9" name="図 8"/>
          <p:cNvPicPr>
            <a:picLocks noChangeAspect="1"/>
          </p:cNvPicPr>
          <p:nvPr/>
        </p:nvPicPr>
        <p:blipFill>
          <a:blip r:embed="rId4"/>
          <a:stretch>
            <a:fillRect/>
          </a:stretch>
        </p:blipFill>
        <p:spPr>
          <a:xfrm>
            <a:off x="1908346" y="5028171"/>
            <a:ext cx="3790950" cy="1314450"/>
          </a:xfrm>
          <a:prstGeom prst="rect">
            <a:avLst/>
          </a:prstGeom>
        </p:spPr>
      </p:pic>
      <p:pic>
        <p:nvPicPr>
          <p:cNvPr id="10" name="図 9"/>
          <p:cNvPicPr>
            <a:picLocks noChangeAspect="1"/>
          </p:cNvPicPr>
          <p:nvPr/>
        </p:nvPicPr>
        <p:blipFill>
          <a:blip r:embed="rId5"/>
          <a:stretch>
            <a:fillRect/>
          </a:stretch>
        </p:blipFill>
        <p:spPr>
          <a:xfrm>
            <a:off x="5967713" y="5207986"/>
            <a:ext cx="2019300" cy="371475"/>
          </a:xfrm>
          <a:prstGeom prst="rect">
            <a:avLst/>
          </a:prstGeom>
          <a:ln>
            <a:solidFill>
              <a:schemeClr val="accent1"/>
            </a:solidFill>
          </a:ln>
        </p:spPr>
      </p:pic>
    </p:spTree>
    <p:extLst>
      <p:ext uri="{BB962C8B-B14F-4D97-AF65-F5344CB8AC3E}">
        <p14:creationId xmlns:p14="http://schemas.microsoft.com/office/powerpoint/2010/main" val="282359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バリアントとは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「バリアント」の意味</a:t>
            </a:r>
            <a:endParaRPr kumimoji="1" lang="en-US" altLang="ja-JP" dirty="0" smtClean="0"/>
          </a:p>
          <a:p>
            <a:pPr lvl="1"/>
            <a:r>
              <a:rPr lang="ja-JP" altLang="en-US" dirty="0"/>
              <a:t>モジュール設計プラットフォームの可変</a:t>
            </a:r>
            <a:r>
              <a:rPr lang="ja-JP" altLang="en-US" dirty="0" smtClean="0"/>
              <a:t>コンポーネント</a:t>
            </a:r>
            <a:r>
              <a:rPr lang="en-US" altLang="ja-JP" dirty="0" smtClean="0"/>
              <a:t/>
            </a:r>
            <a:br>
              <a:rPr lang="en-US" altLang="ja-JP" dirty="0" smtClean="0"/>
            </a:br>
            <a:r>
              <a:rPr lang="ja-JP" altLang="en-US" dirty="0" smtClean="0"/>
              <a:t>（</a:t>
            </a:r>
            <a:r>
              <a:rPr lang="en-US" altLang="ja-JP" dirty="0" smtClean="0"/>
              <a:t>MathWorks</a:t>
            </a:r>
            <a:r>
              <a:rPr lang="ja-JP" altLang="en-US" dirty="0" smtClean="0"/>
              <a:t>ドキュメントの「バリアント システム」から引用</a:t>
            </a:r>
            <a:endParaRPr lang="en-US" altLang="ja-JP" dirty="0" smtClean="0"/>
          </a:p>
          <a:p>
            <a:pPr lvl="1"/>
            <a:endParaRPr lang="en-US" altLang="ja-JP" dirty="0"/>
          </a:p>
          <a:p>
            <a:r>
              <a:rPr lang="ja-JP" altLang="en-US" dirty="0" smtClean="0"/>
              <a:t>バリアントの種類</a:t>
            </a:r>
            <a:endParaRPr lang="en-US" altLang="ja-JP" dirty="0" smtClean="0"/>
          </a:p>
          <a:p>
            <a:pPr lvl="1"/>
            <a:r>
              <a:rPr lang="ja-JP" altLang="en-US" dirty="0" smtClean="0"/>
              <a:t>階層的バリアント（</a:t>
            </a:r>
            <a:r>
              <a:rPr lang="en-US" altLang="ja-JP" dirty="0" smtClean="0"/>
              <a:t>Variant</a:t>
            </a:r>
            <a:r>
              <a:rPr lang="ja-JP" altLang="en-US" dirty="0" smtClean="0"/>
              <a:t> </a:t>
            </a:r>
            <a:r>
              <a:rPr lang="en-US" altLang="ja-JP" dirty="0" smtClean="0"/>
              <a:t>Subsystem</a:t>
            </a:r>
            <a:r>
              <a:rPr lang="ja-JP" altLang="en-US" dirty="0" smtClean="0"/>
              <a:t>）</a:t>
            </a:r>
            <a:endParaRPr lang="en-US" altLang="ja-JP" dirty="0"/>
          </a:p>
          <a:p>
            <a:pPr marL="914400" lvl="2" indent="0">
              <a:buNone/>
            </a:pPr>
            <a:r>
              <a:rPr lang="ja-JP" altLang="en-US" sz="1600" dirty="0" smtClean="0"/>
              <a:t>＜メリット＞</a:t>
            </a:r>
            <a:endParaRPr lang="en-US" altLang="ja-JP" sz="1600" dirty="0"/>
          </a:p>
          <a:p>
            <a:pPr marL="914400" lvl="2" indent="0">
              <a:buNone/>
            </a:pPr>
            <a:r>
              <a:rPr lang="ja-JP" altLang="en-US" sz="1600" dirty="0" smtClean="0"/>
              <a:t>・</a:t>
            </a:r>
            <a:r>
              <a:rPr lang="en-US" altLang="ja-JP" sz="1600" dirty="0" smtClean="0"/>
              <a:t>Model</a:t>
            </a:r>
            <a:r>
              <a:rPr lang="ja-JP" altLang="en-US" sz="1600" dirty="0" smtClean="0"/>
              <a:t>ブロックとサブシステムブロックをバリアントシステムとして混在できる</a:t>
            </a:r>
            <a:endParaRPr lang="en-US" altLang="ja-JP" sz="1600" dirty="0"/>
          </a:p>
          <a:p>
            <a:pPr marL="914400" lvl="2" indent="0">
              <a:buNone/>
            </a:pPr>
            <a:r>
              <a:rPr lang="ja-JP" altLang="en-US" sz="1600" dirty="0" smtClean="0"/>
              <a:t>・柔軟な</a:t>
            </a:r>
            <a:r>
              <a:rPr lang="en-US" altLang="ja-JP" sz="1600" dirty="0" smtClean="0"/>
              <a:t>I/O</a:t>
            </a:r>
            <a:r>
              <a:rPr lang="ja-JP" altLang="en-US" sz="1600" dirty="0" smtClean="0"/>
              <a:t>があり、バリアント同士で入出力端子数を同じにする必要がない</a:t>
            </a:r>
            <a:endParaRPr lang="en-US" altLang="ja-JP" sz="1600" dirty="0" smtClean="0"/>
          </a:p>
          <a:p>
            <a:pPr marL="914400" lvl="2" indent="0">
              <a:buNone/>
            </a:pPr>
            <a:endParaRPr lang="en-US" altLang="ja-JP" sz="1600" dirty="0" smtClean="0"/>
          </a:p>
          <a:p>
            <a:pPr lvl="1"/>
            <a:r>
              <a:rPr lang="ja-JP" altLang="en-US" dirty="0" smtClean="0"/>
              <a:t>インラインバリアント（</a:t>
            </a:r>
            <a:r>
              <a:rPr lang="en-US" altLang="ja-JP" dirty="0" smtClean="0"/>
              <a:t>Variant</a:t>
            </a:r>
            <a:r>
              <a:rPr lang="ja-JP" altLang="en-US" dirty="0" smtClean="0"/>
              <a:t> </a:t>
            </a:r>
            <a:r>
              <a:rPr lang="en-US" altLang="ja-JP" dirty="0" smtClean="0"/>
              <a:t>Source/Variant</a:t>
            </a:r>
            <a:r>
              <a:rPr lang="ja-JP" altLang="en-US" dirty="0" smtClean="0"/>
              <a:t> </a:t>
            </a:r>
            <a:r>
              <a:rPr lang="en-US" altLang="ja-JP" dirty="0" smtClean="0"/>
              <a:t>Sink</a:t>
            </a:r>
            <a:r>
              <a:rPr lang="ja-JP" altLang="en-US" dirty="0" smtClean="0"/>
              <a:t>）</a:t>
            </a:r>
            <a:endParaRPr lang="en-US" altLang="ja-JP" dirty="0" smtClean="0"/>
          </a:p>
          <a:p>
            <a:pPr marL="914400" lvl="2" indent="0">
              <a:buNone/>
            </a:pPr>
            <a:r>
              <a:rPr lang="ja-JP" altLang="en-US" sz="1600" dirty="0"/>
              <a:t>＜メリット＞</a:t>
            </a:r>
            <a:endParaRPr lang="en-US" altLang="ja-JP" sz="1600" dirty="0" smtClean="0"/>
          </a:p>
          <a:p>
            <a:pPr marL="914400" lvl="2" indent="0">
              <a:buNone/>
            </a:pPr>
            <a:r>
              <a:rPr lang="ja-JP" altLang="en-US" sz="1600" dirty="0" smtClean="0"/>
              <a:t>・単一レイヤー内でバリアント選択を可視化</a:t>
            </a:r>
            <a:endParaRPr lang="en-US" altLang="ja-JP" sz="1600" dirty="0" smtClean="0"/>
          </a:p>
          <a:p>
            <a:pPr marL="914400" lvl="2" indent="0">
              <a:buNone/>
            </a:pPr>
            <a:r>
              <a:rPr lang="ja-JP" altLang="en-US" sz="1600" dirty="0" smtClean="0"/>
              <a:t>・バリアント選択のすべての可能な実装を可視化</a:t>
            </a:r>
            <a:endParaRPr lang="en-US" altLang="ja-JP" sz="1600" dirty="0" smtClean="0"/>
          </a:p>
          <a:p>
            <a:pPr marL="914400" lvl="2" indent="0">
              <a:buNone/>
            </a:pPr>
            <a:r>
              <a:rPr lang="ja-JP" altLang="en-US" sz="1600" dirty="0" smtClean="0"/>
              <a:t>・コンパイル時に非アクティブブロックが排除されパフォーマンス向上</a:t>
            </a:r>
            <a:endParaRPr lang="en-US" altLang="ja-JP" sz="1600" dirty="0" smtClean="0"/>
          </a:p>
          <a:p>
            <a:pPr marL="914400" lvl="2" indent="0">
              <a:buNone/>
            </a:pPr>
            <a:r>
              <a:rPr lang="ja-JP" altLang="en-US" sz="1600" dirty="0" smtClean="0"/>
              <a:t>・バリアントコンポーネントインターフェースがある</a:t>
            </a:r>
            <a:endParaRPr lang="en-US" altLang="ja-JP" sz="1600" dirty="0" smtClean="0"/>
          </a:p>
        </p:txBody>
      </p:sp>
      <p:sp>
        <p:nvSpPr>
          <p:cNvPr id="4" name="テキスト ボックス 3"/>
          <p:cNvSpPr txBox="1"/>
          <p:nvPr/>
        </p:nvSpPr>
        <p:spPr>
          <a:xfrm>
            <a:off x="7903175" y="4911269"/>
            <a:ext cx="4022125" cy="1615827"/>
          </a:xfrm>
          <a:prstGeom prst="rect">
            <a:avLst/>
          </a:prstGeom>
          <a:noFill/>
        </p:spPr>
        <p:txBody>
          <a:bodyPr wrap="square" rtlCol="0">
            <a:spAutoFit/>
          </a:bodyPr>
          <a:lstStyle/>
          <a:p>
            <a:r>
              <a:rPr lang="ja-JP" altLang="en-US" sz="1100" dirty="0" smtClean="0">
                <a:solidFill>
                  <a:srgbClr val="00B0F0"/>
                </a:solidFill>
              </a:rPr>
              <a:t>バリアント システム</a:t>
            </a:r>
            <a:endParaRPr lang="en-US" altLang="ja-JP" sz="1100" dirty="0" smtClean="0">
              <a:solidFill>
                <a:srgbClr val="00B0F0"/>
              </a:solidFill>
            </a:endParaRP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/variant-systems.html</a:t>
            </a:r>
            <a:r>
              <a:rPr lang="en-US" altLang="ja-JP" sz="1100" dirty="0" smtClean="0">
                <a:solidFill>
                  <a:srgbClr val="00B0F0"/>
                </a:solidFill>
              </a:rPr>
              <a:t>'))</a:t>
            </a:r>
          </a:p>
          <a:p>
            <a:endParaRPr lang="en-US" altLang="ja-JP" sz="1100" dirty="0" smtClean="0">
              <a:solidFill>
                <a:srgbClr val="00B0F0"/>
              </a:solidFill>
            </a:endParaRPr>
          </a:p>
          <a:p>
            <a:r>
              <a:rPr lang="ja-JP" altLang="en-US" sz="1100" dirty="0">
                <a:solidFill>
                  <a:srgbClr val="00B0F0"/>
                </a:solidFill>
              </a:rPr>
              <a:t>単一レイヤーでのバリアント実装の</a:t>
            </a:r>
            <a:r>
              <a:rPr lang="ja-JP" altLang="en-US" sz="1100" dirty="0" smtClean="0">
                <a:solidFill>
                  <a:srgbClr val="00B0F0"/>
                </a:solidFill>
              </a:rPr>
              <a:t>可視化</a:t>
            </a:r>
            <a:endParaRPr lang="en-US" altLang="ja-JP" sz="1100" dirty="0" smtClean="0">
              <a:solidFill>
                <a:srgbClr val="00B0F0"/>
              </a:solidFill>
            </a:endParaRP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/visualize-variant-implementations-in-a-model-graphically.html'))</a:t>
            </a:r>
            <a:endParaRPr lang="en-US" altLang="ja-JP" sz="1100" dirty="0" smtClean="0">
              <a:solidFill>
                <a:srgbClr val="00B0F0"/>
              </a:solidFill>
            </a:endParaRPr>
          </a:p>
          <a:p>
            <a:endParaRPr lang="en-US" altLang="ja-JP" sz="1100" dirty="0" smtClean="0">
              <a:solidFill>
                <a:srgbClr val="00B0F0"/>
              </a:solidFill>
            </a:endParaRPr>
          </a:p>
          <a:p>
            <a:r>
              <a:rPr lang="ja-JP" altLang="en-US" sz="1100" dirty="0" smtClean="0">
                <a:solidFill>
                  <a:srgbClr val="00B0F0"/>
                </a:solidFill>
              </a:rPr>
              <a:t>バリアント</a:t>
            </a:r>
            <a:r>
              <a:rPr lang="ja-JP" altLang="en-US" sz="1100" dirty="0">
                <a:solidFill>
                  <a:srgbClr val="00B0F0"/>
                </a:solidFill>
              </a:rPr>
              <a:t>の</a:t>
            </a:r>
            <a:r>
              <a:rPr lang="ja-JP" altLang="en-US" sz="1100" dirty="0" smtClean="0">
                <a:solidFill>
                  <a:srgbClr val="00B0F0"/>
                </a:solidFill>
              </a:rPr>
              <a:t>用語</a:t>
            </a:r>
            <a:endParaRPr lang="en-US" altLang="ja-JP" sz="1100" dirty="0" smtClean="0">
              <a:solidFill>
                <a:srgbClr val="00B0F0"/>
              </a:solidFill>
            </a:endParaRPr>
          </a:p>
          <a:p>
            <a:r>
              <a:rPr lang="en-US" altLang="ja-JP" sz="1100" dirty="0" smtClean="0">
                <a:solidFill>
                  <a:srgbClr val="00B0F0"/>
                </a:solidFill>
              </a:rPr>
              <a:t>web(</a:t>
            </a:r>
            <a:r>
              <a:rPr lang="en-US" altLang="ja-JP" sz="1100" dirty="0" err="1" smtClean="0">
                <a:solidFill>
                  <a:srgbClr val="00B0F0"/>
                </a:solidFill>
              </a:rPr>
              <a:t>fullfile</a:t>
            </a:r>
            <a:r>
              <a:rPr lang="en-US" altLang="ja-JP" sz="1100" dirty="0" smtClean="0">
                <a:solidFill>
                  <a:srgbClr val="00B0F0"/>
                </a:solidFill>
              </a:rPr>
              <a:t>(</a:t>
            </a:r>
            <a:r>
              <a:rPr lang="en-US" altLang="ja-JP" sz="1100" dirty="0" err="1" smtClean="0">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/variant-terminology.html'))</a:t>
            </a:r>
            <a:endParaRPr kumimoji="1" lang="ja-JP" altLang="en-US" sz="1100" dirty="0">
              <a:solidFill>
                <a:srgbClr val="00B0F0"/>
              </a:solidFill>
            </a:endParaRPr>
          </a:p>
        </p:txBody>
      </p:sp>
    </p:spTree>
    <p:extLst>
      <p:ext uri="{BB962C8B-B14F-4D97-AF65-F5344CB8AC3E}">
        <p14:creationId xmlns:p14="http://schemas.microsoft.com/office/powerpoint/2010/main" val="599662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バッジ</a:t>
            </a:r>
            <a:r>
              <a:rPr lang="ja-JP" altLang="en-US" dirty="0" smtClean="0"/>
              <a:t>の</a:t>
            </a:r>
            <a:r>
              <a:rPr lang="ja-JP" altLang="en-US" dirty="0"/>
              <a:t>表示</a:t>
            </a:r>
            <a:endParaRPr kumimoji="1" lang="ja-JP" altLang="en-US" dirty="0"/>
          </a:p>
        </p:txBody>
      </p:sp>
      <p:sp>
        <p:nvSpPr>
          <p:cNvPr id="4" name="テキスト ボックス 3"/>
          <p:cNvSpPr txBox="1"/>
          <p:nvPr/>
        </p:nvSpPr>
        <p:spPr>
          <a:xfrm>
            <a:off x="1036525" y="6186176"/>
            <a:ext cx="4022125" cy="430887"/>
          </a:xfrm>
          <a:prstGeom prst="rect">
            <a:avLst/>
          </a:prstGeom>
          <a:noFill/>
        </p:spPr>
        <p:txBody>
          <a:bodyPr wrap="square" rtlCol="0">
            <a:spAutoFit/>
          </a:bodyPr>
          <a:lstStyle/>
          <a:p>
            <a:r>
              <a:rPr lang="ja-JP" altLang="en-US" sz="1100" b="1" dirty="0">
                <a:solidFill>
                  <a:srgbClr val="00B0F0"/>
                </a:solidFill>
              </a:rPr>
              <a:t>バリアントとは、およびどのような場合にそれを使用する</a:t>
            </a:r>
            <a:r>
              <a:rPr lang="ja-JP" altLang="en-US" sz="1100" b="1" dirty="0" smtClean="0">
                <a:solidFill>
                  <a:srgbClr val="00B0F0"/>
                </a:solidFill>
              </a:rPr>
              <a:t>か</a:t>
            </a:r>
            <a:endParaRPr lang="en-US" altLang="ja-JP" sz="1100" dirty="0" smtClean="0">
              <a:solidFill>
                <a:srgbClr val="00B0F0"/>
              </a:solidFill>
            </a:endParaRPr>
          </a:p>
          <a:p>
            <a:r>
              <a:rPr lang="en-US" altLang="ja-JP" sz="1100" dirty="0" smtClean="0">
                <a:solidFill>
                  <a:srgbClr val="00B0F0"/>
                </a:solidFill>
              </a:rPr>
              <a:t>web(</a:t>
            </a:r>
            <a:r>
              <a:rPr lang="en-US" altLang="ja-JP" sz="1100" dirty="0" err="1" smtClean="0">
                <a:solidFill>
                  <a:srgbClr val="00B0F0"/>
                </a:solidFill>
              </a:rPr>
              <a:t>fullfile</a:t>
            </a:r>
            <a:r>
              <a:rPr lang="en-US" altLang="ja-JP" sz="1100" dirty="0" smtClean="0">
                <a:solidFill>
                  <a:srgbClr val="00B0F0"/>
                </a:solidFill>
              </a:rPr>
              <a:t>(</a:t>
            </a:r>
            <a:r>
              <a:rPr lang="en-US" altLang="ja-JP" sz="1100" dirty="0" err="1" smtClean="0">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/what-is-a-variant.html'))</a:t>
            </a:r>
            <a:endParaRPr kumimoji="1" lang="ja-JP" altLang="en-US" sz="1100" dirty="0">
              <a:solidFill>
                <a:srgbClr val="00B0F0"/>
              </a:solidFill>
            </a:endParaRPr>
          </a:p>
        </p:txBody>
      </p:sp>
      <p:pic>
        <p:nvPicPr>
          <p:cNvPr id="5" name="図 4"/>
          <p:cNvPicPr>
            <a:picLocks noChangeAspect="1"/>
          </p:cNvPicPr>
          <p:nvPr/>
        </p:nvPicPr>
        <p:blipFill>
          <a:blip r:embed="rId2"/>
          <a:stretch>
            <a:fillRect/>
          </a:stretch>
        </p:blipFill>
        <p:spPr>
          <a:xfrm>
            <a:off x="762375" y="815340"/>
            <a:ext cx="8511165" cy="5406933"/>
          </a:xfrm>
          <a:prstGeom prst="rect">
            <a:avLst/>
          </a:prstGeom>
        </p:spPr>
      </p:pic>
    </p:spTree>
    <p:extLst>
      <p:ext uri="{BB962C8B-B14F-4D97-AF65-F5344CB8AC3E}">
        <p14:creationId xmlns:p14="http://schemas.microsoft.com/office/powerpoint/2010/main" val="74694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Simulink Design </a:t>
            </a:r>
            <a:r>
              <a:rPr lang="en-US" altLang="ja-JP" b="1" dirty="0" smtClean="0"/>
              <a:t>Verifier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r>
              <a:rPr kumimoji="1" lang="ja-JP" altLang="en-US" dirty="0" smtClean="0"/>
              <a:t> </a:t>
            </a:r>
            <a:r>
              <a:rPr kumimoji="1" lang="en-US" altLang="ja-JP" dirty="0" smtClean="0"/>
              <a:t>Design</a:t>
            </a:r>
            <a:r>
              <a:rPr kumimoji="1" lang="ja-JP" altLang="en-US" dirty="0"/>
              <a:t> </a:t>
            </a:r>
            <a:r>
              <a:rPr kumimoji="1" lang="en-US" altLang="ja-JP" dirty="0" smtClean="0"/>
              <a:t>Verifier</a:t>
            </a:r>
            <a:r>
              <a:rPr kumimoji="1" lang="ja-JP" altLang="en-US" dirty="0" smtClean="0"/>
              <a:t>との互換性なし</a:t>
            </a:r>
            <a:endParaRPr kumimoji="1" lang="en-US" altLang="ja-JP" dirty="0" smtClean="0"/>
          </a:p>
          <a:p>
            <a:pPr lvl="1"/>
            <a:r>
              <a:rPr lang="ja-JP" altLang="en-US" dirty="0" smtClean="0"/>
              <a:t>以下ドキュメントに記述なし</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644252" y="2923876"/>
            <a:ext cx="3118381" cy="1294279"/>
          </a:xfrm>
          <a:prstGeom prst="rect">
            <a:avLst/>
          </a:prstGeom>
        </p:spPr>
      </p:pic>
      <p:pic>
        <p:nvPicPr>
          <p:cNvPr id="5" name="図 4"/>
          <p:cNvPicPr>
            <a:picLocks noChangeAspect="1"/>
          </p:cNvPicPr>
          <p:nvPr/>
        </p:nvPicPr>
        <p:blipFill>
          <a:blip r:embed="rId3"/>
          <a:stretch>
            <a:fillRect/>
          </a:stretch>
        </p:blipFill>
        <p:spPr>
          <a:xfrm>
            <a:off x="1030495" y="4388063"/>
            <a:ext cx="2632192" cy="1823779"/>
          </a:xfrm>
          <a:prstGeom prst="rect">
            <a:avLst/>
          </a:prstGeom>
        </p:spPr>
      </p:pic>
      <p:sp>
        <p:nvSpPr>
          <p:cNvPr id="7" name="テキスト ボックス 6"/>
          <p:cNvSpPr txBox="1"/>
          <p:nvPr/>
        </p:nvSpPr>
        <p:spPr>
          <a:xfrm>
            <a:off x="1478333" y="1888620"/>
            <a:ext cx="8768561" cy="600164"/>
          </a:xfrm>
          <a:prstGeom prst="rect">
            <a:avLst/>
          </a:prstGeom>
          <a:noFill/>
        </p:spPr>
        <p:txBody>
          <a:bodyPr wrap="square" rtlCol="0">
            <a:spAutoFit/>
          </a:bodyPr>
          <a:lstStyle/>
          <a:p>
            <a:r>
              <a:rPr lang="en-US" altLang="ja-JP" sz="1100" dirty="0">
                <a:solidFill>
                  <a:srgbClr val="00B0F0"/>
                </a:solidFill>
              </a:rPr>
              <a:t>Simulink Design Verifier </a:t>
            </a:r>
            <a:r>
              <a:rPr lang="ja-JP" altLang="en-US" sz="1100" dirty="0">
                <a:solidFill>
                  <a:srgbClr val="00B0F0"/>
                </a:solidFill>
              </a:rPr>
              <a:t>でサポートされる</a:t>
            </a:r>
            <a:r>
              <a:rPr lang="en-US" altLang="ja-JP" sz="1100" dirty="0">
                <a:solidFill>
                  <a:srgbClr val="00B0F0"/>
                </a:solidFill>
              </a:rPr>
              <a:t>/</a:t>
            </a:r>
            <a:r>
              <a:rPr lang="ja-JP" altLang="en-US" sz="1100" dirty="0">
                <a:solidFill>
                  <a:srgbClr val="00B0F0"/>
                </a:solidFill>
              </a:rPr>
              <a:t>サポートされない </a:t>
            </a:r>
            <a:r>
              <a:rPr lang="en-US" altLang="ja-JP" sz="1100" dirty="0">
                <a:solidFill>
                  <a:srgbClr val="00B0F0"/>
                </a:solidFill>
              </a:rPr>
              <a:t>Simulink </a:t>
            </a:r>
            <a:r>
              <a:rPr lang="ja-JP" altLang="en-US" sz="1100" dirty="0">
                <a:solidFill>
                  <a:srgbClr val="00B0F0"/>
                </a:solidFill>
              </a:rPr>
              <a:t>ブロック</a:t>
            </a:r>
            <a:endParaRPr lang="en-US" altLang="ja-JP" sz="1100" dirty="0" smtClean="0">
              <a:solidFill>
                <a:srgbClr val="00B0F0"/>
              </a:solidFill>
            </a:endParaRPr>
          </a:p>
          <a:p>
            <a:r>
              <a:rPr lang="en-US" altLang="ja-JP" sz="1100" dirty="0" smtClean="0">
                <a:solidFill>
                  <a:srgbClr val="00B0F0"/>
                </a:solidFill>
              </a:rPr>
              <a:t>web(</a:t>
            </a:r>
            <a:r>
              <a:rPr lang="en-US" altLang="ja-JP" sz="1100" dirty="0" err="1" smtClean="0">
                <a:solidFill>
                  <a:srgbClr val="00B0F0"/>
                </a:solidFill>
              </a:rPr>
              <a:t>fullfile</a:t>
            </a:r>
            <a:r>
              <a:rPr lang="en-US" altLang="ja-JP" sz="1100" dirty="0" smtClean="0">
                <a:solidFill>
                  <a:srgbClr val="00B0F0"/>
                </a:solidFill>
              </a:rPr>
              <a:t>(</a:t>
            </a:r>
            <a:r>
              <a:rPr lang="en-US" altLang="ja-JP" sz="1100" dirty="0" err="1" smtClean="0">
                <a:solidFill>
                  <a:srgbClr val="00B0F0"/>
                </a:solidFill>
              </a:rPr>
              <a:t>docroot</a:t>
            </a:r>
            <a:r>
              <a:rPr lang="en-US" altLang="ja-JP" sz="1100" dirty="0">
                <a:solidFill>
                  <a:srgbClr val="00B0F0"/>
                </a:solidFill>
              </a:rPr>
              <a:t>, '</a:t>
            </a:r>
            <a:r>
              <a:rPr lang="en-US" altLang="ja-JP" sz="1100" dirty="0" err="1">
                <a:solidFill>
                  <a:srgbClr val="00B0F0"/>
                </a:solidFill>
              </a:rPr>
              <a:t>sldv</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/simulink-block-support.html'))</a:t>
            </a:r>
            <a:endParaRPr kumimoji="1" lang="en-US" altLang="ja-JP" sz="1100" dirty="0">
              <a:solidFill>
                <a:srgbClr val="00B0F0"/>
              </a:solidFill>
            </a:endParaRPr>
          </a:p>
          <a:p>
            <a:endParaRPr kumimoji="1" lang="ja-JP" altLang="en-US" sz="1100" dirty="0">
              <a:solidFill>
                <a:srgbClr val="00B0F0"/>
              </a:solidFill>
            </a:endParaRPr>
          </a:p>
        </p:txBody>
      </p:sp>
      <p:pic>
        <p:nvPicPr>
          <p:cNvPr id="9" name="図 8"/>
          <p:cNvPicPr>
            <a:picLocks noChangeAspect="1"/>
          </p:cNvPicPr>
          <p:nvPr/>
        </p:nvPicPr>
        <p:blipFill>
          <a:blip r:embed="rId4"/>
          <a:stretch>
            <a:fillRect/>
          </a:stretch>
        </p:blipFill>
        <p:spPr>
          <a:xfrm>
            <a:off x="3905782" y="4388063"/>
            <a:ext cx="3446922" cy="1826574"/>
          </a:xfrm>
          <a:prstGeom prst="rect">
            <a:avLst/>
          </a:prstGeom>
        </p:spPr>
      </p:pic>
      <p:pic>
        <p:nvPicPr>
          <p:cNvPr id="10" name="図 9"/>
          <p:cNvPicPr>
            <a:picLocks noChangeAspect="1"/>
          </p:cNvPicPr>
          <p:nvPr/>
        </p:nvPicPr>
        <p:blipFill>
          <a:blip r:embed="rId5"/>
          <a:stretch>
            <a:fillRect/>
          </a:stretch>
        </p:blipFill>
        <p:spPr>
          <a:xfrm>
            <a:off x="7592042" y="1653172"/>
            <a:ext cx="4168158" cy="3489620"/>
          </a:xfrm>
          <a:prstGeom prst="rect">
            <a:avLst/>
          </a:prstGeom>
        </p:spPr>
      </p:pic>
      <p:cxnSp>
        <p:nvCxnSpPr>
          <p:cNvPr id="12" name="直線矢印コネクタ 11"/>
          <p:cNvCxnSpPr/>
          <p:nvPr/>
        </p:nvCxnSpPr>
        <p:spPr bwMode="auto">
          <a:xfrm>
            <a:off x="5629243" y="2188702"/>
            <a:ext cx="1877487" cy="4556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10681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ダウングレード</a:t>
            </a:r>
            <a:r>
              <a:rPr lang="en-US" altLang="ja-JP" dirty="0" smtClean="0"/>
              <a:t>(2015a)</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2015a</a:t>
            </a:r>
            <a:r>
              <a:rPr kumimoji="1" lang="ja-JP" altLang="en-US" dirty="0" smtClean="0"/>
              <a:t>に</a:t>
            </a:r>
            <a:r>
              <a:rPr kumimoji="1" lang="en-US" altLang="ja-JP" dirty="0" smtClean="0"/>
              <a:t>Variant</a:t>
            </a:r>
            <a:r>
              <a:rPr kumimoji="1" lang="ja-JP" altLang="en-US" dirty="0" smtClean="0"/>
              <a:t> </a:t>
            </a:r>
            <a:r>
              <a:rPr kumimoji="1" lang="en-US" altLang="ja-JP" dirty="0" smtClean="0"/>
              <a:t>Source, Variant Sink</a:t>
            </a:r>
            <a:r>
              <a:rPr kumimoji="1" lang="ja-JP" altLang="en-US" dirty="0" smtClean="0"/>
              <a:t>は存在しないため</a:t>
            </a:r>
            <a:r>
              <a:rPr kumimoji="1" lang="en-US" altLang="ja-JP" dirty="0" smtClean="0"/>
              <a:t/>
            </a:r>
            <a:br>
              <a:rPr kumimoji="1" lang="en-US" altLang="ja-JP" dirty="0" smtClean="0"/>
            </a:br>
            <a:r>
              <a:rPr kumimoji="1" lang="ja-JP" altLang="en-US" dirty="0" smtClean="0"/>
              <a:t>空のサブシステムに置き換わった</a:t>
            </a:r>
            <a:endParaRPr kumimoji="1" lang="ja-JP" altLang="en-US" dirty="0"/>
          </a:p>
        </p:txBody>
      </p:sp>
      <p:pic>
        <p:nvPicPr>
          <p:cNvPr id="4" name="図 3"/>
          <p:cNvPicPr>
            <a:picLocks noChangeAspect="1"/>
          </p:cNvPicPr>
          <p:nvPr/>
        </p:nvPicPr>
        <p:blipFill>
          <a:blip r:embed="rId2"/>
          <a:stretch>
            <a:fillRect/>
          </a:stretch>
        </p:blipFill>
        <p:spPr>
          <a:xfrm>
            <a:off x="1352292" y="2011834"/>
            <a:ext cx="3790950" cy="1771650"/>
          </a:xfrm>
          <a:prstGeom prst="rect">
            <a:avLst/>
          </a:prstGeom>
        </p:spPr>
      </p:pic>
      <p:pic>
        <p:nvPicPr>
          <p:cNvPr id="5" name="図 4"/>
          <p:cNvPicPr>
            <a:picLocks noChangeAspect="1"/>
          </p:cNvPicPr>
          <p:nvPr/>
        </p:nvPicPr>
        <p:blipFill>
          <a:blip r:embed="rId3"/>
          <a:stretch>
            <a:fillRect/>
          </a:stretch>
        </p:blipFill>
        <p:spPr>
          <a:xfrm>
            <a:off x="6014308" y="2097559"/>
            <a:ext cx="4057650" cy="1685925"/>
          </a:xfrm>
          <a:prstGeom prst="rect">
            <a:avLst/>
          </a:prstGeom>
        </p:spPr>
      </p:pic>
      <p:pic>
        <p:nvPicPr>
          <p:cNvPr id="6" name="図 5"/>
          <p:cNvPicPr>
            <a:picLocks noChangeAspect="1"/>
          </p:cNvPicPr>
          <p:nvPr/>
        </p:nvPicPr>
        <p:blipFill>
          <a:blip r:embed="rId4"/>
          <a:stretch>
            <a:fillRect/>
          </a:stretch>
        </p:blipFill>
        <p:spPr>
          <a:xfrm>
            <a:off x="1594137" y="3888580"/>
            <a:ext cx="3829050" cy="2276475"/>
          </a:xfrm>
          <a:prstGeom prst="rect">
            <a:avLst/>
          </a:prstGeom>
        </p:spPr>
      </p:pic>
      <p:pic>
        <p:nvPicPr>
          <p:cNvPr id="7" name="図 6"/>
          <p:cNvPicPr>
            <a:picLocks noChangeAspect="1"/>
          </p:cNvPicPr>
          <p:nvPr/>
        </p:nvPicPr>
        <p:blipFill>
          <a:blip r:embed="rId5"/>
          <a:stretch>
            <a:fillRect/>
          </a:stretch>
        </p:blipFill>
        <p:spPr>
          <a:xfrm>
            <a:off x="6014308" y="3985567"/>
            <a:ext cx="4057650" cy="1685925"/>
          </a:xfrm>
          <a:prstGeom prst="rect">
            <a:avLst/>
          </a:prstGeom>
        </p:spPr>
      </p:pic>
    </p:spTree>
    <p:extLst>
      <p:ext uri="{BB962C8B-B14F-4D97-AF65-F5344CB8AC3E}">
        <p14:creationId xmlns:p14="http://schemas.microsoft.com/office/powerpoint/2010/main" val="366896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モデル参照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モデル参照可能</a:t>
            </a:r>
            <a:endParaRPr kumimoji="1" lang="ja-JP" altLang="en-US" dirty="0"/>
          </a:p>
        </p:txBody>
      </p:sp>
      <p:pic>
        <p:nvPicPr>
          <p:cNvPr id="4" name="図 3"/>
          <p:cNvPicPr>
            <a:picLocks noChangeAspect="1"/>
          </p:cNvPicPr>
          <p:nvPr/>
        </p:nvPicPr>
        <p:blipFill>
          <a:blip r:embed="rId2"/>
          <a:stretch>
            <a:fillRect/>
          </a:stretch>
        </p:blipFill>
        <p:spPr>
          <a:xfrm>
            <a:off x="1089582" y="1554956"/>
            <a:ext cx="7800975" cy="2162175"/>
          </a:xfrm>
          <a:prstGeom prst="rect">
            <a:avLst/>
          </a:prstGeom>
        </p:spPr>
      </p:pic>
      <p:sp>
        <p:nvSpPr>
          <p:cNvPr id="6" name="正方形/長方形 5"/>
          <p:cNvSpPr/>
          <p:nvPr/>
        </p:nvSpPr>
        <p:spPr bwMode="auto">
          <a:xfrm>
            <a:off x="6819058" y="1600473"/>
            <a:ext cx="2127234" cy="77281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図 12"/>
          <p:cNvPicPr>
            <a:picLocks noChangeAspect="1"/>
          </p:cNvPicPr>
          <p:nvPr/>
        </p:nvPicPr>
        <p:blipFill>
          <a:blip r:embed="rId3"/>
          <a:stretch>
            <a:fillRect/>
          </a:stretch>
        </p:blipFill>
        <p:spPr>
          <a:xfrm>
            <a:off x="1234656" y="4095106"/>
            <a:ext cx="3845199" cy="1543693"/>
          </a:xfrm>
          <a:prstGeom prst="rect">
            <a:avLst/>
          </a:prstGeom>
          <a:ln>
            <a:solidFill>
              <a:schemeClr val="accent1"/>
            </a:solidFill>
          </a:ln>
        </p:spPr>
      </p:pic>
      <p:pic>
        <p:nvPicPr>
          <p:cNvPr id="15" name="図 14"/>
          <p:cNvPicPr>
            <a:picLocks noChangeAspect="1"/>
          </p:cNvPicPr>
          <p:nvPr/>
        </p:nvPicPr>
        <p:blipFill>
          <a:blip r:embed="rId4"/>
          <a:stretch>
            <a:fillRect/>
          </a:stretch>
        </p:blipFill>
        <p:spPr>
          <a:xfrm>
            <a:off x="5306554" y="4015511"/>
            <a:ext cx="3698796" cy="2070964"/>
          </a:xfrm>
          <a:prstGeom prst="rect">
            <a:avLst/>
          </a:prstGeom>
          <a:ln>
            <a:solidFill>
              <a:schemeClr val="accent1"/>
            </a:solidFill>
          </a:ln>
        </p:spPr>
      </p:pic>
      <p:cxnSp>
        <p:nvCxnSpPr>
          <p:cNvPr id="18" name="直線矢印コネクタ 17"/>
          <p:cNvCxnSpPr/>
          <p:nvPr/>
        </p:nvCxnSpPr>
        <p:spPr bwMode="auto">
          <a:xfrm flipH="1">
            <a:off x="2081297" y="3323968"/>
            <a:ext cx="1193112" cy="7565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p:nvPr/>
        </p:nvCxnSpPr>
        <p:spPr bwMode="auto">
          <a:xfrm>
            <a:off x="5204813" y="3372794"/>
            <a:ext cx="624487" cy="7223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3655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Variant Source, Variant Sink</a:t>
            </a:r>
            <a:r>
              <a:rPr kumimoji="1" lang="ja-JP" altLang="en-US" dirty="0" smtClean="0"/>
              <a:t>で</a:t>
            </a:r>
            <a:r>
              <a:rPr kumimoji="1" lang="en-US" altLang="ja-JP" dirty="0" err="1" smtClean="0"/>
              <a:t>BlockType</a:t>
            </a:r>
            <a:r>
              <a:rPr kumimoji="1" lang="ja-JP" altLang="en-US" dirty="0" smtClean="0"/>
              <a:t>以外同じ</a:t>
            </a:r>
            <a:endParaRPr kumimoji="1" lang="en-US" altLang="ja-JP" dirty="0" smtClean="0"/>
          </a:p>
          <a:p>
            <a:pPr lvl="1"/>
            <a:r>
              <a:rPr kumimoji="1" lang="en-US" altLang="ja-JP" dirty="0" err="1" smtClean="0"/>
              <a:t>BlockType</a:t>
            </a:r>
            <a:r>
              <a:rPr kumimoji="1" lang="ja-JP" altLang="en-US" dirty="0" smtClean="0"/>
              <a:t>：</a:t>
            </a:r>
            <a:endParaRPr kumimoji="1" lang="en-US" altLang="ja-JP" dirty="0" smtClean="0"/>
          </a:p>
          <a:p>
            <a:pPr lvl="2"/>
            <a:r>
              <a:rPr kumimoji="1" lang="en-US" altLang="ja-JP" dirty="0" smtClean="0"/>
              <a:t>’</a:t>
            </a:r>
            <a:r>
              <a:rPr kumimoji="1" lang="en-US" altLang="ja-JP" dirty="0" err="1" smtClean="0"/>
              <a:t>VariantSource</a:t>
            </a:r>
            <a:r>
              <a:rPr kumimoji="1" lang="en-US" altLang="ja-JP" dirty="0" smtClean="0"/>
              <a:t>’</a:t>
            </a:r>
            <a:r>
              <a:rPr kumimoji="1" lang="ja-JP" altLang="en-US" dirty="0" smtClean="0"/>
              <a:t>（</a:t>
            </a:r>
            <a:r>
              <a:rPr kumimoji="1" lang="en-US" altLang="ja-JP" dirty="0" smtClean="0"/>
              <a:t>Variant</a:t>
            </a:r>
            <a:r>
              <a:rPr kumimoji="1" lang="ja-JP" altLang="en-US" dirty="0" smtClean="0"/>
              <a:t> </a:t>
            </a:r>
            <a:r>
              <a:rPr kumimoji="1" lang="en-US" altLang="ja-JP" dirty="0" smtClean="0"/>
              <a:t>Source</a:t>
            </a:r>
            <a:r>
              <a:rPr kumimoji="1" lang="ja-JP" altLang="en-US" dirty="0" smtClean="0"/>
              <a:t>の場合）</a:t>
            </a:r>
            <a:endParaRPr kumimoji="1" lang="en-US" altLang="ja-JP" dirty="0" smtClean="0"/>
          </a:p>
          <a:p>
            <a:pPr lvl="2"/>
            <a:r>
              <a:rPr lang="en-US" altLang="ja-JP" dirty="0" smtClean="0"/>
              <a:t>‘</a:t>
            </a:r>
            <a:r>
              <a:rPr lang="en-US" altLang="ja-JP" dirty="0" err="1" smtClean="0"/>
              <a:t>VariantSink</a:t>
            </a:r>
            <a:r>
              <a:rPr lang="en-US" altLang="ja-JP" dirty="0" smtClean="0"/>
              <a:t>’</a:t>
            </a:r>
            <a:r>
              <a:rPr lang="ja-JP" altLang="en-US" dirty="0"/>
              <a:t> （</a:t>
            </a:r>
            <a:r>
              <a:rPr lang="en-US" altLang="ja-JP" dirty="0"/>
              <a:t>Variant</a:t>
            </a:r>
            <a:r>
              <a:rPr lang="ja-JP" altLang="en-US" dirty="0"/>
              <a:t> </a:t>
            </a:r>
            <a:r>
              <a:rPr lang="en-US" altLang="ja-JP" dirty="0" smtClean="0"/>
              <a:t>Sink</a:t>
            </a:r>
            <a:r>
              <a:rPr lang="ja-JP" altLang="en-US" dirty="0" smtClean="0"/>
              <a:t>の場合）</a:t>
            </a:r>
            <a:endParaRPr kumimoji="1" lang="ja-JP" altLang="en-US" dirty="0"/>
          </a:p>
        </p:txBody>
      </p:sp>
      <p:pic>
        <p:nvPicPr>
          <p:cNvPr id="4" name="図 3"/>
          <p:cNvPicPr>
            <a:picLocks noChangeAspect="1"/>
          </p:cNvPicPr>
          <p:nvPr/>
        </p:nvPicPr>
        <p:blipFill>
          <a:blip r:embed="rId2"/>
          <a:stretch>
            <a:fillRect/>
          </a:stretch>
        </p:blipFill>
        <p:spPr>
          <a:xfrm>
            <a:off x="934868" y="2613020"/>
            <a:ext cx="3519744" cy="3503573"/>
          </a:xfrm>
          <a:prstGeom prst="rect">
            <a:avLst/>
          </a:prstGeom>
        </p:spPr>
      </p:pic>
      <p:sp>
        <p:nvSpPr>
          <p:cNvPr id="5" name="線吹き出し 1 (枠付き) 4"/>
          <p:cNvSpPr/>
          <p:nvPr/>
        </p:nvSpPr>
        <p:spPr bwMode="auto">
          <a:xfrm>
            <a:off x="4708140" y="2906046"/>
            <a:ext cx="2817341" cy="381365"/>
          </a:xfrm>
          <a:prstGeom prst="borderCallout1">
            <a:avLst>
              <a:gd name="adj1" fmla="val 18750"/>
              <a:gd name="adj2" fmla="val -8333"/>
              <a:gd name="adj3" fmla="val 194710"/>
              <a:gd name="adj4" fmla="val -94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VariantControlMode</a:t>
            </a:r>
            <a:r>
              <a:rPr lang="en-US" altLang="ja-JP" sz="900" dirty="0">
                <a:latin typeface="Arial" charset="0"/>
                <a:ea typeface="ＭＳ Ｐゴシック" pitchFamily="50" charset="-128"/>
              </a:rPr>
              <a:t>: </a:t>
            </a:r>
            <a:r>
              <a:rPr lang="en-US" altLang="ja-JP" sz="900" dirty="0" smtClean="0">
                <a:latin typeface="Arial" charset="0"/>
                <a:ea typeface="ＭＳ Ｐゴシック" pitchFamily="50" charset="-128"/>
              </a:rPr>
              <a:t>‘Expression‘</a:t>
            </a:r>
            <a:r>
              <a:rPr lang="ja-JP" altLang="en-US" sz="900" dirty="0" smtClean="0">
                <a:latin typeface="Arial" charset="0"/>
                <a:ea typeface="ＭＳ Ｐゴシック" pitchFamily="50" charset="-128"/>
              </a:rPr>
              <a:t>もしくは</a:t>
            </a:r>
            <a:r>
              <a:rPr lang="en-US" altLang="ja-JP" sz="900" dirty="0" smtClean="0">
                <a:latin typeface="Arial" charset="0"/>
                <a:ea typeface="ＭＳ Ｐゴシック" pitchFamily="50" charset="-128"/>
              </a:rPr>
              <a:t>‘Label</a:t>
            </a:r>
            <a:r>
              <a:rPr lang="en-US" altLang="ja-JP" sz="900" dirty="0">
                <a:latin typeface="Arial" charset="0"/>
                <a:ea typeface="ＭＳ Ｐゴシック" pitchFamily="50" charset="-128"/>
              </a:rPr>
              <a:t>'</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線吹き出し 1 (枠付き) 5"/>
          <p:cNvSpPr/>
          <p:nvPr/>
        </p:nvSpPr>
        <p:spPr bwMode="auto">
          <a:xfrm>
            <a:off x="4714319" y="3534032"/>
            <a:ext cx="2409351" cy="1266567"/>
          </a:xfrm>
          <a:prstGeom prst="borderCallout1">
            <a:avLst>
              <a:gd name="adj1" fmla="val 18750"/>
              <a:gd name="adj2" fmla="val -8333"/>
              <a:gd name="adj3" fmla="val 38180"/>
              <a:gd name="adj4" fmla="val -789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VariantControls</a:t>
            </a:r>
            <a:r>
              <a:rPr lang="en-US" altLang="ja-JP" sz="900" dirty="0">
                <a:latin typeface="Arial" charset="0"/>
                <a:ea typeface="ＭＳ Ｐゴシック" pitchFamily="50" charset="-128"/>
              </a:rPr>
              <a:t>: {3×1 cell</a:t>
            </a:r>
            <a:r>
              <a:rPr lang="en-US" altLang="ja-JP" sz="900" dirty="0" smtClean="0">
                <a:latin typeface="Arial" charset="0"/>
                <a:ea typeface="ＭＳ Ｐゴシック" pitchFamily="50" charset="-128"/>
              </a:rPr>
              <a:t>}</a:t>
            </a:r>
          </a:p>
          <a:p>
            <a:pPr fontAlgn="base">
              <a:spcBef>
                <a:spcPct val="0"/>
              </a:spcBef>
              <a:spcAft>
                <a:spcPct val="0"/>
              </a:spcAft>
            </a:pPr>
            <a:endParaRPr kumimoji="1" lang="en-US" altLang="ja-JP" sz="9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900" dirty="0">
                <a:latin typeface="Arial" charset="0"/>
                <a:ea typeface="ＭＳ Ｐゴシック" pitchFamily="50" charset="-128"/>
              </a:rPr>
              <a:t>&gt;&gt; </a:t>
            </a:r>
            <a:r>
              <a:rPr lang="en-US" altLang="ja-JP" sz="900" dirty="0" err="1">
                <a:latin typeface="Arial" charset="0"/>
                <a:ea typeface="ＭＳ Ｐゴシック" pitchFamily="50" charset="-128"/>
              </a:rPr>
              <a:t>get_param</a:t>
            </a:r>
            <a:r>
              <a:rPr lang="en-US" altLang="ja-JP" sz="900" dirty="0">
                <a:latin typeface="Arial" charset="0"/>
                <a:ea typeface="ＭＳ Ｐゴシック" pitchFamily="50" charset="-128"/>
              </a:rPr>
              <a:t>(</a:t>
            </a:r>
            <a:r>
              <a:rPr lang="en-US" altLang="ja-JP" sz="900" dirty="0" err="1">
                <a:latin typeface="Arial" charset="0"/>
                <a:ea typeface="ＭＳ Ｐゴシック" pitchFamily="50" charset="-128"/>
              </a:rPr>
              <a:t>gcbh</a:t>
            </a:r>
            <a:r>
              <a:rPr lang="en-US" altLang="ja-JP" sz="900" dirty="0">
                <a:latin typeface="Arial" charset="0"/>
                <a:ea typeface="ＭＳ Ｐゴシック" pitchFamily="50" charset="-128"/>
              </a:rPr>
              <a:t>, '</a:t>
            </a:r>
            <a:r>
              <a:rPr lang="en-US" altLang="ja-JP" sz="900" dirty="0" err="1">
                <a:latin typeface="Arial" charset="0"/>
                <a:ea typeface="ＭＳ Ｐゴシック" pitchFamily="50" charset="-128"/>
              </a:rPr>
              <a:t>VariantControls</a:t>
            </a:r>
            <a:r>
              <a:rPr lang="en-US" altLang="ja-JP" sz="900" dirty="0" smtClean="0">
                <a:latin typeface="Arial" charset="0"/>
                <a:ea typeface="ＭＳ Ｐゴシック" pitchFamily="50" charset="-128"/>
              </a:rPr>
              <a:t>')</a:t>
            </a:r>
            <a:endParaRPr lang="en-US" altLang="ja-JP" sz="900" dirty="0">
              <a:latin typeface="Arial" charset="0"/>
              <a:ea typeface="ＭＳ Ｐゴシック" pitchFamily="50" charset="-128"/>
            </a:endParaRPr>
          </a:p>
          <a:p>
            <a:pPr fontAlgn="base">
              <a:spcBef>
                <a:spcPct val="0"/>
              </a:spcBef>
              <a:spcAft>
                <a:spcPct val="0"/>
              </a:spcAft>
            </a:pPr>
            <a:r>
              <a:rPr lang="en-US" altLang="ja-JP" sz="900" dirty="0" err="1">
                <a:latin typeface="Arial" charset="0"/>
                <a:ea typeface="ＭＳ Ｐゴシック" pitchFamily="50" charset="-128"/>
              </a:rPr>
              <a:t>ans</a:t>
            </a:r>
            <a:r>
              <a:rPr lang="en-US" altLang="ja-JP" sz="900" dirty="0">
                <a:latin typeface="Arial" charset="0"/>
                <a:ea typeface="ＭＳ Ｐゴシック" pitchFamily="50" charset="-128"/>
              </a:rPr>
              <a:t> </a:t>
            </a:r>
            <a:r>
              <a:rPr lang="en-US" altLang="ja-JP" sz="900" dirty="0" smtClean="0">
                <a:latin typeface="Arial" charset="0"/>
                <a:ea typeface="ＭＳ Ｐゴシック" pitchFamily="50" charset="-128"/>
              </a:rPr>
              <a:t>=</a:t>
            </a:r>
            <a:endParaRPr lang="en-US" altLang="ja-JP" sz="900" dirty="0">
              <a:latin typeface="Arial" charset="0"/>
              <a:ea typeface="ＭＳ Ｐゴシック" pitchFamily="50" charset="-128"/>
            </a:endParaRPr>
          </a:p>
          <a:p>
            <a:pPr fontAlgn="base">
              <a:spcBef>
                <a:spcPct val="0"/>
              </a:spcBef>
              <a:spcAft>
                <a:spcPct val="0"/>
              </a:spcAft>
            </a:pPr>
            <a:r>
              <a:rPr lang="en-US" altLang="ja-JP" sz="900" dirty="0">
                <a:latin typeface="Arial" charset="0"/>
                <a:ea typeface="ＭＳ Ｐゴシック" pitchFamily="50" charset="-128"/>
              </a:rPr>
              <a:t>  3×1 </a:t>
            </a:r>
            <a:r>
              <a:rPr lang="ja-JP" altLang="en-US" sz="900" dirty="0">
                <a:latin typeface="Arial" charset="0"/>
                <a:ea typeface="ＭＳ Ｐゴシック" pitchFamily="50" charset="-128"/>
              </a:rPr>
              <a:t>の </a:t>
            </a:r>
            <a:r>
              <a:rPr lang="en-US" altLang="ja-JP" sz="900" dirty="0">
                <a:latin typeface="Arial" charset="0"/>
                <a:ea typeface="ＭＳ Ｐゴシック" pitchFamily="50" charset="-128"/>
              </a:rPr>
              <a:t>cell </a:t>
            </a:r>
            <a:r>
              <a:rPr lang="ja-JP" altLang="en-US" sz="900" dirty="0" smtClean="0">
                <a:latin typeface="Arial" charset="0"/>
                <a:ea typeface="ＭＳ Ｐゴシック" pitchFamily="50" charset="-128"/>
              </a:rPr>
              <a:t>配列</a:t>
            </a:r>
            <a:endParaRPr lang="ja-JP" altLang="en-US" sz="900" dirty="0">
              <a:latin typeface="Arial" charset="0"/>
              <a:ea typeface="ＭＳ Ｐゴシック" pitchFamily="50" charset="-128"/>
            </a:endParaRPr>
          </a:p>
          <a:p>
            <a:pPr fontAlgn="base">
              <a:spcBef>
                <a:spcPct val="0"/>
              </a:spcBef>
              <a:spcAft>
                <a:spcPct val="0"/>
              </a:spcAft>
            </a:pPr>
            <a:r>
              <a:rPr lang="ja-JP" altLang="en-US" sz="900" dirty="0">
                <a:latin typeface="Arial" charset="0"/>
                <a:ea typeface="ＭＳ Ｐゴシック" pitchFamily="50" charset="-128"/>
              </a:rPr>
              <a:t>    </a:t>
            </a:r>
            <a:r>
              <a:rPr lang="en-US" altLang="ja-JP" sz="900" dirty="0">
                <a:latin typeface="Arial" charset="0"/>
                <a:ea typeface="ＭＳ Ｐゴシック" pitchFamily="50" charset="-128"/>
              </a:rPr>
              <a:t>{'a==1'     }</a:t>
            </a:r>
          </a:p>
          <a:p>
            <a:pPr fontAlgn="base">
              <a:spcBef>
                <a:spcPct val="0"/>
              </a:spcBef>
              <a:spcAft>
                <a:spcPct val="0"/>
              </a:spcAft>
            </a:pPr>
            <a:r>
              <a:rPr lang="en-US" altLang="ja-JP" sz="900" dirty="0">
                <a:latin typeface="Arial" charset="0"/>
                <a:ea typeface="ＭＳ Ｐゴシック" pitchFamily="50" charset="-128"/>
              </a:rPr>
              <a:t>    {'a==2'     }</a:t>
            </a:r>
          </a:p>
          <a:p>
            <a:pPr fontAlgn="base">
              <a:spcBef>
                <a:spcPct val="0"/>
              </a:spcBef>
              <a:spcAft>
                <a:spcPct val="0"/>
              </a:spcAft>
            </a:pPr>
            <a:r>
              <a:rPr lang="en-US" altLang="ja-JP" sz="900" dirty="0">
                <a:latin typeface="Arial" charset="0"/>
                <a:ea typeface="ＭＳ Ｐゴシック" pitchFamily="50" charset="-128"/>
              </a:rPr>
              <a:t>    {'(default)'}</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線吹き出し 1 (枠付き) 6"/>
          <p:cNvSpPr/>
          <p:nvPr/>
        </p:nvSpPr>
        <p:spPr bwMode="auto">
          <a:xfrm>
            <a:off x="4708140" y="4948880"/>
            <a:ext cx="2409351" cy="247135"/>
          </a:xfrm>
          <a:prstGeom prst="borderCallout1">
            <a:avLst>
              <a:gd name="adj1" fmla="val 18750"/>
              <a:gd name="adj2" fmla="val -8333"/>
              <a:gd name="adj3" fmla="val 133912"/>
              <a:gd name="adj4" fmla="val -1084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AllowZeroVariantControls</a:t>
            </a:r>
            <a:r>
              <a:rPr lang="en-US" altLang="ja-JP" sz="900" dirty="0" smtClean="0">
                <a:latin typeface="Arial" charset="0"/>
                <a:ea typeface="ＭＳ Ｐゴシック" pitchFamily="50" charset="-128"/>
              </a:rPr>
              <a:t>:’on’</a:t>
            </a:r>
            <a:r>
              <a:rPr lang="ja-JP" altLang="en-US" sz="900" dirty="0" smtClean="0">
                <a:latin typeface="Arial" charset="0"/>
                <a:ea typeface="ＭＳ Ｐゴシック" pitchFamily="50" charset="-128"/>
              </a:rPr>
              <a:t>または</a:t>
            </a:r>
            <a:r>
              <a:rPr lang="en-US" altLang="ja-JP" sz="900" dirty="0" smtClean="0">
                <a:latin typeface="Arial" charset="0"/>
                <a:ea typeface="ＭＳ Ｐゴシック" pitchFamily="50" charset="-128"/>
              </a:rPr>
              <a:t>’off’</a:t>
            </a:r>
          </a:p>
        </p:txBody>
      </p:sp>
      <p:sp>
        <p:nvSpPr>
          <p:cNvPr id="8" name="線吹き出し 1 (枠付き) 7"/>
          <p:cNvSpPr/>
          <p:nvPr/>
        </p:nvSpPr>
        <p:spPr bwMode="auto">
          <a:xfrm>
            <a:off x="4714319" y="5245442"/>
            <a:ext cx="2409351" cy="247135"/>
          </a:xfrm>
          <a:prstGeom prst="borderCallout1">
            <a:avLst>
              <a:gd name="adj1" fmla="val 18750"/>
              <a:gd name="adj2" fmla="val -8333"/>
              <a:gd name="adj3" fmla="val 78912"/>
              <a:gd name="adj4" fmla="val -11301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ShowConditionOnBlock</a:t>
            </a:r>
            <a:r>
              <a:rPr lang="en-US" altLang="ja-JP" sz="900" dirty="0">
                <a:latin typeface="Arial" charset="0"/>
                <a:ea typeface="ＭＳ Ｐゴシック" pitchFamily="50" charset="-128"/>
              </a:rPr>
              <a:t>:’on’</a:t>
            </a:r>
            <a:r>
              <a:rPr lang="ja-JP" altLang="en-US" sz="900" dirty="0">
                <a:latin typeface="Arial" charset="0"/>
                <a:ea typeface="ＭＳ Ｐゴシック" pitchFamily="50" charset="-128"/>
              </a:rPr>
              <a:t>または</a:t>
            </a:r>
            <a:r>
              <a:rPr lang="en-US" altLang="ja-JP" sz="900" dirty="0">
                <a:latin typeface="Arial" charset="0"/>
                <a:ea typeface="ＭＳ Ｐゴシック" pitchFamily="50" charset="-128"/>
              </a:rPr>
              <a:t>’off’</a:t>
            </a:r>
          </a:p>
          <a:p>
            <a:pPr fontAlgn="base">
              <a:spcBef>
                <a:spcPct val="0"/>
              </a:spcBef>
              <a:spcAft>
                <a:spcPct val="0"/>
              </a:spcAft>
            </a:pPr>
            <a:endParaRPr lang="en-US" altLang="ja-JP" sz="900" dirty="0" smtClean="0">
              <a:latin typeface="Arial" charset="0"/>
              <a:ea typeface="ＭＳ Ｐゴシック" pitchFamily="50" charset="-128"/>
            </a:endParaRPr>
          </a:p>
        </p:txBody>
      </p:sp>
      <p:sp>
        <p:nvSpPr>
          <p:cNvPr id="9" name="線吹き出し 1 (枠付き) 8"/>
          <p:cNvSpPr/>
          <p:nvPr/>
        </p:nvSpPr>
        <p:spPr bwMode="auto">
          <a:xfrm>
            <a:off x="4677464" y="5581863"/>
            <a:ext cx="2965190" cy="247135"/>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GeneratePreprocessorConditionals</a:t>
            </a:r>
            <a:r>
              <a:rPr lang="en-US" altLang="ja-JP" sz="900" dirty="0">
                <a:latin typeface="Arial" charset="0"/>
                <a:ea typeface="ＭＳ Ｐゴシック" pitchFamily="50" charset="-128"/>
              </a:rPr>
              <a:t>:’on’</a:t>
            </a:r>
            <a:r>
              <a:rPr lang="ja-JP" altLang="en-US" sz="900" dirty="0">
                <a:latin typeface="Arial" charset="0"/>
                <a:ea typeface="ＭＳ Ｐゴシック" pitchFamily="50" charset="-128"/>
              </a:rPr>
              <a:t>または</a:t>
            </a:r>
            <a:r>
              <a:rPr lang="en-US" altLang="ja-JP" sz="900" dirty="0">
                <a:latin typeface="Arial" charset="0"/>
                <a:ea typeface="ＭＳ Ｐゴシック" pitchFamily="50" charset="-128"/>
              </a:rPr>
              <a:t>’off’</a:t>
            </a:r>
          </a:p>
          <a:p>
            <a:pPr fontAlgn="base">
              <a:spcBef>
                <a:spcPct val="0"/>
              </a:spcBef>
              <a:spcAft>
                <a:spcPct val="0"/>
              </a:spcAft>
            </a:pPr>
            <a:endParaRPr lang="en-US" altLang="ja-JP" sz="900" dirty="0" smtClean="0">
              <a:latin typeface="Arial" charset="0"/>
              <a:ea typeface="ＭＳ Ｐゴシック" pitchFamily="50" charset="-128"/>
            </a:endParaRPr>
          </a:p>
        </p:txBody>
      </p:sp>
      <p:pic>
        <p:nvPicPr>
          <p:cNvPr id="10" name="図 9"/>
          <p:cNvPicPr>
            <a:picLocks noChangeAspect="1"/>
          </p:cNvPicPr>
          <p:nvPr/>
        </p:nvPicPr>
        <p:blipFill>
          <a:blip r:embed="rId3"/>
          <a:stretch>
            <a:fillRect/>
          </a:stretch>
        </p:blipFill>
        <p:spPr>
          <a:xfrm>
            <a:off x="928685" y="6157914"/>
            <a:ext cx="1962792" cy="281254"/>
          </a:xfrm>
          <a:prstGeom prst="rect">
            <a:avLst/>
          </a:prstGeom>
        </p:spPr>
      </p:pic>
      <p:sp>
        <p:nvSpPr>
          <p:cNvPr id="11" name="線吹き出し 1 (枠付き) 10"/>
          <p:cNvSpPr/>
          <p:nvPr/>
        </p:nvSpPr>
        <p:spPr bwMode="auto">
          <a:xfrm>
            <a:off x="4146119" y="6295252"/>
            <a:ext cx="2409351" cy="247135"/>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LabelModeActiveChoice</a:t>
            </a:r>
            <a:r>
              <a:rPr lang="en-US" altLang="ja-JP" sz="900" dirty="0">
                <a:latin typeface="Arial" charset="0"/>
                <a:ea typeface="ＭＳ Ｐゴシック" pitchFamily="50" charset="-128"/>
              </a:rPr>
              <a:t>: 'a==1'</a:t>
            </a:r>
            <a:endParaRPr lang="en-US" altLang="ja-JP" sz="900" dirty="0" smtClean="0">
              <a:latin typeface="Arial" charset="0"/>
              <a:ea typeface="ＭＳ Ｐゴシック" pitchFamily="50" charset="-128"/>
            </a:endParaRPr>
          </a:p>
        </p:txBody>
      </p:sp>
      <p:pic>
        <p:nvPicPr>
          <p:cNvPr id="12" name="図 11"/>
          <p:cNvPicPr>
            <a:picLocks noChangeAspect="1"/>
          </p:cNvPicPr>
          <p:nvPr/>
        </p:nvPicPr>
        <p:blipFill>
          <a:blip r:embed="rId4"/>
          <a:stretch>
            <a:fillRect/>
          </a:stretch>
        </p:blipFill>
        <p:spPr>
          <a:xfrm>
            <a:off x="7889983" y="2773834"/>
            <a:ext cx="2872753" cy="1239513"/>
          </a:xfrm>
          <a:prstGeom prst="rect">
            <a:avLst/>
          </a:prstGeom>
        </p:spPr>
      </p:pic>
      <p:sp>
        <p:nvSpPr>
          <p:cNvPr id="13" name="線吹き出し 1 (枠付き) 12"/>
          <p:cNvSpPr/>
          <p:nvPr/>
        </p:nvSpPr>
        <p:spPr bwMode="auto">
          <a:xfrm>
            <a:off x="8458631" y="4609260"/>
            <a:ext cx="2965190" cy="512615"/>
          </a:xfrm>
          <a:prstGeom prst="borderCallout1">
            <a:avLst>
              <a:gd name="adj1" fmla="val -1250"/>
              <a:gd name="adj2" fmla="val 24797"/>
              <a:gd name="adj3" fmla="val -296287"/>
              <a:gd name="adj4" fmla="val 337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900" dirty="0" smtClean="0">
                <a:latin typeface="Arial" charset="0"/>
                <a:ea typeface="ＭＳ Ｐゴシック" pitchFamily="50" charset="-128"/>
              </a:rPr>
              <a:t>アクティブなポート番号</a:t>
            </a:r>
            <a:endParaRPr lang="en-US" altLang="ja-JP" sz="900" dirty="0" smtClean="0">
              <a:latin typeface="Arial" charset="0"/>
              <a:ea typeface="ＭＳ Ｐゴシック" pitchFamily="50" charset="-128"/>
            </a:endParaRPr>
          </a:p>
          <a:p>
            <a:pPr fontAlgn="base">
              <a:spcBef>
                <a:spcPct val="0"/>
              </a:spcBef>
              <a:spcAft>
                <a:spcPct val="0"/>
              </a:spcAft>
            </a:pPr>
            <a:r>
              <a:rPr lang="en-US" altLang="ja-JP" sz="900" dirty="0" err="1" smtClean="0">
                <a:latin typeface="Arial" charset="0"/>
                <a:ea typeface="ＭＳ Ｐゴシック" pitchFamily="50" charset="-128"/>
              </a:rPr>
              <a:t>CompiledActiveVariantPort</a:t>
            </a:r>
            <a:r>
              <a:rPr lang="en-US" altLang="ja-JP" sz="900" dirty="0">
                <a:latin typeface="Arial" charset="0"/>
                <a:ea typeface="ＭＳ Ｐゴシック" pitchFamily="50" charset="-128"/>
              </a:rPr>
              <a:t>: '1'</a:t>
            </a:r>
            <a:endParaRPr lang="en-US" altLang="ja-JP" sz="900" dirty="0" smtClean="0">
              <a:latin typeface="Arial" charset="0"/>
              <a:ea typeface="ＭＳ Ｐゴシック" pitchFamily="50" charset="-128"/>
            </a:endParaRPr>
          </a:p>
        </p:txBody>
      </p:sp>
    </p:spTree>
    <p:extLst>
      <p:ext uri="{BB962C8B-B14F-4D97-AF65-F5344CB8AC3E}">
        <p14:creationId xmlns:p14="http://schemas.microsoft.com/office/powerpoint/2010/main" val="133529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kumimoji="1" lang="en-US" altLang="ja-JP" dirty="0" smtClean="0"/>
              <a:t>(</a:t>
            </a:r>
            <a:r>
              <a:rPr kumimoji="1" lang="ja-JP" altLang="en-US" dirty="0" smtClean="0"/>
              <a:t>対になる</a:t>
            </a:r>
            <a:r>
              <a:rPr kumimoji="1" lang="en-US" altLang="ja-JP" dirty="0" smtClean="0"/>
              <a:t>Variant</a:t>
            </a:r>
            <a:r>
              <a:rPr kumimoji="1" lang="ja-JP" altLang="en-US" dirty="0" smtClean="0"/>
              <a:t>作成</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Variant</a:t>
            </a:r>
            <a:r>
              <a:rPr kumimoji="1" lang="ja-JP" altLang="en-US" dirty="0"/>
              <a:t> </a:t>
            </a:r>
            <a:r>
              <a:rPr kumimoji="1" lang="en-US" altLang="ja-JP" dirty="0"/>
              <a:t>Sink(Source) </a:t>
            </a:r>
            <a:r>
              <a:rPr kumimoji="1" lang="ja-JP" altLang="en-US" dirty="0" smtClean="0"/>
              <a:t>と対になる</a:t>
            </a:r>
            <a:r>
              <a:rPr kumimoji="1" lang="en-US" altLang="ja-JP" dirty="0"/>
              <a:t>Variant Source(Sink)</a:t>
            </a:r>
            <a:r>
              <a:rPr kumimoji="1" lang="ja-JP" altLang="en-US" dirty="0" smtClean="0"/>
              <a:t>の作成</a:t>
            </a:r>
            <a:endParaRPr kumimoji="1" lang="en-US" altLang="ja-JP" dirty="0" smtClean="0"/>
          </a:p>
          <a:p>
            <a:pPr lvl="1"/>
            <a:r>
              <a:rPr lang="ja-JP" altLang="en-US" dirty="0" smtClean="0"/>
              <a:t>作成元の</a:t>
            </a:r>
            <a:r>
              <a:rPr lang="en-US" altLang="ja-JP" dirty="0"/>
              <a:t>Variant</a:t>
            </a:r>
            <a:r>
              <a:rPr lang="ja-JP" altLang="en-US" dirty="0"/>
              <a:t> </a:t>
            </a:r>
            <a:r>
              <a:rPr lang="en-US" altLang="ja-JP" dirty="0"/>
              <a:t>Sink(Source)</a:t>
            </a:r>
            <a:r>
              <a:rPr lang="ja-JP" altLang="en-US" dirty="0" smtClean="0"/>
              <a:t>と同じバリアント条件が設定されている</a:t>
            </a:r>
            <a:endParaRPr kumimoji="1" lang="ja-JP" altLang="en-US" dirty="0"/>
          </a:p>
        </p:txBody>
      </p:sp>
      <p:pic>
        <p:nvPicPr>
          <p:cNvPr id="4" name="図 3"/>
          <p:cNvPicPr>
            <a:picLocks noChangeAspect="1"/>
          </p:cNvPicPr>
          <p:nvPr/>
        </p:nvPicPr>
        <p:blipFill>
          <a:blip r:embed="rId2"/>
          <a:stretch>
            <a:fillRect/>
          </a:stretch>
        </p:blipFill>
        <p:spPr>
          <a:xfrm>
            <a:off x="787401" y="2748737"/>
            <a:ext cx="3908168" cy="1487506"/>
          </a:xfrm>
          <a:prstGeom prst="rect">
            <a:avLst/>
          </a:prstGeom>
        </p:spPr>
      </p:pic>
      <p:sp>
        <p:nvSpPr>
          <p:cNvPr id="5" name="正方形/長方形 4"/>
          <p:cNvSpPr/>
          <p:nvPr/>
        </p:nvSpPr>
        <p:spPr bwMode="auto">
          <a:xfrm>
            <a:off x="1776457" y="2678857"/>
            <a:ext cx="546614" cy="4226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rotWithShape="1">
          <a:blip r:embed="rId3"/>
          <a:srcRect b="34522"/>
          <a:stretch/>
        </p:blipFill>
        <p:spPr>
          <a:xfrm>
            <a:off x="6480126" y="2292451"/>
            <a:ext cx="3614726" cy="1933560"/>
          </a:xfrm>
          <a:prstGeom prst="rect">
            <a:avLst/>
          </a:prstGeom>
        </p:spPr>
      </p:pic>
      <p:sp>
        <p:nvSpPr>
          <p:cNvPr id="7" name="右矢印 6"/>
          <p:cNvSpPr/>
          <p:nvPr/>
        </p:nvSpPr>
        <p:spPr bwMode="auto">
          <a:xfrm>
            <a:off x="5402383" y="3329245"/>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4970191" y="3835656"/>
            <a:ext cx="2069797" cy="369332"/>
          </a:xfrm>
          <a:prstGeom prst="rect">
            <a:avLst/>
          </a:prstGeom>
          <a:noFill/>
        </p:spPr>
        <p:txBody>
          <a:bodyPr wrap="none" rtlCol="0">
            <a:spAutoFit/>
          </a:bodyPr>
          <a:lstStyle/>
          <a:p>
            <a:r>
              <a:rPr lang="ja-JP" altLang="en-US" dirty="0" smtClean="0"/>
              <a:t>赤枠箇所をドラッグ</a:t>
            </a:r>
            <a:endParaRPr lang="en-US" altLang="ja-JP" dirty="0"/>
          </a:p>
        </p:txBody>
      </p:sp>
      <p:sp>
        <p:nvSpPr>
          <p:cNvPr id="12" name="正方形/長方形 11"/>
          <p:cNvSpPr/>
          <p:nvPr/>
        </p:nvSpPr>
        <p:spPr bwMode="auto">
          <a:xfrm>
            <a:off x="7850847" y="2292451"/>
            <a:ext cx="576626" cy="77281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図 12"/>
          <p:cNvPicPr>
            <a:picLocks noChangeAspect="1"/>
          </p:cNvPicPr>
          <p:nvPr/>
        </p:nvPicPr>
        <p:blipFill>
          <a:blip r:embed="rId4"/>
          <a:stretch>
            <a:fillRect/>
          </a:stretch>
        </p:blipFill>
        <p:spPr>
          <a:xfrm>
            <a:off x="5568400" y="5571739"/>
            <a:ext cx="2943176" cy="636071"/>
          </a:xfrm>
          <a:prstGeom prst="rect">
            <a:avLst/>
          </a:prstGeom>
          <a:ln>
            <a:solidFill>
              <a:schemeClr val="tx1"/>
            </a:solidFill>
          </a:ln>
        </p:spPr>
      </p:pic>
      <p:pic>
        <p:nvPicPr>
          <p:cNvPr id="14" name="図 13"/>
          <p:cNvPicPr>
            <a:picLocks noChangeAspect="1"/>
          </p:cNvPicPr>
          <p:nvPr/>
        </p:nvPicPr>
        <p:blipFill>
          <a:blip r:embed="rId5"/>
          <a:stretch>
            <a:fillRect/>
          </a:stretch>
        </p:blipFill>
        <p:spPr>
          <a:xfrm>
            <a:off x="8488105" y="4514202"/>
            <a:ext cx="3272096" cy="686371"/>
          </a:xfrm>
          <a:prstGeom prst="rect">
            <a:avLst/>
          </a:prstGeom>
          <a:ln>
            <a:solidFill>
              <a:schemeClr val="tx1"/>
            </a:solidFill>
          </a:ln>
        </p:spPr>
      </p:pic>
      <p:cxnSp>
        <p:nvCxnSpPr>
          <p:cNvPr id="15" name="直線矢印コネクタ 14"/>
          <p:cNvCxnSpPr/>
          <p:nvPr/>
        </p:nvCxnSpPr>
        <p:spPr bwMode="auto">
          <a:xfrm flipH="1">
            <a:off x="6337470" y="4020322"/>
            <a:ext cx="1064227" cy="15514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8439889" y="2767419"/>
            <a:ext cx="304062" cy="18991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502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バリアント条件表示機能で、どの条件を通った時にどのルートを通るか可視化</a:t>
            </a:r>
            <a:endParaRPr kumimoji="1" lang="ja-JP" altLang="en-US" dirty="0"/>
          </a:p>
        </p:txBody>
      </p:sp>
      <p:pic>
        <p:nvPicPr>
          <p:cNvPr id="6" name="図 5"/>
          <p:cNvPicPr>
            <a:picLocks noChangeAspect="1"/>
          </p:cNvPicPr>
          <p:nvPr/>
        </p:nvPicPr>
        <p:blipFill>
          <a:blip r:embed="rId2"/>
          <a:stretch>
            <a:fillRect/>
          </a:stretch>
        </p:blipFill>
        <p:spPr>
          <a:xfrm>
            <a:off x="5117292" y="1610495"/>
            <a:ext cx="4082638" cy="2560299"/>
          </a:xfrm>
          <a:prstGeom prst="rect">
            <a:avLst/>
          </a:prstGeom>
        </p:spPr>
      </p:pic>
      <p:pic>
        <p:nvPicPr>
          <p:cNvPr id="7" name="図 6"/>
          <p:cNvPicPr>
            <a:picLocks noChangeAspect="1"/>
          </p:cNvPicPr>
          <p:nvPr/>
        </p:nvPicPr>
        <p:blipFill>
          <a:blip r:embed="rId3"/>
          <a:stretch>
            <a:fillRect/>
          </a:stretch>
        </p:blipFill>
        <p:spPr>
          <a:xfrm>
            <a:off x="888784" y="1610495"/>
            <a:ext cx="1594924" cy="2467055"/>
          </a:xfrm>
          <a:prstGeom prst="rect">
            <a:avLst/>
          </a:prstGeom>
        </p:spPr>
      </p:pic>
      <p:sp>
        <p:nvSpPr>
          <p:cNvPr id="8" name="正方形/長方形 7"/>
          <p:cNvSpPr/>
          <p:nvPr/>
        </p:nvSpPr>
        <p:spPr bwMode="auto">
          <a:xfrm>
            <a:off x="1052770" y="3778128"/>
            <a:ext cx="918133" cy="2501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3044253" y="4512635"/>
            <a:ext cx="4103939" cy="1970671"/>
          </a:xfrm>
          <a:prstGeom prst="rect">
            <a:avLst/>
          </a:prstGeom>
        </p:spPr>
      </p:pic>
      <p:cxnSp>
        <p:nvCxnSpPr>
          <p:cNvPr id="11" name="直線矢印コネクタ 10"/>
          <p:cNvCxnSpPr/>
          <p:nvPr/>
        </p:nvCxnSpPr>
        <p:spPr bwMode="auto">
          <a:xfrm>
            <a:off x="1970903" y="4166872"/>
            <a:ext cx="951729" cy="11801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テキスト ボックス 11"/>
          <p:cNvSpPr txBox="1"/>
          <p:nvPr/>
        </p:nvSpPr>
        <p:spPr>
          <a:xfrm>
            <a:off x="1849282" y="4860318"/>
            <a:ext cx="646331" cy="369332"/>
          </a:xfrm>
          <a:prstGeom prst="rect">
            <a:avLst/>
          </a:prstGeom>
          <a:noFill/>
        </p:spPr>
        <p:txBody>
          <a:bodyPr wrap="none" rtlCol="0">
            <a:spAutoFit/>
          </a:bodyPr>
          <a:lstStyle/>
          <a:p>
            <a:r>
              <a:rPr lang="ja-JP" altLang="en-US" dirty="0" smtClean="0"/>
              <a:t>表示</a:t>
            </a:r>
            <a:endParaRPr lang="en-US" altLang="ja-JP" dirty="0"/>
          </a:p>
        </p:txBody>
      </p:sp>
      <p:cxnSp>
        <p:nvCxnSpPr>
          <p:cNvPr id="14" name="直線矢印コネクタ 13"/>
          <p:cNvCxnSpPr/>
          <p:nvPr/>
        </p:nvCxnSpPr>
        <p:spPr bwMode="auto">
          <a:xfrm flipV="1">
            <a:off x="4106135" y="3193488"/>
            <a:ext cx="1266697" cy="12215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テキスト ボックス 17"/>
          <p:cNvSpPr txBox="1"/>
          <p:nvPr/>
        </p:nvSpPr>
        <p:spPr>
          <a:xfrm>
            <a:off x="4407959" y="4028303"/>
            <a:ext cx="2231701" cy="369332"/>
          </a:xfrm>
          <a:prstGeom prst="rect">
            <a:avLst/>
          </a:prstGeom>
          <a:noFill/>
        </p:spPr>
        <p:txBody>
          <a:bodyPr wrap="none" rtlCol="0">
            <a:spAutoFit/>
          </a:bodyPr>
          <a:lstStyle/>
          <a:p>
            <a:r>
              <a:rPr lang="ja-JP" altLang="en-US" dirty="0" smtClean="0"/>
              <a:t>リンク箇所ハイライト</a:t>
            </a:r>
            <a:endParaRPr lang="en-US" altLang="ja-JP" dirty="0"/>
          </a:p>
        </p:txBody>
      </p:sp>
    </p:spTree>
    <p:extLst>
      <p:ext uri="{BB962C8B-B14F-4D97-AF65-F5344CB8AC3E}">
        <p14:creationId xmlns:p14="http://schemas.microsoft.com/office/powerpoint/2010/main" val="1534245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サブシステム　凡例の表示・出方</a:t>
            </a:r>
            <a:endParaRPr kumimoji="1" lang="en-US" altLang="ja-JP" dirty="0" smtClean="0"/>
          </a:p>
          <a:p>
            <a:pPr lvl="1"/>
            <a:r>
              <a:rPr lang="ja-JP" altLang="en-US" dirty="0" smtClean="0"/>
              <a:t>モデル上で一括して通るルートを表示できる</a:t>
            </a:r>
            <a:endParaRPr kumimoji="1" lang="ja-JP" altLang="en-US" dirty="0"/>
          </a:p>
        </p:txBody>
      </p:sp>
      <p:pic>
        <p:nvPicPr>
          <p:cNvPr id="4" name="図 3"/>
          <p:cNvPicPr>
            <a:picLocks noChangeAspect="1"/>
          </p:cNvPicPr>
          <p:nvPr/>
        </p:nvPicPr>
        <p:blipFill>
          <a:blip r:embed="rId2"/>
          <a:stretch>
            <a:fillRect/>
          </a:stretch>
        </p:blipFill>
        <p:spPr>
          <a:xfrm>
            <a:off x="1229368" y="2283425"/>
            <a:ext cx="6372225" cy="2019300"/>
          </a:xfrm>
          <a:prstGeom prst="rect">
            <a:avLst/>
          </a:prstGeom>
        </p:spPr>
      </p:pic>
      <p:pic>
        <p:nvPicPr>
          <p:cNvPr id="5" name="図 4"/>
          <p:cNvPicPr>
            <a:picLocks noChangeAspect="1"/>
          </p:cNvPicPr>
          <p:nvPr/>
        </p:nvPicPr>
        <p:blipFill>
          <a:blip r:embed="rId3"/>
          <a:stretch>
            <a:fillRect/>
          </a:stretch>
        </p:blipFill>
        <p:spPr>
          <a:xfrm>
            <a:off x="7919994" y="2109529"/>
            <a:ext cx="2424872" cy="2240049"/>
          </a:xfrm>
          <a:prstGeom prst="rect">
            <a:avLst/>
          </a:prstGeom>
        </p:spPr>
      </p:pic>
    </p:spTree>
    <p:extLst>
      <p:ext uri="{BB962C8B-B14F-4D97-AF65-F5344CB8AC3E}">
        <p14:creationId xmlns:p14="http://schemas.microsoft.com/office/powerpoint/2010/main" val="1864482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lang="en-US" altLang="ja-JP" dirty="0" smtClean="0"/>
              <a:t>(</a:t>
            </a:r>
            <a:r>
              <a:rPr lang="ja-JP" altLang="en-US" dirty="0" smtClean="0"/>
              <a:t>バリアント条件の凡例</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凡例の表示</a:t>
            </a:r>
            <a:endParaRPr kumimoji="1" lang="en-US" altLang="ja-JP" dirty="0" smtClean="0"/>
          </a:p>
          <a:p>
            <a:pPr lvl="1"/>
            <a:r>
              <a:rPr lang="ja-JP" altLang="en-US" dirty="0" smtClean="0"/>
              <a:t>ハイライトできるのはモデル単位。</a:t>
            </a:r>
            <a:endParaRPr lang="ja-JP" altLang="en-US" dirty="0"/>
          </a:p>
          <a:p>
            <a:pPr lvl="1"/>
            <a:r>
              <a:rPr lang="ja-JP" altLang="en-US" dirty="0" smtClean="0"/>
              <a:t>下図モデル上</a:t>
            </a:r>
            <a:r>
              <a:rPr lang="ja-JP" altLang="en-US" dirty="0"/>
              <a:t>で</a:t>
            </a:r>
            <a:r>
              <a:rPr lang="en-US" altLang="ja-JP" dirty="0"/>
              <a:t>v:0</a:t>
            </a:r>
            <a:r>
              <a:rPr lang="ja-JP" altLang="en-US" dirty="0"/>
              <a:t>ハイライトすると赤枠箇所のみハイライトされる</a:t>
            </a:r>
            <a:r>
              <a:rPr lang="ja-JP" altLang="en-US" dirty="0" smtClean="0"/>
              <a:t>。</a:t>
            </a:r>
            <a:r>
              <a:rPr lang="en-US" altLang="ja-JP" dirty="0" smtClean="0"/>
              <a:t/>
            </a:r>
            <a:br>
              <a:rPr lang="en-US" altLang="ja-JP" dirty="0" smtClean="0"/>
            </a:br>
            <a:r>
              <a:rPr lang="en-US" altLang="ja-JP" dirty="0" smtClean="0"/>
              <a:t>(</a:t>
            </a:r>
            <a:r>
              <a:rPr lang="ja-JP" altLang="en-US" dirty="0" smtClean="0"/>
              <a:t>下図は各モデルでそれぞれハイライト</a:t>
            </a:r>
            <a:r>
              <a:rPr lang="ja-JP" altLang="en-US" dirty="0"/>
              <a:t>させた状態</a:t>
            </a:r>
            <a:r>
              <a:rPr lang="en-US" altLang="ja-JP" dirty="0"/>
              <a:t>)</a:t>
            </a:r>
          </a:p>
          <a:p>
            <a:pPr lvl="1"/>
            <a:endParaRPr kumimoji="1" lang="ja-JP" altLang="en-US" dirty="0"/>
          </a:p>
        </p:txBody>
      </p:sp>
      <p:pic>
        <p:nvPicPr>
          <p:cNvPr id="4" name="図 3"/>
          <p:cNvPicPr>
            <a:picLocks noChangeAspect="1"/>
          </p:cNvPicPr>
          <p:nvPr/>
        </p:nvPicPr>
        <p:blipFill>
          <a:blip r:embed="rId2"/>
          <a:stretch>
            <a:fillRect/>
          </a:stretch>
        </p:blipFill>
        <p:spPr>
          <a:xfrm>
            <a:off x="1089582" y="2537317"/>
            <a:ext cx="7800975" cy="2162175"/>
          </a:xfrm>
          <a:prstGeom prst="rect">
            <a:avLst/>
          </a:prstGeom>
        </p:spPr>
      </p:pic>
      <p:pic>
        <p:nvPicPr>
          <p:cNvPr id="5" name="図 4"/>
          <p:cNvPicPr>
            <a:picLocks noChangeAspect="1"/>
          </p:cNvPicPr>
          <p:nvPr/>
        </p:nvPicPr>
        <p:blipFill>
          <a:blip r:embed="rId3"/>
          <a:stretch>
            <a:fillRect/>
          </a:stretch>
        </p:blipFill>
        <p:spPr>
          <a:xfrm>
            <a:off x="9990567" y="3216246"/>
            <a:ext cx="1928625" cy="1781626"/>
          </a:xfrm>
          <a:prstGeom prst="rect">
            <a:avLst/>
          </a:prstGeom>
        </p:spPr>
      </p:pic>
      <p:sp>
        <p:nvSpPr>
          <p:cNvPr id="6" name="正方形/長方形 5"/>
          <p:cNvSpPr/>
          <p:nvPr/>
        </p:nvSpPr>
        <p:spPr bwMode="auto">
          <a:xfrm>
            <a:off x="6819058" y="2582834"/>
            <a:ext cx="2127234" cy="77281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7" name="直線矢印コネクタ 6"/>
          <p:cNvCxnSpPr>
            <a:endCxn id="11" idx="1"/>
          </p:cNvCxnSpPr>
          <p:nvPr/>
        </p:nvCxnSpPr>
        <p:spPr bwMode="auto">
          <a:xfrm>
            <a:off x="8934789" y="3282553"/>
            <a:ext cx="1000043" cy="5800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角丸四角形吹き出し 8"/>
          <p:cNvSpPr/>
          <p:nvPr/>
        </p:nvSpPr>
        <p:spPr bwMode="auto">
          <a:xfrm>
            <a:off x="9192739" y="4149111"/>
            <a:ext cx="975113" cy="357412"/>
          </a:xfrm>
          <a:prstGeom prst="wedgeRoundRectCallout">
            <a:avLst>
              <a:gd name="adj1" fmla="val 31584"/>
              <a:gd name="adj2" fmla="val -9960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
        <p:nvSpPr>
          <p:cNvPr id="11" name="正方形/長方形 10"/>
          <p:cNvSpPr/>
          <p:nvPr/>
        </p:nvSpPr>
        <p:spPr bwMode="auto">
          <a:xfrm>
            <a:off x="9934832" y="3764900"/>
            <a:ext cx="1220788" cy="1954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図 12"/>
          <p:cNvPicPr>
            <a:picLocks noChangeAspect="1"/>
          </p:cNvPicPr>
          <p:nvPr/>
        </p:nvPicPr>
        <p:blipFill>
          <a:blip r:embed="rId4"/>
          <a:stretch>
            <a:fillRect/>
          </a:stretch>
        </p:blipFill>
        <p:spPr>
          <a:xfrm>
            <a:off x="743168" y="5140017"/>
            <a:ext cx="2676258" cy="1074410"/>
          </a:xfrm>
          <a:prstGeom prst="rect">
            <a:avLst/>
          </a:prstGeom>
          <a:ln>
            <a:solidFill>
              <a:schemeClr val="accent1"/>
            </a:solidFill>
          </a:ln>
        </p:spPr>
      </p:pic>
      <p:pic>
        <p:nvPicPr>
          <p:cNvPr id="14" name="図 13"/>
          <p:cNvPicPr>
            <a:picLocks noChangeAspect="1"/>
          </p:cNvPicPr>
          <p:nvPr/>
        </p:nvPicPr>
        <p:blipFill>
          <a:blip r:embed="rId5"/>
          <a:stretch>
            <a:fillRect/>
          </a:stretch>
        </p:blipFill>
        <p:spPr>
          <a:xfrm>
            <a:off x="3472312" y="5140017"/>
            <a:ext cx="2036677" cy="1254295"/>
          </a:xfrm>
          <a:prstGeom prst="rect">
            <a:avLst/>
          </a:prstGeom>
        </p:spPr>
      </p:pic>
      <p:pic>
        <p:nvPicPr>
          <p:cNvPr id="15" name="図 14"/>
          <p:cNvPicPr>
            <a:picLocks noChangeAspect="1"/>
          </p:cNvPicPr>
          <p:nvPr/>
        </p:nvPicPr>
        <p:blipFill>
          <a:blip r:embed="rId6"/>
          <a:stretch>
            <a:fillRect/>
          </a:stretch>
        </p:blipFill>
        <p:spPr>
          <a:xfrm>
            <a:off x="5865834" y="4997872"/>
            <a:ext cx="2364574" cy="1323930"/>
          </a:xfrm>
          <a:prstGeom prst="rect">
            <a:avLst/>
          </a:prstGeom>
          <a:ln>
            <a:solidFill>
              <a:schemeClr val="accent1"/>
            </a:solidFill>
          </a:ln>
        </p:spPr>
      </p:pic>
      <p:pic>
        <p:nvPicPr>
          <p:cNvPr id="17" name="図 16"/>
          <p:cNvPicPr>
            <a:picLocks noChangeAspect="1"/>
          </p:cNvPicPr>
          <p:nvPr/>
        </p:nvPicPr>
        <p:blipFill>
          <a:blip r:embed="rId7"/>
          <a:stretch>
            <a:fillRect/>
          </a:stretch>
        </p:blipFill>
        <p:spPr>
          <a:xfrm>
            <a:off x="8329525" y="5248146"/>
            <a:ext cx="1947219" cy="1098279"/>
          </a:xfrm>
          <a:prstGeom prst="rect">
            <a:avLst/>
          </a:prstGeom>
        </p:spPr>
      </p:pic>
      <p:cxnSp>
        <p:nvCxnSpPr>
          <p:cNvPr id="18" name="直線矢印コネクタ 17"/>
          <p:cNvCxnSpPr/>
          <p:nvPr/>
        </p:nvCxnSpPr>
        <p:spPr bwMode="auto">
          <a:xfrm flipH="1">
            <a:off x="2081297" y="4306329"/>
            <a:ext cx="1193112" cy="7565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a:endCxn id="15" idx="0"/>
          </p:cNvCxnSpPr>
          <p:nvPr/>
        </p:nvCxnSpPr>
        <p:spPr bwMode="auto">
          <a:xfrm>
            <a:off x="5585671" y="4400892"/>
            <a:ext cx="1462450" cy="5969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角丸四角形吹き出し 25"/>
          <p:cNvSpPr/>
          <p:nvPr/>
        </p:nvSpPr>
        <p:spPr bwMode="auto">
          <a:xfrm>
            <a:off x="10199042" y="5739495"/>
            <a:ext cx="975113" cy="357412"/>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
        <p:nvSpPr>
          <p:cNvPr id="27" name="角丸四角形吹き出し 26"/>
          <p:cNvSpPr/>
          <p:nvPr/>
        </p:nvSpPr>
        <p:spPr bwMode="auto">
          <a:xfrm>
            <a:off x="4996826" y="5618579"/>
            <a:ext cx="975113" cy="357412"/>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3226311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凡例の出方</a:t>
            </a:r>
            <a:endParaRPr kumimoji="1" lang="ja-JP" altLang="en-US" dirty="0"/>
          </a:p>
        </p:txBody>
      </p:sp>
      <p:pic>
        <p:nvPicPr>
          <p:cNvPr id="4" name="図 3"/>
          <p:cNvPicPr>
            <a:picLocks noChangeAspect="1"/>
          </p:cNvPicPr>
          <p:nvPr/>
        </p:nvPicPr>
        <p:blipFill>
          <a:blip r:embed="rId2"/>
          <a:stretch>
            <a:fillRect/>
          </a:stretch>
        </p:blipFill>
        <p:spPr>
          <a:xfrm>
            <a:off x="859029" y="4264587"/>
            <a:ext cx="7753350" cy="2009775"/>
          </a:xfrm>
          <a:prstGeom prst="rect">
            <a:avLst/>
          </a:prstGeom>
        </p:spPr>
      </p:pic>
      <p:pic>
        <p:nvPicPr>
          <p:cNvPr id="5" name="図 4"/>
          <p:cNvPicPr>
            <a:picLocks noChangeAspect="1"/>
          </p:cNvPicPr>
          <p:nvPr/>
        </p:nvPicPr>
        <p:blipFill>
          <a:blip r:embed="rId3"/>
          <a:stretch>
            <a:fillRect/>
          </a:stretch>
        </p:blipFill>
        <p:spPr>
          <a:xfrm>
            <a:off x="835367" y="1627213"/>
            <a:ext cx="7800975" cy="2162175"/>
          </a:xfrm>
          <a:prstGeom prst="rect">
            <a:avLst/>
          </a:prstGeom>
        </p:spPr>
      </p:pic>
      <p:pic>
        <p:nvPicPr>
          <p:cNvPr id="6" name="図 5"/>
          <p:cNvPicPr>
            <a:picLocks noChangeAspect="1"/>
          </p:cNvPicPr>
          <p:nvPr/>
        </p:nvPicPr>
        <p:blipFill>
          <a:blip r:embed="rId4"/>
          <a:stretch>
            <a:fillRect/>
          </a:stretch>
        </p:blipFill>
        <p:spPr>
          <a:xfrm>
            <a:off x="9385086" y="1825763"/>
            <a:ext cx="1928625" cy="1781626"/>
          </a:xfrm>
          <a:prstGeom prst="rect">
            <a:avLst/>
          </a:prstGeom>
        </p:spPr>
      </p:pic>
      <p:sp>
        <p:nvSpPr>
          <p:cNvPr id="7" name="角丸四角形吹き出し 6"/>
          <p:cNvSpPr/>
          <p:nvPr/>
        </p:nvSpPr>
        <p:spPr bwMode="auto">
          <a:xfrm>
            <a:off x="9076038" y="1215902"/>
            <a:ext cx="2425234" cy="46775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(default)</a:t>
            </a:r>
            <a:r>
              <a:rPr lang="ja-JP" altLang="en-US" sz="1400" dirty="0" smtClean="0">
                <a:solidFill>
                  <a:schemeClr val="tx1"/>
                </a:solidFill>
                <a:latin typeface="Arial" charset="0"/>
                <a:ea typeface="ＭＳ Ｐゴシック" pitchFamily="50" charset="-128"/>
              </a:rPr>
              <a:t>分表示されない</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8" name="図 7"/>
          <p:cNvPicPr>
            <a:picLocks noChangeAspect="1"/>
          </p:cNvPicPr>
          <p:nvPr/>
        </p:nvPicPr>
        <p:blipFill>
          <a:blip r:embed="rId5"/>
          <a:stretch>
            <a:fillRect/>
          </a:stretch>
        </p:blipFill>
        <p:spPr>
          <a:xfrm>
            <a:off x="9168852" y="4704526"/>
            <a:ext cx="2052766" cy="1896305"/>
          </a:xfrm>
          <a:prstGeom prst="rect">
            <a:avLst/>
          </a:prstGeom>
        </p:spPr>
      </p:pic>
      <p:sp>
        <p:nvSpPr>
          <p:cNvPr id="9" name="角丸四角形吹き出し 8"/>
          <p:cNvSpPr/>
          <p:nvPr/>
        </p:nvSpPr>
        <p:spPr bwMode="auto">
          <a:xfrm>
            <a:off x="8920547" y="4108627"/>
            <a:ext cx="2425234" cy="46775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(default)</a:t>
            </a:r>
            <a:r>
              <a:rPr lang="ja-JP" altLang="en-US" sz="1400" dirty="0" smtClean="0">
                <a:solidFill>
                  <a:schemeClr val="tx1"/>
                </a:solidFill>
                <a:latin typeface="Arial" charset="0"/>
                <a:ea typeface="ＭＳ Ｐゴシック" pitchFamily="50" charset="-128"/>
              </a:rPr>
              <a:t>分表示される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5089112" y="3031330"/>
            <a:ext cx="286077" cy="31735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101478" y="5397654"/>
            <a:ext cx="539391" cy="15053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3489909" y="3663079"/>
            <a:ext cx="1819753" cy="467759"/>
          </a:xfrm>
          <a:prstGeom prst="wedgeRoundRectCallout">
            <a:avLst>
              <a:gd name="adj1" fmla="val 43653"/>
              <a:gd name="adj2" fmla="val -1729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別の信号を加える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角丸四角形吹き出し 12"/>
          <p:cNvSpPr/>
          <p:nvPr/>
        </p:nvSpPr>
        <p:spPr bwMode="auto">
          <a:xfrm>
            <a:off x="3609743" y="5962525"/>
            <a:ext cx="1819753" cy="467759"/>
          </a:xfrm>
          <a:prstGeom prst="wedgeRoundRectCallout">
            <a:avLst>
              <a:gd name="adj1" fmla="val 39239"/>
              <a:gd name="adj2" fmla="val -1412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そのまま出力</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7500551" y="3480594"/>
            <a:ext cx="1015689" cy="46775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有効</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角丸四角形吹き出し 14"/>
          <p:cNvSpPr/>
          <p:nvPr/>
        </p:nvSpPr>
        <p:spPr bwMode="auto">
          <a:xfrm>
            <a:off x="7250020" y="6040482"/>
            <a:ext cx="1015689" cy="46775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無効</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289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Variant Source</a:t>
            </a:r>
            <a:br>
              <a:rPr kumimoji="1" lang="en-US" altLang="ja-JP" dirty="0" smtClean="0"/>
            </a:br>
            <a:r>
              <a:rPr kumimoji="1" lang="en-US" altLang="ja-JP" dirty="0" smtClean="0"/>
              <a:t>Variant Sink</a:t>
            </a:r>
            <a:endParaRPr kumimoji="1" lang="ja-JP" altLang="en-US" dirty="0"/>
          </a:p>
        </p:txBody>
      </p:sp>
    </p:spTree>
    <p:extLst>
      <p:ext uri="{BB962C8B-B14F-4D97-AF65-F5344CB8AC3E}">
        <p14:creationId xmlns:p14="http://schemas.microsoft.com/office/powerpoint/2010/main" val="3296826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607" y="107315"/>
            <a:ext cx="8367184" cy="419100"/>
          </a:xfrm>
        </p:spPr>
        <p:txBody>
          <a:bodyPr/>
          <a:lstStyle/>
          <a:p>
            <a:r>
              <a:rPr kumimoji="1" lang="ja-JP" altLang="en-US" dirty="0" smtClean="0"/>
              <a:t>懸念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バリアント制御モード　</a:t>
            </a:r>
            <a:r>
              <a:rPr kumimoji="1" lang="en-US" altLang="ja-JP" dirty="0" smtClean="0"/>
              <a:t>“</a:t>
            </a:r>
            <a:r>
              <a:rPr kumimoji="1" lang="ja-JP" altLang="en-US" dirty="0" smtClean="0"/>
              <a:t>ラベル</a:t>
            </a:r>
            <a:r>
              <a:rPr kumimoji="1" lang="en-US" altLang="ja-JP" dirty="0" smtClean="0"/>
              <a:t>”</a:t>
            </a:r>
            <a:r>
              <a:rPr kumimoji="1" lang="ja-JP" altLang="en-US" dirty="0" smtClean="0"/>
              <a:t>→</a:t>
            </a:r>
            <a:r>
              <a:rPr kumimoji="1" lang="en-US" altLang="ja-JP" dirty="0" smtClean="0"/>
              <a:t>”</a:t>
            </a:r>
            <a:r>
              <a:rPr kumimoji="1" lang="ja-JP" altLang="en-US" dirty="0" smtClean="0"/>
              <a:t>式</a:t>
            </a:r>
            <a:r>
              <a:rPr kumimoji="1" lang="en-US" altLang="ja-JP" dirty="0" smtClean="0"/>
              <a:t>”</a:t>
            </a:r>
            <a:r>
              <a:rPr kumimoji="1" lang="ja-JP" altLang="en-US" dirty="0" smtClean="0"/>
              <a:t>　変更時にレイアウト崩れ</a:t>
            </a:r>
            <a:endParaRPr kumimoji="1" lang="ja-JP" altLang="en-US" dirty="0"/>
          </a:p>
        </p:txBody>
      </p:sp>
      <p:pic>
        <p:nvPicPr>
          <p:cNvPr id="4" name="図 3"/>
          <p:cNvPicPr>
            <a:picLocks noChangeAspect="1"/>
          </p:cNvPicPr>
          <p:nvPr/>
        </p:nvPicPr>
        <p:blipFill>
          <a:blip r:embed="rId2"/>
          <a:stretch>
            <a:fillRect/>
          </a:stretch>
        </p:blipFill>
        <p:spPr>
          <a:xfrm>
            <a:off x="1160781" y="1602088"/>
            <a:ext cx="5445760" cy="1451643"/>
          </a:xfrm>
          <a:prstGeom prst="rect">
            <a:avLst/>
          </a:prstGeom>
        </p:spPr>
      </p:pic>
      <p:sp>
        <p:nvSpPr>
          <p:cNvPr id="5" name="正方形/長方形 4"/>
          <p:cNvSpPr/>
          <p:nvPr/>
        </p:nvSpPr>
        <p:spPr bwMode="auto">
          <a:xfrm>
            <a:off x="5722620" y="2202179"/>
            <a:ext cx="883921" cy="2514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500941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同階層で複数バリアントの処理を見ることができる</a:t>
            </a:r>
            <a:endParaRPr lang="en-US" altLang="ja-JP" dirty="0" smtClean="0"/>
          </a:p>
          <a:p>
            <a:pPr lvl="1"/>
            <a:r>
              <a:rPr kumimoji="1" lang="ja-JP" altLang="en-US" dirty="0" smtClean="0"/>
              <a:t>式の直書きや</a:t>
            </a:r>
            <a:r>
              <a:rPr kumimoji="1" lang="en-US" altLang="ja-JP" dirty="0" err="1" smtClean="0"/>
              <a:t>Simulink.Variant</a:t>
            </a:r>
            <a:r>
              <a:rPr kumimoji="1" lang="ja-JP" altLang="en-US" dirty="0" smtClean="0"/>
              <a:t>の使用、ラベルなど様々な選択肢がある</a:t>
            </a:r>
            <a:endParaRPr kumimoji="1" lang="en-US" altLang="ja-JP" dirty="0" smtClean="0"/>
          </a:p>
          <a:p>
            <a:pPr lvl="1"/>
            <a:r>
              <a:rPr lang="ja-JP" altLang="en-US" dirty="0" smtClean="0"/>
              <a:t>自動コードで</a:t>
            </a:r>
            <a:r>
              <a:rPr lang="en-US" altLang="ja-JP" dirty="0"/>
              <a:t>#if-#</a:t>
            </a:r>
            <a:r>
              <a:rPr lang="en-US" altLang="ja-JP" dirty="0" err="1" smtClean="0"/>
              <a:t>def</a:t>
            </a:r>
            <a:r>
              <a:rPr lang="ja-JP" altLang="en-US" dirty="0" smtClean="0"/>
              <a:t>を出すかどうかを選ぶことができる</a:t>
            </a:r>
            <a:endParaRPr kumimoji="1" lang="en-US" altLang="ja-JP" dirty="0" smtClean="0"/>
          </a:p>
          <a:p>
            <a:pPr lvl="1"/>
            <a:endParaRPr kumimoji="1" lang="en-US" altLang="ja-JP" dirty="0"/>
          </a:p>
          <a:p>
            <a:r>
              <a:rPr kumimoji="1" lang="ja-JP" altLang="en-US" dirty="0" smtClean="0"/>
              <a:t>デメリット</a:t>
            </a:r>
            <a:endParaRPr kumimoji="1" lang="en-US" altLang="ja-JP" dirty="0" smtClean="0"/>
          </a:p>
          <a:p>
            <a:pPr lvl="1"/>
            <a:r>
              <a:rPr lang="en-US" altLang="ja-JP" dirty="0" err="1" smtClean="0"/>
              <a:t>Simulink.Variant</a:t>
            </a:r>
            <a:r>
              <a:rPr lang="ja-JP" altLang="en-US" dirty="0"/>
              <a:t>使用</a:t>
            </a:r>
            <a:r>
              <a:rPr lang="ja-JP" altLang="en-US" dirty="0" smtClean="0"/>
              <a:t>時のコードの出方が</a:t>
            </a:r>
            <a:r>
              <a:rPr lang="en-US" altLang="ja-JP" dirty="0" smtClean="0"/>
              <a:t>1</a:t>
            </a:r>
            <a:r>
              <a:rPr lang="ja-JP" altLang="en-US" dirty="0" err="1" smtClean="0"/>
              <a:t>つの</a:t>
            </a:r>
            <a:r>
              <a:rPr lang="en-US" altLang="ja-JP" dirty="0" smtClean="0"/>
              <a:t>#if-#</a:t>
            </a:r>
            <a:r>
              <a:rPr lang="en-US" altLang="ja-JP" dirty="0" err="1" smtClean="0"/>
              <a:t>def</a:t>
            </a:r>
            <a:r>
              <a:rPr lang="ja-JP" altLang="en-US" dirty="0" smtClean="0"/>
              <a:t>にならないので</a:t>
            </a:r>
            <a:r>
              <a:rPr lang="en-US" altLang="ja-JP" dirty="0" smtClean="0"/>
              <a:t/>
            </a:r>
            <a:br>
              <a:rPr lang="en-US" altLang="ja-JP" dirty="0" smtClean="0"/>
            </a:br>
            <a:r>
              <a:rPr lang="ja-JP" altLang="en-US" dirty="0" smtClean="0"/>
              <a:t>モデルを見た時のイメージとずれる</a:t>
            </a:r>
            <a:endParaRPr lang="en-US" altLang="ja-JP" dirty="0" smtClean="0"/>
          </a:p>
          <a:p>
            <a:pPr lvl="1"/>
            <a:r>
              <a:rPr lang="ja-JP" altLang="en-US" dirty="0" smtClean="0"/>
              <a:t>無効な端子から出た値を</a:t>
            </a:r>
            <a:r>
              <a:rPr lang="en-US" altLang="ja-JP" dirty="0" smtClean="0"/>
              <a:t>0</a:t>
            </a:r>
            <a:r>
              <a:rPr lang="ja-JP" altLang="en-US" dirty="0" smtClean="0"/>
              <a:t>として使用できる場合があり、誤解を招くおそれがある</a:t>
            </a:r>
            <a:endParaRPr lang="en-US" altLang="ja-JP" dirty="0" smtClean="0"/>
          </a:p>
        </p:txBody>
      </p:sp>
    </p:spTree>
    <p:extLst>
      <p:ext uri="{BB962C8B-B14F-4D97-AF65-F5344CB8AC3E}">
        <p14:creationId xmlns:p14="http://schemas.microsoft.com/office/powerpoint/2010/main" val="361571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Manual</a:t>
            </a:r>
            <a:r>
              <a:rPr kumimoji="1" lang="ja-JP" altLang="en-US" dirty="0" smtClean="0"/>
              <a:t> </a:t>
            </a:r>
            <a:r>
              <a:rPr kumimoji="1" lang="en-US" altLang="ja-JP" dirty="0" smtClean="0"/>
              <a:t>Variant Source</a:t>
            </a:r>
            <a:br>
              <a:rPr kumimoji="1" lang="en-US" altLang="ja-JP" dirty="0" smtClean="0"/>
            </a:br>
            <a:r>
              <a:rPr kumimoji="1" lang="en-US" altLang="ja-JP" dirty="0" smtClean="0"/>
              <a:t>Manual</a:t>
            </a:r>
            <a:r>
              <a:rPr kumimoji="1" lang="ja-JP" altLang="en-US" dirty="0"/>
              <a:t> </a:t>
            </a:r>
            <a:r>
              <a:rPr kumimoji="1" lang="en-US" altLang="ja-JP" dirty="0" smtClean="0"/>
              <a:t>Variant Sink</a:t>
            </a:r>
            <a:endParaRPr kumimoji="1" lang="ja-JP" altLang="en-US" dirty="0"/>
          </a:p>
        </p:txBody>
      </p:sp>
    </p:spTree>
    <p:extLst>
      <p:ext uri="{BB962C8B-B14F-4D97-AF65-F5344CB8AC3E}">
        <p14:creationId xmlns:p14="http://schemas.microsoft.com/office/powerpoint/2010/main" val="3169645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Variant Source, Variant Sink</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Manual</a:t>
            </a:r>
            <a:r>
              <a:rPr kumimoji="1" lang="ja-JP" altLang="en-US" dirty="0" smtClean="0"/>
              <a:t> </a:t>
            </a:r>
            <a:r>
              <a:rPr kumimoji="1" lang="en-US" altLang="ja-JP" dirty="0" smtClean="0"/>
              <a:t>Variant</a:t>
            </a:r>
            <a:r>
              <a:rPr kumimoji="1" lang="ja-JP" altLang="en-US" dirty="0" smtClean="0"/>
              <a:t> </a:t>
            </a:r>
            <a:r>
              <a:rPr kumimoji="1" lang="en-US" altLang="ja-JP" dirty="0" smtClean="0"/>
              <a:t>Source</a:t>
            </a:r>
          </a:p>
          <a:p>
            <a:pPr lvl="1"/>
            <a:r>
              <a:rPr lang="en-US" altLang="ja-JP" dirty="0" smtClean="0"/>
              <a:t>Variant</a:t>
            </a:r>
            <a:r>
              <a:rPr lang="ja-JP" altLang="en-US" dirty="0" smtClean="0"/>
              <a:t> </a:t>
            </a:r>
            <a:r>
              <a:rPr lang="en-US" altLang="ja-JP" dirty="0" smtClean="0"/>
              <a:t>Source</a:t>
            </a:r>
            <a:r>
              <a:rPr lang="ja-JP" altLang="en-US" dirty="0" smtClean="0"/>
              <a:t>にマスクをかけたブロック</a:t>
            </a:r>
            <a:endParaRPr lang="en-US" altLang="ja-JP" dirty="0" smtClean="0"/>
          </a:p>
          <a:p>
            <a:pPr lvl="1"/>
            <a:r>
              <a:rPr kumimoji="1" lang="ja-JP" altLang="en-US" dirty="0" smtClean="0"/>
              <a:t>ダブルクリックで端子の選択が変わる</a:t>
            </a:r>
            <a:r>
              <a:rPr kumimoji="1" lang="en-US" altLang="ja-JP" dirty="0" smtClean="0"/>
              <a:t>(</a:t>
            </a:r>
            <a:r>
              <a:rPr lang="ja-JP" altLang="en-US" dirty="0"/>
              <a:t>右</a:t>
            </a:r>
            <a:r>
              <a:rPr lang="ja-JP" altLang="en-US" dirty="0" smtClean="0"/>
              <a:t>クリック→</a:t>
            </a:r>
            <a:r>
              <a:rPr lang="en-US" altLang="ja-JP" dirty="0"/>
              <a:t>{</a:t>
            </a:r>
            <a:r>
              <a:rPr lang="ja-JP" altLang="en-US" dirty="0" smtClean="0"/>
              <a:t>バリアント</a:t>
            </a:r>
            <a:r>
              <a:rPr lang="en-US" altLang="ja-JP" dirty="0" smtClean="0"/>
              <a:t>}</a:t>
            </a:r>
            <a:r>
              <a:rPr lang="ja-JP" altLang="en-US" dirty="0" smtClean="0"/>
              <a:t>メニューからも可能</a:t>
            </a:r>
            <a:r>
              <a:rPr kumimoji="1" lang="en-US" altLang="ja-JP" dirty="0" smtClean="0"/>
              <a:t>)</a:t>
            </a:r>
          </a:p>
          <a:p>
            <a:pPr lvl="1"/>
            <a:endParaRPr lang="en-US" altLang="ja-JP" dirty="0"/>
          </a:p>
          <a:p>
            <a:pPr lvl="1"/>
            <a:endParaRPr kumimoji="1" lang="en-US" altLang="ja-JP" dirty="0" smtClean="0"/>
          </a:p>
          <a:p>
            <a:pPr lvl="1"/>
            <a:endParaRPr lang="en-US" altLang="ja-JP" dirty="0"/>
          </a:p>
          <a:p>
            <a:pPr marL="457200" lvl="1" indent="0">
              <a:buNone/>
            </a:pPr>
            <a:endParaRPr lang="en-US" altLang="ja-JP" dirty="0"/>
          </a:p>
          <a:p>
            <a:r>
              <a:rPr kumimoji="1" lang="en-US" altLang="ja-JP" dirty="0"/>
              <a:t>Manual</a:t>
            </a:r>
            <a:r>
              <a:rPr kumimoji="1" lang="ja-JP" altLang="en-US" dirty="0"/>
              <a:t> </a:t>
            </a:r>
            <a:r>
              <a:rPr kumimoji="1" lang="en-US" altLang="ja-JP" dirty="0"/>
              <a:t>Variant</a:t>
            </a:r>
            <a:r>
              <a:rPr kumimoji="1" lang="ja-JP" altLang="en-US" dirty="0"/>
              <a:t> </a:t>
            </a:r>
            <a:r>
              <a:rPr kumimoji="1" lang="en-US" altLang="ja-JP" dirty="0" smtClean="0"/>
              <a:t>Sink</a:t>
            </a:r>
            <a:endParaRPr kumimoji="1" lang="en-US" altLang="ja-JP" dirty="0"/>
          </a:p>
          <a:p>
            <a:pPr lvl="1"/>
            <a:r>
              <a:rPr lang="en-US" altLang="ja-JP" dirty="0" smtClean="0"/>
              <a:t>Variant</a:t>
            </a:r>
            <a:r>
              <a:rPr lang="ja-JP" altLang="en-US" dirty="0" smtClean="0"/>
              <a:t> </a:t>
            </a:r>
            <a:r>
              <a:rPr lang="en-US" altLang="ja-JP" dirty="0" smtClean="0"/>
              <a:t>Sink</a:t>
            </a:r>
            <a:r>
              <a:rPr lang="ja-JP" altLang="en-US" dirty="0" smtClean="0"/>
              <a:t>にマスクをかけたブロック</a:t>
            </a:r>
            <a:endParaRPr lang="en-US" altLang="ja-JP" dirty="0" smtClean="0"/>
          </a:p>
          <a:p>
            <a:pPr lvl="1"/>
            <a:r>
              <a:rPr lang="ja-JP" altLang="en-US" dirty="0"/>
              <a:t>ダブルクリックで端子の選択が</a:t>
            </a:r>
            <a:r>
              <a:rPr lang="ja-JP" altLang="en-US" dirty="0" smtClean="0"/>
              <a:t>変わる</a:t>
            </a:r>
            <a:r>
              <a:rPr lang="en-US" altLang="ja-JP" dirty="0"/>
              <a:t>(</a:t>
            </a:r>
            <a:r>
              <a:rPr lang="ja-JP" altLang="en-US" dirty="0"/>
              <a:t>右クリック→</a:t>
            </a:r>
            <a:r>
              <a:rPr lang="en-US" altLang="ja-JP" dirty="0"/>
              <a:t>{</a:t>
            </a:r>
            <a:r>
              <a:rPr lang="ja-JP" altLang="en-US" dirty="0"/>
              <a:t>バリアント</a:t>
            </a:r>
            <a:r>
              <a:rPr lang="en-US" altLang="ja-JP" dirty="0"/>
              <a:t>}</a:t>
            </a:r>
            <a:r>
              <a:rPr lang="ja-JP" altLang="en-US" dirty="0"/>
              <a:t>メニューからも可能</a:t>
            </a:r>
            <a:r>
              <a:rPr lang="en-US" altLang="ja-JP" dirty="0"/>
              <a:t>)</a:t>
            </a:r>
          </a:p>
          <a:p>
            <a:pPr lvl="1"/>
            <a:endParaRPr lang="en-US" altLang="ja-JP" dirty="0"/>
          </a:p>
          <a:p>
            <a:pPr marL="457200" lvl="1" indent="0">
              <a:buNone/>
            </a:pPr>
            <a:endParaRPr lang="ja-JP" altLang="en-US"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1515284" y="4968858"/>
            <a:ext cx="952886" cy="1459484"/>
          </a:xfrm>
          <a:prstGeom prst="rect">
            <a:avLst/>
          </a:prstGeom>
        </p:spPr>
      </p:pic>
      <p:pic>
        <p:nvPicPr>
          <p:cNvPr id="5" name="図 4"/>
          <p:cNvPicPr>
            <a:picLocks noChangeAspect="1"/>
          </p:cNvPicPr>
          <p:nvPr/>
        </p:nvPicPr>
        <p:blipFill>
          <a:blip r:embed="rId3"/>
          <a:stretch>
            <a:fillRect/>
          </a:stretch>
        </p:blipFill>
        <p:spPr>
          <a:xfrm>
            <a:off x="1492069" y="2355787"/>
            <a:ext cx="999315" cy="1448445"/>
          </a:xfrm>
          <a:prstGeom prst="rect">
            <a:avLst/>
          </a:prstGeom>
        </p:spPr>
      </p:pic>
      <p:pic>
        <p:nvPicPr>
          <p:cNvPr id="6" name="図 5"/>
          <p:cNvPicPr>
            <a:picLocks noChangeAspect="1"/>
          </p:cNvPicPr>
          <p:nvPr/>
        </p:nvPicPr>
        <p:blipFill>
          <a:blip r:embed="rId4"/>
          <a:stretch>
            <a:fillRect/>
          </a:stretch>
        </p:blipFill>
        <p:spPr>
          <a:xfrm>
            <a:off x="5584507" y="2294828"/>
            <a:ext cx="2228850" cy="1104900"/>
          </a:xfrm>
          <a:prstGeom prst="rect">
            <a:avLst/>
          </a:prstGeom>
          <a:ln>
            <a:solidFill>
              <a:schemeClr val="accent1"/>
            </a:solidFill>
          </a:ln>
        </p:spPr>
      </p:pic>
      <p:pic>
        <p:nvPicPr>
          <p:cNvPr id="7" name="図 6"/>
          <p:cNvPicPr>
            <a:picLocks noChangeAspect="1"/>
          </p:cNvPicPr>
          <p:nvPr/>
        </p:nvPicPr>
        <p:blipFill>
          <a:blip r:embed="rId5"/>
          <a:stretch>
            <a:fillRect/>
          </a:stretch>
        </p:blipFill>
        <p:spPr>
          <a:xfrm>
            <a:off x="5584507" y="5153264"/>
            <a:ext cx="2228850" cy="914400"/>
          </a:xfrm>
          <a:prstGeom prst="rect">
            <a:avLst/>
          </a:prstGeom>
          <a:ln>
            <a:solidFill>
              <a:schemeClr val="accent1"/>
            </a:solidFill>
          </a:ln>
        </p:spPr>
      </p:pic>
      <p:pic>
        <p:nvPicPr>
          <p:cNvPr id="9" name="図 8"/>
          <p:cNvPicPr>
            <a:picLocks noChangeAspect="1"/>
          </p:cNvPicPr>
          <p:nvPr/>
        </p:nvPicPr>
        <p:blipFill>
          <a:blip r:embed="rId6"/>
          <a:stretch>
            <a:fillRect/>
          </a:stretch>
        </p:blipFill>
        <p:spPr>
          <a:xfrm>
            <a:off x="7906648" y="2294828"/>
            <a:ext cx="4091462" cy="1570365"/>
          </a:xfrm>
          <a:prstGeom prst="rect">
            <a:avLst/>
          </a:prstGeom>
        </p:spPr>
      </p:pic>
      <p:pic>
        <p:nvPicPr>
          <p:cNvPr id="10" name="図 9"/>
          <p:cNvPicPr>
            <a:picLocks noChangeAspect="1"/>
          </p:cNvPicPr>
          <p:nvPr/>
        </p:nvPicPr>
        <p:blipFill>
          <a:blip r:embed="rId7"/>
          <a:stretch>
            <a:fillRect/>
          </a:stretch>
        </p:blipFill>
        <p:spPr>
          <a:xfrm>
            <a:off x="7906648" y="4946616"/>
            <a:ext cx="4137585" cy="1588067"/>
          </a:xfrm>
          <a:prstGeom prst="rect">
            <a:avLst/>
          </a:prstGeom>
        </p:spPr>
      </p:pic>
      <p:pic>
        <p:nvPicPr>
          <p:cNvPr id="11" name="図 10"/>
          <p:cNvPicPr>
            <a:picLocks noChangeAspect="1"/>
          </p:cNvPicPr>
          <p:nvPr/>
        </p:nvPicPr>
        <p:blipFill>
          <a:blip r:embed="rId8"/>
          <a:stretch>
            <a:fillRect/>
          </a:stretch>
        </p:blipFill>
        <p:spPr>
          <a:xfrm>
            <a:off x="3667514" y="2423023"/>
            <a:ext cx="999843" cy="1410890"/>
          </a:xfrm>
          <a:prstGeom prst="rect">
            <a:avLst/>
          </a:prstGeom>
        </p:spPr>
      </p:pic>
      <p:pic>
        <p:nvPicPr>
          <p:cNvPr id="12" name="図 11"/>
          <p:cNvPicPr>
            <a:picLocks noChangeAspect="1"/>
          </p:cNvPicPr>
          <p:nvPr/>
        </p:nvPicPr>
        <p:blipFill>
          <a:blip r:embed="rId9"/>
          <a:stretch>
            <a:fillRect/>
          </a:stretch>
        </p:blipFill>
        <p:spPr>
          <a:xfrm>
            <a:off x="3562520" y="4968858"/>
            <a:ext cx="927637" cy="1465896"/>
          </a:xfrm>
          <a:prstGeom prst="rect">
            <a:avLst/>
          </a:prstGeom>
        </p:spPr>
      </p:pic>
      <p:sp>
        <p:nvSpPr>
          <p:cNvPr id="13" name="左右矢印 12"/>
          <p:cNvSpPr/>
          <p:nvPr/>
        </p:nvSpPr>
        <p:spPr bwMode="auto">
          <a:xfrm>
            <a:off x="2660620" y="2808349"/>
            <a:ext cx="794603" cy="3683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左右矢印 13"/>
          <p:cNvSpPr/>
          <p:nvPr/>
        </p:nvSpPr>
        <p:spPr bwMode="auto">
          <a:xfrm>
            <a:off x="2689902" y="5426058"/>
            <a:ext cx="794603" cy="3683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2526187" y="3224154"/>
            <a:ext cx="941283" cy="246221"/>
          </a:xfrm>
          <a:prstGeom prst="rect">
            <a:avLst/>
          </a:prstGeom>
          <a:noFill/>
        </p:spPr>
        <p:txBody>
          <a:bodyPr wrap="none" rtlCol="0">
            <a:spAutoFit/>
          </a:bodyPr>
          <a:lstStyle/>
          <a:p>
            <a:r>
              <a:rPr lang="ja-JP" altLang="en-US" sz="1000" dirty="0" smtClean="0"/>
              <a:t>ダブルクリック</a:t>
            </a:r>
            <a:endParaRPr lang="en-US" altLang="ja-JP" sz="1000" dirty="0"/>
          </a:p>
        </p:txBody>
      </p:sp>
      <p:sp>
        <p:nvSpPr>
          <p:cNvPr id="16" name="テキスト ボックス 15"/>
          <p:cNvSpPr txBox="1"/>
          <p:nvPr/>
        </p:nvSpPr>
        <p:spPr>
          <a:xfrm>
            <a:off x="2601650" y="5841863"/>
            <a:ext cx="941283" cy="246221"/>
          </a:xfrm>
          <a:prstGeom prst="rect">
            <a:avLst/>
          </a:prstGeom>
          <a:noFill/>
        </p:spPr>
        <p:txBody>
          <a:bodyPr wrap="none" rtlCol="0">
            <a:spAutoFit/>
          </a:bodyPr>
          <a:lstStyle/>
          <a:p>
            <a:r>
              <a:rPr lang="ja-JP" altLang="en-US" sz="1000" dirty="0" smtClean="0"/>
              <a:t>ダブルクリック</a:t>
            </a:r>
            <a:endParaRPr lang="en-US" altLang="ja-JP" sz="1000" dirty="0"/>
          </a:p>
        </p:txBody>
      </p:sp>
    </p:spTree>
    <p:extLst>
      <p:ext uri="{BB962C8B-B14F-4D97-AF65-F5344CB8AC3E}">
        <p14:creationId xmlns:p14="http://schemas.microsoft.com/office/powerpoint/2010/main" val="3895186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端子数の増減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ブロック右クリック→マスク→マスク パラメーターから</a:t>
            </a:r>
            <a:r>
              <a:rPr kumimoji="1" lang="en-US" altLang="ja-JP" dirty="0" smtClean="0"/>
              <a:t/>
            </a:r>
            <a:br>
              <a:rPr kumimoji="1" lang="en-US" altLang="ja-JP" dirty="0" smtClean="0"/>
            </a:br>
            <a:r>
              <a:rPr kumimoji="1" lang="ja-JP" altLang="en-US" dirty="0" smtClean="0"/>
              <a:t>端子数を増減できる。</a:t>
            </a:r>
            <a:endParaRPr kumimoji="1" lang="en-US" altLang="ja-JP" dirty="0" smtClean="0"/>
          </a:p>
          <a:p>
            <a:r>
              <a:rPr kumimoji="1" lang="ja-JP" altLang="en-US" dirty="0" smtClean="0"/>
              <a:t>２以上の整数のみ設定できる。変数不可。</a:t>
            </a:r>
            <a:endParaRPr kumimoji="1" lang="ja-JP" altLang="en-US" dirty="0"/>
          </a:p>
        </p:txBody>
      </p:sp>
      <p:pic>
        <p:nvPicPr>
          <p:cNvPr id="4" name="図 3"/>
          <p:cNvPicPr>
            <a:picLocks noChangeAspect="1"/>
          </p:cNvPicPr>
          <p:nvPr/>
        </p:nvPicPr>
        <p:blipFill>
          <a:blip r:embed="rId2"/>
          <a:stretch>
            <a:fillRect/>
          </a:stretch>
        </p:blipFill>
        <p:spPr>
          <a:xfrm>
            <a:off x="1329928" y="2466975"/>
            <a:ext cx="5343525" cy="1028700"/>
          </a:xfrm>
          <a:prstGeom prst="rect">
            <a:avLst/>
          </a:prstGeom>
        </p:spPr>
      </p:pic>
      <p:pic>
        <p:nvPicPr>
          <p:cNvPr id="5" name="図 4"/>
          <p:cNvPicPr>
            <a:picLocks noChangeAspect="1"/>
          </p:cNvPicPr>
          <p:nvPr/>
        </p:nvPicPr>
        <p:blipFill>
          <a:blip r:embed="rId3"/>
          <a:stretch>
            <a:fillRect/>
          </a:stretch>
        </p:blipFill>
        <p:spPr>
          <a:xfrm>
            <a:off x="7197526" y="2466975"/>
            <a:ext cx="4038600" cy="3048000"/>
          </a:xfrm>
          <a:prstGeom prst="rect">
            <a:avLst/>
          </a:prstGeom>
        </p:spPr>
      </p:pic>
      <p:cxnSp>
        <p:nvCxnSpPr>
          <p:cNvPr id="6" name="直線矢印コネクタ 5"/>
          <p:cNvCxnSpPr>
            <a:endCxn id="5" idx="1"/>
          </p:cNvCxnSpPr>
          <p:nvPr/>
        </p:nvCxnSpPr>
        <p:spPr bwMode="auto">
          <a:xfrm>
            <a:off x="6204265" y="3332082"/>
            <a:ext cx="993261" cy="6588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テキスト ボックス 8"/>
          <p:cNvSpPr txBox="1"/>
          <p:nvPr/>
        </p:nvSpPr>
        <p:spPr>
          <a:xfrm>
            <a:off x="972167" y="5227840"/>
            <a:ext cx="8768561" cy="938719"/>
          </a:xfrm>
          <a:prstGeom prst="rect">
            <a:avLst/>
          </a:prstGeom>
          <a:noFill/>
        </p:spPr>
        <p:txBody>
          <a:bodyPr wrap="square" rtlCol="0">
            <a:spAutoFit/>
          </a:bodyPr>
          <a:lstStyle/>
          <a:p>
            <a:r>
              <a:rPr lang="en-US" altLang="ja-JP" sz="1100" dirty="0">
                <a:solidFill>
                  <a:srgbClr val="00B0F0"/>
                </a:solidFill>
              </a:rPr>
              <a:t>Manual Variant </a:t>
            </a:r>
            <a:r>
              <a:rPr lang="en-US" altLang="ja-JP" sz="1100" dirty="0" smtClean="0">
                <a:solidFill>
                  <a:srgbClr val="00B0F0"/>
                </a:solidFill>
              </a:rPr>
              <a:t>Sink</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/manualvariantsink.html</a:t>
            </a:r>
            <a:r>
              <a:rPr lang="en-US" altLang="ja-JP" sz="1100" dirty="0" smtClean="0">
                <a:solidFill>
                  <a:srgbClr val="00B0F0"/>
                </a:solidFill>
              </a:rPr>
              <a:t>'))</a:t>
            </a:r>
          </a:p>
          <a:p>
            <a:endParaRPr kumimoji="1" lang="en-US" altLang="ja-JP" sz="1100" dirty="0">
              <a:solidFill>
                <a:srgbClr val="00B0F0"/>
              </a:solidFill>
            </a:endParaRPr>
          </a:p>
          <a:p>
            <a:r>
              <a:rPr lang="en-US" altLang="ja-JP" sz="1100" dirty="0">
                <a:solidFill>
                  <a:srgbClr val="00B0F0"/>
                </a:solidFill>
              </a:rPr>
              <a:t>Manual Variant </a:t>
            </a:r>
            <a:r>
              <a:rPr lang="en-US" altLang="ja-JP" sz="1100" dirty="0" smtClean="0">
                <a:solidFill>
                  <a:srgbClr val="00B0F0"/>
                </a:solidFill>
              </a:rPr>
              <a:t>Source</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/manualvariantsource.html'))</a:t>
            </a:r>
            <a:endParaRPr kumimoji="1" lang="ja-JP" altLang="en-US" sz="1100" dirty="0">
              <a:solidFill>
                <a:srgbClr val="00B0F0"/>
              </a:solidFill>
            </a:endParaRPr>
          </a:p>
        </p:txBody>
      </p:sp>
    </p:spTree>
    <p:extLst>
      <p:ext uri="{BB962C8B-B14F-4D97-AF65-F5344CB8AC3E}">
        <p14:creationId xmlns:p14="http://schemas.microsoft.com/office/powerpoint/2010/main" val="168086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バリアント制御モードは</a:t>
            </a:r>
            <a:r>
              <a:rPr kumimoji="1" lang="en-US" altLang="ja-JP" dirty="0" smtClean="0"/>
              <a:t>’</a:t>
            </a:r>
            <a:r>
              <a:rPr kumimoji="1" lang="ja-JP" altLang="en-US" dirty="0" smtClean="0"/>
              <a:t>ラベル</a:t>
            </a:r>
            <a:r>
              <a:rPr kumimoji="1" lang="en-US" altLang="ja-JP" dirty="0" smtClean="0"/>
              <a:t>’</a:t>
            </a:r>
            <a:r>
              <a:rPr kumimoji="1" lang="ja-JP" altLang="en-US" dirty="0" smtClean="0"/>
              <a:t>に固定。</a:t>
            </a:r>
            <a:endParaRPr kumimoji="1" lang="en-US" altLang="ja-JP" dirty="0" smtClean="0"/>
          </a:p>
          <a:p>
            <a:r>
              <a:rPr kumimoji="1" lang="ja-JP" altLang="en-US" dirty="0" smtClean="0"/>
              <a:t>ラベル名は‘</a:t>
            </a:r>
            <a:r>
              <a:rPr kumimoji="1" lang="en-US" altLang="ja-JP" dirty="0" smtClean="0"/>
              <a:t>V_1</a:t>
            </a:r>
            <a:r>
              <a:rPr kumimoji="1" lang="ja-JP" altLang="en-US" dirty="0" smtClean="0"/>
              <a:t>’</a:t>
            </a:r>
            <a:r>
              <a:rPr kumimoji="1" lang="en-US" altLang="ja-JP" dirty="0" smtClean="0"/>
              <a:t>, ‘V_2’</a:t>
            </a:r>
            <a:r>
              <a:rPr kumimoji="1" lang="ja-JP" altLang="en-US" dirty="0" smtClean="0"/>
              <a:t>に固定。</a:t>
            </a:r>
            <a:endParaRPr kumimoji="1" lang="en-US" altLang="ja-JP" dirty="0" smtClean="0"/>
          </a:p>
        </p:txBody>
      </p:sp>
      <p:pic>
        <p:nvPicPr>
          <p:cNvPr id="4" name="図 3"/>
          <p:cNvPicPr>
            <a:picLocks noChangeAspect="1"/>
          </p:cNvPicPr>
          <p:nvPr/>
        </p:nvPicPr>
        <p:blipFill>
          <a:blip r:embed="rId2"/>
          <a:stretch>
            <a:fillRect/>
          </a:stretch>
        </p:blipFill>
        <p:spPr>
          <a:xfrm>
            <a:off x="1047750" y="2299334"/>
            <a:ext cx="4232462" cy="3888105"/>
          </a:xfrm>
          <a:prstGeom prst="rect">
            <a:avLst/>
          </a:prstGeom>
        </p:spPr>
      </p:pic>
      <p:sp>
        <p:nvSpPr>
          <p:cNvPr id="5" name="線吹き出し 1 (枠付き) 4"/>
          <p:cNvSpPr/>
          <p:nvPr/>
        </p:nvSpPr>
        <p:spPr bwMode="auto">
          <a:xfrm>
            <a:off x="3586095" y="2317745"/>
            <a:ext cx="4176780" cy="870585"/>
          </a:xfrm>
          <a:prstGeom prst="borderCallout1">
            <a:avLst>
              <a:gd name="adj1" fmla="val 18750"/>
              <a:gd name="adj2" fmla="val -8333"/>
              <a:gd name="adj3" fmla="val 208203"/>
              <a:gd name="adj4" fmla="val -298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端子の選択はコマンドからもできる</a:t>
            </a:r>
            <a:endParaRPr lang="en-US" altLang="ja-JP" sz="1400" dirty="0" smtClean="0">
              <a:latin typeface="Arial" charset="0"/>
              <a:ea typeface="ＭＳ Ｐゴシック" pitchFamily="50" charset="-128"/>
            </a:endParaRPr>
          </a:p>
          <a:p>
            <a:pPr fontAlgn="base">
              <a:spcBef>
                <a:spcPct val="0"/>
              </a:spcBef>
              <a:spcAft>
                <a:spcPct val="0"/>
              </a:spcAft>
            </a:pPr>
            <a:r>
              <a:rPr lang="en-US" altLang="ja-JP" sz="1400" dirty="0" err="1" smtClean="0">
                <a:latin typeface="Arial" charset="0"/>
                <a:ea typeface="ＭＳ Ｐゴシック" pitchFamily="50" charset="-128"/>
              </a:rPr>
              <a:t>set_param</a:t>
            </a:r>
            <a:r>
              <a:rPr lang="en-US" altLang="ja-JP" sz="1400" dirty="0" smtClean="0">
                <a:latin typeface="Arial" charset="0"/>
                <a:ea typeface="ＭＳ Ｐゴシック" pitchFamily="50" charset="-128"/>
              </a:rPr>
              <a:t>(</a:t>
            </a:r>
            <a:r>
              <a:rPr lang="en-US" altLang="ja-JP" sz="1400" dirty="0" err="1" smtClean="0">
                <a:latin typeface="Arial" charset="0"/>
                <a:ea typeface="ＭＳ Ｐゴシック" pitchFamily="50" charset="-128"/>
              </a:rPr>
              <a:t>gcbh</a:t>
            </a: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LabelModeActiveChoice</a:t>
            </a:r>
            <a:r>
              <a:rPr lang="en-US" altLang="ja-JP" sz="1400" dirty="0">
                <a:latin typeface="Arial" charset="0"/>
                <a:ea typeface="ＭＳ Ｐゴシック" pitchFamily="50" charset="-128"/>
              </a:rPr>
              <a:t>', 'V_1')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3"/>
          <a:stretch>
            <a:fillRect/>
          </a:stretch>
        </p:blipFill>
        <p:spPr>
          <a:xfrm>
            <a:off x="5990654" y="3576635"/>
            <a:ext cx="1151573" cy="1788325"/>
          </a:xfrm>
          <a:prstGeom prst="rect">
            <a:avLst/>
          </a:prstGeom>
        </p:spPr>
      </p:pic>
      <p:sp>
        <p:nvSpPr>
          <p:cNvPr id="8" name="線吹き出し 1 (枠付き) 7"/>
          <p:cNvSpPr/>
          <p:nvPr/>
        </p:nvSpPr>
        <p:spPr bwMode="auto">
          <a:xfrm>
            <a:off x="8401432" y="3402648"/>
            <a:ext cx="3621405" cy="1216978"/>
          </a:xfrm>
          <a:prstGeom prst="borderCallout1">
            <a:avLst>
              <a:gd name="adj1" fmla="val 18750"/>
              <a:gd name="adj2" fmla="val -8333"/>
              <a:gd name="adj3" fmla="val 82059"/>
              <a:gd name="adj4" fmla="val -411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端子数はコマンドから増減できる</a:t>
            </a:r>
            <a:endParaRPr lang="en-US" altLang="ja-JP" sz="1400" dirty="0" smtClean="0">
              <a:latin typeface="Arial" charset="0"/>
              <a:ea typeface="ＭＳ Ｐゴシック" pitchFamily="50" charset="-128"/>
            </a:endParaRPr>
          </a:p>
          <a:p>
            <a:pPr fontAlgn="base">
              <a:spcBef>
                <a:spcPct val="0"/>
              </a:spcBef>
              <a:spcAft>
                <a:spcPct val="0"/>
              </a:spcAft>
            </a:pPr>
            <a:r>
              <a:rPr lang="en-US" altLang="ja-JP" sz="1400" dirty="0" err="1" smtClean="0">
                <a:latin typeface="Arial" charset="0"/>
                <a:ea typeface="ＭＳ Ｐゴシック" pitchFamily="50" charset="-128"/>
              </a:rPr>
              <a:t>set_param</a:t>
            </a:r>
            <a:r>
              <a:rPr lang="en-US" altLang="ja-JP" sz="1400" dirty="0" smtClean="0">
                <a:latin typeface="Arial" charset="0"/>
                <a:ea typeface="ＭＳ Ｐゴシック" pitchFamily="50" charset="-128"/>
              </a:rPr>
              <a:t>(</a:t>
            </a:r>
            <a:r>
              <a:rPr lang="en-US" altLang="ja-JP" sz="1400" dirty="0" err="1" smtClean="0">
                <a:latin typeface="Arial" charset="0"/>
                <a:ea typeface="ＭＳ Ｐゴシック" pitchFamily="50" charset="-128"/>
              </a:rPr>
              <a:t>gcbh</a:t>
            </a: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NumChoices</a:t>
            </a:r>
            <a:r>
              <a:rPr lang="en-US" altLang="ja-JP" sz="1400" dirty="0">
                <a:latin typeface="Arial" charset="0"/>
                <a:ea typeface="ＭＳ Ｐゴシック" pitchFamily="50" charset="-128"/>
              </a:rPr>
              <a:t>', '3</a:t>
            </a:r>
            <a:r>
              <a:rPr lang="en-US" altLang="ja-JP" sz="1400" dirty="0" smtClean="0">
                <a:latin typeface="Arial" charset="0"/>
                <a:ea typeface="ＭＳ Ｐゴシック" pitchFamily="50" charset="-128"/>
              </a:rPr>
              <a:t>')</a:t>
            </a:r>
          </a:p>
          <a:p>
            <a:pPr fontAlgn="base">
              <a:spcBef>
                <a:spcPct val="0"/>
              </a:spcBef>
              <a:spcAft>
                <a:spcPct val="0"/>
              </a:spcAft>
            </a:pPr>
            <a:endParaRPr lang="en-US" altLang="ja-JP" sz="1400" dirty="0">
              <a:latin typeface="Arial" charset="0"/>
              <a:ea typeface="ＭＳ Ｐゴシック" pitchFamily="50" charset="-128"/>
            </a:endParaRPr>
          </a:p>
          <a:p>
            <a:pPr fontAlgn="base">
              <a:spcBef>
                <a:spcPct val="0"/>
              </a:spcBef>
              <a:spcAft>
                <a:spcPct val="0"/>
              </a:spcAft>
            </a:pPr>
            <a:r>
              <a:rPr lang="ja-JP" altLang="en-US" sz="1400" dirty="0" smtClean="0">
                <a:latin typeface="Arial" charset="0"/>
                <a:ea typeface="ＭＳ Ｐゴシック" pitchFamily="50" charset="-128"/>
              </a:rPr>
              <a:t>ラ</a:t>
            </a:r>
            <a:r>
              <a:rPr lang="ja-JP" altLang="en-US" sz="1400" dirty="0" err="1" smtClean="0">
                <a:latin typeface="Arial" charset="0"/>
                <a:ea typeface="ＭＳ Ｐゴシック" pitchFamily="50" charset="-128"/>
              </a:rPr>
              <a:t>べ</a:t>
            </a:r>
            <a:r>
              <a:rPr lang="ja-JP" altLang="en-US" sz="1400" dirty="0" smtClean="0">
                <a:latin typeface="Arial" charset="0"/>
                <a:ea typeface="ＭＳ Ｐゴシック" pitchFamily="50" charset="-128"/>
              </a:rPr>
              <a:t>ル名は</a:t>
            </a:r>
            <a:r>
              <a:rPr lang="en-US" altLang="ja-JP" sz="1400" dirty="0" smtClean="0">
                <a:latin typeface="Arial" charset="0"/>
                <a:ea typeface="ＭＳ Ｐゴシック" pitchFamily="50" charset="-128"/>
              </a:rPr>
              <a:t>‘V_</a:t>
            </a:r>
            <a:r>
              <a:rPr lang="ja-JP" altLang="en-US" sz="1400" dirty="0" smtClean="0">
                <a:latin typeface="Arial" charset="0"/>
                <a:ea typeface="ＭＳ Ｐゴシック" pitchFamily="50" charset="-128"/>
              </a:rPr>
              <a:t>数値</a:t>
            </a:r>
            <a:r>
              <a:rPr lang="en-US" altLang="ja-JP" sz="1400" dirty="0" smtClean="0">
                <a:latin typeface="Arial" charset="0"/>
                <a:ea typeface="ＭＳ Ｐゴシック" pitchFamily="50" charset="-128"/>
              </a:rPr>
              <a:t>’</a:t>
            </a:r>
            <a:r>
              <a:rPr lang="ja-JP" altLang="en-US" sz="1400" dirty="0" smtClean="0">
                <a:latin typeface="Arial" charset="0"/>
                <a:ea typeface="ＭＳ Ｐゴシック" pitchFamily="50" charset="-128"/>
              </a:rPr>
              <a:t>形式で、数値部分が増加</a:t>
            </a:r>
            <a:endParaRPr lang="en-US" altLang="ja-JP" sz="1400" dirty="0" smtClean="0">
              <a:latin typeface="Arial" charset="0"/>
              <a:ea typeface="ＭＳ Ｐゴシック" pitchFamily="50" charset="-128"/>
            </a:endParaRPr>
          </a:p>
          <a:p>
            <a:pPr fontAlgn="base">
              <a:spcBef>
                <a:spcPct val="0"/>
              </a:spcBef>
              <a:spcAft>
                <a:spcPct val="0"/>
              </a:spcAft>
            </a:pP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7142227" y="4310538"/>
            <a:ext cx="1076325" cy="1162050"/>
          </a:xfrm>
          <a:prstGeom prst="rect">
            <a:avLst/>
          </a:prstGeom>
        </p:spPr>
      </p:pic>
      <p:sp>
        <p:nvSpPr>
          <p:cNvPr id="10" name="正方形/長方形 9"/>
          <p:cNvSpPr/>
          <p:nvPr/>
        </p:nvSpPr>
        <p:spPr bwMode="auto">
          <a:xfrm>
            <a:off x="6395259" y="4434576"/>
            <a:ext cx="564088" cy="33173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7116301" y="5096192"/>
            <a:ext cx="1016526" cy="37639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1654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簡単に端子の選択を切り替えられる（テストに向いている）</a:t>
            </a:r>
            <a:endParaRPr lang="en-US" altLang="ja-JP" dirty="0" smtClean="0"/>
          </a:p>
          <a:p>
            <a:pPr lvl="1"/>
            <a:endParaRPr kumimoji="1" lang="en-US" altLang="ja-JP" dirty="0"/>
          </a:p>
          <a:p>
            <a:r>
              <a:rPr kumimoji="1" lang="ja-JP" altLang="en-US" dirty="0" smtClean="0"/>
              <a:t>デメリット</a:t>
            </a:r>
            <a:endParaRPr kumimoji="1" lang="en-US" altLang="ja-JP" dirty="0" smtClean="0"/>
          </a:p>
          <a:p>
            <a:pPr lvl="1"/>
            <a:r>
              <a:rPr lang="ja-JP" altLang="en-US" dirty="0" smtClean="0"/>
              <a:t>ダブルクリックで選択が切り替わると、切り替わったことに気づかない時がある</a:t>
            </a:r>
            <a:r>
              <a:rPr lang="en-US" altLang="ja-JP" dirty="0" smtClean="0"/>
              <a:t/>
            </a:r>
            <a:br>
              <a:rPr lang="en-US" altLang="ja-JP" dirty="0" smtClean="0"/>
            </a:br>
            <a:r>
              <a:rPr lang="ja-JP" altLang="en-US" dirty="0" smtClean="0"/>
              <a:t>（ブロックパラメーターを開くつもりでダブルクリックした場合など）</a:t>
            </a:r>
            <a:endParaRPr kumimoji="1" lang="en-US" altLang="ja-JP" dirty="0" smtClean="0"/>
          </a:p>
          <a:p>
            <a:pPr lvl="1"/>
            <a:r>
              <a:rPr kumimoji="1" lang="ja-JP" altLang="en-US" dirty="0" smtClean="0"/>
              <a:t>端子の数を増やすのが手間。</a:t>
            </a:r>
            <a:r>
              <a:rPr lang="ja-JP" altLang="en-US" dirty="0" smtClean="0"/>
              <a:t>ダイアログはもっと簡単に出したい。</a:t>
            </a:r>
            <a:endParaRPr lang="en-US" altLang="ja-JP" dirty="0" smtClean="0"/>
          </a:p>
          <a:p>
            <a:pPr lvl="1"/>
            <a:r>
              <a:rPr kumimoji="1" lang="en-US" altLang="ja-JP" dirty="0" smtClean="0"/>
              <a:t>Variant</a:t>
            </a:r>
            <a:r>
              <a:rPr kumimoji="1" lang="ja-JP" altLang="en-US" dirty="0" smtClean="0"/>
              <a:t> </a:t>
            </a:r>
            <a:r>
              <a:rPr kumimoji="1" lang="en-US" altLang="ja-JP" dirty="0" smtClean="0"/>
              <a:t>Sink,</a:t>
            </a:r>
            <a:r>
              <a:rPr kumimoji="1" lang="ja-JP" altLang="en-US" dirty="0" smtClean="0"/>
              <a:t> </a:t>
            </a:r>
            <a:r>
              <a:rPr kumimoji="1" lang="en-US" altLang="ja-JP" dirty="0" smtClean="0"/>
              <a:t>Variant</a:t>
            </a:r>
            <a:r>
              <a:rPr kumimoji="1" lang="ja-JP" altLang="en-US" dirty="0" smtClean="0"/>
              <a:t> </a:t>
            </a:r>
            <a:r>
              <a:rPr kumimoji="1" lang="en-US" altLang="ja-JP" dirty="0" smtClean="0"/>
              <a:t>Source</a:t>
            </a:r>
            <a:r>
              <a:rPr kumimoji="1" lang="ja-JP" altLang="en-US" dirty="0" smtClean="0"/>
              <a:t>と</a:t>
            </a:r>
            <a:r>
              <a:rPr kumimoji="1" lang="en-US" altLang="ja-JP" dirty="0" err="1" smtClean="0"/>
              <a:t>BlockType</a:t>
            </a:r>
            <a:r>
              <a:rPr kumimoji="1" lang="ja-JP" altLang="en-US" dirty="0" smtClean="0"/>
              <a:t>が同じなので検索時にひと手間かかる。</a:t>
            </a:r>
            <a:endParaRPr kumimoji="1" lang="ja-JP" altLang="en-US" dirty="0"/>
          </a:p>
        </p:txBody>
      </p:sp>
    </p:spTree>
    <p:extLst>
      <p:ext uri="{BB962C8B-B14F-4D97-AF65-F5344CB8AC3E}">
        <p14:creationId xmlns:p14="http://schemas.microsoft.com/office/powerpoint/2010/main" val="251352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endParaRPr kumimoji="1" lang="ja-JP" altLang="en-US" dirty="0"/>
          </a:p>
        </p:txBody>
      </p:sp>
      <p:sp>
        <p:nvSpPr>
          <p:cNvPr id="5" name="テキスト ボックス 4"/>
          <p:cNvSpPr txBox="1"/>
          <p:nvPr/>
        </p:nvSpPr>
        <p:spPr>
          <a:xfrm>
            <a:off x="838817" y="1008695"/>
            <a:ext cx="8768561" cy="1277273"/>
          </a:xfrm>
          <a:prstGeom prst="rect">
            <a:avLst/>
          </a:prstGeom>
          <a:noFill/>
        </p:spPr>
        <p:txBody>
          <a:bodyPr wrap="square" rtlCol="0">
            <a:spAutoFit/>
          </a:bodyPr>
          <a:lstStyle/>
          <a:p>
            <a:r>
              <a:rPr lang="ja-JP" altLang="en-US" sz="1100" b="1" dirty="0">
                <a:solidFill>
                  <a:srgbClr val="00B0F0"/>
                </a:solidFill>
              </a:rPr>
              <a:t>バリアント ソースおよびバリアント シンクによるバリアント条件の</a:t>
            </a:r>
            <a:r>
              <a:rPr lang="ja-JP" altLang="en-US" sz="1100" b="1" dirty="0" smtClean="0">
                <a:solidFill>
                  <a:srgbClr val="00B0F0"/>
                </a:solidFill>
              </a:rPr>
              <a:t>伝播</a:t>
            </a:r>
            <a:endParaRPr lang="en-US" altLang="ja-JP" sz="1100" b="1" dirty="0" smtClean="0">
              <a:solidFill>
                <a:srgbClr val="00B0F0"/>
              </a:solidFill>
            </a:endParaRPr>
          </a:p>
          <a:p>
            <a:r>
              <a:rPr lang="en-US" altLang="ja-JP" sz="1100" dirty="0" smtClean="0">
                <a:solidFill>
                  <a:srgbClr val="00B0F0"/>
                </a:solidFill>
              </a:rPr>
              <a:t>web(</a:t>
            </a:r>
            <a:r>
              <a:rPr lang="en-US" altLang="ja-JP" sz="1100" dirty="0" err="1" smtClean="0">
                <a:solidFill>
                  <a:srgbClr val="00B0F0"/>
                </a:solidFill>
              </a:rPr>
              <a:t>fullfile</a:t>
            </a:r>
            <a:r>
              <a:rPr lang="en-US" altLang="ja-JP" sz="1100" dirty="0" smtClean="0">
                <a:solidFill>
                  <a:srgbClr val="00B0F0"/>
                </a:solidFill>
              </a:rPr>
              <a:t>(</a:t>
            </a:r>
            <a:r>
              <a:rPr lang="en-US" altLang="ja-JP" sz="1100" dirty="0" err="1" smtClean="0">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/variant-condition-propagation-with-variant-source-and-sink-blocks.html#bu8cflg</a:t>
            </a:r>
            <a:r>
              <a:rPr lang="en-US" altLang="ja-JP" sz="1100" dirty="0" smtClean="0">
                <a:solidFill>
                  <a:srgbClr val="00B0F0"/>
                </a:solidFill>
              </a:rPr>
              <a:t>'))</a:t>
            </a:r>
          </a:p>
          <a:p>
            <a:endParaRPr kumimoji="1" lang="en-US" altLang="ja-JP" sz="1100" dirty="0">
              <a:solidFill>
                <a:srgbClr val="00B0F0"/>
              </a:solidFill>
            </a:endParaRPr>
          </a:p>
          <a:p>
            <a:r>
              <a:rPr lang="en-US" altLang="ja-JP" sz="1100" dirty="0">
                <a:solidFill>
                  <a:srgbClr val="00B0F0"/>
                </a:solidFill>
              </a:rPr>
              <a:t>Represent Variant Source and Sink Blocks in Generated </a:t>
            </a:r>
            <a:r>
              <a:rPr lang="en-US" altLang="ja-JP" sz="1100" dirty="0" smtClean="0">
                <a:solidFill>
                  <a:srgbClr val="00B0F0"/>
                </a:solidFill>
              </a:rPr>
              <a:t>Code</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ecoder</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/represent-inline-variants-in-generated-code.html</a:t>
            </a:r>
            <a:r>
              <a:rPr lang="en-US" altLang="ja-JP" sz="1100" dirty="0" smtClean="0">
                <a:solidFill>
                  <a:srgbClr val="00B0F0"/>
                </a:solidFill>
              </a:rPr>
              <a:t>'))</a:t>
            </a:r>
          </a:p>
          <a:p>
            <a:endParaRPr kumimoji="1" lang="en-US" altLang="ja-JP" sz="1100" dirty="0">
              <a:solidFill>
                <a:srgbClr val="00B0F0"/>
              </a:solidFill>
            </a:endParaRPr>
          </a:p>
          <a:p>
            <a:endParaRPr kumimoji="1" lang="ja-JP" altLang="en-US" sz="1100" dirty="0">
              <a:solidFill>
                <a:srgbClr val="00B0F0"/>
              </a:solidFill>
            </a:endParaRPr>
          </a:p>
        </p:txBody>
      </p:sp>
    </p:spTree>
    <p:extLst>
      <p:ext uri="{BB962C8B-B14F-4D97-AF65-F5344CB8AC3E}">
        <p14:creationId xmlns:p14="http://schemas.microsoft.com/office/powerpoint/2010/main" val="259402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Variant</a:t>
            </a:r>
            <a:r>
              <a:rPr lang="ja-JP" altLang="en-US" dirty="0" smtClean="0"/>
              <a:t> </a:t>
            </a:r>
            <a:r>
              <a:rPr lang="en-US" altLang="ja-JP" dirty="0" smtClean="0"/>
              <a:t>Sink / Variant Source</a:t>
            </a:r>
            <a:r>
              <a:rPr lang="ja-JP" altLang="en-US" dirty="0" smtClean="0"/>
              <a:t>機能</a:t>
            </a:r>
            <a:r>
              <a:rPr lang="ja-JP" altLang="en-US" dirty="0"/>
              <a:t>概要</a:t>
            </a:r>
            <a:endParaRPr kumimoji="1" lang="ja-JP" altLang="en-US" dirty="0"/>
          </a:p>
        </p:txBody>
      </p:sp>
      <p:sp>
        <p:nvSpPr>
          <p:cNvPr id="4" name="コンテンツ プレースホルダー 3"/>
          <p:cNvSpPr>
            <a:spLocks noGrp="1"/>
          </p:cNvSpPr>
          <p:nvPr>
            <p:ph idx="1"/>
          </p:nvPr>
        </p:nvSpPr>
        <p:spPr/>
        <p:txBody>
          <a:bodyPr/>
          <a:lstStyle/>
          <a:p>
            <a:r>
              <a:rPr kumimoji="1" lang="en-US" altLang="ja-JP" dirty="0" smtClean="0"/>
              <a:t>Variant Sink</a:t>
            </a:r>
          </a:p>
          <a:p>
            <a:pPr lvl="1"/>
            <a:r>
              <a:rPr lang="en-US" altLang="ja-JP" dirty="0" smtClean="0"/>
              <a:t>1 </a:t>
            </a:r>
            <a:r>
              <a:rPr lang="ja-JP" altLang="en-US" dirty="0" err="1"/>
              <a:t>つの</a:t>
            </a:r>
            <a:r>
              <a:rPr lang="ja-JP" altLang="en-US" dirty="0"/>
              <a:t>入力端子と </a:t>
            </a:r>
            <a:r>
              <a:rPr lang="ja-JP" altLang="en-US" dirty="0" smtClean="0"/>
              <a:t>、</a:t>
            </a:r>
            <a:r>
              <a:rPr lang="en-US" altLang="ja-JP" dirty="0" smtClean="0"/>
              <a:t>1 </a:t>
            </a:r>
            <a:r>
              <a:rPr lang="ja-JP" altLang="en-US" dirty="0"/>
              <a:t>つ以上の出力</a:t>
            </a:r>
            <a:r>
              <a:rPr lang="ja-JP" altLang="en-US" dirty="0" smtClean="0"/>
              <a:t>端子を持つ</a:t>
            </a:r>
            <a:endParaRPr lang="en-US" altLang="ja-JP" dirty="0" smtClean="0"/>
          </a:p>
          <a:p>
            <a:pPr lvl="1"/>
            <a:r>
              <a:rPr lang="ja-JP" altLang="en-US" dirty="0" smtClean="0"/>
              <a:t>ブロックの設定で、入力信号をどの出力端子から流すかを決定する</a:t>
            </a:r>
            <a:endParaRPr lang="en-US" altLang="ja-JP" dirty="0" smtClean="0"/>
          </a:p>
          <a:p>
            <a:pPr lvl="1"/>
            <a:r>
              <a:rPr lang="ja-JP" altLang="en-US" dirty="0" smtClean="0"/>
              <a:t>有効になる出力端子はいずれか</a:t>
            </a:r>
            <a:r>
              <a:rPr lang="en-US" altLang="ja-JP" dirty="0" smtClean="0"/>
              <a:t>1</a:t>
            </a:r>
            <a:r>
              <a:rPr lang="ja-JP" altLang="en-US" dirty="0" smtClean="0"/>
              <a:t>つ</a:t>
            </a:r>
            <a:endParaRPr lang="en-US" altLang="ja-JP" dirty="0" smtClean="0"/>
          </a:p>
          <a:p>
            <a:pPr lvl="1"/>
            <a:endParaRPr lang="en-US" altLang="ja-JP" dirty="0"/>
          </a:p>
          <a:p>
            <a:r>
              <a:rPr lang="en-US" altLang="ja-JP" dirty="0" smtClean="0"/>
              <a:t>Variant</a:t>
            </a:r>
            <a:r>
              <a:rPr lang="ja-JP" altLang="en-US" dirty="0" smtClean="0"/>
              <a:t> </a:t>
            </a:r>
            <a:r>
              <a:rPr lang="en-US" altLang="ja-JP" dirty="0" smtClean="0"/>
              <a:t>Source</a:t>
            </a:r>
          </a:p>
          <a:p>
            <a:pPr lvl="1"/>
            <a:r>
              <a:rPr lang="en-US" altLang="ja-JP" dirty="0"/>
              <a:t>1</a:t>
            </a:r>
            <a:r>
              <a:rPr lang="ja-JP" altLang="en-US" dirty="0" smtClean="0"/>
              <a:t>つ以上の入力端子と、１つの出力端子を持つ</a:t>
            </a:r>
            <a:endParaRPr lang="en-US" altLang="ja-JP" dirty="0" smtClean="0"/>
          </a:p>
          <a:p>
            <a:pPr lvl="1"/>
            <a:r>
              <a:rPr lang="ja-JP" altLang="en-US" dirty="0"/>
              <a:t>ブロックの設定で</a:t>
            </a:r>
            <a:r>
              <a:rPr lang="ja-JP" altLang="en-US" dirty="0" smtClean="0"/>
              <a:t>、どの入力端子から入った信号を出力端子に流すかを決定する</a:t>
            </a:r>
            <a:endParaRPr lang="en-US" altLang="ja-JP" dirty="0" smtClean="0"/>
          </a:p>
          <a:p>
            <a:pPr lvl="1"/>
            <a:r>
              <a:rPr lang="ja-JP" altLang="en-US" dirty="0" smtClean="0"/>
              <a:t>有効になる入力端子はいずれか</a:t>
            </a:r>
            <a:r>
              <a:rPr lang="en-US" altLang="ja-JP" dirty="0" smtClean="0"/>
              <a:t>1</a:t>
            </a:r>
            <a:r>
              <a:rPr lang="ja-JP" altLang="en-US" dirty="0" smtClean="0"/>
              <a:t>つ</a:t>
            </a:r>
            <a:endParaRPr lang="en-US" altLang="ja-JP" dirty="0" smtClean="0"/>
          </a:p>
          <a:p>
            <a:pPr lvl="1"/>
            <a:endParaRPr lang="en-US" altLang="ja-JP" dirty="0"/>
          </a:p>
          <a:p>
            <a:pPr lvl="1"/>
            <a:endParaRPr lang="ja-JP" altLang="en-US" dirty="0"/>
          </a:p>
        </p:txBody>
      </p:sp>
      <p:pic>
        <p:nvPicPr>
          <p:cNvPr id="5" name="図 4"/>
          <p:cNvPicPr>
            <a:picLocks noChangeAspect="1"/>
          </p:cNvPicPr>
          <p:nvPr/>
        </p:nvPicPr>
        <p:blipFill>
          <a:blip r:embed="rId2"/>
          <a:stretch>
            <a:fillRect/>
          </a:stretch>
        </p:blipFill>
        <p:spPr>
          <a:xfrm>
            <a:off x="9130482" y="1237179"/>
            <a:ext cx="1036860" cy="1682772"/>
          </a:xfrm>
          <a:prstGeom prst="rect">
            <a:avLst/>
          </a:prstGeom>
        </p:spPr>
      </p:pic>
      <p:sp>
        <p:nvSpPr>
          <p:cNvPr id="7" name="テキスト ボックス 6"/>
          <p:cNvSpPr txBox="1"/>
          <p:nvPr/>
        </p:nvSpPr>
        <p:spPr>
          <a:xfrm>
            <a:off x="8943174" y="2735285"/>
            <a:ext cx="1411477" cy="369332"/>
          </a:xfrm>
          <a:prstGeom prst="rect">
            <a:avLst/>
          </a:prstGeom>
          <a:noFill/>
        </p:spPr>
        <p:txBody>
          <a:bodyPr wrap="none" rtlCol="0">
            <a:spAutoFit/>
          </a:bodyPr>
          <a:lstStyle/>
          <a:p>
            <a:r>
              <a:rPr lang="en-US" altLang="ja-JP" dirty="0"/>
              <a:t>Variant </a:t>
            </a:r>
            <a:r>
              <a:rPr lang="en-US" altLang="ja-JP" dirty="0" smtClean="0"/>
              <a:t>Sink</a:t>
            </a:r>
            <a:endParaRPr lang="en-US" altLang="ja-JP" dirty="0"/>
          </a:p>
        </p:txBody>
      </p:sp>
      <p:pic>
        <p:nvPicPr>
          <p:cNvPr id="8" name="図 7"/>
          <p:cNvPicPr>
            <a:picLocks noChangeAspect="1"/>
          </p:cNvPicPr>
          <p:nvPr/>
        </p:nvPicPr>
        <p:blipFill>
          <a:blip r:embed="rId3"/>
          <a:stretch>
            <a:fillRect/>
          </a:stretch>
        </p:blipFill>
        <p:spPr>
          <a:xfrm>
            <a:off x="9204270" y="4293041"/>
            <a:ext cx="963072" cy="1513399"/>
          </a:xfrm>
          <a:prstGeom prst="rect">
            <a:avLst/>
          </a:prstGeom>
        </p:spPr>
      </p:pic>
      <p:sp>
        <p:nvSpPr>
          <p:cNvPr id="9" name="テキスト ボックス 8"/>
          <p:cNvSpPr txBox="1"/>
          <p:nvPr/>
        </p:nvSpPr>
        <p:spPr>
          <a:xfrm>
            <a:off x="8943173" y="5724763"/>
            <a:ext cx="1693605" cy="369332"/>
          </a:xfrm>
          <a:prstGeom prst="rect">
            <a:avLst/>
          </a:prstGeom>
          <a:noFill/>
        </p:spPr>
        <p:txBody>
          <a:bodyPr wrap="none" rtlCol="0">
            <a:spAutoFit/>
          </a:bodyPr>
          <a:lstStyle/>
          <a:p>
            <a:r>
              <a:rPr lang="en-US" altLang="ja-JP" dirty="0"/>
              <a:t>Variant </a:t>
            </a:r>
            <a:r>
              <a:rPr lang="en-US" altLang="ja-JP" dirty="0" smtClean="0"/>
              <a:t>Source</a:t>
            </a:r>
            <a:endParaRPr lang="en-US" altLang="ja-JP" dirty="0"/>
          </a:p>
        </p:txBody>
      </p:sp>
      <p:sp>
        <p:nvSpPr>
          <p:cNvPr id="10" name="テキスト ボックス 9"/>
          <p:cNvSpPr txBox="1"/>
          <p:nvPr/>
        </p:nvSpPr>
        <p:spPr>
          <a:xfrm>
            <a:off x="1098515" y="5155376"/>
            <a:ext cx="4022125" cy="938719"/>
          </a:xfrm>
          <a:prstGeom prst="rect">
            <a:avLst/>
          </a:prstGeom>
          <a:noFill/>
        </p:spPr>
        <p:txBody>
          <a:bodyPr wrap="square" rtlCol="0">
            <a:spAutoFit/>
          </a:bodyPr>
          <a:lstStyle/>
          <a:p>
            <a:r>
              <a:rPr lang="en-US" altLang="ja-JP" sz="1100" dirty="0" smtClean="0">
                <a:solidFill>
                  <a:srgbClr val="00B0F0"/>
                </a:solidFill>
              </a:rPr>
              <a:t>Variant Sink</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/variantsink.html'))</a:t>
            </a:r>
            <a:endParaRPr lang="en-US" altLang="ja-JP" sz="1100" dirty="0" smtClean="0">
              <a:solidFill>
                <a:srgbClr val="00B0F0"/>
              </a:solidFill>
            </a:endParaRPr>
          </a:p>
          <a:p>
            <a:endParaRPr lang="en-US" altLang="ja-JP" sz="1100" dirty="0">
              <a:solidFill>
                <a:srgbClr val="00B0F0"/>
              </a:solidFill>
            </a:endParaRPr>
          </a:p>
          <a:p>
            <a:r>
              <a:rPr lang="en-US" altLang="ja-JP" sz="1100" dirty="0" smtClean="0">
                <a:solidFill>
                  <a:srgbClr val="00B0F0"/>
                </a:solidFill>
              </a:rPr>
              <a:t>Variant Source</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/variantsource.html'))</a:t>
            </a:r>
            <a:endParaRPr kumimoji="1" lang="ja-JP" altLang="en-US" sz="1100" dirty="0">
              <a:solidFill>
                <a:srgbClr val="00B0F0"/>
              </a:solidFill>
            </a:endParaRPr>
          </a:p>
        </p:txBody>
      </p:sp>
    </p:spTree>
    <p:extLst>
      <p:ext uri="{BB962C8B-B14F-4D97-AF65-F5344CB8AC3E}">
        <p14:creationId xmlns:p14="http://schemas.microsoft.com/office/powerpoint/2010/main" val="2769332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r>
              <a:rPr lang="ja-JP" altLang="en-US" dirty="0"/>
              <a:t> </a:t>
            </a:r>
            <a:r>
              <a:rPr lang="en-US" altLang="ja-JP" dirty="0"/>
              <a:t>Sink / Variant Source</a:t>
            </a:r>
            <a:r>
              <a:rPr lang="ja-JP" altLang="en-US" dirty="0"/>
              <a:t>機能概要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Variant</a:t>
            </a:r>
            <a:r>
              <a:rPr kumimoji="1" lang="ja-JP" altLang="en-US" dirty="0" smtClean="0"/>
              <a:t> </a:t>
            </a:r>
            <a:r>
              <a:rPr kumimoji="1" lang="en-US" altLang="ja-JP" dirty="0" smtClean="0"/>
              <a:t>Sink</a:t>
            </a:r>
            <a:r>
              <a:rPr kumimoji="1" lang="ja-JP" altLang="en-US" dirty="0" smtClean="0"/>
              <a:t>と</a:t>
            </a:r>
            <a:r>
              <a:rPr kumimoji="1" lang="en-US" altLang="ja-JP" dirty="0" smtClean="0"/>
              <a:t>Variant</a:t>
            </a:r>
            <a:r>
              <a:rPr kumimoji="1" lang="ja-JP" altLang="en-US" dirty="0" smtClean="0"/>
              <a:t> </a:t>
            </a:r>
            <a:r>
              <a:rPr kumimoji="1" lang="en-US" altLang="ja-JP" dirty="0" smtClean="0"/>
              <a:t>Source</a:t>
            </a:r>
            <a:r>
              <a:rPr kumimoji="1" lang="ja-JP" altLang="en-US" dirty="0" smtClean="0"/>
              <a:t>の機能は類似しているため、</a:t>
            </a:r>
            <a:r>
              <a:rPr kumimoji="1" lang="en-US" altLang="ja-JP" dirty="0" smtClean="0"/>
              <a:t/>
            </a:r>
            <a:br>
              <a:rPr kumimoji="1" lang="en-US" altLang="ja-JP" dirty="0" smtClean="0"/>
            </a:br>
            <a:r>
              <a:rPr kumimoji="1" lang="ja-JP" altLang="en-US" dirty="0" smtClean="0"/>
              <a:t>ほとんどの項目を</a:t>
            </a:r>
            <a:r>
              <a:rPr kumimoji="1" lang="en-US" altLang="ja-JP" dirty="0" smtClean="0"/>
              <a:t>Variant</a:t>
            </a:r>
            <a:r>
              <a:rPr kumimoji="1" lang="ja-JP" altLang="en-US" dirty="0" smtClean="0"/>
              <a:t> </a:t>
            </a:r>
            <a:r>
              <a:rPr kumimoji="1" lang="en-US" altLang="ja-JP" dirty="0" smtClean="0"/>
              <a:t>Sink</a:t>
            </a:r>
            <a:r>
              <a:rPr kumimoji="1" lang="ja-JP" altLang="en-US" dirty="0" smtClean="0"/>
              <a:t>で調査</a:t>
            </a:r>
            <a:endParaRPr kumimoji="1" lang="ja-JP" altLang="en-US" dirty="0"/>
          </a:p>
        </p:txBody>
      </p:sp>
    </p:spTree>
    <p:extLst>
      <p:ext uri="{BB962C8B-B14F-4D97-AF65-F5344CB8AC3E}">
        <p14:creationId xmlns:p14="http://schemas.microsoft.com/office/powerpoint/2010/main" val="176293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bwMode="auto">
          <a:xfrm>
            <a:off x="731794" y="111244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kern="0" dirty="0" smtClean="0"/>
              <a:t>バリアント制御式に式を直接記入する</a:t>
            </a:r>
            <a:endParaRPr lang="en-US" altLang="ja-JP" kern="0" dirty="0" smtClean="0"/>
          </a:p>
          <a:p>
            <a:pPr lvl="1"/>
            <a:r>
              <a:rPr lang="ja-JP" altLang="en-US" kern="0" dirty="0" smtClean="0"/>
              <a:t>下図の場合、ワークスペース上の変数</a:t>
            </a:r>
            <a:r>
              <a:rPr lang="en-US" altLang="ja-JP" kern="0" dirty="0" smtClean="0"/>
              <a:t>a</a:t>
            </a:r>
            <a:r>
              <a:rPr lang="ja-JP" altLang="en-US" kern="0" dirty="0" smtClean="0"/>
              <a:t>の値によってどの端子が選ばれるか決定する</a:t>
            </a:r>
            <a:endParaRPr lang="en-US" altLang="ja-JP" kern="0" dirty="0" smtClean="0"/>
          </a:p>
          <a:p>
            <a:pPr lvl="1"/>
            <a:endParaRPr lang="en-US" altLang="ja-JP" kern="0" dirty="0"/>
          </a:p>
          <a:p>
            <a:pPr lvl="1"/>
            <a:endParaRPr lang="en-US" altLang="ja-JP" kern="0" dirty="0" smtClean="0"/>
          </a:p>
          <a:p>
            <a:pPr lvl="1"/>
            <a:endParaRPr lang="en-US" altLang="ja-JP" kern="0" dirty="0"/>
          </a:p>
          <a:p>
            <a:r>
              <a:rPr lang="ja-JP" altLang="en-US" kern="0" dirty="0" smtClean="0"/>
              <a:t>バリアント制御式に</a:t>
            </a:r>
            <a:r>
              <a:rPr lang="en-US" altLang="ja-JP" kern="0" dirty="0" err="1" smtClean="0"/>
              <a:t>Simulink.Variant</a:t>
            </a:r>
            <a:r>
              <a:rPr lang="ja-JP" altLang="en-US" kern="0" dirty="0" smtClean="0"/>
              <a:t>オブジェクトを設定する</a:t>
            </a:r>
            <a:endParaRPr lang="en-US" altLang="ja-JP" kern="0" dirty="0" smtClean="0"/>
          </a:p>
          <a:p>
            <a:pPr lvl="1"/>
            <a:r>
              <a:rPr lang="ja-JP" altLang="en-US" kern="0" dirty="0" smtClean="0"/>
              <a:t>式を設定した</a:t>
            </a:r>
            <a:r>
              <a:rPr lang="en-US" altLang="ja-JP" kern="0" dirty="0" err="1" smtClean="0"/>
              <a:t>Simulink.Variant</a:t>
            </a:r>
            <a:r>
              <a:rPr lang="ja-JP" altLang="en-US" kern="0" dirty="0" smtClean="0"/>
              <a:t>オブジェクト名を記述する。下図は上図と同じ結果となる。</a:t>
            </a:r>
            <a:endParaRPr lang="en-US" altLang="ja-JP" kern="0" dirty="0"/>
          </a:p>
          <a:p>
            <a:pPr lvl="1"/>
            <a:endParaRPr lang="en-US" altLang="ja-JP" kern="0" dirty="0" smtClean="0"/>
          </a:p>
          <a:p>
            <a:pPr lvl="1"/>
            <a:endParaRPr lang="en-US" altLang="ja-JP" kern="0" dirty="0"/>
          </a:p>
          <a:p>
            <a:pPr lvl="1"/>
            <a:endParaRPr lang="en-US" altLang="ja-JP" kern="0" dirty="0" smtClean="0"/>
          </a:p>
          <a:p>
            <a:pPr marL="457200" lvl="1" indent="0">
              <a:buNone/>
            </a:pPr>
            <a:endParaRPr lang="en-US" altLang="ja-JP" kern="0" dirty="0" smtClean="0"/>
          </a:p>
          <a:p>
            <a:pPr lvl="1"/>
            <a:r>
              <a:rPr lang="en-US" altLang="ja-JP" kern="0" dirty="0" err="1" smtClean="0"/>
              <a:t>Simulink.Variant</a:t>
            </a:r>
            <a:r>
              <a:rPr lang="ja-JP" altLang="en-US" kern="0" dirty="0" smtClean="0"/>
              <a:t>同士の論理演算は有効だが下図の条件欄に出ない</a:t>
            </a:r>
            <a:endParaRPr lang="en-US" altLang="ja-JP" kern="0" dirty="0" smtClean="0"/>
          </a:p>
          <a:p>
            <a:pPr lvl="1"/>
            <a:endParaRPr lang="en-US" altLang="ja-JP" kern="0" dirty="0"/>
          </a:p>
          <a:p>
            <a:pPr lvl="1"/>
            <a:endParaRPr lang="en-US" altLang="ja-JP" kern="0" dirty="0" smtClean="0"/>
          </a:p>
          <a:p>
            <a:pPr lvl="1"/>
            <a:endParaRPr lang="en-US" altLang="ja-JP" kern="0" dirty="0"/>
          </a:p>
          <a:p>
            <a:pPr lvl="1"/>
            <a:endParaRPr lang="en-US" altLang="ja-JP" kern="0" dirty="0" smtClean="0"/>
          </a:p>
          <a:p>
            <a:pPr lvl="1"/>
            <a:endParaRPr lang="en-US" altLang="ja-JP" kern="0" dirty="0" smtClean="0"/>
          </a:p>
          <a:p>
            <a:pPr lvl="1"/>
            <a:endParaRPr lang="en-US" altLang="ja-JP" kern="0" dirty="0"/>
          </a:p>
        </p:txBody>
      </p:sp>
      <p:sp>
        <p:nvSpPr>
          <p:cNvPr id="2" name="タイトル 1"/>
          <p:cNvSpPr>
            <a:spLocks noGrp="1"/>
          </p:cNvSpPr>
          <p:nvPr>
            <p:ph type="title"/>
          </p:nvPr>
        </p:nvSpPr>
        <p:spPr/>
        <p:txBody>
          <a:bodyPr/>
          <a:lstStyle/>
          <a:p>
            <a:r>
              <a:rPr kumimoji="1" lang="en-US" altLang="ja-JP" dirty="0" smtClean="0"/>
              <a:t>{</a:t>
            </a:r>
            <a:r>
              <a:rPr kumimoji="1" lang="ja-JP" altLang="en-US" dirty="0" smtClean="0"/>
              <a:t>バリアント制御モード</a:t>
            </a:r>
            <a:r>
              <a:rPr kumimoji="1" lang="en-US" altLang="ja-JP" dirty="0" smtClean="0"/>
              <a:t>}</a:t>
            </a:r>
            <a:r>
              <a:rPr kumimoji="1" lang="ja-JP" altLang="en-US" dirty="0" smtClean="0"/>
              <a:t>：</a:t>
            </a:r>
            <a:r>
              <a:rPr kumimoji="1" lang="en-US" altLang="ja-JP" dirty="0" smtClean="0"/>
              <a:t>”</a:t>
            </a:r>
            <a:r>
              <a:rPr kumimoji="1" lang="ja-JP" altLang="en-US" dirty="0" smtClean="0"/>
              <a:t>式</a:t>
            </a:r>
            <a:r>
              <a:rPr kumimoji="1" lang="en-US" altLang="ja-JP" dirty="0" smtClean="0"/>
              <a:t>”</a:t>
            </a:r>
            <a:endParaRPr kumimoji="1" lang="ja-JP" altLang="en-US" dirty="0"/>
          </a:p>
        </p:txBody>
      </p:sp>
      <p:pic>
        <p:nvPicPr>
          <p:cNvPr id="10" name="図 9"/>
          <p:cNvPicPr>
            <a:picLocks noChangeAspect="1"/>
          </p:cNvPicPr>
          <p:nvPr/>
        </p:nvPicPr>
        <p:blipFill>
          <a:blip r:embed="rId2"/>
          <a:stretch>
            <a:fillRect/>
          </a:stretch>
        </p:blipFill>
        <p:spPr>
          <a:xfrm>
            <a:off x="1439248" y="2061777"/>
            <a:ext cx="4399319" cy="685401"/>
          </a:xfrm>
          <a:prstGeom prst="rect">
            <a:avLst/>
          </a:prstGeom>
          <a:ln>
            <a:solidFill>
              <a:schemeClr val="tx1"/>
            </a:solidFill>
          </a:ln>
        </p:spPr>
      </p:pic>
      <p:sp>
        <p:nvSpPr>
          <p:cNvPr id="11" name="角丸四角形吹き出し 10"/>
          <p:cNvSpPr/>
          <p:nvPr/>
        </p:nvSpPr>
        <p:spPr bwMode="auto">
          <a:xfrm>
            <a:off x="6490415" y="1976953"/>
            <a:ext cx="4136081" cy="770225"/>
          </a:xfrm>
          <a:prstGeom prst="wedgeRoundRectCallout">
            <a:avLst>
              <a:gd name="adj1" fmla="val -60833"/>
              <a:gd name="adj2" fmla="val -1478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を設定した端子は、</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他端子の条件が全て</a:t>
            </a:r>
            <a:r>
              <a:rPr lang="en-US" altLang="ja-JP" sz="1400" dirty="0" smtClean="0">
                <a:solidFill>
                  <a:schemeClr val="tx1"/>
                </a:solidFill>
                <a:latin typeface="Arial" charset="0"/>
                <a:ea typeface="ＭＳ Ｐゴシック" pitchFamily="50" charset="-128"/>
              </a:rPr>
              <a:t>false</a:t>
            </a:r>
            <a:r>
              <a:rPr lang="ja-JP" altLang="en-US" sz="1400" dirty="0" smtClean="0">
                <a:solidFill>
                  <a:schemeClr val="tx1"/>
                </a:solidFill>
                <a:latin typeface="Arial" charset="0"/>
                <a:ea typeface="ＭＳ Ｐゴシック" pitchFamily="50" charset="-128"/>
              </a:rPr>
              <a:t>の場合に有効になる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12" name="図 11"/>
          <p:cNvPicPr>
            <a:picLocks noChangeAspect="1"/>
          </p:cNvPicPr>
          <p:nvPr/>
        </p:nvPicPr>
        <p:blipFill>
          <a:blip r:embed="rId3"/>
          <a:stretch>
            <a:fillRect/>
          </a:stretch>
        </p:blipFill>
        <p:spPr>
          <a:xfrm>
            <a:off x="1439248" y="4001324"/>
            <a:ext cx="4414287" cy="700422"/>
          </a:xfrm>
          <a:prstGeom prst="rect">
            <a:avLst/>
          </a:prstGeom>
          <a:ln>
            <a:solidFill>
              <a:schemeClr val="tx1"/>
            </a:solidFill>
          </a:ln>
        </p:spPr>
      </p:pic>
      <p:pic>
        <p:nvPicPr>
          <p:cNvPr id="13" name="図 12"/>
          <p:cNvPicPr>
            <a:picLocks noChangeAspect="1"/>
          </p:cNvPicPr>
          <p:nvPr/>
        </p:nvPicPr>
        <p:blipFill>
          <a:blip r:embed="rId4"/>
          <a:stretch>
            <a:fillRect/>
          </a:stretch>
        </p:blipFill>
        <p:spPr>
          <a:xfrm>
            <a:off x="6103789" y="4001324"/>
            <a:ext cx="2270085" cy="1290308"/>
          </a:xfrm>
          <a:prstGeom prst="rect">
            <a:avLst/>
          </a:prstGeom>
        </p:spPr>
      </p:pic>
      <p:pic>
        <p:nvPicPr>
          <p:cNvPr id="14" name="図 13"/>
          <p:cNvPicPr>
            <a:picLocks noChangeAspect="1"/>
          </p:cNvPicPr>
          <p:nvPr/>
        </p:nvPicPr>
        <p:blipFill>
          <a:blip r:embed="rId5"/>
          <a:stretch>
            <a:fillRect/>
          </a:stretch>
        </p:blipFill>
        <p:spPr>
          <a:xfrm>
            <a:off x="1491564" y="5636059"/>
            <a:ext cx="4361971" cy="702762"/>
          </a:xfrm>
          <a:prstGeom prst="rect">
            <a:avLst/>
          </a:prstGeom>
          <a:ln>
            <a:solidFill>
              <a:schemeClr val="tx1"/>
            </a:solidFill>
          </a:ln>
        </p:spPr>
      </p:pic>
      <p:sp>
        <p:nvSpPr>
          <p:cNvPr id="15" name="正方形/長方形 14"/>
          <p:cNvSpPr/>
          <p:nvPr/>
        </p:nvSpPr>
        <p:spPr bwMode="auto">
          <a:xfrm>
            <a:off x="4392828" y="5881816"/>
            <a:ext cx="1445740" cy="20388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1387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7" y="130175"/>
            <a:ext cx="9450974" cy="419100"/>
          </a:xfrm>
        </p:spPr>
        <p:txBody>
          <a:bodyPr/>
          <a:lstStyle/>
          <a:p>
            <a:r>
              <a:rPr lang="en-US" altLang="ja-JP" sz="2000" dirty="0"/>
              <a:t>{</a:t>
            </a:r>
            <a:r>
              <a:rPr lang="ja-JP" altLang="en-US" sz="2000" dirty="0" smtClean="0"/>
              <a:t>ゼロ </a:t>
            </a:r>
            <a:r>
              <a:rPr lang="ja-JP" altLang="en-US" sz="2000" dirty="0"/>
              <a:t>アクティブ </a:t>
            </a:r>
            <a:r>
              <a:rPr lang="ja-JP" altLang="en-US" sz="2000" dirty="0" smtClean="0"/>
              <a:t>バリアント制御を許可</a:t>
            </a:r>
            <a:r>
              <a:rPr lang="en-US" altLang="ja-JP" sz="2000" dirty="0" smtClean="0"/>
              <a:t>}</a:t>
            </a:r>
            <a:r>
              <a:rPr lang="en-US" altLang="ja-JP" sz="2000" dirty="0"/>
              <a:t> ({</a:t>
            </a:r>
            <a:r>
              <a:rPr lang="ja-JP" altLang="en-US" sz="2000" dirty="0"/>
              <a:t>バリアント制御モード</a:t>
            </a:r>
            <a:r>
              <a:rPr lang="en-US" altLang="ja-JP" sz="2000" dirty="0"/>
              <a:t>}</a:t>
            </a:r>
            <a:r>
              <a:rPr lang="ja-JP" altLang="en-US" sz="2000" dirty="0"/>
              <a:t>：</a:t>
            </a:r>
            <a:r>
              <a:rPr lang="en-US" altLang="ja-JP" sz="2000" dirty="0"/>
              <a:t>”</a:t>
            </a:r>
            <a:r>
              <a:rPr lang="ja-JP" altLang="en-US" sz="2000" dirty="0"/>
              <a:t>式</a:t>
            </a:r>
            <a:r>
              <a:rPr lang="en-US" altLang="ja-JP" sz="2000" dirty="0"/>
              <a:t>”</a:t>
            </a:r>
            <a:r>
              <a:rPr lang="ja-JP" altLang="en-US" sz="2000" dirty="0"/>
              <a:t> のみ</a:t>
            </a:r>
            <a:r>
              <a:rPr lang="en-US" altLang="ja-JP" sz="2000" dirty="0"/>
              <a:t>)</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すべて</a:t>
            </a:r>
            <a:r>
              <a:rPr lang="ja-JP" altLang="en-US" dirty="0"/>
              <a:t>のバリアント制御式の結果が</a:t>
            </a:r>
            <a:r>
              <a:rPr lang="en-US" altLang="ja-JP" dirty="0"/>
              <a:t>false</a:t>
            </a:r>
            <a:r>
              <a:rPr lang="ja-JP" altLang="en-US" dirty="0"/>
              <a:t>になった場合、デフォルトでエラーが出る</a:t>
            </a:r>
            <a:r>
              <a:rPr lang="en-US" altLang="ja-JP" dirty="0"/>
              <a:t/>
            </a:r>
            <a:br>
              <a:rPr lang="en-US" altLang="ja-JP" dirty="0"/>
            </a:br>
            <a:r>
              <a:rPr lang="en-US" altLang="ja-JP" dirty="0"/>
              <a:t>[</a:t>
            </a:r>
            <a:r>
              <a:rPr lang="ja-JP" altLang="en-US" dirty="0"/>
              <a:t>ゼロ アクティブ バリアント制御を許可</a:t>
            </a:r>
            <a:r>
              <a:rPr lang="en-US" altLang="ja-JP" dirty="0"/>
              <a:t>]</a:t>
            </a:r>
            <a:r>
              <a:rPr lang="ja-JP" altLang="en-US" dirty="0"/>
              <a:t>設定で許可することが</a:t>
            </a:r>
            <a:r>
              <a:rPr lang="ja-JP" altLang="en-US" dirty="0" smtClean="0"/>
              <a:t>可能</a:t>
            </a:r>
            <a:endParaRPr lang="en-US" altLang="ja-JP" dirty="0" smtClean="0"/>
          </a:p>
          <a:p>
            <a:endParaRPr lang="en-US" altLang="ja-JP" dirty="0"/>
          </a:p>
          <a:p>
            <a:endParaRPr lang="en-US" altLang="ja-JP" dirty="0" smtClean="0"/>
          </a:p>
          <a:p>
            <a:endParaRPr lang="en-US" altLang="ja-JP" dirty="0" smtClean="0"/>
          </a:p>
          <a:p>
            <a:r>
              <a:rPr lang="ja-JP" altLang="en-US" dirty="0" smtClean="0"/>
              <a:t>アクティブ</a:t>
            </a:r>
            <a:r>
              <a:rPr lang="ja-JP" altLang="en-US" dirty="0"/>
              <a:t>なバリアントが無い場合、本ブロック</a:t>
            </a:r>
            <a:r>
              <a:rPr lang="ja-JP" altLang="en-US" dirty="0" smtClean="0"/>
              <a:t>の入力ストリーム・出力ストリームに接続する全て</a:t>
            </a:r>
            <a:r>
              <a:rPr lang="ja-JP" altLang="en-US" dirty="0"/>
              <a:t>のブロックが無効に</a:t>
            </a:r>
            <a:r>
              <a:rPr lang="ja-JP" altLang="en-US" dirty="0" smtClean="0"/>
              <a:t>なる</a:t>
            </a:r>
            <a:r>
              <a:rPr lang="en-US" altLang="ja-JP" dirty="0" smtClean="0"/>
              <a:t>(</a:t>
            </a:r>
            <a:r>
              <a:rPr lang="ja-JP" altLang="en-US" dirty="0" smtClean="0"/>
              <a:t>ドキュメントより引用</a:t>
            </a:r>
            <a:r>
              <a:rPr lang="en-US" altLang="ja-JP" dirty="0" smtClean="0"/>
              <a:t>)</a:t>
            </a:r>
            <a:endParaRPr lang="en-US" altLang="ja-JP" dirty="0"/>
          </a:p>
        </p:txBody>
      </p:sp>
      <p:pic>
        <p:nvPicPr>
          <p:cNvPr id="4" name="コンテンツ プレースホルダー 5"/>
          <p:cNvPicPr>
            <a:picLocks noChangeAspect="1"/>
          </p:cNvPicPr>
          <p:nvPr/>
        </p:nvPicPr>
        <p:blipFill>
          <a:blip r:embed="rId2"/>
          <a:stretch>
            <a:fillRect/>
          </a:stretch>
        </p:blipFill>
        <p:spPr bwMode="auto">
          <a:xfrm>
            <a:off x="6422147" y="2132789"/>
            <a:ext cx="4147378" cy="7664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3"/>
          <a:stretch>
            <a:fillRect/>
          </a:stretch>
        </p:blipFill>
        <p:spPr>
          <a:xfrm>
            <a:off x="1240094" y="2807468"/>
            <a:ext cx="2124075" cy="276225"/>
          </a:xfrm>
          <a:prstGeom prst="rect">
            <a:avLst/>
          </a:prstGeom>
        </p:spPr>
      </p:pic>
      <p:pic>
        <p:nvPicPr>
          <p:cNvPr id="7" name="図 6"/>
          <p:cNvPicPr>
            <a:picLocks noChangeAspect="1"/>
          </p:cNvPicPr>
          <p:nvPr/>
        </p:nvPicPr>
        <p:blipFill>
          <a:blip r:embed="rId4"/>
          <a:stretch>
            <a:fillRect/>
          </a:stretch>
        </p:blipFill>
        <p:spPr>
          <a:xfrm>
            <a:off x="1980641" y="3988709"/>
            <a:ext cx="2860505" cy="1067709"/>
          </a:xfrm>
          <a:prstGeom prst="rect">
            <a:avLst/>
          </a:prstGeom>
        </p:spPr>
      </p:pic>
      <p:pic>
        <p:nvPicPr>
          <p:cNvPr id="8" name="図 7"/>
          <p:cNvPicPr>
            <a:picLocks noChangeAspect="1"/>
          </p:cNvPicPr>
          <p:nvPr/>
        </p:nvPicPr>
        <p:blipFill>
          <a:blip r:embed="rId5"/>
          <a:stretch>
            <a:fillRect/>
          </a:stretch>
        </p:blipFill>
        <p:spPr>
          <a:xfrm>
            <a:off x="1887192" y="5093421"/>
            <a:ext cx="2953954" cy="1288329"/>
          </a:xfrm>
          <a:prstGeom prst="rect">
            <a:avLst/>
          </a:prstGeom>
          <a:ln>
            <a:solidFill>
              <a:schemeClr val="accent1"/>
            </a:solidFill>
          </a:ln>
        </p:spPr>
      </p:pic>
      <p:cxnSp>
        <p:nvCxnSpPr>
          <p:cNvPr id="10" name="直線矢印コネクタ 9"/>
          <p:cNvCxnSpPr/>
          <p:nvPr/>
        </p:nvCxnSpPr>
        <p:spPr bwMode="auto">
          <a:xfrm flipH="1">
            <a:off x="3132438" y="4386649"/>
            <a:ext cx="6178" cy="9391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角丸四角形吹き出し 10"/>
          <p:cNvSpPr/>
          <p:nvPr/>
        </p:nvSpPr>
        <p:spPr bwMode="auto">
          <a:xfrm>
            <a:off x="9808517" y="3812061"/>
            <a:ext cx="2156254" cy="920578"/>
          </a:xfrm>
          <a:prstGeom prst="wedgeRoundRectCallout">
            <a:avLst>
              <a:gd name="adj1" fmla="val -34848"/>
              <a:gd name="adj2" fmla="val -6913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入力ストリーム、</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出力ストリームは</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具体的に何を指すか？</a:t>
            </a:r>
          </a:p>
        </p:txBody>
      </p:sp>
      <p:sp>
        <p:nvSpPr>
          <p:cNvPr id="12" name="角丸四角形吹き出し 11"/>
          <p:cNvSpPr/>
          <p:nvPr/>
        </p:nvSpPr>
        <p:spPr bwMode="auto">
          <a:xfrm>
            <a:off x="5483653" y="4732639"/>
            <a:ext cx="4136081" cy="648729"/>
          </a:xfrm>
          <a:prstGeom prst="wedgeRoundRectCallout">
            <a:avLst>
              <a:gd name="adj1" fmla="val -72484"/>
              <a:gd name="adj2" fmla="val 5283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Variant</a:t>
            </a:r>
            <a:r>
              <a:rPr lang="ja-JP" altLang="en-US" sz="1400" dirty="0" smtClean="0">
                <a:solidFill>
                  <a:schemeClr val="tx1"/>
                </a:solidFill>
                <a:latin typeface="Arial" charset="0"/>
                <a:ea typeface="ＭＳ Ｐゴシック" pitchFamily="50" charset="-128"/>
              </a:rPr>
              <a:t> </a:t>
            </a:r>
            <a:r>
              <a:rPr lang="en-US" altLang="ja-JP" sz="1400" dirty="0" smtClean="0">
                <a:solidFill>
                  <a:schemeClr val="tx1"/>
                </a:solidFill>
                <a:latin typeface="Arial" charset="0"/>
                <a:ea typeface="ＭＳ Ｐゴシック" pitchFamily="50" charset="-128"/>
              </a:rPr>
              <a:t>Sink</a:t>
            </a:r>
            <a:r>
              <a:rPr lang="ja-JP" altLang="en-US" sz="1400" dirty="0" smtClean="0">
                <a:solidFill>
                  <a:schemeClr val="tx1"/>
                </a:solidFill>
                <a:latin typeface="Arial" charset="0"/>
                <a:ea typeface="ＭＳ Ｐゴシック" pitchFamily="50" charset="-128"/>
              </a:rPr>
              <a:t>の無効な出力値に</a:t>
            </a:r>
            <a:r>
              <a:rPr lang="en-US" altLang="ja-JP" sz="1400" dirty="0" smtClean="0">
                <a:solidFill>
                  <a:schemeClr val="tx1"/>
                </a:solidFill>
                <a:latin typeface="Arial" charset="0"/>
                <a:ea typeface="ＭＳ Ｐゴシック" pitchFamily="50" charset="-128"/>
              </a:rPr>
              <a:t>Gain</a:t>
            </a:r>
            <a:r>
              <a:rPr lang="ja-JP" altLang="en-US" sz="1400" dirty="0" smtClean="0">
                <a:solidFill>
                  <a:schemeClr val="tx1"/>
                </a:solidFill>
                <a:latin typeface="Arial" charset="0"/>
                <a:ea typeface="ＭＳ Ｐゴシック" pitchFamily="50" charset="-128"/>
              </a:rPr>
              <a:t>処理した</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Outport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は無効となっている。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13" name="コンテンツ プレースホルダー 8"/>
          <p:cNvPicPr>
            <a:picLocks noChangeAspect="1"/>
          </p:cNvPicPr>
          <p:nvPr/>
        </p:nvPicPr>
        <p:blipFill>
          <a:blip r:embed="rId6"/>
          <a:stretch>
            <a:fillRect/>
          </a:stretch>
        </p:blipFill>
        <p:spPr bwMode="auto">
          <a:xfrm>
            <a:off x="1262363" y="2143585"/>
            <a:ext cx="3834799" cy="6201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右矢印 13"/>
          <p:cNvSpPr/>
          <p:nvPr/>
        </p:nvSpPr>
        <p:spPr bwMode="auto">
          <a:xfrm>
            <a:off x="5483653" y="2453659"/>
            <a:ext cx="605481" cy="27622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5221791" y="2729884"/>
            <a:ext cx="995785" cy="276999"/>
          </a:xfrm>
          <a:prstGeom prst="rect">
            <a:avLst/>
          </a:prstGeom>
          <a:noFill/>
        </p:spPr>
        <p:txBody>
          <a:bodyPr wrap="none" rtlCol="0">
            <a:spAutoFit/>
          </a:bodyPr>
          <a:lstStyle/>
          <a:p>
            <a:r>
              <a:rPr lang="en-US" altLang="ja-JP" sz="1200" dirty="0" smtClean="0"/>
              <a:t>a==5</a:t>
            </a:r>
            <a:r>
              <a:rPr lang="ja-JP" altLang="en-US" sz="1200" dirty="0" smtClean="0"/>
              <a:t>の場合</a:t>
            </a:r>
            <a:endParaRPr lang="en-US" altLang="ja-JP" sz="1200" dirty="0"/>
          </a:p>
        </p:txBody>
      </p:sp>
      <p:sp>
        <p:nvSpPr>
          <p:cNvPr id="16" name="角丸四角形吹き出し 15"/>
          <p:cNvSpPr/>
          <p:nvPr/>
        </p:nvSpPr>
        <p:spPr bwMode="auto">
          <a:xfrm>
            <a:off x="5366264" y="5473486"/>
            <a:ext cx="4136081" cy="822239"/>
          </a:xfrm>
          <a:prstGeom prst="wedgeRoundRectCallout">
            <a:avLst>
              <a:gd name="adj1" fmla="val -80103"/>
              <a:gd name="adj2" fmla="val 19025"/>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a:solidFill>
                  <a:schemeClr val="tx1"/>
                </a:solidFill>
                <a:latin typeface="Arial" charset="0"/>
                <a:ea typeface="ＭＳ Ｐゴシック" pitchFamily="50" charset="-128"/>
              </a:rPr>
              <a:t>無効な出力端子</a:t>
            </a:r>
            <a:r>
              <a:rPr lang="en-US" altLang="ja-JP" sz="1400" dirty="0">
                <a:solidFill>
                  <a:schemeClr val="tx1"/>
                </a:solidFill>
                <a:latin typeface="Arial" charset="0"/>
                <a:ea typeface="ＭＳ Ｐゴシック" pitchFamily="50" charset="-128"/>
              </a:rPr>
              <a:t>2</a:t>
            </a:r>
            <a:r>
              <a:rPr lang="ja-JP" altLang="en-US" sz="1400" dirty="0">
                <a:solidFill>
                  <a:schemeClr val="tx1"/>
                </a:solidFill>
                <a:latin typeface="Arial" charset="0"/>
                <a:ea typeface="ＭＳ Ｐゴシック" pitchFamily="50" charset="-128"/>
              </a:rPr>
              <a:t>の値と、別の有効な信号を</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用いた</a:t>
            </a:r>
            <a:r>
              <a:rPr lang="en-US" altLang="ja-JP" sz="1400" dirty="0">
                <a:solidFill>
                  <a:schemeClr val="tx1"/>
                </a:solidFill>
                <a:latin typeface="Arial" charset="0"/>
                <a:ea typeface="ＭＳ Ｐゴシック" pitchFamily="50" charset="-128"/>
              </a:rPr>
              <a:t>Add</a:t>
            </a:r>
            <a:r>
              <a:rPr lang="ja-JP" altLang="en-US" sz="1400" dirty="0">
                <a:solidFill>
                  <a:schemeClr val="tx1"/>
                </a:solidFill>
                <a:latin typeface="Arial" charset="0"/>
                <a:ea typeface="ＭＳ Ｐゴシック" pitchFamily="50" charset="-128"/>
              </a:rPr>
              <a:t>演算は有効。</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ただし無効な出力端子</a:t>
            </a:r>
            <a:r>
              <a:rPr lang="en-US" altLang="ja-JP" sz="1400" dirty="0">
                <a:solidFill>
                  <a:schemeClr val="tx1"/>
                </a:solidFill>
                <a:latin typeface="Arial" charset="0"/>
                <a:ea typeface="ＭＳ Ｐゴシック" pitchFamily="50" charset="-128"/>
              </a:rPr>
              <a:t>2</a:t>
            </a:r>
            <a:r>
              <a:rPr lang="ja-JP" altLang="en-US" sz="1400" dirty="0">
                <a:solidFill>
                  <a:schemeClr val="tx1"/>
                </a:solidFill>
                <a:latin typeface="Arial" charset="0"/>
                <a:ea typeface="ＭＳ Ｐゴシック" pitchFamily="50" charset="-128"/>
              </a:rPr>
              <a:t>の値は</a:t>
            </a:r>
            <a:r>
              <a:rPr lang="en-US" altLang="ja-JP" sz="1400" dirty="0">
                <a:solidFill>
                  <a:schemeClr val="tx1"/>
                </a:solidFill>
                <a:latin typeface="Arial" charset="0"/>
                <a:ea typeface="ＭＳ Ｐゴシック" pitchFamily="50" charset="-128"/>
              </a:rPr>
              <a:t>0</a:t>
            </a:r>
            <a:r>
              <a:rPr lang="ja-JP" altLang="en-US" sz="1400" dirty="0">
                <a:solidFill>
                  <a:schemeClr val="tx1"/>
                </a:solidFill>
                <a:latin typeface="Arial" charset="0"/>
                <a:ea typeface="ＭＳ Ｐゴシック" pitchFamily="50" charset="-128"/>
              </a:rPr>
              <a:t>とみなされている。</a:t>
            </a:r>
          </a:p>
        </p:txBody>
      </p:sp>
      <p:sp>
        <p:nvSpPr>
          <p:cNvPr id="17" name="角丸四角形 16"/>
          <p:cNvSpPr/>
          <p:nvPr/>
        </p:nvSpPr>
        <p:spPr bwMode="auto">
          <a:xfrm>
            <a:off x="1980641" y="5093421"/>
            <a:ext cx="753762" cy="29038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smtClean="0">
                <a:solidFill>
                  <a:schemeClr val="tx1"/>
                </a:solidFill>
                <a:latin typeface="Arial" charset="0"/>
                <a:ea typeface="ＭＳ Ｐゴシック" pitchFamily="50" charset="-128"/>
              </a:rPr>
              <a:t>全条件</a:t>
            </a:r>
            <a:endParaRPr lang="en-US" altLang="ja-JP" sz="900" dirty="0" smtClean="0">
              <a:solidFill>
                <a:schemeClr val="tx1"/>
              </a:solidFill>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Arial" charset="0"/>
                <a:ea typeface="ＭＳ Ｐゴシック" pitchFamily="50" charset="-128"/>
              </a:rPr>
              <a:t>false</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11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868834" y="3577498"/>
            <a:ext cx="4972050" cy="2419350"/>
          </a:xfrm>
          <a:prstGeom prst="rect">
            <a:avLst/>
          </a:prstGeom>
          <a:ln>
            <a:solidFill>
              <a:schemeClr val="accent1"/>
            </a:solidFill>
          </a:ln>
        </p:spPr>
      </p:pic>
      <p:pic>
        <p:nvPicPr>
          <p:cNvPr id="20" name="図 19"/>
          <p:cNvPicPr>
            <a:picLocks noChangeAspect="1"/>
          </p:cNvPicPr>
          <p:nvPr/>
        </p:nvPicPr>
        <p:blipFill>
          <a:blip r:embed="rId3"/>
          <a:stretch>
            <a:fillRect/>
          </a:stretch>
        </p:blipFill>
        <p:spPr>
          <a:xfrm>
            <a:off x="987640" y="1586343"/>
            <a:ext cx="3914775" cy="1457325"/>
          </a:xfrm>
          <a:prstGeom prst="rect">
            <a:avLst/>
          </a:prstGeom>
        </p:spPr>
      </p:pic>
      <p:sp>
        <p:nvSpPr>
          <p:cNvPr id="3" name="コンテンツ プレースホルダー 2"/>
          <p:cNvSpPr>
            <a:spLocks noGrp="1"/>
          </p:cNvSpPr>
          <p:nvPr>
            <p:ph idx="1"/>
          </p:nvPr>
        </p:nvSpPr>
        <p:spPr/>
        <p:txBody>
          <a:bodyPr/>
          <a:lstStyle/>
          <a:p>
            <a:r>
              <a:rPr kumimoji="1" lang="en-US" altLang="ja-JP" dirty="0" smtClean="0"/>
              <a:t>Simulink</a:t>
            </a:r>
            <a:r>
              <a:rPr kumimoji="1" lang="ja-JP" altLang="en-US" dirty="0" smtClean="0"/>
              <a:t> </a:t>
            </a:r>
            <a:r>
              <a:rPr kumimoji="1" lang="en-US" altLang="ja-JP" dirty="0" smtClean="0"/>
              <a:t>Source</a:t>
            </a:r>
            <a:r>
              <a:rPr kumimoji="1" lang="ja-JP" altLang="en-US" dirty="0" smtClean="0"/>
              <a:t>例</a:t>
            </a:r>
            <a:endParaRPr kumimoji="1" lang="ja-JP" altLang="en-US" dirty="0"/>
          </a:p>
        </p:txBody>
      </p:sp>
      <p:sp>
        <p:nvSpPr>
          <p:cNvPr id="4" name="タイトル 1"/>
          <p:cNvSpPr>
            <a:spLocks noGrp="1"/>
          </p:cNvSpPr>
          <p:nvPr>
            <p:ph type="title"/>
          </p:nvPr>
        </p:nvSpPr>
        <p:spPr>
          <a:xfrm>
            <a:off x="224367" y="130175"/>
            <a:ext cx="9450974" cy="419100"/>
          </a:xfrm>
        </p:spPr>
        <p:txBody>
          <a:bodyPr/>
          <a:lstStyle/>
          <a:p>
            <a:r>
              <a:rPr lang="en-US" altLang="ja-JP" sz="2000" dirty="0"/>
              <a:t>{</a:t>
            </a:r>
            <a:r>
              <a:rPr lang="ja-JP" altLang="en-US" sz="2000" dirty="0" smtClean="0"/>
              <a:t>ゼロ </a:t>
            </a:r>
            <a:r>
              <a:rPr lang="ja-JP" altLang="en-US" sz="2000" dirty="0"/>
              <a:t>アクティブ </a:t>
            </a:r>
            <a:r>
              <a:rPr lang="ja-JP" altLang="en-US" sz="2000" dirty="0" smtClean="0"/>
              <a:t>バリアント制御を許可</a:t>
            </a:r>
            <a:r>
              <a:rPr lang="en-US" altLang="ja-JP" sz="2000" dirty="0" smtClean="0"/>
              <a:t>}</a:t>
            </a:r>
            <a:r>
              <a:rPr lang="en-US" altLang="ja-JP" sz="2000" dirty="0"/>
              <a:t> ({</a:t>
            </a:r>
            <a:r>
              <a:rPr lang="ja-JP" altLang="en-US" sz="2000" dirty="0"/>
              <a:t>バリアント制御モード</a:t>
            </a:r>
            <a:r>
              <a:rPr lang="en-US" altLang="ja-JP" sz="2000" dirty="0"/>
              <a:t>}</a:t>
            </a:r>
            <a:r>
              <a:rPr lang="ja-JP" altLang="en-US" sz="2000" dirty="0"/>
              <a:t>：</a:t>
            </a:r>
            <a:r>
              <a:rPr lang="en-US" altLang="ja-JP" sz="2000" dirty="0"/>
              <a:t>”</a:t>
            </a:r>
            <a:r>
              <a:rPr lang="ja-JP" altLang="en-US" sz="2000" dirty="0"/>
              <a:t>式</a:t>
            </a:r>
            <a:r>
              <a:rPr lang="en-US" altLang="ja-JP" sz="2000" dirty="0"/>
              <a:t>”</a:t>
            </a:r>
            <a:r>
              <a:rPr lang="ja-JP" altLang="en-US" sz="2000" dirty="0"/>
              <a:t> のみ</a:t>
            </a:r>
            <a:r>
              <a:rPr lang="en-US" altLang="ja-JP" sz="2000" dirty="0"/>
              <a:t>)</a:t>
            </a:r>
            <a:endParaRPr kumimoji="1" lang="ja-JP" altLang="en-US" sz="2000" dirty="0"/>
          </a:p>
        </p:txBody>
      </p:sp>
      <p:cxnSp>
        <p:nvCxnSpPr>
          <p:cNvPr id="8" name="直線矢印コネクタ 7"/>
          <p:cNvCxnSpPr/>
          <p:nvPr/>
        </p:nvCxnSpPr>
        <p:spPr bwMode="auto">
          <a:xfrm>
            <a:off x="2557848" y="2577010"/>
            <a:ext cx="0" cy="10805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bwMode="auto">
          <a:xfrm>
            <a:off x="2693773" y="4263081"/>
            <a:ext cx="753762" cy="29038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smtClean="0">
                <a:solidFill>
                  <a:schemeClr val="tx1"/>
                </a:solidFill>
                <a:latin typeface="Arial" charset="0"/>
                <a:ea typeface="ＭＳ Ｐゴシック" pitchFamily="50" charset="-128"/>
              </a:rPr>
              <a:t>全条件</a:t>
            </a:r>
            <a:endParaRPr lang="en-US" altLang="ja-JP" sz="900" dirty="0" smtClean="0">
              <a:solidFill>
                <a:schemeClr val="tx1"/>
              </a:solidFill>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Arial" charset="0"/>
                <a:ea typeface="ＭＳ Ｐゴシック" pitchFamily="50" charset="-128"/>
              </a:rPr>
              <a:t>false</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7" name="角丸四角形吹き出し 16"/>
          <p:cNvSpPr/>
          <p:nvPr/>
        </p:nvSpPr>
        <p:spPr bwMode="auto">
          <a:xfrm>
            <a:off x="7083854" y="4056428"/>
            <a:ext cx="4136081" cy="822239"/>
          </a:xfrm>
          <a:prstGeom prst="wedgeRoundRectCallout">
            <a:avLst>
              <a:gd name="adj1" fmla="val -84435"/>
              <a:gd name="adj2" fmla="val 10318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a:solidFill>
                  <a:schemeClr val="tx1"/>
                </a:solidFill>
                <a:latin typeface="Arial" charset="0"/>
                <a:ea typeface="ＭＳ Ｐゴシック" pitchFamily="50" charset="-128"/>
              </a:rPr>
              <a:t>無効な出力</a:t>
            </a:r>
            <a:r>
              <a:rPr lang="ja-JP" altLang="en-US" sz="1400" dirty="0" smtClean="0">
                <a:solidFill>
                  <a:schemeClr val="tx1"/>
                </a:solidFill>
                <a:latin typeface="Arial" charset="0"/>
                <a:ea typeface="ＭＳ Ｐゴシック" pitchFamily="50" charset="-128"/>
              </a:rPr>
              <a:t>端子の</a:t>
            </a:r>
            <a:r>
              <a:rPr lang="ja-JP" altLang="en-US" sz="1400" dirty="0">
                <a:solidFill>
                  <a:schemeClr val="tx1"/>
                </a:solidFill>
                <a:latin typeface="Arial" charset="0"/>
                <a:ea typeface="ＭＳ Ｐゴシック" pitchFamily="50" charset="-128"/>
              </a:rPr>
              <a:t>値と、別の有効な信号を</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用いた</a:t>
            </a:r>
            <a:r>
              <a:rPr lang="en-US" altLang="ja-JP" sz="1400" dirty="0">
                <a:solidFill>
                  <a:schemeClr val="tx1"/>
                </a:solidFill>
                <a:latin typeface="Arial" charset="0"/>
                <a:ea typeface="ＭＳ Ｐゴシック" pitchFamily="50" charset="-128"/>
              </a:rPr>
              <a:t>Add</a:t>
            </a:r>
            <a:r>
              <a:rPr lang="ja-JP" altLang="en-US" sz="1400" dirty="0">
                <a:solidFill>
                  <a:schemeClr val="tx1"/>
                </a:solidFill>
                <a:latin typeface="Arial" charset="0"/>
                <a:ea typeface="ＭＳ Ｐゴシック" pitchFamily="50" charset="-128"/>
              </a:rPr>
              <a:t>演算は有効。</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ただし無効な出力</a:t>
            </a:r>
            <a:r>
              <a:rPr lang="ja-JP" altLang="en-US" sz="1400" dirty="0" smtClean="0">
                <a:solidFill>
                  <a:schemeClr val="tx1"/>
                </a:solidFill>
                <a:latin typeface="Arial" charset="0"/>
                <a:ea typeface="ＭＳ Ｐゴシック" pitchFamily="50" charset="-128"/>
              </a:rPr>
              <a:t>端子の</a:t>
            </a:r>
            <a:r>
              <a:rPr lang="ja-JP" altLang="en-US" sz="1400" dirty="0">
                <a:solidFill>
                  <a:schemeClr val="tx1"/>
                </a:solidFill>
                <a:latin typeface="Arial" charset="0"/>
                <a:ea typeface="ＭＳ Ｐゴシック" pitchFamily="50" charset="-128"/>
              </a:rPr>
              <a:t>値は</a:t>
            </a:r>
            <a:r>
              <a:rPr lang="en-US" altLang="ja-JP" sz="1400" dirty="0">
                <a:solidFill>
                  <a:schemeClr val="tx1"/>
                </a:solidFill>
                <a:latin typeface="Arial" charset="0"/>
                <a:ea typeface="ＭＳ Ｐゴシック" pitchFamily="50" charset="-128"/>
              </a:rPr>
              <a:t>0</a:t>
            </a:r>
            <a:r>
              <a:rPr lang="ja-JP" altLang="en-US" sz="1400" dirty="0">
                <a:solidFill>
                  <a:schemeClr val="tx1"/>
                </a:solidFill>
                <a:latin typeface="Arial" charset="0"/>
                <a:ea typeface="ＭＳ Ｐゴシック" pitchFamily="50" charset="-128"/>
              </a:rPr>
              <a:t>とみなされている。</a:t>
            </a:r>
          </a:p>
        </p:txBody>
      </p:sp>
      <p:sp>
        <p:nvSpPr>
          <p:cNvPr id="18" name="角丸四角形吹き出し 17"/>
          <p:cNvSpPr/>
          <p:nvPr/>
        </p:nvSpPr>
        <p:spPr bwMode="auto">
          <a:xfrm>
            <a:off x="6568990" y="5257800"/>
            <a:ext cx="3538837" cy="871151"/>
          </a:xfrm>
          <a:prstGeom prst="wedgeRoundRectCallout">
            <a:avLst>
              <a:gd name="adj1" fmla="val -136719"/>
              <a:gd name="adj2" fmla="val 1933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solidFill>
                  <a:schemeClr val="tx1"/>
                </a:solidFill>
                <a:latin typeface="Arial" charset="0"/>
                <a:ea typeface="ＭＳ Ｐゴシック" pitchFamily="50" charset="-128"/>
              </a:rPr>
              <a:t>入力端子は、無効な</a:t>
            </a:r>
            <a:r>
              <a:rPr lang="en-US" altLang="ja-JP" sz="1400" dirty="0" smtClean="0">
                <a:solidFill>
                  <a:schemeClr val="tx1"/>
                </a:solidFill>
                <a:latin typeface="Arial" charset="0"/>
                <a:ea typeface="ＭＳ Ｐゴシック" pitchFamily="50" charset="-128"/>
              </a:rPr>
              <a:t>Variant</a:t>
            </a:r>
            <a:r>
              <a:rPr lang="ja-JP" altLang="en-US" sz="1400" dirty="0" smtClean="0">
                <a:solidFill>
                  <a:schemeClr val="tx1"/>
                </a:solidFill>
                <a:latin typeface="Arial" charset="0"/>
                <a:ea typeface="ＭＳ Ｐゴシック" pitchFamily="50" charset="-128"/>
              </a:rPr>
              <a:t> </a:t>
            </a:r>
            <a:r>
              <a:rPr lang="en-US" altLang="ja-JP" sz="1400" dirty="0" smtClean="0">
                <a:solidFill>
                  <a:schemeClr val="tx1"/>
                </a:solidFill>
                <a:latin typeface="Arial" charset="0"/>
                <a:ea typeface="ＭＳ Ｐゴシック" pitchFamily="50" charset="-128"/>
              </a:rPr>
              <a:t>Source</a:t>
            </a:r>
            <a:r>
              <a:rPr lang="ja-JP" altLang="en-US" sz="1400" dirty="0" smtClean="0">
                <a:solidFill>
                  <a:schemeClr val="tx1"/>
                </a:solidFill>
                <a:latin typeface="Arial" charset="0"/>
                <a:ea typeface="ＭＳ Ｐゴシック" pitchFamily="50" charset="-128"/>
              </a:rPr>
              <a:t>以外の</a:t>
            </a:r>
            <a:endParaRPr lang="en-US" altLang="ja-JP" sz="1400" dirty="0" smtClean="0">
              <a:solidFill>
                <a:schemeClr val="tx1"/>
              </a:solidFill>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他演算に使用する場合には</a:t>
            </a:r>
            <a:endParaRPr lang="en-US" altLang="ja-JP" sz="1400" dirty="0" smtClean="0">
              <a:solidFill>
                <a:schemeClr val="tx1"/>
              </a:solidFill>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有効になっていると考えられる</a:t>
            </a:r>
            <a:endParaRPr lang="ja-JP" altLang="en-US" sz="1400" dirty="0">
              <a:solidFill>
                <a:schemeClr val="tx1"/>
              </a:solidFill>
              <a:latin typeface="Arial" charset="0"/>
              <a:ea typeface="ＭＳ Ｐゴシック" pitchFamily="50" charset="-128"/>
            </a:endParaRPr>
          </a:p>
        </p:txBody>
      </p:sp>
      <p:sp>
        <p:nvSpPr>
          <p:cNvPr id="19" name="角丸四角形吹き出し 18"/>
          <p:cNvSpPr/>
          <p:nvPr/>
        </p:nvSpPr>
        <p:spPr bwMode="auto">
          <a:xfrm>
            <a:off x="6076777" y="3117305"/>
            <a:ext cx="4136081" cy="648729"/>
          </a:xfrm>
          <a:prstGeom prst="wedgeRoundRectCallout">
            <a:avLst>
              <a:gd name="adj1" fmla="val -62625"/>
              <a:gd name="adj2" fmla="val 15283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Variant</a:t>
            </a:r>
            <a:r>
              <a:rPr lang="ja-JP" altLang="en-US" sz="1400" dirty="0" smtClean="0">
                <a:solidFill>
                  <a:schemeClr val="tx1"/>
                </a:solidFill>
                <a:latin typeface="Arial" charset="0"/>
                <a:ea typeface="ＭＳ Ｐゴシック" pitchFamily="50" charset="-128"/>
              </a:rPr>
              <a:t> </a:t>
            </a:r>
            <a:r>
              <a:rPr lang="en-US" altLang="ja-JP" sz="1400" dirty="0" smtClean="0">
                <a:solidFill>
                  <a:schemeClr val="tx1"/>
                </a:solidFill>
                <a:latin typeface="Arial" charset="0"/>
                <a:ea typeface="ＭＳ Ｐゴシック" pitchFamily="50" charset="-128"/>
              </a:rPr>
              <a:t>Source</a:t>
            </a:r>
            <a:r>
              <a:rPr lang="ja-JP" altLang="en-US" sz="1400" dirty="0" smtClean="0">
                <a:solidFill>
                  <a:schemeClr val="tx1"/>
                </a:solidFill>
                <a:latin typeface="Arial" charset="0"/>
                <a:ea typeface="ＭＳ Ｐゴシック" pitchFamily="50" charset="-128"/>
              </a:rPr>
              <a:t>の無効な出力値に</a:t>
            </a:r>
            <a:r>
              <a:rPr lang="en-US" altLang="ja-JP" sz="1400" dirty="0" smtClean="0">
                <a:solidFill>
                  <a:schemeClr val="tx1"/>
                </a:solidFill>
                <a:latin typeface="Arial" charset="0"/>
                <a:ea typeface="ＭＳ Ｐゴシック" pitchFamily="50" charset="-128"/>
              </a:rPr>
              <a:t>Gain</a:t>
            </a:r>
            <a:r>
              <a:rPr lang="ja-JP" altLang="en-US" sz="1400" dirty="0" smtClean="0">
                <a:solidFill>
                  <a:schemeClr val="tx1"/>
                </a:solidFill>
                <a:latin typeface="Arial" charset="0"/>
                <a:ea typeface="ＭＳ Ｐゴシック" pitchFamily="50" charset="-128"/>
              </a:rPr>
              <a:t>処理した</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信号は無効となっている。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579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a:t>o</a:t>
            </a:r>
            <a:r>
              <a:rPr kumimoji="1" lang="en-US" altLang="ja-JP" dirty="0" smtClean="0"/>
              <a:t>ff</a:t>
            </a:r>
            <a:r>
              <a:rPr kumimoji="1" lang="ja-JP" altLang="en-US" dirty="0" smtClean="0"/>
              <a:t>時</a:t>
            </a:r>
            <a:r>
              <a:rPr kumimoji="1" lang="ja-JP" altLang="en-US" dirty="0"/>
              <a:t>、有効な条件における処理のみ表示される</a:t>
            </a:r>
            <a:endParaRPr kumimoji="1" lang="en-US" altLang="ja-JP" dirty="0"/>
          </a:p>
          <a:p>
            <a:r>
              <a:rPr kumimoji="1" lang="en-US" altLang="ja-JP" dirty="0" smtClean="0"/>
              <a:t>on</a:t>
            </a:r>
            <a:r>
              <a:rPr kumimoji="1" lang="ja-JP" altLang="en-US" dirty="0" smtClean="0"/>
              <a:t>時、コードに</a:t>
            </a:r>
            <a:r>
              <a:rPr kumimoji="1" lang="en-US" altLang="ja-JP" dirty="0" smtClean="0"/>
              <a:t>#if</a:t>
            </a:r>
            <a:r>
              <a:rPr kumimoji="1" lang="ja-JP" altLang="en-US" dirty="0" smtClean="0"/>
              <a:t>文が現れ、全条件文が表示される</a:t>
            </a:r>
            <a:endParaRPr kumimoji="1" lang="en-US" altLang="ja-JP" dirty="0" smtClean="0"/>
          </a:p>
        </p:txBody>
      </p:sp>
      <p:pic>
        <p:nvPicPr>
          <p:cNvPr id="4" name="図 3"/>
          <p:cNvPicPr>
            <a:picLocks noChangeAspect="1"/>
          </p:cNvPicPr>
          <p:nvPr/>
        </p:nvPicPr>
        <p:blipFill>
          <a:blip r:embed="rId2"/>
          <a:stretch>
            <a:fillRect/>
          </a:stretch>
        </p:blipFill>
        <p:spPr>
          <a:xfrm>
            <a:off x="6967407" y="3007599"/>
            <a:ext cx="2443942" cy="1419063"/>
          </a:xfrm>
          <a:prstGeom prst="rect">
            <a:avLst/>
          </a:prstGeom>
          <a:ln>
            <a:solidFill>
              <a:schemeClr val="accent1"/>
            </a:solidFill>
          </a:ln>
        </p:spPr>
      </p:pic>
      <p:pic>
        <p:nvPicPr>
          <p:cNvPr id="5" name="図 4"/>
          <p:cNvPicPr>
            <a:picLocks noChangeAspect="1"/>
          </p:cNvPicPr>
          <p:nvPr/>
        </p:nvPicPr>
        <p:blipFill>
          <a:blip r:embed="rId3"/>
          <a:stretch>
            <a:fillRect/>
          </a:stretch>
        </p:blipFill>
        <p:spPr>
          <a:xfrm>
            <a:off x="975540" y="2185344"/>
            <a:ext cx="3209925" cy="1276350"/>
          </a:xfrm>
          <a:prstGeom prst="rect">
            <a:avLst/>
          </a:prstGeom>
        </p:spPr>
      </p:pic>
      <p:pic>
        <p:nvPicPr>
          <p:cNvPr id="6" name="図 5"/>
          <p:cNvPicPr>
            <a:picLocks noChangeAspect="1"/>
          </p:cNvPicPr>
          <p:nvPr/>
        </p:nvPicPr>
        <p:blipFill>
          <a:blip r:embed="rId4"/>
          <a:stretch>
            <a:fillRect/>
          </a:stretch>
        </p:blipFill>
        <p:spPr>
          <a:xfrm>
            <a:off x="9579876" y="1164652"/>
            <a:ext cx="2180324" cy="4887680"/>
          </a:xfrm>
          <a:prstGeom prst="rect">
            <a:avLst/>
          </a:prstGeom>
          <a:ln>
            <a:solidFill>
              <a:schemeClr val="accent1"/>
            </a:solidFill>
          </a:ln>
        </p:spPr>
      </p:pic>
      <p:sp>
        <p:nvSpPr>
          <p:cNvPr id="8" name="タイトル 7"/>
          <p:cNvSpPr>
            <a:spLocks noGrp="1"/>
          </p:cNvSpPr>
          <p:nvPr>
            <p:ph type="title"/>
          </p:nvPr>
        </p:nvSpPr>
        <p:spPr>
          <a:xfrm>
            <a:off x="224367" y="130175"/>
            <a:ext cx="10247984" cy="419100"/>
          </a:xfrm>
        </p:spPr>
        <p:txBody>
          <a:bodyPr/>
          <a:lstStyle/>
          <a:p>
            <a:r>
              <a:rPr lang="en-US" altLang="ja-JP" sz="2000" dirty="0"/>
              <a:t>{</a:t>
            </a:r>
            <a:r>
              <a:rPr lang="ja-JP" altLang="en-US" sz="2000" dirty="0" smtClean="0"/>
              <a:t>ブロック</a:t>
            </a:r>
            <a:r>
              <a:rPr lang="ja-JP" altLang="en-US" sz="2000" dirty="0"/>
              <a:t>線図の更新中にすべての選択肢を解析し、プリプロセッサの条件を生成</a:t>
            </a:r>
            <a:r>
              <a:rPr lang="ja-JP" altLang="en-US" sz="2000" dirty="0" smtClean="0"/>
              <a:t>する</a:t>
            </a:r>
            <a:r>
              <a:rPr lang="en-US" altLang="ja-JP" sz="2000" dirty="0" smtClean="0"/>
              <a:t>}</a:t>
            </a:r>
            <a:br>
              <a:rPr lang="en-US" altLang="ja-JP" sz="2000" dirty="0" smtClean="0"/>
            </a:br>
            <a:r>
              <a:rPr lang="en-US" altLang="ja-JP" sz="2000" dirty="0" smtClean="0"/>
              <a:t>({</a:t>
            </a:r>
            <a:r>
              <a:rPr lang="ja-JP" altLang="en-US" sz="2000" dirty="0" smtClean="0"/>
              <a:t>バリアント制御モード</a:t>
            </a:r>
            <a:r>
              <a:rPr lang="en-US" altLang="ja-JP" sz="2000" dirty="0" smtClean="0"/>
              <a:t>}</a:t>
            </a:r>
            <a:r>
              <a:rPr lang="ja-JP" altLang="en-US" sz="2000" dirty="0" smtClean="0"/>
              <a:t>：</a:t>
            </a:r>
            <a:r>
              <a:rPr lang="en-US" altLang="ja-JP" sz="2000" dirty="0" smtClean="0"/>
              <a:t>”</a:t>
            </a:r>
            <a:r>
              <a:rPr lang="ja-JP" altLang="en-US" sz="2000" dirty="0" smtClean="0"/>
              <a:t>式</a:t>
            </a:r>
            <a:r>
              <a:rPr lang="en-US" altLang="ja-JP" sz="2000" dirty="0" smtClean="0"/>
              <a:t>”</a:t>
            </a:r>
            <a:r>
              <a:rPr lang="ja-JP" altLang="en-US" sz="2000" dirty="0" smtClean="0"/>
              <a:t> </a:t>
            </a:r>
            <a:r>
              <a:rPr lang="ja-JP" altLang="en-US" sz="2000" dirty="0"/>
              <a:t>のみ</a:t>
            </a:r>
            <a:r>
              <a:rPr lang="en-US" altLang="ja-JP" sz="2000" dirty="0"/>
              <a:t>)</a:t>
            </a:r>
            <a:endParaRPr kumimoji="1" lang="ja-JP" altLang="en-US" sz="2000" dirty="0"/>
          </a:p>
        </p:txBody>
      </p:sp>
      <p:sp>
        <p:nvSpPr>
          <p:cNvPr id="10" name="テキスト ボックス 9"/>
          <p:cNvSpPr txBox="1"/>
          <p:nvPr/>
        </p:nvSpPr>
        <p:spPr>
          <a:xfrm>
            <a:off x="7219406" y="6066815"/>
            <a:ext cx="1129476" cy="369332"/>
          </a:xfrm>
          <a:prstGeom prst="rect">
            <a:avLst/>
          </a:prstGeom>
          <a:noFill/>
        </p:spPr>
        <p:txBody>
          <a:bodyPr wrap="none" rtlCol="0">
            <a:spAutoFit/>
          </a:bodyPr>
          <a:lstStyle/>
          <a:p>
            <a:r>
              <a:rPr lang="en-US" altLang="ja-JP" dirty="0" smtClean="0"/>
              <a:t>off</a:t>
            </a:r>
            <a:r>
              <a:rPr lang="ja-JP" altLang="en-US" dirty="0" smtClean="0"/>
              <a:t>の場合</a:t>
            </a:r>
            <a:endParaRPr lang="en-US" altLang="ja-JP" dirty="0"/>
          </a:p>
        </p:txBody>
      </p:sp>
      <p:sp>
        <p:nvSpPr>
          <p:cNvPr id="11" name="テキスト ボックス 10"/>
          <p:cNvSpPr txBox="1"/>
          <p:nvPr/>
        </p:nvSpPr>
        <p:spPr>
          <a:xfrm>
            <a:off x="9962606" y="6052332"/>
            <a:ext cx="1148071" cy="369332"/>
          </a:xfrm>
          <a:prstGeom prst="rect">
            <a:avLst/>
          </a:prstGeom>
          <a:noFill/>
        </p:spPr>
        <p:txBody>
          <a:bodyPr wrap="none" rtlCol="0">
            <a:spAutoFit/>
          </a:bodyPr>
          <a:lstStyle/>
          <a:p>
            <a:r>
              <a:rPr lang="en-US" altLang="ja-JP" dirty="0" smtClean="0"/>
              <a:t>on</a:t>
            </a:r>
            <a:r>
              <a:rPr lang="ja-JP" altLang="en-US" dirty="0" smtClean="0"/>
              <a:t>の場合</a:t>
            </a:r>
            <a:endParaRPr lang="en-US" altLang="ja-JP" dirty="0"/>
          </a:p>
        </p:txBody>
      </p:sp>
      <p:sp>
        <p:nvSpPr>
          <p:cNvPr id="12" name="正方形/長方形 11"/>
          <p:cNvSpPr/>
          <p:nvPr/>
        </p:nvSpPr>
        <p:spPr bwMode="auto">
          <a:xfrm>
            <a:off x="6967407" y="4065373"/>
            <a:ext cx="4579982" cy="197708"/>
          </a:xfrm>
          <a:prstGeom prst="rect">
            <a:avLst/>
          </a:prstGeom>
          <a:noFill/>
          <a:ln w="9525"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9579876" y="2678181"/>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9579876" y="3234235"/>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9579876" y="4342711"/>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9579876" y="5413730"/>
            <a:ext cx="744194"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7" name="図 16"/>
          <p:cNvPicPr>
            <a:picLocks noChangeAspect="1"/>
          </p:cNvPicPr>
          <p:nvPr/>
        </p:nvPicPr>
        <p:blipFill>
          <a:blip r:embed="rId5"/>
          <a:stretch>
            <a:fillRect/>
          </a:stretch>
        </p:blipFill>
        <p:spPr>
          <a:xfrm>
            <a:off x="975540" y="3888857"/>
            <a:ext cx="4103436" cy="907707"/>
          </a:xfrm>
          <a:prstGeom prst="rect">
            <a:avLst/>
          </a:prstGeom>
        </p:spPr>
      </p:pic>
      <p:cxnSp>
        <p:nvCxnSpPr>
          <p:cNvPr id="19" name="直線矢印コネクタ 18"/>
          <p:cNvCxnSpPr/>
          <p:nvPr/>
        </p:nvCxnSpPr>
        <p:spPr bwMode="auto">
          <a:xfrm>
            <a:off x="1825686" y="3234235"/>
            <a:ext cx="0" cy="68285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右矢印 19"/>
          <p:cNvSpPr/>
          <p:nvPr/>
        </p:nvSpPr>
        <p:spPr bwMode="auto">
          <a:xfrm>
            <a:off x="5517211" y="3126358"/>
            <a:ext cx="871417"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1" name="テキスト ボックス 20"/>
          <p:cNvSpPr txBox="1"/>
          <p:nvPr/>
        </p:nvSpPr>
        <p:spPr>
          <a:xfrm>
            <a:off x="5477309" y="3523477"/>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Tree>
    <p:extLst>
      <p:ext uri="{BB962C8B-B14F-4D97-AF65-F5344CB8AC3E}">
        <p14:creationId xmlns:p14="http://schemas.microsoft.com/office/powerpoint/2010/main" val="308868956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414FFE-F1D4-49E1-8DD7-CDDF0B77A062}"/>
</file>

<file path=customXml/itemProps2.xml><?xml version="1.0" encoding="utf-8"?>
<ds:datastoreItem xmlns:ds="http://schemas.openxmlformats.org/officeDocument/2006/customXml" ds:itemID="{ABE8BF28-6448-4BCA-9D03-5AD9E5F90F0E}"/>
</file>

<file path=customXml/itemProps3.xml><?xml version="1.0" encoding="utf-8"?>
<ds:datastoreItem xmlns:ds="http://schemas.openxmlformats.org/officeDocument/2006/customXml" ds:itemID="{E1240663-C7D9-49AF-AB53-058A633457F3}"/>
</file>

<file path=docProps/app.xml><?xml version="1.0" encoding="utf-8"?>
<Properties xmlns="http://schemas.openxmlformats.org/officeDocument/2006/extended-properties" xmlns:vt="http://schemas.openxmlformats.org/officeDocument/2006/docPropsVTypes">
  <Template/>
  <TotalTime>2833</TotalTime>
  <Words>1481</Words>
  <Application>Microsoft Office PowerPoint</Application>
  <PresentationFormat>ワイド画面</PresentationFormat>
  <Paragraphs>284</Paragraphs>
  <Slides>37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37</vt:i4>
      </vt:variant>
    </vt:vector>
  </HeadingPairs>
  <TitlesOfParts>
    <vt:vector size="40" baseType="lpstr">
      <vt:lpstr>ＭＳ Ｐゴシック</vt:lpstr>
      <vt:lpstr>Arial</vt:lpstr>
      <vt:lpstr>1_標準デザイン</vt:lpstr>
      <vt:lpstr>Variantブロック調査結果</vt:lpstr>
      <vt:lpstr>バリアントとは</vt:lpstr>
      <vt:lpstr>Variant Source Variant Sink</vt:lpstr>
      <vt:lpstr>Variant Sink / Variant Source機能概要</vt:lpstr>
      <vt:lpstr>Variant Sink / Variant Source機能概要</vt:lpstr>
      <vt:lpstr>{バリアント制御モード}：”式”</vt:lpstr>
      <vt:lpstr>{ゼロ アクティブ バリアント制御を許可} ({バリアント制御モード}：”式” のみ)</vt:lpstr>
      <vt:lpstr>{ゼロ アクティブ バリアント制御を許可} ({バリアント制御モード}：”式” のみ)</vt:lpstr>
      <vt:lpstr>{ブロック線図の更新中にすべての選択肢を解析し、プリプロセッサの条件を生成する} ({バリアント制御モード}：”式” のみ)</vt:lpstr>
      <vt:lpstr>コードの出方(#if文の出方)</vt:lpstr>
      <vt:lpstr>コードの出方(defaultの出方)</vt:lpstr>
      <vt:lpstr>コードの出方(defaultの出方)</vt:lpstr>
      <vt:lpstr>コードの出方(条件文の出方)</vt:lpstr>
      <vt:lpstr>コードの出方(無駄なコード)</vt:lpstr>
      <vt:lpstr>コードの出方(無駄なコード)</vt:lpstr>
      <vt:lpstr>コードの出方(Variant Source)</vt:lpstr>
      <vt:lpstr>複数のアクティブ端子</vt:lpstr>
      <vt:lpstr>{バリアント制御モード}：”ラベル”</vt:lpstr>
      <vt:lpstr>{ブロックのバリアント条件を表示}　(いずれの制御モードでも設定可)</vt:lpstr>
      <vt:lpstr>バッジの表示</vt:lpstr>
      <vt:lpstr>Simulink Design Verifier</vt:lpstr>
      <vt:lpstr>ダウングレード(2015a)</vt:lpstr>
      <vt:lpstr>モデル参照</vt:lpstr>
      <vt:lpstr>API</vt:lpstr>
      <vt:lpstr>その他機能(対になるVariant作成)</vt:lpstr>
      <vt:lpstr>その他機能(バリアント条件の凡例)</vt:lpstr>
      <vt:lpstr>その他機能(バリアント条件の凡例)</vt:lpstr>
      <vt:lpstr>その他機能(バリアント条件の凡例)</vt:lpstr>
      <vt:lpstr>その他機能(バリアント条件の凡例)</vt:lpstr>
      <vt:lpstr>懸念</vt:lpstr>
      <vt:lpstr>メリット・デメリット</vt:lpstr>
      <vt:lpstr>Manual Variant Source Manual Variant Sink</vt:lpstr>
      <vt:lpstr>Variant Source, Variant Sink概要</vt:lpstr>
      <vt:lpstr>端子数の増減</vt:lpstr>
      <vt:lpstr>API</vt:lpstr>
      <vt:lpstr>メリット・デメリット</vt:lpstr>
      <vt:lpstr>参考</vt:lpstr>
    </vt:vector>
  </TitlesOfParts>
  <Company>ダイハツ工業株式会社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高田　知里</dc:creator>
  <cp:lastModifiedBy>高田　知里</cp:lastModifiedBy>
  <cp:revision>177</cp:revision>
  <dcterms:created xsi:type="dcterms:W3CDTF">2019-12-06T05:27:09Z</dcterms:created>
  <dcterms:modified xsi:type="dcterms:W3CDTF">2020-02-28T02:13:00Z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