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0" r:id="rId7"/>
    <p:sldId id="275" r:id="rId8"/>
    <p:sldId id="262" r:id="rId9"/>
    <p:sldId id="278" r:id="rId10"/>
    <p:sldId id="276" r:id="rId11"/>
    <p:sldId id="280" r:id="rId12"/>
    <p:sldId id="281" r:id="rId13"/>
    <p:sldId id="282" r:id="rId14"/>
    <p:sldId id="283" r:id="rId15"/>
    <p:sldId id="272" r:id="rId16"/>
    <p:sldId id="273" r:id="rId17"/>
    <p:sldId id="269" r:id="rId18"/>
    <p:sldId id="266" r:id="rId19"/>
    <p:sldId id="25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115" d="100"/>
          <a:sy n="115" d="100"/>
        </p:scale>
        <p:origin x="1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12" Type="http://schemas.openxmlformats.org/officeDocument/2006/relationships/image" Target="../media/image23.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6059488" y="320676"/>
            <a:ext cx="73025" cy="12192000"/>
          </a:xfrm>
          <a:prstGeom prst="rect">
            <a:avLst/>
          </a:prstGeom>
          <a:solidFill>
            <a:srgbClr val="00CC00"/>
          </a:solidFill>
          <a:ln w="9525" algn="ctr">
            <a:noFill/>
            <a:miter lim="800000"/>
            <a:headEnd/>
            <a:tailEnd/>
          </a:ln>
          <a:effectLst/>
        </p:spPr>
        <p:txBody>
          <a:bodyPr wrap="none" anchor="ctr"/>
          <a:lstStyle/>
          <a:p>
            <a:pPr>
              <a:defRPr/>
            </a:pPr>
            <a:endParaRPr lang="en-US" sz="1800"/>
          </a:p>
        </p:txBody>
      </p:sp>
      <p:sp>
        <p:nvSpPr>
          <p:cNvPr id="5" name="Rectangle 3"/>
          <p:cNvSpPr>
            <a:spLocks noChangeArrowheads="1"/>
          </p:cNvSpPr>
          <p:nvPr/>
        </p:nvSpPr>
        <p:spPr bwMode="auto">
          <a:xfrm>
            <a:off x="0" y="-26988"/>
            <a:ext cx="12208933" cy="863601"/>
          </a:xfrm>
          <a:prstGeom prst="rect">
            <a:avLst/>
          </a:prstGeom>
          <a:solidFill>
            <a:srgbClr val="00CC00"/>
          </a:solidFill>
          <a:ln w="9525">
            <a:noFill/>
            <a:miter lim="800000"/>
            <a:headEnd/>
            <a:tailEnd/>
          </a:ln>
          <a:effectLst/>
        </p:spPr>
        <p:txBody>
          <a:bodyPr wrap="none" anchor="ctr"/>
          <a:lstStyle/>
          <a:p>
            <a:pPr>
              <a:defRPr/>
            </a:pPr>
            <a:endParaRPr lang="en-US" sz="1800"/>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451" y="106363"/>
            <a:ext cx="3647016"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914400" y="2130426"/>
            <a:ext cx="103632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609600" y="6524625"/>
            <a:ext cx="28448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219063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644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130176"/>
            <a:ext cx="2882900"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4367" y="130176"/>
            <a:ext cx="8449733"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9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7" y="130175"/>
            <a:ext cx="8367184"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787400" y="1052513"/>
            <a:ext cx="53848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6375400" y="1052513"/>
            <a:ext cx="5384800" cy="5329237"/>
          </a:xfrm>
        </p:spPr>
        <p:txBody>
          <a:bodyPr/>
          <a:lstStyle/>
          <a:p>
            <a:endParaRPr lang="ja-JP" altLang="en-US"/>
          </a:p>
        </p:txBody>
      </p:sp>
    </p:spTree>
    <p:extLst>
      <p:ext uri="{BB962C8B-B14F-4D97-AF65-F5344CB8AC3E}">
        <p14:creationId xmlns:p14="http://schemas.microsoft.com/office/powerpoint/2010/main" val="368203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1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129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7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5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47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35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0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339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804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364068" y="549276"/>
            <a:ext cx="192617"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sz="1800"/>
          </a:p>
        </p:txBody>
      </p:sp>
      <p:sp>
        <p:nvSpPr>
          <p:cNvPr id="7172" name="Rectangle 4"/>
          <p:cNvSpPr>
            <a:spLocks noChangeArrowheads="1"/>
          </p:cNvSpPr>
          <p:nvPr/>
        </p:nvSpPr>
        <p:spPr bwMode="auto">
          <a:xfrm>
            <a:off x="0" y="1"/>
            <a:ext cx="12192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sz="1800"/>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6451" y="73026"/>
            <a:ext cx="3647016"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4699000" y="6453189"/>
            <a:ext cx="2292615" cy="276999"/>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224367" y="130175"/>
            <a:ext cx="8367184"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8839200" y="6491288"/>
            <a:ext cx="2641600" cy="366712"/>
          </a:xfrm>
          <a:prstGeom prst="rect">
            <a:avLst/>
          </a:prstGeom>
          <a:noFill/>
          <a:ln w="9525">
            <a:noFill/>
            <a:miter lim="800000"/>
            <a:headEnd/>
            <a:tailEnd/>
          </a:ln>
          <a:effectLst/>
        </p:spPr>
        <p:txBody>
          <a:bodyPr>
            <a:spAutoFit/>
          </a:bodyPr>
          <a:lstStyle/>
          <a:p>
            <a:pPr>
              <a:spcBef>
                <a:spcPct val="50000"/>
              </a:spcBef>
              <a:defRPr/>
            </a:pPr>
            <a:endParaRPr lang="en-US" sz="1800"/>
          </a:p>
        </p:txBody>
      </p:sp>
    </p:spTree>
    <p:extLst>
      <p:ext uri="{BB962C8B-B14F-4D97-AF65-F5344CB8AC3E}">
        <p14:creationId xmlns:p14="http://schemas.microsoft.com/office/powerpoint/2010/main" val="376618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6.wmf"/><Relationship Id="rId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24.png"/><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48.png"/><Relationship Id="rId9"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hyperlink" Target="https://jp.mathworks.com/help/releases/R2019b/sldv/ug/simulink-block-suppo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Program%20Files/MATLAB/R2019b/help/simulink/slref/manualvariantsource_ja_JP.html" TargetMode="External"/><Relationship Id="rId2" Type="http://schemas.openxmlformats.org/officeDocument/2006/relationships/hyperlink" Target="file:///C:/Program%20Files/MATLAB/R2019b/help/Simulink/variant-systems_ja_JP.html" TargetMode="External"/><Relationship Id="rId1" Type="http://schemas.openxmlformats.org/officeDocument/2006/relationships/slideLayout" Target="../slideLayouts/slideLayout2.xml"/><Relationship Id="rId6" Type="http://schemas.openxmlformats.org/officeDocument/2006/relationships/hyperlink" Target="file:///C:/Program%20Files/MATLAB/R2019b/help/simulink/slref/variantsink_ja_JP.html" TargetMode="External"/><Relationship Id="rId5" Type="http://schemas.openxmlformats.org/officeDocument/2006/relationships/hyperlink" Target="file:///C:/Program%20Files/MATLAB/R2019b/help/simulink/slref/variantsource_ja_JP.html" TargetMode="External"/><Relationship Id="rId4" Type="http://schemas.openxmlformats.org/officeDocument/2006/relationships/hyperlink" Target="file:///C:/Program%20Files/MATLAB/R2019b/help/simulink/slref/manualvariantsink_ja_JP.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6.bin"/><Relationship Id="rId18" Type="http://schemas.openxmlformats.org/officeDocument/2006/relationships/image" Target="../media/image18.wmf"/><Relationship Id="rId26" Type="http://schemas.openxmlformats.org/officeDocument/2006/relationships/image" Target="../media/image22.wmf"/><Relationship Id="rId3" Type="http://schemas.openxmlformats.org/officeDocument/2006/relationships/image" Target="../media/image24.png"/><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5.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5.bin"/><Relationship Id="rId24" Type="http://schemas.openxmlformats.org/officeDocument/2006/relationships/image" Target="../media/image21.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23.wmf"/><Relationship Id="rId10" Type="http://schemas.openxmlformats.org/officeDocument/2006/relationships/image" Target="../media/image14.wmf"/><Relationship Id="rId19" Type="http://schemas.openxmlformats.org/officeDocument/2006/relationships/oleObject" Target="../embeddings/oleObject9.bin"/><Relationship Id="rId4" Type="http://schemas.openxmlformats.org/officeDocument/2006/relationships/image" Target="../media/image25.png"/><Relationship Id="rId9" Type="http://schemas.openxmlformats.org/officeDocument/2006/relationships/oleObject" Target="../embeddings/oleObject4.bin"/><Relationship Id="rId14" Type="http://schemas.openxmlformats.org/officeDocument/2006/relationships/image" Target="../media/image16.wmf"/><Relationship Id="rId22" Type="http://schemas.openxmlformats.org/officeDocument/2006/relationships/image" Target="../media/image20.wmf"/><Relationship Id="rId27"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8.bin"/><Relationship Id="rId3" Type="http://schemas.openxmlformats.org/officeDocument/2006/relationships/image" Target="../media/image32.png"/><Relationship Id="rId7" Type="http://schemas.openxmlformats.org/officeDocument/2006/relationships/oleObject" Target="../embeddings/oleObject15.bin"/><Relationship Id="rId12"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image" Target="../media/image2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33.png"/><Relationship Id="rId9" Type="http://schemas.openxmlformats.org/officeDocument/2006/relationships/oleObject" Target="../embeddings/oleObject16.bin"/><Relationship Id="rId14" Type="http://schemas.openxmlformats.org/officeDocument/2006/relationships/image" Target="../media/image30.wmf"/></Relationships>
</file>

<file path=ppt/slides/_rels/slide9.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4.bin"/><Relationship Id="rId3" Type="http://schemas.openxmlformats.org/officeDocument/2006/relationships/image" Target="../media/image40.png"/><Relationship Id="rId7" Type="http://schemas.openxmlformats.org/officeDocument/2006/relationships/oleObject" Target="../embeddings/oleObject21.bin"/><Relationship Id="rId12"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39.wmf"/><Relationship Id="rId1" Type="http://schemas.openxmlformats.org/officeDocument/2006/relationships/vmlDrawing" Target="../drawings/vmlDrawing4.vml"/><Relationship Id="rId6" Type="http://schemas.openxmlformats.org/officeDocument/2006/relationships/image" Target="../media/image34.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36.wmf"/><Relationship Id="rId4" Type="http://schemas.openxmlformats.org/officeDocument/2006/relationships/image" Target="../media/image41.png"/><Relationship Id="rId9" Type="http://schemas.openxmlformats.org/officeDocument/2006/relationships/oleObject" Target="../embeddings/oleObject22.bin"/><Relationship Id="rId14"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chor="ctr"/>
          <a:lstStyle/>
          <a:p>
            <a:r>
              <a:rPr kumimoji="1" lang="ja-JP" altLang="en-US" dirty="0"/>
              <a:t>機能</a:t>
            </a:r>
            <a:r>
              <a:rPr kumimoji="1" lang="en-US" altLang="ja-JP" dirty="0"/>
              <a:t>20WS</a:t>
            </a:r>
            <a:r>
              <a:rPr kumimoji="1" lang="ja-JP" altLang="en-US" dirty="0"/>
              <a:t>　</a:t>
            </a:r>
            <a:r>
              <a:rPr kumimoji="1" lang="en-US" altLang="ja-JP" dirty="0"/>
              <a:t>B</a:t>
            </a:r>
            <a:r>
              <a:rPr kumimoji="1" lang="ja-JP" altLang="en-US" dirty="0"/>
              <a:t>チーム</a:t>
            </a:r>
          </a:p>
          <a:p>
            <a:r>
              <a:rPr kumimoji="1" lang="ja-JP" altLang="en-US" dirty="0"/>
              <a:t>日本電産モビリティ株式会社</a:t>
            </a:r>
          </a:p>
        </p:txBody>
      </p:sp>
      <p:sp>
        <p:nvSpPr>
          <p:cNvPr id="2" name="タイトル 1"/>
          <p:cNvSpPr>
            <a:spLocks noGrp="1"/>
          </p:cNvSpPr>
          <p:nvPr>
            <p:ph type="ctrTitle"/>
          </p:nvPr>
        </p:nvSpPr>
        <p:spPr/>
        <p:txBody>
          <a:bodyPr/>
          <a:lstStyle/>
          <a:p>
            <a:r>
              <a:rPr lang="en-US" altLang="ja-JP" dirty="0"/>
              <a:t>Variant</a:t>
            </a:r>
            <a:r>
              <a:rPr lang="ja-JP" altLang="en-US" dirty="0"/>
              <a:t>系調査結果</a:t>
            </a:r>
            <a:r>
              <a:rPr lang="en-US" altLang="ja-JP" dirty="0"/>
              <a:t/>
            </a:r>
            <a:br>
              <a:rPr lang="en-US" altLang="ja-JP" dirty="0"/>
            </a:br>
            <a:r>
              <a:rPr lang="en-US" altLang="ja-JP" sz="1200" dirty="0"/>
              <a:t/>
            </a:r>
            <a:br>
              <a:rPr lang="en-US" altLang="ja-JP" sz="1200" dirty="0"/>
            </a:br>
            <a:r>
              <a:rPr lang="en-US" altLang="ja-JP" sz="3600" dirty="0"/>
              <a:t>(Manual) Variant Source/Sink</a:t>
            </a:r>
            <a:endParaRPr kumimoji="1" lang="ja-JP" altLang="en-US" dirty="0"/>
          </a:p>
        </p:txBody>
      </p:sp>
    </p:spTree>
    <p:extLst>
      <p:ext uri="{BB962C8B-B14F-4D97-AF65-F5344CB8AC3E}">
        <p14:creationId xmlns:p14="http://schemas.microsoft.com/office/powerpoint/2010/main" val="224499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7400" y="952760"/>
            <a:ext cx="10972800" cy="3995481"/>
          </a:xfrm>
        </p:spPr>
        <p:txBody>
          <a:bodyPr/>
          <a:lstStyle/>
          <a:p>
            <a:pPr marL="342900" lvl="1" indent="-342900">
              <a:buFont typeface="Wingdings" panose="05000000000000000000" pitchFamily="2" charset="2"/>
              <a:buChar char="p"/>
            </a:pPr>
            <a:r>
              <a:rPr lang="ja-JP" altLang="en-US" sz="1800" dirty="0" smtClean="0"/>
              <a:t>バリアント</a:t>
            </a:r>
            <a:r>
              <a:rPr lang="ja-JP" altLang="en-US" sz="1800" dirty="0"/>
              <a:t>：</a:t>
            </a:r>
            <a:r>
              <a:rPr lang="en-US" altLang="ja-JP" sz="1800" dirty="0"/>
              <a:t>V</a:t>
            </a:r>
            <a:r>
              <a:rPr lang="en-US" altLang="ja-JP" sz="1800" dirty="0" smtClean="0"/>
              <a:t>==4, </a:t>
            </a:r>
            <a:r>
              <a:rPr lang="en-US" altLang="ja-JP" sz="1800" dirty="0"/>
              <a:t>W==</a:t>
            </a:r>
            <a:r>
              <a:rPr lang="en-US" altLang="ja-JP" sz="1800" dirty="0" smtClean="0"/>
              <a:t>1</a:t>
            </a:r>
            <a:r>
              <a:rPr lang="ja-JP" altLang="en-US" sz="1800" dirty="0" smtClean="0"/>
              <a:t>の</a:t>
            </a:r>
            <a:r>
              <a:rPr lang="ja-JP" altLang="en-US" sz="1800" dirty="0"/>
              <a:t>場合</a:t>
            </a:r>
            <a:endParaRPr kumimoji="1" lang="ja-JP" altLang="en-US" sz="1800" dirty="0" smtClean="0"/>
          </a:p>
          <a:p>
            <a:pPr marL="400050" lvl="1" indent="0">
              <a:buNone/>
            </a:pPr>
            <a:r>
              <a:rPr lang="ja-JP" altLang="en-US" sz="1400" dirty="0" smtClean="0"/>
              <a:t>　</a:t>
            </a:r>
            <a:endParaRPr kumimoji="1" lang="en-US" altLang="ja-JP" sz="1400" dirty="0" smtClean="0"/>
          </a:p>
        </p:txBody>
      </p:sp>
      <p:sp>
        <p:nvSpPr>
          <p:cNvPr id="2" name="タイトル 1"/>
          <p:cNvSpPr>
            <a:spLocks noGrp="1"/>
          </p:cNvSpPr>
          <p:nvPr>
            <p:ph type="title"/>
          </p:nvPr>
        </p:nvSpPr>
        <p:spPr/>
        <p:txBody>
          <a:bodyPr/>
          <a:lstStyle/>
          <a:p>
            <a:r>
              <a:rPr lang="ja-JP" altLang="en-US" dirty="0"/>
              <a:t>動作検証</a:t>
            </a:r>
            <a:r>
              <a:rPr lang="ja-JP" altLang="en-US" dirty="0" smtClean="0"/>
              <a:t>（</a:t>
            </a:r>
            <a:r>
              <a:rPr lang="ja-JP" altLang="en-US" dirty="0"/>
              <a:t>５</a:t>
            </a:r>
            <a:r>
              <a:rPr lang="ja-JP" altLang="en-US" dirty="0" smtClean="0"/>
              <a:t>／８）</a:t>
            </a:r>
            <a:endParaRPr lang="en-US" altLang="ja-JP" dirty="0"/>
          </a:p>
        </p:txBody>
      </p:sp>
      <p:pic>
        <p:nvPicPr>
          <p:cNvPr id="4" name="図 3"/>
          <p:cNvPicPr>
            <a:picLocks noChangeAspect="1"/>
          </p:cNvPicPr>
          <p:nvPr/>
        </p:nvPicPr>
        <p:blipFill>
          <a:blip r:embed="rId2"/>
          <a:stretch>
            <a:fillRect/>
          </a:stretch>
        </p:blipFill>
        <p:spPr>
          <a:xfrm>
            <a:off x="6633321" y="2269157"/>
            <a:ext cx="5196843" cy="2095024"/>
          </a:xfrm>
          <a:prstGeom prst="rect">
            <a:avLst/>
          </a:prstGeom>
        </p:spPr>
      </p:pic>
      <p:pic>
        <p:nvPicPr>
          <p:cNvPr id="6" name="図 5"/>
          <p:cNvPicPr>
            <a:picLocks noChangeAspect="1"/>
          </p:cNvPicPr>
          <p:nvPr/>
        </p:nvPicPr>
        <p:blipFill>
          <a:blip r:embed="rId3"/>
          <a:stretch>
            <a:fillRect/>
          </a:stretch>
        </p:blipFill>
        <p:spPr>
          <a:xfrm>
            <a:off x="1474386" y="1347312"/>
            <a:ext cx="4875610" cy="3191437"/>
          </a:xfrm>
          <a:prstGeom prst="rect">
            <a:avLst/>
          </a:prstGeom>
        </p:spPr>
      </p:pic>
      <p:sp>
        <p:nvSpPr>
          <p:cNvPr id="7" name="テキスト ボックス 6"/>
          <p:cNvSpPr txBox="1"/>
          <p:nvPr/>
        </p:nvSpPr>
        <p:spPr>
          <a:xfrm>
            <a:off x="6349996" y="1859665"/>
            <a:ext cx="2318263" cy="369332"/>
          </a:xfrm>
          <a:prstGeom prst="rect">
            <a:avLst/>
          </a:prstGeom>
          <a:noFill/>
        </p:spPr>
        <p:txBody>
          <a:bodyPr wrap="none" rtlCol="0">
            <a:spAutoFit/>
          </a:bodyPr>
          <a:lstStyle/>
          <a:p>
            <a:r>
              <a:rPr kumimoji="1" lang="ja-JP" altLang="en-US" dirty="0" smtClean="0"/>
              <a:t>シミュレーションエラー</a:t>
            </a:r>
            <a:endParaRPr kumimoji="1" lang="ja-JP" altLang="en-US" dirty="0"/>
          </a:p>
        </p:txBody>
      </p:sp>
    </p:spTree>
    <p:extLst>
      <p:ext uri="{BB962C8B-B14F-4D97-AF65-F5344CB8AC3E}">
        <p14:creationId xmlns:p14="http://schemas.microsoft.com/office/powerpoint/2010/main" val="3085022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7400" y="952760"/>
            <a:ext cx="10972800" cy="3995481"/>
          </a:xfrm>
        </p:spPr>
        <p:txBody>
          <a:bodyPr/>
          <a:lstStyle/>
          <a:p>
            <a:pPr marL="342900" lvl="1" indent="-342900">
              <a:buFont typeface="Wingdings" panose="05000000000000000000" pitchFamily="2" charset="2"/>
              <a:buChar char="p"/>
            </a:pPr>
            <a:r>
              <a:rPr lang="ja-JP" altLang="en-US" sz="1800" dirty="0" smtClean="0"/>
              <a:t>バリアント</a:t>
            </a:r>
            <a:r>
              <a:rPr lang="ja-JP" altLang="en-US" sz="1800" dirty="0"/>
              <a:t>：</a:t>
            </a:r>
            <a:r>
              <a:rPr lang="en-US" altLang="ja-JP" sz="1800" dirty="0"/>
              <a:t>V</a:t>
            </a:r>
            <a:r>
              <a:rPr lang="en-US" altLang="ja-JP" sz="1800" dirty="0" smtClean="0"/>
              <a:t>==5, </a:t>
            </a:r>
            <a:r>
              <a:rPr lang="en-US" altLang="ja-JP" sz="1800" dirty="0"/>
              <a:t>W==</a:t>
            </a:r>
            <a:r>
              <a:rPr lang="en-US" altLang="ja-JP" sz="1800" dirty="0" smtClean="0"/>
              <a:t>1</a:t>
            </a:r>
            <a:r>
              <a:rPr lang="ja-JP" altLang="en-US" sz="1800" dirty="0" smtClean="0"/>
              <a:t>の</a:t>
            </a:r>
            <a:r>
              <a:rPr lang="ja-JP" altLang="en-US" sz="1800" dirty="0"/>
              <a:t>場合</a:t>
            </a:r>
            <a:endParaRPr kumimoji="1" lang="ja-JP" altLang="en-US" sz="1800" dirty="0" smtClean="0"/>
          </a:p>
          <a:p>
            <a:pPr marL="400050" lvl="1" indent="0">
              <a:buNone/>
            </a:pPr>
            <a:r>
              <a:rPr lang="ja-JP" altLang="en-US" sz="1400" dirty="0" smtClean="0"/>
              <a:t>　</a:t>
            </a:r>
            <a:endParaRPr kumimoji="1" lang="en-US" altLang="ja-JP" sz="1400" dirty="0" smtClean="0"/>
          </a:p>
        </p:txBody>
      </p:sp>
      <p:sp>
        <p:nvSpPr>
          <p:cNvPr id="2" name="タイトル 1"/>
          <p:cNvSpPr>
            <a:spLocks noGrp="1"/>
          </p:cNvSpPr>
          <p:nvPr>
            <p:ph type="title"/>
          </p:nvPr>
        </p:nvSpPr>
        <p:spPr/>
        <p:txBody>
          <a:bodyPr/>
          <a:lstStyle/>
          <a:p>
            <a:r>
              <a:rPr lang="ja-JP" altLang="en-US" dirty="0"/>
              <a:t>動作検証</a:t>
            </a:r>
            <a:r>
              <a:rPr lang="ja-JP" altLang="en-US" dirty="0" smtClean="0"/>
              <a:t>（６</a:t>
            </a:r>
            <a:r>
              <a:rPr lang="ja-JP" altLang="en-US" dirty="0" smtClean="0"/>
              <a:t>／</a:t>
            </a:r>
            <a:r>
              <a:rPr lang="ja-JP" altLang="en-US" dirty="0"/>
              <a:t>８</a:t>
            </a:r>
            <a:r>
              <a:rPr lang="ja-JP" altLang="en-US" dirty="0" smtClean="0"/>
              <a:t>）</a:t>
            </a:r>
            <a:endParaRPr lang="en-US" altLang="ja-JP" dirty="0"/>
          </a:p>
        </p:txBody>
      </p:sp>
      <p:pic>
        <p:nvPicPr>
          <p:cNvPr id="5" name="図 4"/>
          <p:cNvPicPr>
            <a:picLocks noChangeAspect="1"/>
          </p:cNvPicPr>
          <p:nvPr/>
        </p:nvPicPr>
        <p:blipFill>
          <a:blip r:embed="rId2"/>
          <a:stretch>
            <a:fillRect/>
          </a:stretch>
        </p:blipFill>
        <p:spPr>
          <a:xfrm>
            <a:off x="1442063" y="1361511"/>
            <a:ext cx="4831737" cy="3218800"/>
          </a:xfrm>
          <a:prstGeom prst="rect">
            <a:avLst/>
          </a:prstGeom>
        </p:spPr>
      </p:pic>
      <p:pic>
        <p:nvPicPr>
          <p:cNvPr id="6" name="図 5"/>
          <p:cNvPicPr>
            <a:picLocks noChangeAspect="1"/>
          </p:cNvPicPr>
          <p:nvPr/>
        </p:nvPicPr>
        <p:blipFill>
          <a:blip r:embed="rId3"/>
          <a:stretch>
            <a:fillRect/>
          </a:stretch>
        </p:blipFill>
        <p:spPr>
          <a:xfrm>
            <a:off x="6578844" y="2271451"/>
            <a:ext cx="5181356" cy="1859974"/>
          </a:xfrm>
          <a:prstGeom prst="rect">
            <a:avLst/>
          </a:prstGeom>
        </p:spPr>
      </p:pic>
      <p:sp>
        <p:nvSpPr>
          <p:cNvPr id="8" name="テキスト ボックス 7"/>
          <p:cNvSpPr txBox="1"/>
          <p:nvPr/>
        </p:nvSpPr>
        <p:spPr>
          <a:xfrm>
            <a:off x="6349996" y="1859665"/>
            <a:ext cx="2318263" cy="369332"/>
          </a:xfrm>
          <a:prstGeom prst="rect">
            <a:avLst/>
          </a:prstGeom>
          <a:noFill/>
        </p:spPr>
        <p:txBody>
          <a:bodyPr wrap="none" rtlCol="0">
            <a:spAutoFit/>
          </a:bodyPr>
          <a:lstStyle/>
          <a:p>
            <a:r>
              <a:rPr kumimoji="1" lang="ja-JP" altLang="en-US" dirty="0" smtClean="0"/>
              <a:t>シミュレーションエラー</a:t>
            </a:r>
            <a:endParaRPr kumimoji="1" lang="ja-JP" altLang="en-US" dirty="0"/>
          </a:p>
        </p:txBody>
      </p:sp>
    </p:spTree>
    <p:extLst>
      <p:ext uri="{BB962C8B-B14F-4D97-AF65-F5344CB8AC3E}">
        <p14:creationId xmlns:p14="http://schemas.microsoft.com/office/powerpoint/2010/main" val="2207817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動作検証</a:t>
            </a:r>
            <a:r>
              <a:rPr lang="ja-JP" altLang="en-US" dirty="0" smtClean="0"/>
              <a:t>（７／８）</a:t>
            </a:r>
            <a:endParaRPr lang="en-US" altLang="ja-JP" dirty="0"/>
          </a:p>
        </p:txBody>
      </p:sp>
      <p:sp>
        <p:nvSpPr>
          <p:cNvPr id="3" name="コンテンツ プレースホルダー 2"/>
          <p:cNvSpPr>
            <a:spLocks noGrp="1"/>
          </p:cNvSpPr>
          <p:nvPr>
            <p:ph idx="1"/>
          </p:nvPr>
        </p:nvSpPr>
        <p:spPr/>
        <p:txBody>
          <a:bodyPr/>
          <a:lstStyle/>
          <a:p>
            <a:pPr marL="342900" lvl="1" indent="-342900">
              <a:buFontTx/>
              <a:buChar char="•"/>
            </a:pPr>
            <a:r>
              <a:rPr lang="en-US" altLang="ja-JP" dirty="0"/>
              <a:t>Simulink Check</a:t>
            </a:r>
            <a:r>
              <a:rPr lang="ja-JP" altLang="en-US" dirty="0"/>
              <a:t>の実行可否</a:t>
            </a:r>
          </a:p>
          <a:p>
            <a:pPr lvl="1">
              <a:buFont typeface="Wingdings" panose="05000000000000000000" pitchFamily="2" charset="2"/>
              <a:buChar char="u"/>
            </a:pPr>
            <a:r>
              <a:rPr lang="ja-JP" altLang="en-US" sz="1800" dirty="0"/>
              <a:t>対象モデル </a:t>
            </a:r>
            <a:r>
              <a:rPr lang="en-US" altLang="ja-JP" sz="1800" dirty="0" smtClean="0"/>
              <a:t>-</a:t>
            </a:r>
            <a:r>
              <a:rPr lang="ja-JP" altLang="en-US" sz="1800" dirty="0"/>
              <a:t> </a:t>
            </a:r>
            <a:r>
              <a:rPr lang="en-US" altLang="ja-JP" sz="1800" dirty="0" smtClean="0"/>
              <a:t>variant_source_sink_sample1 (</a:t>
            </a:r>
            <a:r>
              <a:rPr lang="ja-JP" altLang="en-US" sz="1800" dirty="0"/>
              <a:t>バリアント：</a:t>
            </a:r>
            <a:r>
              <a:rPr lang="en-US" altLang="ja-JP" sz="1800" dirty="0"/>
              <a:t>V==1, W</a:t>
            </a:r>
            <a:r>
              <a:rPr lang="en-US" altLang="ja-JP" sz="1800" dirty="0" smtClean="0"/>
              <a:t>==1)</a:t>
            </a:r>
          </a:p>
          <a:p>
            <a:pPr lvl="1">
              <a:buFont typeface="Wingdings" panose="05000000000000000000" pitchFamily="2" charset="2"/>
              <a:buChar char="u"/>
            </a:pPr>
            <a:endParaRPr kumimoji="1" lang="ja-JP" altLang="en-US" sz="1800" dirty="0"/>
          </a:p>
        </p:txBody>
      </p:sp>
      <p:graphicFrame>
        <p:nvGraphicFramePr>
          <p:cNvPr id="7" name="表 6"/>
          <p:cNvGraphicFramePr>
            <a:graphicFrameLocks noGrp="1"/>
          </p:cNvGraphicFramePr>
          <p:nvPr>
            <p:extLst>
              <p:ext uri="{D42A27DB-BD31-4B8C-83A1-F6EECF244321}">
                <p14:modId xmlns:p14="http://schemas.microsoft.com/office/powerpoint/2010/main" val="1722817245"/>
              </p:ext>
            </p:extLst>
          </p:nvPr>
        </p:nvGraphicFramePr>
        <p:xfrm>
          <a:off x="6424337" y="2518944"/>
          <a:ext cx="5646532" cy="2595880"/>
        </p:xfrm>
        <a:graphic>
          <a:graphicData uri="http://schemas.openxmlformats.org/drawingml/2006/table">
            <a:tbl>
              <a:tblPr firstRow="1" bandRow="1">
                <a:tableStyleId>{5C22544A-7EE6-4342-B048-85BDC9FD1C3A}</a:tableStyleId>
              </a:tblPr>
              <a:tblGrid>
                <a:gridCol w="2381441">
                  <a:extLst>
                    <a:ext uri="{9D8B030D-6E8A-4147-A177-3AD203B41FA5}">
                      <a16:colId xmlns:a16="http://schemas.microsoft.com/office/drawing/2014/main" val="20000"/>
                    </a:ext>
                  </a:extLst>
                </a:gridCol>
                <a:gridCol w="1581665">
                  <a:extLst>
                    <a:ext uri="{9D8B030D-6E8A-4147-A177-3AD203B41FA5}">
                      <a16:colId xmlns:a16="http://schemas.microsoft.com/office/drawing/2014/main" val="20001"/>
                    </a:ext>
                  </a:extLst>
                </a:gridCol>
                <a:gridCol w="1683426">
                  <a:extLst>
                    <a:ext uri="{9D8B030D-6E8A-4147-A177-3AD203B41FA5}">
                      <a16:colId xmlns:a16="http://schemas.microsoft.com/office/drawing/2014/main" val="20002"/>
                    </a:ext>
                  </a:extLst>
                </a:gridCol>
              </a:tblGrid>
              <a:tr h="370840">
                <a:tc>
                  <a:txBody>
                    <a:bodyPr/>
                    <a:lstStyle/>
                    <a:p>
                      <a:r>
                        <a:rPr kumimoji="1" lang="ja-JP" altLang="en-US" sz="1600" dirty="0">
                          <a:solidFill>
                            <a:schemeClr val="tx1"/>
                          </a:solidFill>
                        </a:rPr>
                        <a:t>製品別</a:t>
                      </a:r>
                    </a:p>
                  </a:txBody>
                  <a:tcPr/>
                </a:tc>
                <a:tc>
                  <a:txBody>
                    <a:bodyPr/>
                    <a:lstStyle/>
                    <a:p>
                      <a:r>
                        <a:rPr kumimoji="1" lang="ja-JP" altLang="en-US" sz="1600" dirty="0">
                          <a:solidFill>
                            <a:schemeClr val="tx1"/>
                          </a:solidFill>
                        </a:rPr>
                        <a:t>実行可否</a:t>
                      </a:r>
                    </a:p>
                  </a:txBody>
                  <a:tcPr/>
                </a:tc>
                <a:tc>
                  <a:txBody>
                    <a:bodyPr/>
                    <a:lstStyle/>
                    <a:p>
                      <a:r>
                        <a:rPr kumimoji="1" lang="ja-JP" altLang="en-US" sz="1600" dirty="0">
                          <a:solidFill>
                            <a:schemeClr val="tx1"/>
                          </a:solidFill>
                        </a:rPr>
                        <a:t>レポート</a:t>
                      </a:r>
                    </a:p>
                  </a:txBody>
                  <a:tcPr/>
                </a:tc>
                <a:extLst>
                  <a:ext uri="{0D108BD9-81ED-4DB2-BD59-A6C34878D82A}">
                    <a16:rowId xmlns:a16="http://schemas.microsoft.com/office/drawing/2014/main" val="10000"/>
                  </a:ext>
                </a:extLst>
              </a:tr>
              <a:tr h="370840">
                <a:tc>
                  <a:txBody>
                    <a:bodyPr/>
                    <a:lstStyle/>
                    <a:p>
                      <a:r>
                        <a:rPr kumimoji="1" lang="en-US" altLang="ja-JP" sz="1600" dirty="0"/>
                        <a:t>Embedded Coder</a:t>
                      </a:r>
                      <a:endParaRPr kumimoji="1" lang="ja-JP" altLang="en-US" sz="1600" dirty="0"/>
                    </a:p>
                  </a:txBody>
                  <a:tcPr/>
                </a:tc>
                <a:tc>
                  <a:txBody>
                    <a:bodyPr/>
                    <a:lstStyle/>
                    <a:p>
                      <a:r>
                        <a:rPr kumimoji="1" lang="ja-JP" altLang="en-US" sz="1600" dirty="0"/>
                        <a:t>実行可</a:t>
                      </a:r>
                    </a:p>
                  </a:txBody>
                  <a:tcPr/>
                </a:tc>
                <a:tc rowSpan="6">
                  <a:txBody>
                    <a:bodyPr/>
                    <a:lstStyle/>
                    <a:p>
                      <a:endParaRPr kumimoji="1" lang="ja-JP" altLang="en-US" sz="1600" dirty="0"/>
                    </a:p>
                  </a:txBody>
                  <a:tcPr/>
                </a:tc>
                <a:extLst>
                  <a:ext uri="{0D108BD9-81ED-4DB2-BD59-A6C34878D82A}">
                    <a16:rowId xmlns:a16="http://schemas.microsoft.com/office/drawing/2014/main" val="10001"/>
                  </a:ext>
                </a:extLst>
              </a:tr>
              <a:tr h="370840">
                <a:tc>
                  <a:txBody>
                    <a:bodyPr/>
                    <a:lstStyle/>
                    <a:p>
                      <a:r>
                        <a:rPr kumimoji="1" lang="en-US" altLang="ja-JP" sz="1600" dirty="0"/>
                        <a:t>Simulink</a:t>
                      </a:r>
                      <a:endParaRPr kumimoji="1" lang="ja-JP" altLang="en-US" sz="1600" dirty="0"/>
                    </a:p>
                  </a:txBody>
                  <a:tcPr/>
                </a:tc>
                <a:tc>
                  <a:txBody>
                    <a:bodyPr/>
                    <a:lstStyle/>
                    <a:p>
                      <a:r>
                        <a:rPr kumimoji="1" lang="ja-JP" altLang="en-US" sz="1600" dirty="0"/>
                        <a:t>実行可</a:t>
                      </a:r>
                    </a:p>
                  </a:txBody>
                  <a:tcPr/>
                </a:tc>
                <a:tc vMerge="1">
                  <a:txBody>
                    <a:bodyPr/>
                    <a:lstStyle/>
                    <a:p>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sz="1600" dirty="0"/>
                        <a:t>Simulink Coder</a:t>
                      </a:r>
                      <a:endParaRPr kumimoji="1" lang="ja-JP" altLang="en-US" sz="1600" dirty="0"/>
                    </a:p>
                  </a:txBody>
                  <a:tcPr/>
                </a:tc>
                <a:tc>
                  <a:txBody>
                    <a:bodyPr/>
                    <a:lstStyle/>
                    <a:p>
                      <a:r>
                        <a:rPr kumimoji="1" lang="ja-JP" altLang="en-US" sz="1600" dirty="0"/>
                        <a:t>実行可</a:t>
                      </a:r>
                    </a:p>
                  </a:txBody>
                  <a:tcPr/>
                </a:tc>
                <a:tc vMerge="1">
                  <a:txBody>
                    <a:bodyPr/>
                    <a:lstStyle/>
                    <a:p>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sz="1600" dirty="0"/>
                        <a:t>Simulink Check</a:t>
                      </a:r>
                      <a:endParaRPr kumimoji="1" lang="ja-JP" altLang="en-US" sz="1600" dirty="0"/>
                    </a:p>
                  </a:txBody>
                  <a:tcPr/>
                </a:tc>
                <a:tc>
                  <a:txBody>
                    <a:bodyPr/>
                    <a:lstStyle/>
                    <a:p>
                      <a:r>
                        <a:rPr kumimoji="1" lang="ja-JP" altLang="en-US" sz="1600" dirty="0"/>
                        <a:t>実行可</a:t>
                      </a:r>
                    </a:p>
                  </a:txBody>
                  <a:tcPr/>
                </a:tc>
                <a:tc vMerge="1">
                  <a:txBody>
                    <a:bodyPr/>
                    <a:lstStyle/>
                    <a:p>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sz="1600" dirty="0"/>
                        <a:t>Simulink Requirements</a:t>
                      </a:r>
                      <a:endParaRPr kumimoji="1" lang="ja-JP" altLang="en-US" sz="1600" dirty="0"/>
                    </a:p>
                  </a:txBody>
                  <a:tcPr/>
                </a:tc>
                <a:tc>
                  <a:txBody>
                    <a:bodyPr/>
                    <a:lstStyle/>
                    <a:p>
                      <a:r>
                        <a:rPr kumimoji="1" lang="ja-JP" altLang="en-US" sz="1600" dirty="0"/>
                        <a:t>実行可</a:t>
                      </a:r>
                    </a:p>
                  </a:txBody>
                  <a:tcPr/>
                </a:tc>
                <a:tc vMerge="1">
                  <a:txBody>
                    <a:bodyPr/>
                    <a:lstStyle/>
                    <a:p>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sz="1600" dirty="0"/>
                        <a:t>Simulink</a:t>
                      </a:r>
                      <a:r>
                        <a:rPr kumimoji="1" lang="en-US" altLang="ja-JP" sz="1600" baseline="0" dirty="0"/>
                        <a:t> Design Verifier</a:t>
                      </a:r>
                      <a:endParaRPr kumimoji="1" lang="ja-JP" altLang="en-US" sz="1600" dirty="0"/>
                    </a:p>
                  </a:txBody>
                  <a:tcPr/>
                </a:tc>
                <a:tc>
                  <a:txBody>
                    <a:bodyPr/>
                    <a:lstStyle/>
                    <a:p>
                      <a:r>
                        <a:rPr kumimoji="1" lang="ja-JP" altLang="en-US" sz="1600" dirty="0"/>
                        <a:t>実行可</a:t>
                      </a:r>
                    </a:p>
                  </a:txBody>
                  <a:tcPr/>
                </a:tc>
                <a:tc vMerge="1">
                  <a:txBody>
                    <a:bodyPr/>
                    <a:lstStyle/>
                    <a:p>
                      <a:endParaRPr kumimoji="1" lang="ja-JP" altLang="en-US" dirty="0"/>
                    </a:p>
                  </a:txBody>
                  <a:tcPr/>
                </a:tc>
                <a:extLst>
                  <a:ext uri="{0D108BD9-81ED-4DB2-BD59-A6C34878D82A}">
                    <a16:rowId xmlns:a16="http://schemas.microsoft.com/office/drawing/2014/main" val="10006"/>
                  </a:ext>
                </a:extLst>
              </a:tr>
            </a:tbl>
          </a:graphicData>
        </a:graphic>
      </p:graphicFrame>
      <p:pic>
        <p:nvPicPr>
          <p:cNvPr id="9" name="図 8"/>
          <p:cNvPicPr>
            <a:picLocks noChangeAspect="1"/>
          </p:cNvPicPr>
          <p:nvPr/>
        </p:nvPicPr>
        <p:blipFill>
          <a:blip r:embed="rId3"/>
          <a:stretch>
            <a:fillRect/>
          </a:stretch>
        </p:blipFill>
        <p:spPr>
          <a:xfrm>
            <a:off x="1267066" y="2261062"/>
            <a:ext cx="4876042" cy="3305792"/>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1838461752"/>
              </p:ext>
            </p:extLst>
          </p:nvPr>
        </p:nvGraphicFramePr>
        <p:xfrm>
          <a:off x="10682894" y="3225656"/>
          <a:ext cx="642938" cy="395287"/>
        </p:xfrm>
        <a:graphic>
          <a:graphicData uri="http://schemas.openxmlformats.org/presentationml/2006/ole">
            <mc:AlternateContent xmlns:mc="http://schemas.openxmlformats.org/markup-compatibility/2006">
              <mc:Choice xmlns:v="urn:schemas-microsoft-com:vml" Requires="v">
                <p:oleObj spid="_x0000_s5155" name="パッケージャー シェル オブジェクト" showAsIcon="1" r:id="rId4" imgW="642240" imgH="394920" progId="Package">
                  <p:embed/>
                </p:oleObj>
              </mc:Choice>
              <mc:Fallback>
                <p:oleObj name="パッケージャー シェル オブジェクト" showAsIcon="1" r:id="rId4" imgW="642240" imgH="394920" progId="Package">
                  <p:embed/>
                  <p:pic>
                    <p:nvPicPr>
                      <p:cNvPr id="0" name=""/>
                      <p:cNvPicPr/>
                      <p:nvPr/>
                    </p:nvPicPr>
                    <p:blipFill>
                      <a:blip r:embed="rId5"/>
                      <a:stretch>
                        <a:fillRect/>
                      </a:stretch>
                    </p:blipFill>
                    <p:spPr>
                      <a:xfrm>
                        <a:off x="10682894" y="3225656"/>
                        <a:ext cx="642938" cy="395287"/>
                      </a:xfrm>
                      <a:prstGeom prst="rect">
                        <a:avLst/>
                      </a:prstGeom>
                    </p:spPr>
                  </p:pic>
                </p:oleObj>
              </mc:Fallback>
            </mc:AlternateContent>
          </a:graphicData>
        </a:graphic>
      </p:graphicFrame>
    </p:spTree>
    <p:extLst>
      <p:ext uri="{BB962C8B-B14F-4D97-AF65-F5344CB8AC3E}">
        <p14:creationId xmlns:p14="http://schemas.microsoft.com/office/powerpoint/2010/main" val="98266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四角形吹き出し 22"/>
          <p:cNvSpPr/>
          <p:nvPr/>
        </p:nvSpPr>
        <p:spPr bwMode="auto">
          <a:xfrm>
            <a:off x="9147833" y="1272408"/>
            <a:ext cx="1662546" cy="1319896"/>
          </a:xfrm>
          <a:prstGeom prst="wedge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lang="ja-JP" altLang="en-US" dirty="0"/>
              <a:t>動作検証</a:t>
            </a:r>
            <a:r>
              <a:rPr lang="ja-JP" altLang="en-US" dirty="0" smtClean="0"/>
              <a:t>（８／８）</a:t>
            </a:r>
            <a:endParaRPr lang="en-US" altLang="ja-JP" dirty="0"/>
          </a:p>
        </p:txBody>
      </p:sp>
      <p:sp>
        <p:nvSpPr>
          <p:cNvPr id="3" name="コンテンツ プレースホルダー 2"/>
          <p:cNvSpPr>
            <a:spLocks noGrp="1"/>
          </p:cNvSpPr>
          <p:nvPr>
            <p:ph idx="1"/>
          </p:nvPr>
        </p:nvSpPr>
        <p:spPr/>
        <p:txBody>
          <a:bodyPr/>
          <a:lstStyle/>
          <a:p>
            <a:pPr marL="342900" lvl="1" indent="-342900">
              <a:buFontTx/>
              <a:buChar char="•"/>
            </a:pPr>
            <a:r>
              <a:rPr lang="ja-JP" altLang="en-US" dirty="0"/>
              <a:t>ダウングレード時の影響（ブロック置換、変更による影響）</a:t>
            </a:r>
          </a:p>
          <a:p>
            <a:pPr lvl="1">
              <a:buFont typeface="Wingdings" panose="05000000000000000000" pitchFamily="2" charset="2"/>
              <a:buChar char="u"/>
            </a:pPr>
            <a:r>
              <a:rPr lang="ja-JP" altLang="en-US" sz="1800" dirty="0"/>
              <a:t>対象モデル </a:t>
            </a:r>
            <a:r>
              <a:rPr lang="en-US" altLang="ja-JP" sz="1800" dirty="0"/>
              <a:t>- variant_source_sink_sample1 (</a:t>
            </a:r>
            <a:r>
              <a:rPr lang="ja-JP" altLang="en-US" sz="1800" dirty="0"/>
              <a:t>バリアント：</a:t>
            </a:r>
            <a:r>
              <a:rPr lang="en-US" altLang="ja-JP" sz="1800" dirty="0"/>
              <a:t>V==1, W==1)</a:t>
            </a:r>
          </a:p>
          <a:p>
            <a:pPr lvl="1">
              <a:buFont typeface="Wingdings" panose="05000000000000000000" pitchFamily="2" charset="2"/>
              <a:buChar char="u"/>
            </a:pPr>
            <a:endParaRPr lang="en-US" altLang="ja-JP" sz="1800" dirty="0"/>
          </a:p>
          <a:p>
            <a:pPr lvl="1">
              <a:buFont typeface="Wingdings" panose="05000000000000000000" pitchFamily="2" charset="2"/>
              <a:buChar char="u"/>
            </a:pPr>
            <a:endParaRPr lang="en-US" altLang="ja-JP" sz="1800" dirty="0"/>
          </a:p>
          <a:p>
            <a:pPr marL="457200" lvl="1" indent="0">
              <a:buNone/>
            </a:pPr>
            <a:endParaRPr lang="en-US" altLang="ja-JP" sz="1800" dirty="0"/>
          </a:p>
          <a:p>
            <a:pPr marL="457200" lvl="1" indent="0">
              <a:buNone/>
            </a:pP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46222918"/>
              </p:ext>
            </p:extLst>
          </p:nvPr>
        </p:nvGraphicFramePr>
        <p:xfrm>
          <a:off x="1899699" y="1908252"/>
          <a:ext cx="4069443" cy="741680"/>
        </p:xfrm>
        <a:graphic>
          <a:graphicData uri="http://schemas.openxmlformats.org/drawingml/2006/table">
            <a:tbl>
              <a:tblPr firstRow="1" bandRow="1">
                <a:tableStyleId>{5C22544A-7EE6-4342-B048-85BDC9FD1C3A}</a:tableStyleId>
              </a:tblPr>
              <a:tblGrid>
                <a:gridCol w="2252503">
                  <a:extLst>
                    <a:ext uri="{9D8B030D-6E8A-4147-A177-3AD203B41FA5}">
                      <a16:colId xmlns:a16="http://schemas.microsoft.com/office/drawing/2014/main" val="20000"/>
                    </a:ext>
                  </a:extLst>
                </a:gridCol>
                <a:gridCol w="1816940">
                  <a:extLst>
                    <a:ext uri="{9D8B030D-6E8A-4147-A177-3AD203B41FA5}">
                      <a16:colId xmlns:a16="http://schemas.microsoft.com/office/drawing/2014/main" val="20001"/>
                    </a:ext>
                  </a:extLst>
                </a:gridCol>
              </a:tblGrid>
              <a:tr h="370840">
                <a:tc>
                  <a:txBody>
                    <a:bodyPr/>
                    <a:lstStyle/>
                    <a:p>
                      <a:r>
                        <a:rPr kumimoji="1" lang="ja-JP" altLang="en-US" sz="1600" dirty="0">
                          <a:solidFill>
                            <a:schemeClr val="tx1"/>
                          </a:solidFill>
                        </a:rPr>
                        <a:t>変換先バージョン</a:t>
                      </a:r>
                    </a:p>
                  </a:txBody>
                  <a:tcPr/>
                </a:tc>
                <a:tc>
                  <a:txBody>
                    <a:bodyPr/>
                    <a:lstStyle/>
                    <a:p>
                      <a:r>
                        <a:rPr kumimoji="1" lang="ja-JP" altLang="en-US" sz="1600" dirty="0">
                          <a:solidFill>
                            <a:schemeClr val="tx1"/>
                          </a:solidFill>
                        </a:rPr>
                        <a:t>ブロック置換</a:t>
                      </a:r>
                    </a:p>
                  </a:txBody>
                  <a:tcPr/>
                </a:tc>
                <a:extLst>
                  <a:ext uri="{0D108BD9-81ED-4DB2-BD59-A6C34878D82A}">
                    <a16:rowId xmlns:a16="http://schemas.microsoft.com/office/drawing/2014/main" val="10000"/>
                  </a:ext>
                </a:extLst>
              </a:tr>
              <a:tr h="370840">
                <a:tc>
                  <a:txBody>
                    <a:bodyPr/>
                    <a:lstStyle/>
                    <a:p>
                      <a:r>
                        <a:rPr kumimoji="1" lang="en-US" altLang="ja-JP" sz="1600" dirty="0" smtClean="0"/>
                        <a:t>R2015b</a:t>
                      </a:r>
                      <a:endParaRPr kumimoji="1" lang="ja-JP" altLang="en-US" sz="1600" dirty="0"/>
                    </a:p>
                  </a:txBody>
                  <a:tcPr/>
                </a:tc>
                <a:tc>
                  <a:txBody>
                    <a:bodyPr/>
                    <a:lstStyle/>
                    <a:p>
                      <a:r>
                        <a:rPr kumimoji="1" lang="ja-JP" altLang="en-US" sz="1600" dirty="0" smtClean="0"/>
                        <a:t>置換不可</a:t>
                      </a:r>
                      <a:endParaRPr kumimoji="1" lang="ja-JP" altLang="en-US" sz="1600" dirty="0"/>
                    </a:p>
                  </a:txBody>
                  <a:tcPr/>
                </a:tc>
                <a:extLst>
                  <a:ext uri="{0D108BD9-81ED-4DB2-BD59-A6C34878D82A}">
                    <a16:rowId xmlns:a16="http://schemas.microsoft.com/office/drawing/2014/main" val="10001"/>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423473113"/>
              </p:ext>
            </p:extLst>
          </p:nvPr>
        </p:nvGraphicFramePr>
        <p:xfrm>
          <a:off x="2090892" y="5970221"/>
          <a:ext cx="1595137" cy="871955"/>
        </p:xfrm>
        <a:graphic>
          <a:graphicData uri="http://schemas.openxmlformats.org/drawingml/2006/table">
            <a:tbl>
              <a:tblPr firstRow="1" bandRow="1">
                <a:tableStyleId>{5C22544A-7EE6-4342-B048-85BDC9FD1C3A}</a:tableStyleId>
              </a:tblPr>
              <a:tblGrid>
                <a:gridCol w="1595137">
                  <a:extLst>
                    <a:ext uri="{9D8B030D-6E8A-4147-A177-3AD203B41FA5}">
                      <a16:colId xmlns:a16="http://schemas.microsoft.com/office/drawing/2014/main" val="20000"/>
                    </a:ext>
                  </a:extLst>
                </a:gridCol>
              </a:tblGrid>
              <a:tr h="334777">
                <a:tc>
                  <a:txBody>
                    <a:bodyPr/>
                    <a:lstStyle/>
                    <a:p>
                      <a:r>
                        <a:rPr kumimoji="1" lang="ja-JP" altLang="en-US" sz="1600" b="0" dirty="0">
                          <a:solidFill>
                            <a:schemeClr val="tx1"/>
                          </a:solidFill>
                        </a:rPr>
                        <a:t>サンプルモデル</a:t>
                      </a:r>
                    </a:p>
                  </a:txBody>
                  <a:tcPr/>
                </a:tc>
                <a:extLst>
                  <a:ext uri="{0D108BD9-81ED-4DB2-BD59-A6C34878D82A}">
                    <a16:rowId xmlns:a16="http://schemas.microsoft.com/office/drawing/2014/main" val="10000"/>
                  </a:ext>
                </a:extLst>
              </a:tr>
              <a:tr h="536675">
                <a:tc>
                  <a:txBody>
                    <a:bodyPr/>
                    <a:lstStyle/>
                    <a:p>
                      <a:endParaRPr kumimoji="1" lang="ja-JP" altLang="en-US" dirty="0"/>
                    </a:p>
                  </a:txBody>
                  <a:tcPr/>
                </a:tc>
                <a:extLst>
                  <a:ext uri="{0D108BD9-81ED-4DB2-BD59-A6C34878D82A}">
                    <a16:rowId xmlns:a16="http://schemas.microsoft.com/office/drawing/2014/main" val="10001"/>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4119364774"/>
              </p:ext>
            </p:extLst>
          </p:nvPr>
        </p:nvGraphicFramePr>
        <p:xfrm>
          <a:off x="8741203" y="5945772"/>
          <a:ext cx="1595137" cy="871955"/>
        </p:xfrm>
        <a:graphic>
          <a:graphicData uri="http://schemas.openxmlformats.org/drawingml/2006/table">
            <a:tbl>
              <a:tblPr firstRow="1" bandRow="1">
                <a:tableStyleId>{5C22544A-7EE6-4342-B048-85BDC9FD1C3A}</a:tableStyleId>
              </a:tblPr>
              <a:tblGrid>
                <a:gridCol w="1595137">
                  <a:extLst>
                    <a:ext uri="{9D8B030D-6E8A-4147-A177-3AD203B41FA5}">
                      <a16:colId xmlns:a16="http://schemas.microsoft.com/office/drawing/2014/main" val="20000"/>
                    </a:ext>
                  </a:extLst>
                </a:gridCol>
              </a:tblGrid>
              <a:tr h="334777">
                <a:tc>
                  <a:txBody>
                    <a:bodyPr/>
                    <a:lstStyle/>
                    <a:p>
                      <a:r>
                        <a:rPr kumimoji="1" lang="ja-JP" altLang="en-US" sz="1600" b="0" dirty="0">
                          <a:solidFill>
                            <a:schemeClr val="tx1"/>
                          </a:solidFill>
                        </a:rPr>
                        <a:t>サンプルモデル</a:t>
                      </a:r>
                    </a:p>
                  </a:txBody>
                  <a:tcPr/>
                </a:tc>
                <a:extLst>
                  <a:ext uri="{0D108BD9-81ED-4DB2-BD59-A6C34878D82A}">
                    <a16:rowId xmlns:a16="http://schemas.microsoft.com/office/drawing/2014/main" val="10000"/>
                  </a:ext>
                </a:extLst>
              </a:tr>
              <a:tr h="536675">
                <a:tc>
                  <a:txBody>
                    <a:bodyPr/>
                    <a:lstStyle/>
                    <a:p>
                      <a:endParaRPr kumimoji="1" lang="ja-JP" altLang="en-US" dirty="0"/>
                    </a:p>
                  </a:txBody>
                  <a:tcPr/>
                </a:tc>
                <a:extLst>
                  <a:ext uri="{0D108BD9-81ED-4DB2-BD59-A6C34878D82A}">
                    <a16:rowId xmlns:a16="http://schemas.microsoft.com/office/drawing/2014/main" val="10001"/>
                  </a:ext>
                </a:extLst>
              </a:tr>
            </a:tbl>
          </a:graphicData>
        </a:graphic>
      </p:graphicFrame>
      <p:pic>
        <p:nvPicPr>
          <p:cNvPr id="17" name="図 16"/>
          <p:cNvPicPr>
            <a:picLocks noChangeAspect="1"/>
          </p:cNvPicPr>
          <p:nvPr/>
        </p:nvPicPr>
        <p:blipFill>
          <a:blip r:embed="rId3"/>
          <a:stretch>
            <a:fillRect/>
          </a:stretch>
        </p:blipFill>
        <p:spPr>
          <a:xfrm>
            <a:off x="1313518" y="2657180"/>
            <a:ext cx="4876042" cy="3305792"/>
          </a:xfrm>
          <a:prstGeom prst="rect">
            <a:avLst/>
          </a:prstGeom>
        </p:spPr>
      </p:pic>
      <p:pic>
        <p:nvPicPr>
          <p:cNvPr id="15" name="図 14"/>
          <p:cNvPicPr>
            <a:picLocks noChangeAspect="1"/>
          </p:cNvPicPr>
          <p:nvPr/>
        </p:nvPicPr>
        <p:blipFill>
          <a:blip r:embed="rId4"/>
          <a:stretch>
            <a:fillRect/>
          </a:stretch>
        </p:blipFill>
        <p:spPr>
          <a:xfrm>
            <a:off x="7210581" y="2765978"/>
            <a:ext cx="4656383" cy="3122597"/>
          </a:xfrm>
          <a:prstGeom prst="rect">
            <a:avLst/>
          </a:prstGeom>
        </p:spPr>
      </p:pic>
      <p:graphicFrame>
        <p:nvGraphicFramePr>
          <p:cNvPr id="19" name="オブジェクト 18"/>
          <p:cNvGraphicFramePr>
            <a:graphicFrameLocks noChangeAspect="1"/>
          </p:cNvGraphicFramePr>
          <p:nvPr>
            <p:extLst>
              <p:ext uri="{D42A27DB-BD31-4B8C-83A1-F6EECF244321}">
                <p14:modId xmlns:p14="http://schemas.microsoft.com/office/powerpoint/2010/main" val="2110255922"/>
              </p:ext>
            </p:extLst>
          </p:nvPr>
        </p:nvGraphicFramePr>
        <p:xfrm>
          <a:off x="2090892" y="6381749"/>
          <a:ext cx="1533525" cy="395288"/>
        </p:xfrm>
        <a:graphic>
          <a:graphicData uri="http://schemas.openxmlformats.org/presentationml/2006/ole">
            <mc:AlternateContent xmlns:mc="http://schemas.openxmlformats.org/markup-compatibility/2006">
              <mc:Choice xmlns:v="urn:schemas-microsoft-com:vml" Requires="v">
                <p:oleObj spid="_x0000_s6270" name="パッケージャー シェル オブジェクト" showAsIcon="1" r:id="rId5" imgW="1532880" imgH="394920" progId="Package">
                  <p:embed/>
                </p:oleObj>
              </mc:Choice>
              <mc:Fallback>
                <p:oleObj name="パッケージャー シェル オブジェクト" showAsIcon="1" r:id="rId5" imgW="1532880" imgH="394920" progId="Package">
                  <p:embed/>
                  <p:pic>
                    <p:nvPicPr>
                      <p:cNvPr id="23" name="オブジェクト 22"/>
                      <p:cNvPicPr/>
                      <p:nvPr/>
                    </p:nvPicPr>
                    <p:blipFill>
                      <a:blip r:embed="rId6"/>
                      <a:stretch>
                        <a:fillRect/>
                      </a:stretch>
                    </p:blipFill>
                    <p:spPr>
                      <a:xfrm>
                        <a:off x="2090892" y="6381749"/>
                        <a:ext cx="1533525" cy="3952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862419929"/>
              </p:ext>
            </p:extLst>
          </p:nvPr>
        </p:nvGraphicFramePr>
        <p:xfrm>
          <a:off x="8591551" y="6357702"/>
          <a:ext cx="1919288" cy="395288"/>
        </p:xfrm>
        <a:graphic>
          <a:graphicData uri="http://schemas.openxmlformats.org/presentationml/2006/ole">
            <mc:AlternateContent xmlns:mc="http://schemas.openxmlformats.org/markup-compatibility/2006">
              <mc:Choice xmlns:v="urn:schemas-microsoft-com:vml" Requires="v">
                <p:oleObj spid="_x0000_s6271" name="パッケージャー シェル オブジェクト" showAsIcon="1" r:id="rId7" imgW="1919880" imgH="394920" progId="Package">
                  <p:embed/>
                </p:oleObj>
              </mc:Choice>
              <mc:Fallback>
                <p:oleObj name="パッケージャー シェル オブジェクト" showAsIcon="1" r:id="rId7" imgW="1919880" imgH="394920" progId="Package">
                  <p:embed/>
                  <p:pic>
                    <p:nvPicPr>
                      <p:cNvPr id="0" name=""/>
                      <p:cNvPicPr/>
                      <p:nvPr/>
                    </p:nvPicPr>
                    <p:blipFill>
                      <a:blip r:embed="rId8"/>
                      <a:stretch>
                        <a:fillRect/>
                      </a:stretch>
                    </p:blipFill>
                    <p:spPr>
                      <a:xfrm>
                        <a:off x="8591551" y="6357702"/>
                        <a:ext cx="1919288" cy="395288"/>
                      </a:xfrm>
                      <a:prstGeom prst="rect">
                        <a:avLst/>
                      </a:prstGeom>
                    </p:spPr>
                  </p:pic>
                </p:oleObj>
              </mc:Fallback>
            </mc:AlternateContent>
          </a:graphicData>
        </a:graphic>
      </p:graphicFrame>
      <p:sp>
        <p:nvSpPr>
          <p:cNvPr id="20" name="右矢印 19"/>
          <p:cNvSpPr/>
          <p:nvPr/>
        </p:nvSpPr>
        <p:spPr bwMode="auto">
          <a:xfrm>
            <a:off x="6471470" y="3915295"/>
            <a:ext cx="457200" cy="39478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1" name="図 20"/>
          <p:cNvPicPr>
            <a:picLocks noChangeAspect="1"/>
          </p:cNvPicPr>
          <p:nvPr/>
        </p:nvPicPr>
        <p:blipFill>
          <a:blip r:embed="rId9"/>
          <a:stretch>
            <a:fillRect/>
          </a:stretch>
        </p:blipFill>
        <p:spPr>
          <a:xfrm>
            <a:off x="9258535" y="1354496"/>
            <a:ext cx="1441141" cy="1155720"/>
          </a:xfrm>
          <a:prstGeom prst="rect">
            <a:avLst/>
          </a:prstGeom>
          <a:ln>
            <a:noFill/>
          </a:ln>
        </p:spPr>
      </p:pic>
    </p:spTree>
    <p:extLst>
      <p:ext uri="{BB962C8B-B14F-4D97-AF65-F5344CB8AC3E}">
        <p14:creationId xmlns:p14="http://schemas.microsoft.com/office/powerpoint/2010/main" val="98923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メリット</a:t>
            </a:r>
            <a:r>
              <a:rPr kumimoji="1" lang="en-US" altLang="ja-JP" dirty="0"/>
              <a:t>/</a:t>
            </a:r>
            <a:r>
              <a:rPr kumimoji="1" lang="ja-JP" altLang="en-US" dirty="0"/>
              <a:t>デメリット</a:t>
            </a:r>
          </a:p>
        </p:txBody>
      </p:sp>
      <p:sp>
        <p:nvSpPr>
          <p:cNvPr id="3" name="コンテンツ プレースホルダー 2"/>
          <p:cNvSpPr>
            <a:spLocks noGrp="1"/>
          </p:cNvSpPr>
          <p:nvPr>
            <p:ph idx="1"/>
          </p:nvPr>
        </p:nvSpPr>
        <p:spPr/>
        <p:txBody>
          <a:bodyPr/>
          <a:lstStyle/>
          <a:p>
            <a:r>
              <a:rPr kumimoji="1" lang="ja-JP" altLang="en-US" dirty="0"/>
              <a:t>メリット</a:t>
            </a:r>
            <a:endParaRPr kumimoji="1" lang="en-US" altLang="ja-JP" dirty="0"/>
          </a:p>
          <a:p>
            <a:pPr lvl="1">
              <a:buFont typeface="Wingdings" panose="05000000000000000000" pitchFamily="2" charset="2"/>
              <a:buChar char="Ø"/>
            </a:pPr>
            <a:r>
              <a:rPr lang="ja-JP" altLang="en-US" dirty="0" smtClean="0"/>
              <a:t>自動切り換え（</a:t>
            </a:r>
            <a:r>
              <a:rPr lang="en-US" altLang="ja-JP" dirty="0" smtClean="0"/>
              <a:t>Manual</a:t>
            </a:r>
            <a:r>
              <a:rPr lang="ja-JP" altLang="en-US" dirty="0" smtClean="0"/>
              <a:t>でないほう）は、設計後もモデル変更せずパラメータで切り替えられる。</a:t>
            </a:r>
            <a:endParaRPr lang="en-US" altLang="ja-JP" dirty="0" smtClean="0"/>
          </a:p>
          <a:p>
            <a:pPr lvl="1">
              <a:buFont typeface="Wingdings" panose="05000000000000000000" pitchFamily="2" charset="2"/>
              <a:buChar char="Ø"/>
            </a:pPr>
            <a:r>
              <a:rPr lang="ja-JP" altLang="en-US" dirty="0"/>
              <a:t>手動切り替え（</a:t>
            </a:r>
            <a:r>
              <a:rPr lang="en-US" altLang="ja-JP" dirty="0"/>
              <a:t>Manual</a:t>
            </a:r>
            <a:r>
              <a:rPr lang="ja-JP" altLang="en-US" dirty="0"/>
              <a:t>）</a:t>
            </a:r>
            <a:r>
              <a:rPr lang="ja-JP" altLang="en-US" dirty="0" smtClean="0"/>
              <a:t>は、モデル上でワンクリックで切り替えができる。</a:t>
            </a:r>
            <a:endParaRPr kumimoji="1" lang="en-US" altLang="ja-JP" dirty="0"/>
          </a:p>
          <a:p>
            <a:pPr marL="457200" lvl="1" indent="0">
              <a:buNone/>
            </a:pPr>
            <a:endParaRPr kumimoji="1" lang="en-US" altLang="ja-JP" dirty="0"/>
          </a:p>
          <a:p>
            <a:r>
              <a:rPr kumimoji="1" lang="ja-JP" altLang="en-US" dirty="0"/>
              <a:t>デメリット</a:t>
            </a:r>
            <a:endParaRPr kumimoji="1" lang="en-US" altLang="ja-JP" dirty="0"/>
          </a:p>
          <a:p>
            <a:pPr lvl="1">
              <a:buFont typeface="Wingdings" panose="05000000000000000000" pitchFamily="2" charset="2"/>
              <a:buChar char="Ø"/>
            </a:pPr>
            <a:r>
              <a:rPr lang="ja-JP" altLang="en-US" dirty="0" smtClean="0"/>
              <a:t>手動切り替え（</a:t>
            </a:r>
            <a:r>
              <a:rPr lang="en-US" altLang="ja-JP" dirty="0" smtClean="0"/>
              <a:t>Manual</a:t>
            </a:r>
            <a:r>
              <a:rPr lang="ja-JP" altLang="en-US" dirty="0" smtClean="0"/>
              <a:t>）は、誤ったクリック操作により、意図せず切り替えてしまうことがある。</a:t>
            </a:r>
            <a:endParaRPr lang="en-US" altLang="ja-JP" dirty="0" smtClean="0"/>
          </a:p>
          <a:p>
            <a:pPr lvl="1">
              <a:buFont typeface="Wingdings" panose="05000000000000000000" pitchFamily="2" charset="2"/>
              <a:buChar char="Ø"/>
            </a:pPr>
            <a:endParaRPr lang="en-US" altLang="ja-JP" dirty="0"/>
          </a:p>
          <a:p>
            <a:pPr>
              <a:buFont typeface="Arial" panose="020B0604020202020204" pitchFamily="34" charset="0"/>
              <a:buChar char="•"/>
            </a:pPr>
            <a:r>
              <a:rPr lang="ja-JP" altLang="en-US" dirty="0" smtClean="0"/>
              <a:t>その他指摘</a:t>
            </a:r>
            <a:endParaRPr lang="en-US" altLang="ja-JP" dirty="0"/>
          </a:p>
          <a:p>
            <a:pPr lvl="1">
              <a:buFont typeface="Wingdings" panose="05000000000000000000" pitchFamily="2" charset="2"/>
              <a:buChar char="Ø"/>
            </a:pPr>
            <a:r>
              <a:rPr lang="en-US" altLang="ja-JP" dirty="0" smtClean="0"/>
              <a:t>Manual</a:t>
            </a:r>
            <a:r>
              <a:rPr lang="ja-JP" altLang="en-US" dirty="0" smtClean="0"/>
              <a:t> </a:t>
            </a:r>
            <a:r>
              <a:rPr lang="en-US" altLang="ja-JP" dirty="0" smtClean="0"/>
              <a:t>Variant Source/Sink</a:t>
            </a:r>
            <a:r>
              <a:rPr lang="ja-JP" altLang="en-US" dirty="0"/>
              <a:t>ブロック</a:t>
            </a:r>
            <a:r>
              <a:rPr lang="ja-JP" altLang="en-US" dirty="0" smtClean="0"/>
              <a:t>は、背景色を付けると、ブロックの外にも色がつく。</a:t>
            </a:r>
            <a:endParaRPr lang="en-US" altLang="ja-JP" dirty="0" smtClean="0"/>
          </a:p>
          <a:p>
            <a:pPr lvl="1">
              <a:buFont typeface="Wingdings" panose="05000000000000000000" pitchFamily="2" charset="2"/>
              <a:buChar char="Ø"/>
            </a:pPr>
            <a:r>
              <a:rPr lang="ja-JP" altLang="en-US" dirty="0" smtClean="0"/>
              <a:t>ドキュメンテーション「</a:t>
            </a:r>
            <a:r>
              <a:rPr lang="en-US" altLang="ja-JP" dirty="0" smtClean="0"/>
              <a:t>Simulink </a:t>
            </a:r>
            <a:r>
              <a:rPr lang="en-US" altLang="ja-JP" dirty="0"/>
              <a:t>Design Verifier </a:t>
            </a:r>
            <a:r>
              <a:rPr lang="ja-JP" altLang="en-US" dirty="0"/>
              <a:t>でサポートされる</a:t>
            </a:r>
            <a:r>
              <a:rPr lang="en-US" altLang="ja-JP" dirty="0"/>
              <a:t>/</a:t>
            </a:r>
            <a:r>
              <a:rPr lang="ja-JP" altLang="en-US" dirty="0"/>
              <a:t>サポートされない </a:t>
            </a:r>
            <a:r>
              <a:rPr lang="en-US" altLang="ja-JP" dirty="0"/>
              <a:t>Simulink </a:t>
            </a:r>
            <a:r>
              <a:rPr lang="ja-JP" altLang="en-US" dirty="0" smtClean="0"/>
              <a:t>ブロック（</a:t>
            </a:r>
            <a:r>
              <a:rPr lang="en-US" altLang="ja-JP" dirty="0" smtClean="0">
                <a:hlinkClick r:id="rId2"/>
              </a:rPr>
              <a:t>MathWorks</a:t>
            </a:r>
            <a:r>
              <a:rPr lang="ja-JP" altLang="en-US" dirty="0" smtClean="0">
                <a:hlinkClick r:id="rId2"/>
              </a:rPr>
              <a:t>ページ</a:t>
            </a:r>
            <a:r>
              <a:rPr lang="ja-JP" altLang="en-US" dirty="0" smtClean="0"/>
              <a:t>：</a:t>
            </a:r>
            <a:r>
              <a:rPr lang="en-US" altLang="ja-JP" dirty="0" smtClean="0"/>
              <a:t>Signal</a:t>
            </a:r>
            <a:r>
              <a:rPr lang="ja-JP" altLang="en-US" dirty="0" smtClean="0"/>
              <a:t> </a:t>
            </a:r>
            <a:r>
              <a:rPr lang="en-US" altLang="ja-JP" dirty="0" smtClean="0"/>
              <a:t>Routing</a:t>
            </a:r>
            <a:r>
              <a:rPr lang="ja-JP" altLang="en-US" dirty="0" smtClean="0"/>
              <a:t>ライブラリ）」に、当該ブロックに関する記載がない。</a:t>
            </a:r>
            <a:endParaRPr lang="en-US" altLang="ja-JP" dirty="0" smtClean="0"/>
          </a:p>
          <a:p>
            <a:pPr lvl="1">
              <a:buFont typeface="Wingdings" panose="05000000000000000000" pitchFamily="2" charset="2"/>
              <a:buChar char="Ø"/>
            </a:pPr>
            <a:endParaRPr lang="en-US" altLang="ja-JP" dirty="0" smtClean="0"/>
          </a:p>
          <a:p>
            <a:pPr lvl="1">
              <a:buFont typeface="Wingdings" panose="05000000000000000000" pitchFamily="2" charset="2"/>
              <a:buChar char="Ø"/>
            </a:pPr>
            <a:endParaRPr lang="en-US" altLang="ja-JP" dirty="0" smtClean="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p:txBody>
      </p:sp>
    </p:spTree>
    <p:extLst>
      <p:ext uri="{BB962C8B-B14F-4D97-AF65-F5344CB8AC3E}">
        <p14:creationId xmlns:p14="http://schemas.microsoft.com/office/powerpoint/2010/main" val="377953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　</a:t>
            </a:r>
          </a:p>
        </p:txBody>
      </p:sp>
      <p:sp>
        <p:nvSpPr>
          <p:cNvPr id="3" name="コンテンツ プレースホルダー 2"/>
          <p:cNvSpPr>
            <a:spLocks noGrp="1"/>
          </p:cNvSpPr>
          <p:nvPr>
            <p:ph idx="1"/>
          </p:nvPr>
        </p:nvSpPr>
        <p:spPr/>
        <p:txBody>
          <a:bodyPr anchor="ctr"/>
          <a:lstStyle/>
          <a:p>
            <a:pPr marL="0" indent="0" algn="ctr">
              <a:buNone/>
            </a:pPr>
            <a:r>
              <a:rPr kumimoji="1" lang="en-US" altLang="ja-JP" dirty="0"/>
              <a:t>END</a:t>
            </a:r>
            <a:endParaRPr kumimoji="1" lang="ja-JP" altLang="en-US" dirty="0"/>
          </a:p>
        </p:txBody>
      </p:sp>
    </p:spTree>
    <p:extLst>
      <p:ext uri="{BB962C8B-B14F-4D97-AF65-F5344CB8AC3E}">
        <p14:creationId xmlns:p14="http://schemas.microsoft.com/office/powerpoint/2010/main" val="54815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
            </a:r>
            <a:r>
              <a:rPr kumimoji="1" lang="ja-JP" altLang="en-US" dirty="0"/>
              <a:t>非表示</a:t>
            </a:r>
            <a:r>
              <a:rPr kumimoji="1" lang="en-US" altLang="ja-JP" dirty="0"/>
              <a:t>】</a:t>
            </a:r>
            <a:r>
              <a:rPr kumimoji="1" lang="ja-JP" altLang="en-US" dirty="0"/>
              <a:t>おさらい：調査項目（第</a:t>
            </a:r>
            <a:r>
              <a:rPr lang="en-US" altLang="ja-JP" dirty="0"/>
              <a:t>2</a:t>
            </a:r>
            <a:r>
              <a:rPr lang="ja-JP" altLang="en-US" dirty="0"/>
              <a:t>回全体議事録より</a:t>
            </a:r>
            <a:r>
              <a:rPr kumimoji="1" lang="ja-JP" altLang="en-US" dirty="0"/>
              <a:t>）</a:t>
            </a:r>
          </a:p>
        </p:txBody>
      </p:sp>
      <p:sp>
        <p:nvSpPr>
          <p:cNvPr id="3" name="コンテンツ プレースホルダー 2"/>
          <p:cNvSpPr>
            <a:spLocks noGrp="1"/>
          </p:cNvSpPr>
          <p:nvPr>
            <p:ph idx="1"/>
          </p:nvPr>
        </p:nvSpPr>
        <p:spPr/>
        <p:txBody>
          <a:bodyPr/>
          <a:lstStyle/>
          <a:p>
            <a:pPr marL="0" indent="0">
              <a:buNone/>
            </a:pPr>
            <a:r>
              <a:rPr lang="ja-JP" altLang="ja-JP" dirty="0"/>
              <a:t>調査項目（機能が考慮されているか）</a:t>
            </a:r>
          </a:p>
          <a:p>
            <a:pPr marL="0" indent="0">
              <a:buNone/>
            </a:pPr>
            <a:r>
              <a:rPr lang="ja-JP" altLang="ja-JP" dirty="0"/>
              <a:t>・基本：使い方、設定方法、ユースケース、メリット、デメリット</a:t>
            </a:r>
          </a:p>
          <a:p>
            <a:endParaRPr lang="en-US" altLang="ja-JP" dirty="0"/>
          </a:p>
          <a:p>
            <a:pPr marL="0" indent="0">
              <a:buNone/>
            </a:pPr>
            <a:r>
              <a:rPr lang="ja-JP" altLang="ja-JP" dirty="0"/>
              <a:t>使い方については、基本操作のみ、詳細オプションは不要</a:t>
            </a:r>
          </a:p>
          <a:p>
            <a:pPr marL="0" indent="0">
              <a:buNone/>
            </a:pPr>
            <a:r>
              <a:rPr lang="ja-JP" altLang="ja-JP" dirty="0"/>
              <a:t>・注意点、バグ、エラーの発生ケース</a:t>
            </a:r>
          </a:p>
          <a:p>
            <a:pPr marL="0" indent="0">
              <a:buNone/>
            </a:pPr>
            <a:r>
              <a:rPr lang="ja-JP" altLang="ja-JP" dirty="0"/>
              <a:t>・SLDVの実行可否</a:t>
            </a:r>
          </a:p>
          <a:p>
            <a:pPr marL="0" indent="0">
              <a:buNone/>
            </a:pPr>
            <a:r>
              <a:rPr lang="ja-JP" altLang="ja-JP" dirty="0"/>
              <a:t>・Simulink　Checkの実行可否</a:t>
            </a:r>
          </a:p>
          <a:p>
            <a:pPr marL="0" indent="0">
              <a:buNone/>
            </a:pPr>
            <a:r>
              <a:rPr lang="ja-JP" altLang="ja-JP" dirty="0"/>
              <a:t>・転置抑制（コンフィギュレーション）の影響</a:t>
            </a:r>
          </a:p>
          <a:p>
            <a:pPr marL="0" indent="0">
              <a:buNone/>
            </a:pPr>
            <a:r>
              <a:rPr lang="ja-JP" altLang="ja-JP" dirty="0"/>
              <a:t>・コード生成</a:t>
            </a:r>
          </a:p>
          <a:p>
            <a:pPr marL="0" indent="0">
              <a:buNone/>
            </a:pPr>
            <a:r>
              <a:rPr lang="ja-JP" altLang="ja-JP" dirty="0"/>
              <a:t>・コマンドによる操作（変換や、ブロック選択、調整等）</a:t>
            </a:r>
          </a:p>
          <a:p>
            <a:pPr marL="0" indent="0">
              <a:buNone/>
            </a:pPr>
            <a:r>
              <a:rPr lang="ja-JP" altLang="ja-JP" dirty="0"/>
              <a:t>・ダウングレード時の影響（ブロック置換、変更による影響）</a:t>
            </a:r>
          </a:p>
          <a:p>
            <a:endParaRPr kumimoji="1" lang="ja-JP" altLang="en-US" dirty="0"/>
          </a:p>
        </p:txBody>
      </p:sp>
    </p:spTree>
    <p:extLst>
      <p:ext uri="{BB962C8B-B14F-4D97-AF65-F5344CB8AC3E}">
        <p14:creationId xmlns:p14="http://schemas.microsoft.com/office/powerpoint/2010/main" val="267217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本スライドの項目一覧</a:t>
            </a:r>
          </a:p>
        </p:txBody>
      </p:sp>
      <p:sp>
        <p:nvSpPr>
          <p:cNvPr id="3" name="コンテンツ プレースホルダー 2"/>
          <p:cNvSpPr>
            <a:spLocks noGrp="1"/>
          </p:cNvSpPr>
          <p:nvPr>
            <p:ph idx="1"/>
          </p:nvPr>
        </p:nvSpPr>
        <p:spPr/>
        <p:txBody>
          <a:bodyPr/>
          <a:lstStyle/>
          <a:p>
            <a:r>
              <a:rPr lang="ja-JP" altLang="en-US" dirty="0"/>
              <a:t>ドキュメンテーション一覧（ヘルプ）</a:t>
            </a:r>
            <a:endParaRPr lang="en-US" altLang="ja-JP" dirty="0"/>
          </a:p>
          <a:p>
            <a:r>
              <a:rPr lang="ja-JP" altLang="en-US" dirty="0"/>
              <a:t>機能概要と使い方</a:t>
            </a:r>
            <a:endParaRPr lang="en-US" altLang="ja-JP" dirty="0"/>
          </a:p>
          <a:p>
            <a:r>
              <a:rPr lang="ja-JP" altLang="en-US" dirty="0" smtClean="0"/>
              <a:t>動作</a:t>
            </a:r>
            <a:r>
              <a:rPr lang="ja-JP" altLang="en-US" dirty="0"/>
              <a:t>検証</a:t>
            </a:r>
            <a:endParaRPr lang="en-US" altLang="ja-JP" dirty="0"/>
          </a:p>
          <a:p>
            <a:pPr lvl="1"/>
            <a:r>
              <a:rPr lang="ja-JP" altLang="ja-JP" dirty="0" smtClean="0"/>
              <a:t>SLDV</a:t>
            </a:r>
            <a:r>
              <a:rPr lang="ja-JP" altLang="ja-JP" dirty="0"/>
              <a:t>の実行可否</a:t>
            </a:r>
            <a:endParaRPr lang="en-US" altLang="ja-JP" dirty="0"/>
          </a:p>
          <a:p>
            <a:pPr lvl="1"/>
            <a:r>
              <a:rPr lang="ja-JP" altLang="ja-JP" dirty="0"/>
              <a:t>コード生成</a:t>
            </a:r>
            <a:endParaRPr lang="en-US" altLang="ja-JP" dirty="0"/>
          </a:p>
          <a:p>
            <a:pPr lvl="1"/>
            <a:r>
              <a:rPr lang="ja-JP" altLang="ja-JP" dirty="0"/>
              <a:t>Simulink</a:t>
            </a:r>
            <a:r>
              <a:rPr lang="ja-JP" altLang="en-US" dirty="0"/>
              <a:t> </a:t>
            </a:r>
            <a:r>
              <a:rPr lang="ja-JP" altLang="ja-JP" dirty="0"/>
              <a:t>Checkの実行可否</a:t>
            </a:r>
            <a:endParaRPr lang="en-US" altLang="ja-JP" dirty="0"/>
          </a:p>
          <a:p>
            <a:pPr lvl="1"/>
            <a:r>
              <a:rPr lang="ja-JP" altLang="ja-JP" dirty="0"/>
              <a:t>ダウングレード時の影響</a:t>
            </a:r>
            <a:r>
              <a:rPr lang="ja-JP" altLang="ja-JP" sz="2000" dirty="0"/>
              <a:t>（ブロック置換、変更による影響）</a:t>
            </a:r>
            <a:endParaRPr lang="en-US" altLang="ja-JP" dirty="0"/>
          </a:p>
          <a:p>
            <a:r>
              <a:rPr lang="ja-JP" altLang="ja-JP" dirty="0"/>
              <a:t>メリット</a:t>
            </a:r>
            <a:r>
              <a:rPr lang="en-US" altLang="ja-JP" dirty="0"/>
              <a:t>/</a:t>
            </a:r>
            <a:r>
              <a:rPr lang="ja-JP" altLang="en-US" dirty="0" smtClean="0"/>
              <a:t>デメリット</a:t>
            </a:r>
            <a:r>
              <a:rPr lang="en-US" altLang="ja-JP" dirty="0" smtClean="0"/>
              <a:t>/</a:t>
            </a:r>
            <a:r>
              <a:rPr lang="ja-JP" altLang="en-US" dirty="0" smtClean="0"/>
              <a:t>その他指摘</a:t>
            </a:r>
            <a:endParaRPr kumimoji="1" lang="en-US" altLang="ja-JP" dirty="0"/>
          </a:p>
        </p:txBody>
      </p:sp>
    </p:spTree>
    <p:extLst>
      <p:ext uri="{BB962C8B-B14F-4D97-AF65-F5344CB8AC3E}">
        <p14:creationId xmlns:p14="http://schemas.microsoft.com/office/powerpoint/2010/main" val="229613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ドキュメンテーション一覧（ヘルプ）</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023850331"/>
              </p:ext>
            </p:extLst>
          </p:nvPr>
        </p:nvGraphicFramePr>
        <p:xfrm>
          <a:off x="815413" y="1340768"/>
          <a:ext cx="10972799" cy="2225040"/>
        </p:xfrm>
        <a:graphic>
          <a:graphicData uri="http://schemas.openxmlformats.org/drawingml/2006/table">
            <a:tbl>
              <a:tblPr firstRow="1" bandRow="1">
                <a:tableStyleId>{EB344D84-9AFB-497E-A393-DC336BA19D2E}</a:tableStyleId>
              </a:tblPr>
              <a:tblGrid>
                <a:gridCol w="2426551">
                  <a:extLst>
                    <a:ext uri="{9D8B030D-6E8A-4147-A177-3AD203B41FA5}">
                      <a16:colId xmlns:a16="http://schemas.microsoft.com/office/drawing/2014/main" val="20000"/>
                    </a:ext>
                  </a:extLst>
                </a:gridCol>
                <a:gridCol w="1812174">
                  <a:extLst>
                    <a:ext uri="{9D8B030D-6E8A-4147-A177-3AD203B41FA5}">
                      <a16:colId xmlns:a16="http://schemas.microsoft.com/office/drawing/2014/main" val="355892719"/>
                    </a:ext>
                  </a:extLst>
                </a:gridCol>
                <a:gridCol w="6734074">
                  <a:extLst>
                    <a:ext uri="{9D8B030D-6E8A-4147-A177-3AD203B41FA5}">
                      <a16:colId xmlns:a16="http://schemas.microsoft.com/office/drawing/2014/main" val="20001"/>
                    </a:ext>
                  </a:extLst>
                </a:gridCol>
              </a:tblGrid>
              <a:tr h="370840">
                <a:tc>
                  <a:txBody>
                    <a:bodyPr/>
                    <a:lstStyle/>
                    <a:p>
                      <a:r>
                        <a:rPr kumimoji="1" lang="ja-JP" altLang="en-US" sz="1600" dirty="0">
                          <a:solidFill>
                            <a:sysClr val="windowText" lastClr="000000"/>
                          </a:solidFill>
                        </a:rPr>
                        <a:t>項目名</a:t>
                      </a:r>
                    </a:p>
                  </a:txBody>
                  <a:tcPr marL="121920" marR="121920"/>
                </a:tc>
                <a:tc>
                  <a:txBody>
                    <a:bodyPr/>
                    <a:lstStyle/>
                    <a:p>
                      <a:r>
                        <a:rPr kumimoji="1" lang="ja-JP" altLang="en-US" sz="1600" dirty="0" smtClean="0">
                          <a:solidFill>
                            <a:sysClr val="windowText" lastClr="000000"/>
                          </a:solidFill>
                        </a:rPr>
                        <a:t>導入開始</a:t>
                      </a:r>
                      <a:endParaRPr kumimoji="1" lang="ja-JP" altLang="en-US" sz="1600" dirty="0">
                        <a:solidFill>
                          <a:sysClr val="windowText" lastClr="000000"/>
                        </a:solidFill>
                      </a:endParaRPr>
                    </a:p>
                  </a:txBody>
                  <a:tcPr marL="121920" marR="121920"/>
                </a:tc>
                <a:tc>
                  <a:txBody>
                    <a:bodyPr/>
                    <a:lstStyle/>
                    <a:p>
                      <a:r>
                        <a:rPr kumimoji="1" lang="ja-JP" altLang="en-US" sz="1600" dirty="0">
                          <a:solidFill>
                            <a:sysClr val="windowText" lastClr="000000"/>
                          </a:solidFill>
                        </a:rPr>
                        <a:t>アドレス</a:t>
                      </a:r>
                    </a:p>
                  </a:txBody>
                  <a:tcPr marL="121920" marR="121920"/>
                </a:tc>
                <a:extLst>
                  <a:ext uri="{0D108BD9-81ED-4DB2-BD59-A6C34878D82A}">
                    <a16:rowId xmlns:a16="http://schemas.microsoft.com/office/drawing/2014/main" val="10000"/>
                  </a:ext>
                </a:extLst>
              </a:tr>
              <a:tr h="370840">
                <a:tc>
                  <a:txBody>
                    <a:bodyPr/>
                    <a:lstStyle/>
                    <a:p>
                      <a:r>
                        <a:rPr kumimoji="1" lang="ja-JP" altLang="en-US" sz="1600" i="0" dirty="0"/>
                        <a:t>バリアント システム</a:t>
                      </a:r>
                    </a:p>
                  </a:txBody>
                  <a:tcPr marL="121920" marR="121920"/>
                </a:tc>
                <a:tc>
                  <a:txBody>
                    <a:bodyPr/>
                    <a:lstStyle/>
                    <a:p>
                      <a:r>
                        <a:rPr kumimoji="1" lang="en-US" altLang="ja-JP" sz="1600" i="0" dirty="0" smtClean="0"/>
                        <a:t>-</a:t>
                      </a:r>
                      <a:endParaRPr kumimoji="1" lang="ja-JP" altLang="en-US" sz="1600" i="0" dirty="0"/>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hlinkClick r:id="rId2" action="ppaction://hlinkfile"/>
                        </a:rPr>
                        <a:t>file:///C:/Program%20Files/MATLAB/R2019b/help/Simulink/variant-systems_ja_JP.html</a:t>
                      </a:r>
                      <a:endParaRPr lang="en-US" altLang="ja-JP" sz="1200" i="0" dirty="0"/>
                    </a:p>
                  </a:txBody>
                  <a:tcPr marL="121920" marR="121920"/>
                </a:tc>
                <a:extLst>
                  <a:ext uri="{0D108BD9-81ED-4DB2-BD59-A6C34878D82A}">
                    <a16:rowId xmlns:a16="http://schemas.microsoft.com/office/drawing/2014/main" val="10001"/>
                  </a:ext>
                </a:extLst>
              </a:tr>
              <a:tr h="370840">
                <a:tc>
                  <a:txBody>
                    <a:bodyPr/>
                    <a:lstStyle/>
                    <a:p>
                      <a:r>
                        <a:rPr kumimoji="1" lang="en-US" altLang="ja-JP" sz="1600" i="0" dirty="0"/>
                        <a:t>Manual Variant Source</a:t>
                      </a:r>
                      <a:endParaRPr kumimoji="1" lang="ja-JP" altLang="en-US" sz="1600" i="0" dirty="0"/>
                    </a:p>
                  </a:txBody>
                  <a:tcPr marL="121920" marR="121920"/>
                </a:tc>
                <a:tc>
                  <a:txBody>
                    <a:bodyPr/>
                    <a:lstStyle/>
                    <a:p>
                      <a:r>
                        <a:rPr kumimoji="1" lang="en-US" altLang="ja-JP" sz="1600" i="0" dirty="0" smtClean="0"/>
                        <a:t>R2016</a:t>
                      </a:r>
                      <a:r>
                        <a:rPr kumimoji="1" lang="en-US" altLang="ja-JP" sz="1600" b="1" i="0" dirty="0" smtClean="0"/>
                        <a:t>b</a:t>
                      </a:r>
                      <a:endParaRPr kumimoji="1" lang="ja-JP" altLang="en-US" sz="1600" b="1" i="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i="0" dirty="0">
                          <a:hlinkClick r:id="rId3" action="ppaction://hlinkfile"/>
                        </a:rPr>
                        <a:t>file:///C:/Program%20Files/MATLAB/R2019b/help/simulink/slref/manualvariantsource_ja_JP.html</a:t>
                      </a:r>
                      <a:endParaRPr lang="en-US" altLang="ja-JP" sz="1200" i="0" dirty="0"/>
                    </a:p>
                  </a:txBody>
                  <a:tcPr marL="121920" marR="121920"/>
                </a:tc>
                <a:extLst>
                  <a:ext uri="{0D108BD9-81ED-4DB2-BD59-A6C34878D82A}">
                    <a16:rowId xmlns:a16="http://schemas.microsoft.com/office/drawing/2014/main" val="10002"/>
                  </a:ext>
                </a:extLst>
              </a:tr>
              <a:tr h="370840">
                <a:tc>
                  <a:txBody>
                    <a:bodyPr/>
                    <a:lstStyle/>
                    <a:p>
                      <a:r>
                        <a:rPr kumimoji="1" lang="en-US" altLang="ja-JP" sz="1600" dirty="0"/>
                        <a:t>Manual Variant Sink</a:t>
                      </a:r>
                      <a:endParaRPr kumimoji="1" lang="ja-JP" altLang="en-US" sz="1600" dirty="0"/>
                    </a:p>
                  </a:txBody>
                  <a:tcPr marL="121920" marR="121920"/>
                </a:tc>
                <a:tc>
                  <a:txBody>
                    <a:bodyPr/>
                    <a:lstStyle/>
                    <a:p>
                      <a:r>
                        <a:rPr kumimoji="1" lang="en-US" altLang="ja-JP" sz="1600" dirty="0" smtClean="0"/>
                        <a:t>R2016</a:t>
                      </a:r>
                      <a:r>
                        <a:rPr kumimoji="1" lang="en-US" altLang="ja-JP" sz="1600" b="1" dirty="0" smtClean="0"/>
                        <a:t>b</a:t>
                      </a:r>
                      <a:endParaRPr kumimoji="1" lang="ja-JP" altLang="en-US" sz="1600" b="1" dirty="0"/>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hlinkClick r:id="rId4" action="ppaction://hlinkfile"/>
                        </a:rPr>
                        <a:t>file:///C:/Program%20Files/MATLAB/R2019b/help/simulink/slref/manualvariantsink_ja_JP.html</a:t>
                      </a:r>
                      <a:endParaRPr lang="en-US" altLang="ja-JP" sz="1200" i="0" dirty="0"/>
                    </a:p>
                  </a:txBody>
                  <a:tcPr marL="121920" marR="121920"/>
                </a:tc>
                <a:extLst>
                  <a:ext uri="{0D108BD9-81ED-4DB2-BD59-A6C34878D82A}">
                    <a16:rowId xmlns:a16="http://schemas.microsoft.com/office/drawing/2014/main" val="10003"/>
                  </a:ext>
                </a:extLst>
              </a:tr>
              <a:tr h="370840">
                <a:tc>
                  <a:txBody>
                    <a:bodyPr/>
                    <a:lstStyle/>
                    <a:p>
                      <a:r>
                        <a:rPr kumimoji="1" lang="en-US" altLang="ja-JP" sz="1600" i="0" dirty="0"/>
                        <a:t>Variant Source</a:t>
                      </a:r>
                      <a:endParaRPr kumimoji="1" lang="ja-JP" altLang="en-US" sz="1600" i="0" dirty="0"/>
                    </a:p>
                  </a:txBody>
                  <a:tcPr marL="121920" marR="121920"/>
                </a:tc>
                <a:tc>
                  <a:txBody>
                    <a:bodyPr/>
                    <a:lstStyle/>
                    <a:p>
                      <a:r>
                        <a:rPr kumimoji="1" lang="en-US" altLang="ja-JP" sz="1600" i="0" dirty="0" smtClean="0"/>
                        <a:t>R2016</a:t>
                      </a:r>
                      <a:r>
                        <a:rPr kumimoji="1" lang="en-US" altLang="ja-JP" sz="1600" b="1" i="0" dirty="0" smtClean="0"/>
                        <a:t>a</a:t>
                      </a:r>
                      <a:endParaRPr kumimoji="1" lang="ja-JP" altLang="en-US" sz="1600" b="1" i="0" dirty="0"/>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hlinkClick r:id="rId5" action="ppaction://hlinkfile"/>
                        </a:rPr>
                        <a:t>file:///C:/Program%20Files/MATLAB/R2019b/help/simulink/slref/variantsource_ja_JP.html</a:t>
                      </a:r>
                      <a:endParaRPr lang="en-US" altLang="ja-JP" sz="1200" i="0" dirty="0"/>
                    </a:p>
                  </a:txBody>
                  <a:tcPr marL="121920" marR="121920"/>
                </a:tc>
                <a:extLst>
                  <a:ext uri="{0D108BD9-81ED-4DB2-BD59-A6C34878D82A}">
                    <a16:rowId xmlns:a16="http://schemas.microsoft.com/office/drawing/2014/main" val="10004"/>
                  </a:ext>
                </a:extLst>
              </a:tr>
              <a:tr h="370840">
                <a:tc>
                  <a:txBody>
                    <a:bodyPr/>
                    <a:lstStyle/>
                    <a:p>
                      <a:r>
                        <a:rPr kumimoji="1" lang="en-US" altLang="ja-JP" sz="1600" dirty="0"/>
                        <a:t>Variant Sink</a:t>
                      </a:r>
                      <a:endParaRPr kumimoji="1" lang="ja-JP" altLang="en-US" sz="16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i="0" dirty="0" smtClean="0"/>
                        <a:t>R2016</a:t>
                      </a:r>
                      <a:r>
                        <a:rPr kumimoji="1" lang="en-US" altLang="ja-JP" sz="1600" b="1" i="0" dirty="0" smtClean="0"/>
                        <a:t>a</a:t>
                      </a:r>
                      <a:endParaRPr kumimoji="1" lang="ja-JP" altLang="en-US" sz="1600" b="1" i="0" dirty="0" smtClean="0"/>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hlinkClick r:id="rId6" action="ppaction://hlinkfile"/>
                        </a:rPr>
                        <a:t>file:///C:/Program%20Files/MATLAB/R2019b/help/simulink/slref/variantsink_ja_JP.html</a:t>
                      </a:r>
                      <a:endParaRPr lang="en-US" altLang="ja-JP" sz="1200" i="0" dirty="0"/>
                    </a:p>
                  </a:txBody>
                  <a:tcPr marL="121920" marR="121920"/>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719401" y="868070"/>
            <a:ext cx="4053225" cy="369332"/>
          </a:xfrm>
          <a:prstGeom prst="rect">
            <a:avLst/>
          </a:prstGeom>
          <a:noFill/>
        </p:spPr>
        <p:txBody>
          <a:bodyPr wrap="none" rtlCol="0">
            <a:spAutoFit/>
          </a:bodyPr>
          <a:lstStyle/>
          <a:p>
            <a:r>
              <a:rPr kumimoji="1" lang="ja-JP" altLang="en-US" dirty="0"/>
              <a:t>機能名：</a:t>
            </a:r>
            <a:r>
              <a:rPr lang="ja-JP" altLang="ja-JP" dirty="0"/>
              <a:t> </a:t>
            </a:r>
            <a:r>
              <a:rPr lang="en-US" altLang="ja-JP" dirty="0"/>
              <a:t>(Manual) Variant </a:t>
            </a:r>
            <a:r>
              <a:rPr lang="en-US" altLang="ja-JP" dirty="0" smtClean="0"/>
              <a:t>Source/Sink</a:t>
            </a:r>
            <a:endParaRPr kumimoji="1" lang="ja-JP" altLang="en-US" dirty="0"/>
          </a:p>
        </p:txBody>
      </p:sp>
    </p:spTree>
    <p:extLst>
      <p:ext uri="{BB962C8B-B14F-4D97-AF65-F5344CB8AC3E}">
        <p14:creationId xmlns:p14="http://schemas.microsoft.com/office/powerpoint/2010/main" val="191480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機能概要と</a:t>
            </a:r>
            <a:r>
              <a:rPr lang="ja-JP" altLang="en-US" dirty="0"/>
              <a:t>使い方（１／２）</a:t>
            </a:r>
            <a:endParaRPr kumimoji="1" lang="ja-JP" altLang="en-US" dirty="0"/>
          </a:p>
        </p:txBody>
      </p:sp>
      <p:sp>
        <p:nvSpPr>
          <p:cNvPr id="3" name="コンテンツ プレースホルダー 2"/>
          <p:cNvSpPr>
            <a:spLocks noGrp="1"/>
          </p:cNvSpPr>
          <p:nvPr>
            <p:ph idx="1"/>
          </p:nvPr>
        </p:nvSpPr>
        <p:spPr>
          <a:xfrm>
            <a:off x="815413" y="864524"/>
            <a:ext cx="10972800" cy="5548976"/>
          </a:xfrm>
        </p:spPr>
        <p:txBody>
          <a:bodyPr/>
          <a:lstStyle/>
          <a:p>
            <a:pPr marL="0" indent="0">
              <a:buNone/>
            </a:pPr>
            <a:r>
              <a:rPr lang="ja-JP" altLang="en-US" sz="1400" b="1" dirty="0"/>
              <a:t>機能概要</a:t>
            </a:r>
            <a:endParaRPr lang="en-US" altLang="ja-JP" sz="1400" b="1" dirty="0"/>
          </a:p>
          <a:p>
            <a:pPr marL="0" indent="0">
              <a:buNone/>
            </a:pPr>
            <a:endParaRPr lang="ja-JP" altLang="en-US" sz="1400" dirty="0"/>
          </a:p>
        </p:txBody>
      </p:sp>
      <p:graphicFrame>
        <p:nvGraphicFramePr>
          <p:cNvPr id="4" name="表 3"/>
          <p:cNvGraphicFramePr>
            <a:graphicFrameLocks noGrp="1"/>
          </p:cNvGraphicFramePr>
          <p:nvPr>
            <p:extLst>
              <p:ext uri="{D42A27DB-BD31-4B8C-83A1-F6EECF244321}">
                <p14:modId xmlns:p14="http://schemas.microsoft.com/office/powerpoint/2010/main" val="3634444787"/>
              </p:ext>
            </p:extLst>
          </p:nvPr>
        </p:nvGraphicFramePr>
        <p:xfrm>
          <a:off x="1059410" y="1197035"/>
          <a:ext cx="9951490" cy="5291281"/>
        </p:xfrm>
        <a:graphic>
          <a:graphicData uri="http://schemas.openxmlformats.org/drawingml/2006/table">
            <a:tbl>
              <a:tblPr firstRow="1" bandRow="1">
                <a:tableStyleId>{5C22544A-7EE6-4342-B048-85BDC9FD1C3A}</a:tableStyleId>
              </a:tblPr>
              <a:tblGrid>
                <a:gridCol w="2429788">
                  <a:extLst>
                    <a:ext uri="{9D8B030D-6E8A-4147-A177-3AD203B41FA5}">
                      <a16:colId xmlns:a16="http://schemas.microsoft.com/office/drawing/2014/main" val="951561316"/>
                    </a:ext>
                  </a:extLst>
                </a:gridCol>
                <a:gridCol w="5417485">
                  <a:extLst>
                    <a:ext uri="{9D8B030D-6E8A-4147-A177-3AD203B41FA5}">
                      <a16:colId xmlns:a16="http://schemas.microsoft.com/office/drawing/2014/main" val="1816954129"/>
                    </a:ext>
                  </a:extLst>
                </a:gridCol>
                <a:gridCol w="2104217">
                  <a:extLst>
                    <a:ext uri="{9D8B030D-6E8A-4147-A177-3AD203B41FA5}">
                      <a16:colId xmlns:a16="http://schemas.microsoft.com/office/drawing/2014/main" val="2899773165"/>
                    </a:ext>
                  </a:extLst>
                </a:gridCol>
              </a:tblGrid>
              <a:tr h="340221">
                <a:tc>
                  <a:txBody>
                    <a:bodyPr/>
                    <a:lstStyle/>
                    <a:p>
                      <a:r>
                        <a:rPr kumimoji="1" lang="ja-JP" altLang="en-US" sz="1200" dirty="0" smtClean="0">
                          <a:solidFill>
                            <a:schemeClr val="tx1"/>
                          </a:solidFill>
                        </a:rPr>
                        <a:t>ブロック名</a:t>
                      </a:r>
                      <a:endParaRPr kumimoji="1" lang="ja-JP" altLang="en-US" sz="1200" dirty="0">
                        <a:solidFill>
                          <a:schemeClr val="tx1"/>
                        </a:solidFill>
                      </a:endParaRPr>
                    </a:p>
                  </a:txBody>
                  <a:tcPr/>
                </a:tc>
                <a:tc>
                  <a:txBody>
                    <a:bodyPr/>
                    <a:lstStyle/>
                    <a:p>
                      <a:r>
                        <a:rPr kumimoji="1" lang="ja-JP" altLang="en-US" sz="1200" dirty="0" smtClean="0">
                          <a:solidFill>
                            <a:schemeClr val="tx1"/>
                          </a:solidFill>
                        </a:rPr>
                        <a:t>機能概要</a:t>
                      </a:r>
                      <a:endParaRPr kumimoji="1" lang="ja-JP" altLang="en-US" sz="1200" dirty="0">
                        <a:solidFill>
                          <a:schemeClr val="tx1"/>
                        </a:solidFill>
                      </a:endParaRPr>
                    </a:p>
                  </a:txBody>
                  <a:tcPr/>
                </a:tc>
                <a:tc>
                  <a:txBody>
                    <a:bodyPr/>
                    <a:lstStyle/>
                    <a:p>
                      <a:r>
                        <a:rPr kumimoji="1" lang="ja-JP" altLang="en-US" sz="1200" dirty="0" smtClean="0">
                          <a:solidFill>
                            <a:schemeClr val="tx1"/>
                          </a:solidFill>
                        </a:rPr>
                        <a:t>ブロック</a:t>
                      </a:r>
                      <a:endParaRPr kumimoji="1" lang="ja-JP" altLang="en-US" sz="1200" dirty="0">
                        <a:solidFill>
                          <a:schemeClr val="tx1"/>
                        </a:solidFill>
                      </a:endParaRPr>
                    </a:p>
                  </a:txBody>
                  <a:tcPr/>
                </a:tc>
                <a:extLst>
                  <a:ext uri="{0D108BD9-81ED-4DB2-BD59-A6C34878D82A}">
                    <a16:rowId xmlns:a16="http://schemas.microsoft.com/office/drawing/2014/main" val="1700594396"/>
                  </a:ext>
                </a:extLst>
              </a:tr>
              <a:tr h="965456">
                <a:tc>
                  <a:txBody>
                    <a:bodyPr/>
                    <a:lstStyle/>
                    <a:p>
                      <a:r>
                        <a:rPr kumimoji="1" lang="en-US" altLang="ja-JP" sz="1200" i="0" dirty="0"/>
                        <a:t>Manual Variant Source</a:t>
                      </a:r>
                      <a:endParaRPr kumimoji="1" lang="ja-JP" altLang="en-US" sz="1200" i="0" dirty="0"/>
                    </a:p>
                  </a:txBody>
                  <a:tcPr marL="121920" marR="121920"/>
                </a:tc>
                <a:tc>
                  <a:txBody>
                    <a:bodyPr/>
                    <a:lstStyle/>
                    <a:p>
                      <a:r>
                        <a:rPr kumimoji="1" lang="ja-JP" altLang="en-US" sz="1200" b="1" dirty="0" smtClean="0"/>
                        <a:t>入力</a:t>
                      </a:r>
                      <a:r>
                        <a:rPr kumimoji="1" lang="ja-JP" altLang="en-US" sz="1200" dirty="0" smtClean="0"/>
                        <a:t>でいずれかのバリアントの選択をアクティブにして、</a:t>
                      </a:r>
                      <a:r>
                        <a:rPr kumimoji="1" lang="ja-JP" altLang="en-US" sz="1200" b="1" dirty="0" smtClean="0"/>
                        <a:t>出力</a:t>
                      </a:r>
                      <a:r>
                        <a:rPr kumimoji="1" lang="ja-JP" altLang="en-US" sz="1200" dirty="0" smtClean="0"/>
                        <a:t>へ渡すための切り替えスイッチ。</a:t>
                      </a:r>
                      <a:endParaRPr kumimoji="1" lang="en-US" altLang="ja-JP" sz="1200" dirty="0" smtClean="0"/>
                    </a:p>
                    <a:p>
                      <a:r>
                        <a:rPr kumimoji="1" lang="en-US" altLang="ja-JP" sz="1200" dirty="0" smtClean="0"/>
                        <a:t>Manual Variant Source </a:t>
                      </a:r>
                      <a:r>
                        <a:rPr kumimoji="1" lang="ja-JP" altLang="en-US" sz="1200" dirty="0" smtClean="0"/>
                        <a:t>ブロックをダブルクリックしてもブロック ダイアログ ボックスは開かず、出力の選択の切り替えが行われます。</a:t>
                      </a:r>
                    </a:p>
                  </a:txBody>
                  <a:tcPr/>
                </a:tc>
                <a:tc>
                  <a:txBody>
                    <a:bodyPr/>
                    <a:lstStyle/>
                    <a:p>
                      <a:endParaRPr kumimoji="1" lang="ja-JP" altLang="en-US" sz="1100" dirty="0"/>
                    </a:p>
                  </a:txBody>
                  <a:tcPr/>
                </a:tc>
                <a:extLst>
                  <a:ext uri="{0D108BD9-81ED-4DB2-BD59-A6C34878D82A}">
                    <a16:rowId xmlns:a16="http://schemas.microsoft.com/office/drawing/2014/main" val="3776212167"/>
                  </a:ext>
                </a:extLst>
              </a:tr>
              <a:tr h="965456">
                <a:tc>
                  <a:txBody>
                    <a:bodyPr/>
                    <a:lstStyle/>
                    <a:p>
                      <a:r>
                        <a:rPr kumimoji="1" lang="en-US" altLang="ja-JP" sz="1200" dirty="0"/>
                        <a:t>Manual Variant Sink</a:t>
                      </a:r>
                      <a:endParaRPr kumimoji="1" lang="ja-JP" altLang="en-US" sz="1200" dirty="0"/>
                    </a:p>
                  </a:txBody>
                  <a:tcPr marL="121920" marR="121920"/>
                </a:tc>
                <a:tc>
                  <a:txBody>
                    <a:bodyPr/>
                    <a:lstStyle/>
                    <a:p>
                      <a:r>
                        <a:rPr kumimoji="1" lang="ja-JP" altLang="en-US" sz="1200" b="1" dirty="0" smtClean="0"/>
                        <a:t>出力</a:t>
                      </a:r>
                      <a:r>
                        <a:rPr kumimoji="1" lang="ja-JP" altLang="en-US" sz="1200" dirty="0" smtClean="0"/>
                        <a:t>でいずれかのバリアントの選択をアクティブにして、</a:t>
                      </a:r>
                      <a:r>
                        <a:rPr kumimoji="1" lang="ja-JP" altLang="en-US" sz="1200" b="1" dirty="0" smtClean="0"/>
                        <a:t>入力</a:t>
                      </a:r>
                      <a:r>
                        <a:rPr kumimoji="1" lang="ja-JP" altLang="en-US" sz="1200" dirty="0" smtClean="0"/>
                        <a:t>へ渡すための切り替えスイッチ。</a:t>
                      </a:r>
                      <a:endParaRPr kumimoji="1" lang="en-US" altLang="ja-JP" sz="1200" dirty="0" smtClean="0"/>
                    </a:p>
                    <a:p>
                      <a:r>
                        <a:rPr kumimoji="1" lang="en-US" altLang="ja-JP" sz="1200" dirty="0" smtClean="0"/>
                        <a:t>Manual Variant Source </a:t>
                      </a:r>
                      <a:r>
                        <a:rPr kumimoji="1" lang="ja-JP" altLang="en-US" sz="1200" dirty="0" smtClean="0"/>
                        <a:t>ブロックをダブルクリックしてもブロック ダイアログ ボックスは開かず、出力の選択の切り替えが行われます。</a:t>
                      </a:r>
                      <a:endParaRPr kumimoji="1" lang="ja-JP" altLang="en-US" sz="1200" dirty="0"/>
                    </a:p>
                  </a:txBody>
                  <a:tcPr/>
                </a:tc>
                <a:tc>
                  <a:txBody>
                    <a:bodyPr/>
                    <a:lstStyle/>
                    <a:p>
                      <a:endParaRPr kumimoji="1" lang="ja-JP" altLang="en-US" sz="1100" dirty="0"/>
                    </a:p>
                  </a:txBody>
                  <a:tcPr/>
                </a:tc>
                <a:extLst>
                  <a:ext uri="{0D108BD9-81ED-4DB2-BD59-A6C34878D82A}">
                    <a16:rowId xmlns:a16="http://schemas.microsoft.com/office/drawing/2014/main" val="3884575040"/>
                  </a:ext>
                </a:extLst>
              </a:tr>
              <a:tr h="1510074">
                <a:tc>
                  <a:txBody>
                    <a:bodyPr/>
                    <a:lstStyle/>
                    <a:p>
                      <a:r>
                        <a:rPr kumimoji="1" lang="en-US" altLang="ja-JP" sz="1200" i="0" dirty="0"/>
                        <a:t>Variant Source</a:t>
                      </a:r>
                      <a:endParaRPr kumimoji="1" lang="ja-JP" altLang="en-US" sz="1200" i="0" dirty="0"/>
                    </a:p>
                  </a:txBody>
                  <a:tcPr marL="121920" marR="121920"/>
                </a:tc>
                <a:tc>
                  <a:txBody>
                    <a:bodyPr/>
                    <a:lstStyle/>
                    <a:p>
                      <a:r>
                        <a:rPr kumimoji="1" lang="en-US" altLang="ja-JP" sz="1200" dirty="0" smtClean="0"/>
                        <a:t>1 </a:t>
                      </a:r>
                      <a:r>
                        <a:rPr kumimoji="1" lang="ja-JP" altLang="en-US" sz="1200" dirty="0" smtClean="0"/>
                        <a:t>つ</a:t>
                      </a:r>
                      <a:r>
                        <a:rPr kumimoji="1" lang="ja-JP" altLang="en-US" sz="1200" b="1" dirty="0" smtClean="0"/>
                        <a:t>以上</a:t>
                      </a:r>
                      <a:r>
                        <a:rPr kumimoji="1" lang="ja-JP" altLang="en-US" sz="1200" dirty="0" smtClean="0"/>
                        <a:t>の入力端子と </a:t>
                      </a:r>
                      <a:r>
                        <a:rPr kumimoji="1" lang="en-US" altLang="ja-JP" sz="1200" dirty="0" smtClean="0"/>
                        <a:t>1 </a:t>
                      </a:r>
                      <a:r>
                        <a:rPr kumimoji="1" lang="ja-JP" altLang="en-US" sz="1200" dirty="0" err="1" smtClean="0"/>
                        <a:t>つの</a:t>
                      </a:r>
                      <a:r>
                        <a:rPr kumimoji="1" lang="ja-JP" altLang="en-US" sz="1200" dirty="0" smtClean="0"/>
                        <a:t>出力端子があります。</a:t>
                      </a:r>
                      <a:endParaRPr kumimoji="1" lang="en-US" altLang="ja-JP" sz="1200" dirty="0" smtClean="0"/>
                    </a:p>
                    <a:p>
                      <a:r>
                        <a:rPr kumimoji="1" lang="ja-JP" altLang="en-US" sz="1200" dirty="0" smtClean="0"/>
                        <a:t>最大で </a:t>
                      </a:r>
                      <a:r>
                        <a:rPr kumimoji="1" lang="en-US" altLang="ja-JP" sz="1200" dirty="0" smtClean="0"/>
                        <a:t>1 </a:t>
                      </a:r>
                      <a:r>
                        <a:rPr kumimoji="1" lang="ja-JP" altLang="en-US" sz="1200" dirty="0" err="1" smtClean="0"/>
                        <a:t>つの</a:t>
                      </a:r>
                      <a:r>
                        <a:rPr kumimoji="1" lang="ja-JP" altLang="en-US" sz="1200" dirty="0" smtClean="0"/>
                        <a:t>バリアントの選択がアクティブになるように、入力端子に接続されたブロックとしてバリアントの選択を定義できます。</a:t>
                      </a:r>
                      <a:endParaRPr kumimoji="1" lang="en-US" altLang="ja-JP" sz="1200" dirty="0" smtClean="0"/>
                    </a:p>
                    <a:p>
                      <a:r>
                        <a:rPr kumimoji="1" lang="ja-JP" altLang="en-US" sz="1200" dirty="0" smtClean="0"/>
                        <a:t>各</a:t>
                      </a:r>
                      <a:r>
                        <a:rPr kumimoji="1" lang="ja-JP" altLang="en-US" sz="1200" b="1" dirty="0" smtClean="0"/>
                        <a:t>入力</a:t>
                      </a:r>
                      <a:r>
                        <a:rPr kumimoji="1" lang="ja-JP" altLang="en-US" sz="1200" dirty="0" smtClean="0"/>
                        <a:t>端子はバリアント制御に関連付けられます。</a:t>
                      </a:r>
                      <a:r>
                        <a:rPr kumimoji="1" lang="en-US" altLang="ja-JP" sz="1200" dirty="0" smtClean="0"/>
                        <a:t>true </a:t>
                      </a:r>
                      <a:r>
                        <a:rPr kumimoji="1" lang="ja-JP" altLang="en-US" sz="1200" dirty="0" err="1" smtClean="0"/>
                        <a:t>に評</a:t>
                      </a:r>
                      <a:r>
                        <a:rPr kumimoji="1" lang="ja-JP" altLang="en-US" sz="1200" dirty="0" smtClean="0"/>
                        <a:t>価されるバリアント制御は、アクティブになる</a:t>
                      </a:r>
                      <a:r>
                        <a:rPr kumimoji="1" lang="ja-JP" altLang="en-US" sz="1200" b="1" dirty="0" smtClean="0"/>
                        <a:t>入力</a:t>
                      </a:r>
                      <a:r>
                        <a:rPr kumimoji="1" lang="ja-JP" altLang="en-US" sz="1200" dirty="0" smtClean="0"/>
                        <a:t>端子を決定します。</a:t>
                      </a:r>
                      <a:endParaRPr kumimoji="1" lang="ja-JP" altLang="en-US" sz="1200" dirty="0"/>
                    </a:p>
                  </a:txBody>
                  <a:tcPr/>
                </a:tc>
                <a:tc>
                  <a:txBody>
                    <a:bodyPr/>
                    <a:lstStyle/>
                    <a:p>
                      <a:endParaRPr kumimoji="1" lang="ja-JP" altLang="en-US" sz="1100" dirty="0"/>
                    </a:p>
                  </a:txBody>
                  <a:tcPr/>
                </a:tc>
                <a:extLst>
                  <a:ext uri="{0D108BD9-81ED-4DB2-BD59-A6C34878D82A}">
                    <a16:rowId xmlns:a16="http://schemas.microsoft.com/office/drawing/2014/main" val="2845197626"/>
                  </a:ext>
                </a:extLst>
              </a:tr>
              <a:tr h="1510074">
                <a:tc>
                  <a:txBody>
                    <a:bodyPr/>
                    <a:lstStyle/>
                    <a:p>
                      <a:r>
                        <a:rPr kumimoji="1" lang="en-US" altLang="ja-JP" sz="1200" dirty="0"/>
                        <a:t>Variant Sink</a:t>
                      </a:r>
                      <a:endParaRPr kumimoji="1" lang="ja-JP" altLang="en-US" sz="1200" dirty="0"/>
                    </a:p>
                  </a:txBody>
                  <a:tcPr marL="121920" marR="121920"/>
                </a:tc>
                <a:tc>
                  <a:txBody>
                    <a:bodyPr/>
                    <a:lstStyle/>
                    <a:p>
                      <a:r>
                        <a:rPr kumimoji="1" lang="en-US" altLang="ja-JP" sz="1200" dirty="0" smtClean="0"/>
                        <a:t>1 </a:t>
                      </a:r>
                      <a:r>
                        <a:rPr kumimoji="1" lang="ja-JP" altLang="en-US" sz="1200" dirty="0" err="1" smtClean="0"/>
                        <a:t>つの</a:t>
                      </a:r>
                      <a:r>
                        <a:rPr kumimoji="1" lang="ja-JP" altLang="en-US" sz="1200" dirty="0" smtClean="0"/>
                        <a:t>入力端子と </a:t>
                      </a:r>
                      <a:r>
                        <a:rPr kumimoji="1" lang="en-US" altLang="ja-JP" sz="1200" dirty="0" smtClean="0"/>
                        <a:t>1 </a:t>
                      </a:r>
                      <a:r>
                        <a:rPr kumimoji="1" lang="ja-JP" altLang="en-US" sz="1200" dirty="0" smtClean="0"/>
                        <a:t>つ</a:t>
                      </a:r>
                      <a:r>
                        <a:rPr kumimoji="1" lang="ja-JP" altLang="en-US" sz="1200" b="1" dirty="0" smtClean="0"/>
                        <a:t>以上</a:t>
                      </a:r>
                      <a:r>
                        <a:rPr kumimoji="1" lang="ja-JP" altLang="en-US" sz="1200" dirty="0" smtClean="0"/>
                        <a:t>の出力端子があります。</a:t>
                      </a:r>
                      <a:endParaRPr kumimoji="1" lang="en-US" altLang="ja-JP" sz="1200" dirty="0" smtClean="0"/>
                    </a:p>
                    <a:p>
                      <a:r>
                        <a:rPr kumimoji="1" lang="ja-JP" altLang="en-US" sz="1200" dirty="0" smtClean="0"/>
                        <a:t>最大で </a:t>
                      </a:r>
                      <a:r>
                        <a:rPr kumimoji="1" lang="en-US" altLang="ja-JP" sz="1200" dirty="0" smtClean="0"/>
                        <a:t>1 </a:t>
                      </a:r>
                      <a:r>
                        <a:rPr kumimoji="1" lang="ja-JP" altLang="en-US" sz="1200" dirty="0" err="1" smtClean="0"/>
                        <a:t>つの</a:t>
                      </a:r>
                      <a:r>
                        <a:rPr kumimoji="1" lang="ja-JP" altLang="en-US" sz="1200" dirty="0" smtClean="0"/>
                        <a:t>バリアントの選択がアクティブになるように、出力端子に接続されたブロックとしてバリアントの選択を定義できます。</a:t>
                      </a:r>
                      <a:endParaRPr kumimoji="1" lang="en-US" altLang="ja-JP" sz="1200" dirty="0" smtClean="0"/>
                    </a:p>
                    <a:p>
                      <a:r>
                        <a:rPr kumimoji="1" lang="ja-JP" altLang="en-US" sz="1200" dirty="0" smtClean="0"/>
                        <a:t>各</a:t>
                      </a:r>
                      <a:r>
                        <a:rPr kumimoji="1" lang="ja-JP" altLang="en-US" sz="1200" b="1" dirty="0" smtClean="0"/>
                        <a:t>出力</a:t>
                      </a:r>
                      <a:r>
                        <a:rPr kumimoji="1" lang="ja-JP" altLang="en-US" sz="1200" dirty="0" smtClean="0"/>
                        <a:t>端子はバリアント制御に関連付けられています。</a:t>
                      </a:r>
                      <a:r>
                        <a:rPr kumimoji="1" lang="en-US" altLang="ja-JP" sz="1200" dirty="0" smtClean="0"/>
                        <a:t>true </a:t>
                      </a:r>
                      <a:r>
                        <a:rPr kumimoji="1" lang="ja-JP" altLang="en-US" sz="1200" dirty="0" err="1" smtClean="0"/>
                        <a:t>に評</a:t>
                      </a:r>
                      <a:r>
                        <a:rPr kumimoji="1" lang="ja-JP" altLang="en-US" sz="1200" dirty="0" smtClean="0"/>
                        <a:t>価されるバリアント制御によって、アクティブになる</a:t>
                      </a:r>
                      <a:r>
                        <a:rPr kumimoji="1" lang="ja-JP" altLang="en-US" sz="1200" b="1" dirty="0" smtClean="0"/>
                        <a:t>出力</a:t>
                      </a:r>
                      <a:r>
                        <a:rPr kumimoji="1" lang="ja-JP" altLang="en-US" sz="1200" dirty="0" smtClean="0"/>
                        <a:t>端子が決まります。</a:t>
                      </a:r>
                      <a:endParaRPr kumimoji="1" lang="ja-JP" altLang="en-US" sz="1200" dirty="0"/>
                    </a:p>
                  </a:txBody>
                  <a:tcPr/>
                </a:tc>
                <a:tc>
                  <a:txBody>
                    <a:bodyPr/>
                    <a:lstStyle/>
                    <a:p>
                      <a:endParaRPr kumimoji="1" lang="ja-JP" altLang="en-US" sz="1100" dirty="0"/>
                    </a:p>
                  </a:txBody>
                  <a:tcPr/>
                </a:tc>
                <a:extLst>
                  <a:ext uri="{0D108BD9-81ED-4DB2-BD59-A6C34878D82A}">
                    <a16:rowId xmlns:a16="http://schemas.microsoft.com/office/drawing/2014/main" val="356228270"/>
                  </a:ext>
                </a:extLst>
              </a:tr>
            </a:tbl>
          </a:graphicData>
        </a:graphic>
      </p:graphicFrame>
      <p:pic>
        <p:nvPicPr>
          <p:cNvPr id="8" name="図 7"/>
          <p:cNvPicPr>
            <a:picLocks noChangeAspect="1"/>
          </p:cNvPicPr>
          <p:nvPr/>
        </p:nvPicPr>
        <p:blipFill>
          <a:blip r:embed="rId2"/>
          <a:stretch>
            <a:fillRect/>
          </a:stretch>
        </p:blipFill>
        <p:spPr>
          <a:xfrm>
            <a:off x="9484007" y="3554048"/>
            <a:ext cx="604387" cy="936467"/>
          </a:xfrm>
          <a:prstGeom prst="rect">
            <a:avLst/>
          </a:prstGeom>
        </p:spPr>
      </p:pic>
      <p:pic>
        <p:nvPicPr>
          <p:cNvPr id="10" name="図 9"/>
          <p:cNvPicPr>
            <a:picLocks noChangeAspect="1"/>
          </p:cNvPicPr>
          <p:nvPr/>
        </p:nvPicPr>
        <p:blipFill>
          <a:blip r:embed="rId3"/>
          <a:stretch>
            <a:fillRect/>
          </a:stretch>
        </p:blipFill>
        <p:spPr>
          <a:xfrm>
            <a:off x="9506702" y="4976714"/>
            <a:ext cx="546811" cy="886901"/>
          </a:xfrm>
          <a:prstGeom prst="rect">
            <a:avLst/>
          </a:prstGeom>
        </p:spPr>
      </p:pic>
      <p:pic>
        <p:nvPicPr>
          <p:cNvPr id="11" name="図 10"/>
          <p:cNvPicPr>
            <a:picLocks noChangeAspect="1"/>
          </p:cNvPicPr>
          <p:nvPr/>
        </p:nvPicPr>
        <p:blipFill>
          <a:blip r:embed="rId4"/>
          <a:stretch>
            <a:fillRect/>
          </a:stretch>
        </p:blipFill>
        <p:spPr>
          <a:xfrm>
            <a:off x="9484007" y="2519466"/>
            <a:ext cx="502972" cy="936785"/>
          </a:xfrm>
          <a:prstGeom prst="rect">
            <a:avLst/>
          </a:prstGeom>
        </p:spPr>
      </p:pic>
      <p:pic>
        <p:nvPicPr>
          <p:cNvPr id="12" name="図 11"/>
          <p:cNvPicPr>
            <a:picLocks noChangeAspect="1"/>
          </p:cNvPicPr>
          <p:nvPr/>
        </p:nvPicPr>
        <p:blipFill>
          <a:blip r:embed="rId5"/>
          <a:stretch>
            <a:fillRect/>
          </a:stretch>
        </p:blipFill>
        <p:spPr>
          <a:xfrm>
            <a:off x="9484007" y="1521304"/>
            <a:ext cx="632648" cy="955562"/>
          </a:xfrm>
          <a:prstGeom prst="rect">
            <a:avLst/>
          </a:prstGeom>
        </p:spPr>
      </p:pic>
    </p:spTree>
    <p:extLst>
      <p:ext uri="{BB962C8B-B14F-4D97-AF65-F5344CB8AC3E}">
        <p14:creationId xmlns:p14="http://schemas.microsoft.com/office/powerpoint/2010/main" val="3546764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10176" y="1146463"/>
            <a:ext cx="6762750" cy="3905250"/>
          </a:xfrm>
          <a:prstGeom prst="rect">
            <a:avLst/>
          </a:prstGeom>
        </p:spPr>
      </p:pic>
      <p:sp>
        <p:nvSpPr>
          <p:cNvPr id="2" name="タイトル 1"/>
          <p:cNvSpPr>
            <a:spLocks noGrp="1"/>
          </p:cNvSpPr>
          <p:nvPr>
            <p:ph type="title"/>
          </p:nvPr>
        </p:nvSpPr>
        <p:spPr/>
        <p:txBody>
          <a:bodyPr/>
          <a:lstStyle/>
          <a:p>
            <a:r>
              <a:rPr lang="ja-JP" altLang="en-US" dirty="0"/>
              <a:t>機能概要と使い方（２／２）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800" dirty="0"/>
              <a:t>動作環境：</a:t>
            </a:r>
            <a:r>
              <a:rPr lang="en-US" altLang="ja-JP" sz="1800" dirty="0"/>
              <a:t>R2019b Update4</a:t>
            </a:r>
          </a:p>
          <a:p>
            <a:pPr marL="0" indent="0">
              <a:buNone/>
            </a:pPr>
            <a:endParaRPr lang="en-US" altLang="ja-JP" sz="2000" dirty="0"/>
          </a:p>
          <a:p>
            <a:pPr marL="0" indent="0">
              <a:buNone/>
            </a:pPr>
            <a:r>
              <a:rPr lang="ja-JP" altLang="en-US" sz="1800" dirty="0"/>
              <a:t>呼び出し方</a:t>
            </a:r>
            <a:endParaRPr lang="en-US" altLang="ja-JP" sz="1800" dirty="0"/>
          </a:p>
          <a:p>
            <a:pPr marL="0" indent="0">
              <a:buNone/>
            </a:pPr>
            <a:r>
              <a:rPr lang="ja-JP" altLang="en-US" sz="1600" dirty="0"/>
              <a:t>１．ライブラリブラウザより</a:t>
            </a:r>
          </a:p>
          <a:p>
            <a:pPr lvl="1"/>
            <a:r>
              <a:rPr lang="en-US" altLang="ja-JP" sz="1400" dirty="0"/>
              <a:t>Simulink / Signal Routing</a:t>
            </a:r>
            <a:r>
              <a:rPr lang="ja-JP" altLang="en-US" sz="1400" dirty="0"/>
              <a:t>　　　　　　</a:t>
            </a:r>
            <a:r>
              <a:rPr lang="ja-JP" altLang="en-US" sz="1400" b="1" dirty="0" smtClean="0"/>
              <a:t>例</a:t>
            </a:r>
            <a:r>
              <a:rPr lang="ja-JP" altLang="en-US" sz="1400" b="1" dirty="0"/>
              <a:t>　⇒</a:t>
            </a:r>
            <a:r>
              <a:rPr lang="ja-JP" altLang="en-US" sz="1400" dirty="0"/>
              <a:t>　</a:t>
            </a:r>
            <a:endParaRPr lang="en-US" altLang="ja-JP" sz="1400" dirty="0"/>
          </a:p>
          <a:p>
            <a:pPr marL="0" indent="0">
              <a:buNone/>
            </a:pPr>
            <a:endParaRPr lang="en-US" altLang="ja-JP" sz="2000" dirty="0"/>
          </a:p>
          <a:p>
            <a:pPr marL="0" indent="0">
              <a:buNone/>
            </a:pPr>
            <a:endParaRPr lang="en-US" altLang="ja-JP" sz="2000" dirty="0"/>
          </a:p>
          <a:p>
            <a:pPr marL="0" indent="0">
              <a:buNone/>
            </a:pPr>
            <a:r>
              <a:rPr lang="ja-JP" altLang="en-US" sz="1600" dirty="0"/>
              <a:t>２．直接ブロック名を記入し検索　</a:t>
            </a:r>
            <a:endParaRPr lang="en-US" altLang="ja-JP" sz="1600" dirty="0"/>
          </a:p>
          <a:p>
            <a:pPr marL="0" indent="0">
              <a:buNone/>
            </a:pPr>
            <a:endParaRPr lang="en-US" altLang="ja-JP" sz="2000" dirty="0"/>
          </a:p>
          <a:p>
            <a:pPr marL="0" indent="0">
              <a:buNone/>
            </a:pPr>
            <a:endParaRPr lang="en-US" altLang="ja-JP" sz="2000" dirty="0"/>
          </a:p>
        </p:txBody>
      </p:sp>
      <p:sp>
        <p:nvSpPr>
          <p:cNvPr id="4" name="円/楕円 3"/>
          <p:cNvSpPr/>
          <p:nvPr/>
        </p:nvSpPr>
        <p:spPr bwMode="auto">
          <a:xfrm>
            <a:off x="8070470" y="2781355"/>
            <a:ext cx="907275" cy="91780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0" name="円/楕円 3"/>
          <p:cNvSpPr/>
          <p:nvPr/>
        </p:nvSpPr>
        <p:spPr bwMode="auto">
          <a:xfrm>
            <a:off x="10728550" y="2024897"/>
            <a:ext cx="907275" cy="91780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円/楕円 3"/>
          <p:cNvSpPr/>
          <p:nvPr/>
        </p:nvSpPr>
        <p:spPr bwMode="auto">
          <a:xfrm>
            <a:off x="9854527" y="4036577"/>
            <a:ext cx="907275" cy="91780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円/楕円 3"/>
          <p:cNvSpPr/>
          <p:nvPr/>
        </p:nvSpPr>
        <p:spPr bwMode="auto">
          <a:xfrm>
            <a:off x="8944493" y="4036577"/>
            <a:ext cx="907275" cy="91780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a:blip r:embed="rId3"/>
          <a:stretch>
            <a:fillRect/>
          </a:stretch>
        </p:blipFill>
        <p:spPr>
          <a:xfrm>
            <a:off x="1118616" y="3699162"/>
            <a:ext cx="3972479" cy="2333951"/>
          </a:xfrm>
          <a:prstGeom prst="rect">
            <a:avLst/>
          </a:prstGeom>
        </p:spPr>
      </p:pic>
    </p:spTree>
    <p:extLst>
      <p:ext uri="{BB962C8B-B14F-4D97-AF65-F5344CB8AC3E}">
        <p14:creationId xmlns:p14="http://schemas.microsoft.com/office/powerpoint/2010/main" val="318564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動作検証</a:t>
            </a:r>
            <a:r>
              <a:rPr lang="ja-JP" altLang="en-US" dirty="0" smtClean="0"/>
              <a:t>（１</a:t>
            </a:r>
            <a:r>
              <a:rPr lang="ja-JP" altLang="en-US" dirty="0" smtClean="0"/>
              <a:t>／</a:t>
            </a:r>
            <a:r>
              <a:rPr lang="ja-JP" altLang="en-US" dirty="0"/>
              <a:t>８</a:t>
            </a:r>
            <a:r>
              <a:rPr lang="ja-JP" altLang="en-US" dirty="0" smtClean="0"/>
              <a:t>）</a:t>
            </a:r>
            <a:endParaRPr lang="en-US" altLang="ja-JP" dirty="0"/>
          </a:p>
        </p:txBody>
      </p:sp>
      <p:sp>
        <p:nvSpPr>
          <p:cNvPr id="3" name="コンテンツ プレースホルダー 2"/>
          <p:cNvSpPr>
            <a:spLocks noGrp="1"/>
          </p:cNvSpPr>
          <p:nvPr>
            <p:ph idx="1"/>
          </p:nvPr>
        </p:nvSpPr>
        <p:spPr>
          <a:xfrm>
            <a:off x="787400" y="969383"/>
            <a:ext cx="10972800" cy="5329237"/>
          </a:xfrm>
        </p:spPr>
        <p:txBody>
          <a:bodyPr/>
          <a:lstStyle/>
          <a:p>
            <a:r>
              <a:rPr kumimoji="1" lang="ja-JP" altLang="en-US" sz="1800" dirty="0" smtClean="0"/>
              <a:t>サンプルモデル作成</a:t>
            </a:r>
            <a:endParaRPr kumimoji="1" lang="en-US" altLang="ja-JP" sz="1800" dirty="0" smtClean="0"/>
          </a:p>
          <a:p>
            <a:pPr marL="400050" lvl="1" indent="0">
              <a:buNone/>
            </a:pPr>
            <a:r>
              <a:rPr lang="ja-JP" altLang="en-US" sz="1600" dirty="0"/>
              <a:t>　</a:t>
            </a:r>
            <a:r>
              <a:rPr lang="ja-JP" altLang="en-US" sz="1600" dirty="0" smtClean="0"/>
              <a:t>今回調査対象の</a:t>
            </a:r>
            <a:r>
              <a:rPr lang="en-US" altLang="ja-JP" sz="1600" dirty="0" smtClean="0"/>
              <a:t>4</a:t>
            </a:r>
            <a:r>
              <a:rPr lang="ja-JP" altLang="en-US" sz="1600" dirty="0" err="1" smtClean="0"/>
              <a:t>つの</a:t>
            </a:r>
            <a:r>
              <a:rPr lang="ja-JP" altLang="en-US" sz="1600" dirty="0" smtClean="0"/>
              <a:t>ブロックを使って、サンプルモデルを作成する</a:t>
            </a:r>
            <a:endParaRPr kumimoji="1" lang="en-US" altLang="ja-JP" sz="1600" dirty="0" smtClean="0"/>
          </a:p>
        </p:txBody>
      </p:sp>
      <p:graphicFrame>
        <p:nvGraphicFramePr>
          <p:cNvPr id="15" name="表 14"/>
          <p:cNvGraphicFramePr>
            <a:graphicFrameLocks noGrp="1"/>
          </p:cNvGraphicFramePr>
          <p:nvPr>
            <p:extLst>
              <p:ext uri="{D42A27DB-BD31-4B8C-83A1-F6EECF244321}">
                <p14:modId xmlns:p14="http://schemas.microsoft.com/office/powerpoint/2010/main" val="148989188"/>
              </p:ext>
            </p:extLst>
          </p:nvPr>
        </p:nvGraphicFramePr>
        <p:xfrm>
          <a:off x="1714462" y="5986045"/>
          <a:ext cx="1595137" cy="871955"/>
        </p:xfrm>
        <a:graphic>
          <a:graphicData uri="http://schemas.openxmlformats.org/drawingml/2006/table">
            <a:tbl>
              <a:tblPr firstRow="1" bandRow="1">
                <a:tableStyleId>{5C22544A-7EE6-4342-B048-85BDC9FD1C3A}</a:tableStyleId>
              </a:tblPr>
              <a:tblGrid>
                <a:gridCol w="1595137">
                  <a:extLst>
                    <a:ext uri="{9D8B030D-6E8A-4147-A177-3AD203B41FA5}">
                      <a16:colId xmlns:a16="http://schemas.microsoft.com/office/drawing/2014/main" val="20000"/>
                    </a:ext>
                  </a:extLst>
                </a:gridCol>
              </a:tblGrid>
              <a:tr h="334777">
                <a:tc>
                  <a:txBody>
                    <a:bodyPr/>
                    <a:lstStyle/>
                    <a:p>
                      <a:r>
                        <a:rPr kumimoji="1" lang="ja-JP" altLang="en-US" sz="1600" b="0" dirty="0">
                          <a:solidFill>
                            <a:schemeClr val="tx1"/>
                          </a:solidFill>
                        </a:rPr>
                        <a:t>サンプルモデル</a:t>
                      </a:r>
                    </a:p>
                  </a:txBody>
                  <a:tcPr/>
                </a:tc>
                <a:extLst>
                  <a:ext uri="{0D108BD9-81ED-4DB2-BD59-A6C34878D82A}">
                    <a16:rowId xmlns:a16="http://schemas.microsoft.com/office/drawing/2014/main" val="10000"/>
                  </a:ext>
                </a:extLst>
              </a:tr>
              <a:tr h="536675">
                <a:tc>
                  <a:txBody>
                    <a:bodyPr/>
                    <a:lstStyle/>
                    <a:p>
                      <a:endParaRPr kumimoji="1" lang="ja-JP" altLang="en-US" dirty="0"/>
                    </a:p>
                  </a:txBody>
                  <a:tcPr/>
                </a:tc>
                <a:extLst>
                  <a:ext uri="{0D108BD9-81ED-4DB2-BD59-A6C34878D82A}">
                    <a16:rowId xmlns:a16="http://schemas.microsoft.com/office/drawing/2014/main" val="10001"/>
                  </a:ext>
                </a:extLst>
              </a:tr>
            </a:tbl>
          </a:graphicData>
        </a:graphic>
      </p:graphicFrame>
      <p:pic>
        <p:nvPicPr>
          <p:cNvPr id="22" name="図 21"/>
          <p:cNvPicPr>
            <a:picLocks noChangeAspect="1"/>
          </p:cNvPicPr>
          <p:nvPr/>
        </p:nvPicPr>
        <p:blipFill>
          <a:blip r:embed="rId3"/>
          <a:stretch>
            <a:fillRect/>
          </a:stretch>
        </p:blipFill>
        <p:spPr>
          <a:xfrm>
            <a:off x="1493596" y="1812210"/>
            <a:ext cx="5971435" cy="4122674"/>
          </a:xfrm>
          <a:prstGeom prst="rect">
            <a:avLst/>
          </a:prstGeom>
        </p:spPr>
      </p:pic>
      <p:graphicFrame>
        <p:nvGraphicFramePr>
          <p:cNvPr id="23" name="オブジェクト 22"/>
          <p:cNvGraphicFramePr>
            <a:graphicFrameLocks noChangeAspect="1"/>
          </p:cNvGraphicFramePr>
          <p:nvPr>
            <p:extLst>
              <p:ext uri="{D42A27DB-BD31-4B8C-83A1-F6EECF244321}">
                <p14:modId xmlns:p14="http://schemas.microsoft.com/office/powerpoint/2010/main" val="3641138654"/>
              </p:ext>
            </p:extLst>
          </p:nvPr>
        </p:nvGraphicFramePr>
        <p:xfrm>
          <a:off x="1745267" y="6382832"/>
          <a:ext cx="1533525" cy="395288"/>
        </p:xfrm>
        <a:graphic>
          <a:graphicData uri="http://schemas.openxmlformats.org/presentationml/2006/ole">
            <mc:AlternateContent xmlns:mc="http://schemas.openxmlformats.org/markup-compatibility/2006">
              <mc:Choice xmlns:v="urn:schemas-microsoft-com:vml" Requires="v">
                <p:oleObj spid="_x0000_s8207" name="パッケージャー シェル オブジェクト" showAsIcon="1" r:id="rId4" imgW="1532880" imgH="394920" progId="Package">
                  <p:embed/>
                </p:oleObj>
              </mc:Choice>
              <mc:Fallback>
                <p:oleObj name="パッケージャー シェル オブジェクト" showAsIcon="1" r:id="rId4" imgW="1532880" imgH="394920" progId="Package">
                  <p:embed/>
                  <p:pic>
                    <p:nvPicPr>
                      <p:cNvPr id="23" name="オブジェクト 22"/>
                      <p:cNvPicPr/>
                      <p:nvPr/>
                    </p:nvPicPr>
                    <p:blipFill>
                      <a:blip r:embed="rId5"/>
                      <a:stretch>
                        <a:fillRect/>
                      </a:stretch>
                    </p:blipFill>
                    <p:spPr>
                      <a:xfrm>
                        <a:off x="1745267" y="6382832"/>
                        <a:ext cx="1533525" cy="395288"/>
                      </a:xfrm>
                      <a:prstGeom prst="rect">
                        <a:avLst/>
                      </a:prstGeom>
                    </p:spPr>
                  </p:pic>
                </p:oleObj>
              </mc:Fallback>
            </mc:AlternateContent>
          </a:graphicData>
        </a:graphic>
      </p:graphicFrame>
      <p:pic>
        <p:nvPicPr>
          <p:cNvPr id="4" name="図 3"/>
          <p:cNvPicPr>
            <a:picLocks noChangeAspect="1"/>
          </p:cNvPicPr>
          <p:nvPr/>
        </p:nvPicPr>
        <p:blipFill>
          <a:blip r:embed="rId6"/>
          <a:stretch>
            <a:fillRect/>
          </a:stretch>
        </p:blipFill>
        <p:spPr>
          <a:xfrm>
            <a:off x="8049110" y="1143343"/>
            <a:ext cx="3320126" cy="2615857"/>
          </a:xfrm>
          <a:prstGeom prst="rect">
            <a:avLst/>
          </a:prstGeom>
        </p:spPr>
      </p:pic>
      <p:pic>
        <p:nvPicPr>
          <p:cNvPr id="5" name="図 4"/>
          <p:cNvPicPr>
            <a:picLocks noChangeAspect="1"/>
          </p:cNvPicPr>
          <p:nvPr/>
        </p:nvPicPr>
        <p:blipFill>
          <a:blip r:embed="rId7"/>
          <a:stretch>
            <a:fillRect/>
          </a:stretch>
        </p:blipFill>
        <p:spPr>
          <a:xfrm>
            <a:off x="8049110" y="4000762"/>
            <a:ext cx="3343275" cy="2590800"/>
          </a:xfrm>
          <a:prstGeom prst="rect">
            <a:avLst/>
          </a:prstGeom>
        </p:spPr>
      </p:pic>
      <p:sp>
        <p:nvSpPr>
          <p:cNvPr id="7" name="四角形吹き出し 6"/>
          <p:cNvSpPr/>
          <p:nvPr/>
        </p:nvSpPr>
        <p:spPr bwMode="auto">
          <a:xfrm>
            <a:off x="660400" y="2006599"/>
            <a:ext cx="719666" cy="211667"/>
          </a:xfrm>
          <a:prstGeom prst="wedgeRectCallout">
            <a:avLst>
              <a:gd name="adj1" fmla="val 79167"/>
              <a:gd name="adj2" fmla="val 86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050" dirty="0">
                <a:latin typeface="Arial" charset="0"/>
                <a:ea typeface="ＭＳ Ｐゴシック" pitchFamily="50" charset="-128"/>
              </a:rPr>
              <a:t>振幅：</a:t>
            </a:r>
            <a:r>
              <a:rPr lang="en-US" altLang="ja-JP" sz="1050" dirty="0" smtClean="0">
                <a:latin typeface="Arial" charset="0"/>
                <a:ea typeface="ＭＳ Ｐゴシック" pitchFamily="50" charset="-128"/>
              </a:rPr>
              <a:t>1</a:t>
            </a:r>
            <a:endParaRPr lang="en-US" altLang="ja-JP" sz="1050" dirty="0">
              <a:latin typeface="Arial" charset="0"/>
              <a:ea typeface="ＭＳ Ｐゴシック" pitchFamily="50" charset="-128"/>
            </a:endParaRPr>
          </a:p>
        </p:txBody>
      </p:sp>
      <p:sp>
        <p:nvSpPr>
          <p:cNvPr id="11" name="四角形吹き出し 10"/>
          <p:cNvSpPr/>
          <p:nvPr/>
        </p:nvSpPr>
        <p:spPr bwMode="auto">
          <a:xfrm>
            <a:off x="660400" y="2532540"/>
            <a:ext cx="719666" cy="211667"/>
          </a:xfrm>
          <a:prstGeom prst="wedgeRectCallout">
            <a:avLst>
              <a:gd name="adj1" fmla="val 79167"/>
              <a:gd name="adj2" fmla="val 86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050" dirty="0">
                <a:latin typeface="Arial" charset="0"/>
                <a:ea typeface="ＭＳ Ｐゴシック" pitchFamily="50" charset="-128"/>
              </a:rPr>
              <a:t>振幅</a:t>
            </a:r>
            <a:r>
              <a:rPr lang="ja-JP" altLang="en-US" sz="1050" dirty="0" smtClean="0">
                <a:latin typeface="Arial" charset="0"/>
                <a:ea typeface="ＭＳ Ｐゴシック" pitchFamily="50" charset="-128"/>
              </a:rPr>
              <a:t>：</a:t>
            </a:r>
            <a:r>
              <a:rPr lang="en-US" altLang="ja-JP" sz="1050" dirty="0">
                <a:latin typeface="Arial" charset="0"/>
                <a:ea typeface="ＭＳ Ｐゴシック" pitchFamily="50" charset="-128"/>
              </a:rPr>
              <a:t>2</a:t>
            </a:r>
          </a:p>
        </p:txBody>
      </p:sp>
      <p:sp>
        <p:nvSpPr>
          <p:cNvPr id="12" name="四角形吹き出し 11"/>
          <p:cNvSpPr/>
          <p:nvPr/>
        </p:nvSpPr>
        <p:spPr bwMode="auto">
          <a:xfrm>
            <a:off x="660400" y="3058481"/>
            <a:ext cx="719666" cy="211667"/>
          </a:xfrm>
          <a:prstGeom prst="wedgeRectCallout">
            <a:avLst>
              <a:gd name="adj1" fmla="val 79167"/>
              <a:gd name="adj2" fmla="val 86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050" dirty="0">
                <a:latin typeface="Arial" charset="0"/>
                <a:ea typeface="ＭＳ Ｐゴシック" pitchFamily="50" charset="-128"/>
              </a:rPr>
              <a:t>振幅</a:t>
            </a:r>
            <a:r>
              <a:rPr lang="ja-JP" altLang="en-US" sz="1050" dirty="0" smtClean="0">
                <a:latin typeface="Arial" charset="0"/>
                <a:ea typeface="ＭＳ Ｐゴシック" pitchFamily="50" charset="-128"/>
              </a:rPr>
              <a:t>：</a:t>
            </a:r>
            <a:r>
              <a:rPr lang="en-US" altLang="ja-JP" sz="1050" dirty="0" smtClean="0">
                <a:latin typeface="Arial" charset="0"/>
                <a:ea typeface="ＭＳ Ｐゴシック" pitchFamily="50" charset="-128"/>
              </a:rPr>
              <a:t>3</a:t>
            </a:r>
            <a:endParaRPr lang="en-US" altLang="ja-JP" sz="1050" dirty="0">
              <a:latin typeface="Arial" charset="0"/>
              <a:ea typeface="ＭＳ Ｐゴシック" pitchFamily="50" charset="-128"/>
            </a:endParaRPr>
          </a:p>
        </p:txBody>
      </p:sp>
      <p:sp>
        <p:nvSpPr>
          <p:cNvPr id="13" name="四角形吹き出し 12"/>
          <p:cNvSpPr/>
          <p:nvPr/>
        </p:nvSpPr>
        <p:spPr bwMode="auto">
          <a:xfrm>
            <a:off x="660400" y="3547533"/>
            <a:ext cx="719666" cy="211667"/>
          </a:xfrm>
          <a:prstGeom prst="wedgeRectCallout">
            <a:avLst>
              <a:gd name="adj1" fmla="val 79167"/>
              <a:gd name="adj2" fmla="val 86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050" dirty="0">
                <a:latin typeface="Arial" charset="0"/>
                <a:ea typeface="ＭＳ Ｐゴシック" pitchFamily="50" charset="-128"/>
              </a:rPr>
              <a:t>振幅</a:t>
            </a:r>
            <a:r>
              <a:rPr lang="ja-JP" altLang="en-US" sz="1050" dirty="0" smtClean="0">
                <a:latin typeface="Arial" charset="0"/>
                <a:ea typeface="ＭＳ Ｐゴシック" pitchFamily="50" charset="-128"/>
              </a:rPr>
              <a:t>：</a:t>
            </a:r>
            <a:r>
              <a:rPr lang="en-US" altLang="ja-JP" sz="1050" dirty="0">
                <a:latin typeface="Arial" charset="0"/>
                <a:ea typeface="ＭＳ Ｐゴシック" pitchFamily="50" charset="-128"/>
              </a:rPr>
              <a:t>4</a:t>
            </a:r>
          </a:p>
        </p:txBody>
      </p:sp>
      <p:sp>
        <p:nvSpPr>
          <p:cNvPr id="14" name="四角形吹き出し 13"/>
          <p:cNvSpPr/>
          <p:nvPr/>
        </p:nvSpPr>
        <p:spPr bwMode="auto">
          <a:xfrm>
            <a:off x="660400" y="4709895"/>
            <a:ext cx="719666" cy="211667"/>
          </a:xfrm>
          <a:prstGeom prst="wedgeRectCallout">
            <a:avLst>
              <a:gd name="adj1" fmla="val 79167"/>
              <a:gd name="adj2" fmla="val 86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050" dirty="0">
                <a:latin typeface="Arial" charset="0"/>
                <a:ea typeface="ＭＳ Ｐゴシック" pitchFamily="50" charset="-128"/>
              </a:rPr>
              <a:t>振幅</a:t>
            </a:r>
            <a:r>
              <a:rPr lang="ja-JP" altLang="en-US" sz="1050" dirty="0" smtClean="0">
                <a:latin typeface="Arial" charset="0"/>
                <a:ea typeface="ＭＳ Ｐゴシック" pitchFamily="50" charset="-128"/>
              </a:rPr>
              <a:t>：</a:t>
            </a:r>
            <a:r>
              <a:rPr lang="en-US" altLang="ja-JP" sz="1050" dirty="0" smtClean="0">
                <a:latin typeface="Arial" charset="0"/>
                <a:ea typeface="ＭＳ Ｐゴシック" pitchFamily="50" charset="-128"/>
              </a:rPr>
              <a:t>5</a:t>
            </a:r>
            <a:endParaRPr lang="en-US" altLang="ja-JP" sz="1050" dirty="0">
              <a:latin typeface="Arial" charset="0"/>
              <a:ea typeface="ＭＳ Ｐゴシック" pitchFamily="50" charset="-128"/>
            </a:endParaRPr>
          </a:p>
        </p:txBody>
      </p:sp>
    </p:spTree>
    <p:extLst>
      <p:ext uri="{BB962C8B-B14F-4D97-AF65-F5344CB8AC3E}">
        <p14:creationId xmlns:p14="http://schemas.microsoft.com/office/powerpoint/2010/main" val="2121905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7400" y="952760"/>
            <a:ext cx="10972800" cy="3995481"/>
          </a:xfrm>
        </p:spPr>
        <p:txBody>
          <a:bodyPr/>
          <a:lstStyle/>
          <a:p>
            <a:pPr marL="342900" lvl="1" indent="-342900">
              <a:buFont typeface="Wingdings" panose="05000000000000000000" pitchFamily="2" charset="2"/>
              <a:buChar char="p"/>
            </a:pPr>
            <a:r>
              <a:rPr lang="ja-JP" altLang="en-US" sz="1800" dirty="0" smtClean="0"/>
              <a:t>バリアント</a:t>
            </a:r>
            <a:r>
              <a:rPr lang="ja-JP" altLang="en-US" sz="1800" dirty="0"/>
              <a:t>：</a:t>
            </a:r>
            <a:r>
              <a:rPr lang="en-US" altLang="ja-JP" sz="1800" dirty="0"/>
              <a:t>V==1, W==</a:t>
            </a:r>
            <a:r>
              <a:rPr lang="en-US" altLang="ja-JP" sz="1800" dirty="0" smtClean="0"/>
              <a:t>1</a:t>
            </a:r>
            <a:r>
              <a:rPr lang="ja-JP" altLang="en-US" sz="1800" dirty="0" smtClean="0"/>
              <a:t>の</a:t>
            </a:r>
            <a:r>
              <a:rPr lang="ja-JP" altLang="en-US" sz="1800" dirty="0"/>
              <a:t>場合</a:t>
            </a:r>
            <a:endParaRPr kumimoji="1" lang="ja-JP" altLang="en-US" sz="1800" dirty="0" smtClean="0"/>
          </a:p>
          <a:p>
            <a:pPr marL="400050" lvl="1" indent="0">
              <a:buNone/>
            </a:pPr>
            <a:r>
              <a:rPr lang="ja-JP" altLang="en-US" sz="1400" dirty="0" smtClean="0"/>
              <a:t>　</a:t>
            </a:r>
            <a:endParaRPr kumimoji="1" lang="en-US" altLang="ja-JP" sz="1400" dirty="0" smtClean="0"/>
          </a:p>
        </p:txBody>
      </p:sp>
      <p:pic>
        <p:nvPicPr>
          <p:cNvPr id="4" name="図 3"/>
          <p:cNvPicPr>
            <a:picLocks noChangeAspect="1"/>
          </p:cNvPicPr>
          <p:nvPr/>
        </p:nvPicPr>
        <p:blipFill>
          <a:blip r:embed="rId3"/>
          <a:stretch>
            <a:fillRect/>
          </a:stretch>
        </p:blipFill>
        <p:spPr>
          <a:xfrm>
            <a:off x="1433320" y="1338349"/>
            <a:ext cx="4876042" cy="3305792"/>
          </a:xfrm>
          <a:prstGeom prst="rect">
            <a:avLst/>
          </a:prstGeom>
        </p:spPr>
      </p:pic>
      <p:sp>
        <p:nvSpPr>
          <p:cNvPr id="2" name="タイトル 1"/>
          <p:cNvSpPr>
            <a:spLocks noGrp="1"/>
          </p:cNvSpPr>
          <p:nvPr>
            <p:ph type="title"/>
          </p:nvPr>
        </p:nvSpPr>
        <p:spPr/>
        <p:txBody>
          <a:bodyPr/>
          <a:lstStyle/>
          <a:p>
            <a:r>
              <a:rPr lang="ja-JP" altLang="en-US" dirty="0"/>
              <a:t>動作検証</a:t>
            </a:r>
            <a:r>
              <a:rPr lang="ja-JP" altLang="en-US" dirty="0" smtClean="0"/>
              <a:t>（２</a:t>
            </a:r>
            <a:r>
              <a:rPr lang="ja-JP" altLang="en-US" dirty="0" smtClean="0"/>
              <a:t>／</a:t>
            </a:r>
            <a:r>
              <a:rPr lang="ja-JP" altLang="en-US" dirty="0"/>
              <a:t>８</a:t>
            </a:r>
            <a:r>
              <a:rPr lang="ja-JP" altLang="en-US" dirty="0" smtClean="0"/>
              <a:t>）</a:t>
            </a:r>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455433358"/>
              </p:ext>
            </p:extLst>
          </p:nvPr>
        </p:nvGraphicFramePr>
        <p:xfrm>
          <a:off x="1346347" y="5161892"/>
          <a:ext cx="6723002" cy="1275310"/>
        </p:xfrm>
        <a:graphic>
          <a:graphicData uri="http://schemas.openxmlformats.org/drawingml/2006/table">
            <a:tbl>
              <a:tblPr firstRow="1" bandRow="1">
                <a:tableStyleId>{5C22544A-7EE6-4342-B048-85BDC9FD1C3A}</a:tableStyleId>
              </a:tblPr>
              <a:tblGrid>
                <a:gridCol w="1249911">
                  <a:extLst>
                    <a:ext uri="{9D8B030D-6E8A-4147-A177-3AD203B41FA5}">
                      <a16:colId xmlns:a16="http://schemas.microsoft.com/office/drawing/2014/main" val="20000"/>
                    </a:ext>
                  </a:extLst>
                </a:gridCol>
                <a:gridCol w="2543551">
                  <a:extLst>
                    <a:ext uri="{9D8B030D-6E8A-4147-A177-3AD203B41FA5}">
                      <a16:colId xmlns:a16="http://schemas.microsoft.com/office/drawing/2014/main" val="20001"/>
                    </a:ext>
                  </a:extLst>
                </a:gridCol>
                <a:gridCol w="1443871">
                  <a:extLst>
                    <a:ext uri="{9D8B030D-6E8A-4147-A177-3AD203B41FA5}">
                      <a16:colId xmlns:a16="http://schemas.microsoft.com/office/drawing/2014/main" val="20002"/>
                    </a:ext>
                  </a:extLst>
                </a:gridCol>
                <a:gridCol w="1485669">
                  <a:extLst>
                    <a:ext uri="{9D8B030D-6E8A-4147-A177-3AD203B41FA5}">
                      <a16:colId xmlns:a16="http://schemas.microsoft.com/office/drawing/2014/main" val="20003"/>
                    </a:ext>
                  </a:extLst>
                </a:gridCol>
              </a:tblGrid>
              <a:tr h="199701">
                <a:tc>
                  <a:txBody>
                    <a:bodyPr/>
                    <a:lstStyle/>
                    <a:p>
                      <a:r>
                        <a:rPr kumimoji="1" lang="ja-JP" altLang="en-US" sz="1050" dirty="0">
                          <a:solidFill>
                            <a:schemeClr val="tx1"/>
                          </a:solidFill>
                        </a:rPr>
                        <a:t>検証モード</a:t>
                      </a:r>
                    </a:p>
                  </a:txBody>
                  <a:tcPr/>
                </a:tc>
                <a:tc>
                  <a:txBody>
                    <a:bodyPr/>
                    <a:lstStyle/>
                    <a:p>
                      <a:r>
                        <a:rPr kumimoji="1" lang="ja-JP" altLang="en-US" sz="1050" dirty="0">
                          <a:solidFill>
                            <a:schemeClr val="tx1"/>
                          </a:solidFill>
                        </a:rPr>
                        <a:t>結果</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コンフィグ設定</a:t>
                      </a:r>
                    </a:p>
                  </a:txBody>
                  <a:tcPr/>
                </a:tc>
                <a:tc>
                  <a:txBody>
                    <a:bodyPr/>
                    <a:lstStyle/>
                    <a:p>
                      <a:r>
                        <a:rPr kumimoji="1" lang="ja-JP" altLang="en-US" sz="1050" dirty="0">
                          <a:solidFill>
                            <a:schemeClr val="tx1"/>
                          </a:solidFill>
                        </a:rPr>
                        <a:t>ログ</a:t>
                      </a:r>
                    </a:p>
                  </a:txBody>
                  <a:tcPr/>
                </a:tc>
                <a:extLst>
                  <a:ext uri="{0D108BD9-81ED-4DB2-BD59-A6C34878D82A}">
                    <a16:rowId xmlns:a16="http://schemas.microsoft.com/office/drawing/2014/main" val="10000"/>
                  </a:ext>
                </a:extLst>
              </a:tr>
              <a:tr h="348735">
                <a:tc>
                  <a:txBody>
                    <a:bodyPr/>
                    <a:lstStyle/>
                    <a:p>
                      <a:r>
                        <a:rPr kumimoji="1" lang="ja-JP" altLang="en-US" sz="1050" dirty="0"/>
                        <a:t>設計エラー検出</a:t>
                      </a:r>
                    </a:p>
                  </a:txBody>
                  <a:tcPr/>
                </a:tc>
                <a:tc>
                  <a:txBody>
                    <a:bodyPr/>
                    <a:lstStyle/>
                    <a:p>
                      <a:r>
                        <a:rPr kumimoji="1" lang="ja-JP" altLang="en-US" sz="1050" dirty="0" smtClean="0"/>
                        <a:t>コンパイル中にエラーが発生しました</a:t>
                      </a:r>
                      <a:r>
                        <a:rPr kumimoji="1" lang="en-US" altLang="ja-JP" sz="1050" dirty="0" smtClean="0"/>
                        <a:t>:</a:t>
                      </a:r>
                      <a:endParaRPr kumimoji="1" lang="ja-JP" alt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1"/>
                  </a:ext>
                </a:extLst>
              </a:tr>
              <a:tr h="326380">
                <a:tc>
                  <a:txBody>
                    <a:bodyPr/>
                    <a:lstStyle/>
                    <a:p>
                      <a:r>
                        <a:rPr kumimoji="1" lang="ja-JP" altLang="en-US" sz="1050" dirty="0"/>
                        <a:t>テスト生成</a:t>
                      </a:r>
                    </a:p>
                  </a:txBody>
                  <a:tcPr/>
                </a:tc>
                <a:tc>
                  <a:txBody>
                    <a:bodyPr/>
                    <a:lstStyle/>
                    <a:p>
                      <a:r>
                        <a:rPr kumimoji="1" lang="ja-JP" altLang="en-US" sz="1050" dirty="0" smtClean="0"/>
                        <a:t>コンパイル中にエラーが発生しました</a:t>
                      </a:r>
                      <a:r>
                        <a:rPr kumimoji="1" lang="en-US" altLang="ja-JP" sz="1050" dirty="0" smtClean="0"/>
                        <a:t>:</a:t>
                      </a:r>
                      <a:endParaRPr kumimoji="1" lang="en-US" altLang="ja-JP"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2"/>
                  </a:ext>
                </a:extLst>
              </a:tr>
              <a:tr h="348735">
                <a:tc>
                  <a:txBody>
                    <a:bodyPr/>
                    <a:lstStyle/>
                    <a:p>
                      <a:r>
                        <a:rPr kumimoji="1" lang="ja-JP" altLang="en-US" sz="1050" dirty="0"/>
                        <a:t>プロパティ証明</a:t>
                      </a:r>
                    </a:p>
                  </a:txBody>
                  <a:tcPr/>
                </a:tc>
                <a:tc>
                  <a:txBody>
                    <a:bodyPr/>
                    <a:lstStyle/>
                    <a:p>
                      <a:r>
                        <a:rPr kumimoji="1" lang="ja-JP" altLang="en-US" sz="1050" b="0" u="none" dirty="0" smtClean="0"/>
                        <a:t>コンパイル中にエラーが発生しました</a:t>
                      </a:r>
                      <a:r>
                        <a:rPr kumimoji="1" lang="en-US" altLang="ja-JP" sz="1050" b="0" u="none" dirty="0" smtClean="0"/>
                        <a:t>:</a:t>
                      </a:r>
                      <a:endParaRPr kumimoji="1" lang="ja-JP" altLang="en-US" sz="1050" b="0" u="none" dirty="0"/>
                    </a:p>
                  </a:txBody>
                  <a:tcPr/>
                </a:tc>
                <a:tc>
                  <a:txBody>
                    <a:bodyPr/>
                    <a:lstStyle/>
                    <a:p>
                      <a:endParaRPr kumimoji="1" lang="ja-JP" altLang="en-US" sz="1050" dirty="0">
                        <a:solidFill>
                          <a:schemeClr val="bg1"/>
                        </a:solidFill>
                      </a:endParaRPr>
                    </a:p>
                  </a:txBody>
                  <a:tcPr/>
                </a:tc>
                <a:tc>
                  <a:txBody>
                    <a:bodyPr/>
                    <a:lstStyle/>
                    <a:p>
                      <a:endParaRPr kumimoji="1" lang="ja-JP" altLang="en-US" sz="1050" kern="1200" dirty="0">
                        <a:solidFill>
                          <a:schemeClr val="bg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正方形/長方形 4"/>
          <p:cNvSpPr/>
          <p:nvPr/>
        </p:nvSpPr>
        <p:spPr>
          <a:xfrm>
            <a:off x="996666" y="4708576"/>
            <a:ext cx="2287806" cy="369332"/>
          </a:xfrm>
          <a:prstGeom prst="rect">
            <a:avLst/>
          </a:prstGeom>
        </p:spPr>
        <p:txBody>
          <a:bodyPr wrap="none">
            <a:spAutoFit/>
          </a:bodyPr>
          <a:lstStyle/>
          <a:p>
            <a:pPr marL="342900" lvl="1" indent="-342900">
              <a:buFontTx/>
              <a:buChar char="•"/>
            </a:pPr>
            <a:r>
              <a:rPr lang="ja-JP" altLang="ja-JP" dirty="0"/>
              <a:t>SLDVの実行可否</a:t>
            </a:r>
            <a:endParaRPr lang="en-US" altLang="ja-JP" dirty="0"/>
          </a:p>
        </p:txBody>
      </p:sp>
      <p:pic>
        <p:nvPicPr>
          <p:cNvPr id="7" name="図 6"/>
          <p:cNvPicPr>
            <a:picLocks noChangeAspect="1"/>
          </p:cNvPicPr>
          <p:nvPr/>
        </p:nvPicPr>
        <p:blipFill>
          <a:blip r:embed="rId4"/>
          <a:stretch>
            <a:fillRect/>
          </a:stretch>
        </p:blipFill>
        <p:spPr>
          <a:xfrm>
            <a:off x="6915708" y="1019385"/>
            <a:ext cx="3666203" cy="3257164"/>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2211144584"/>
              </p:ext>
            </p:extLst>
          </p:nvPr>
        </p:nvGraphicFramePr>
        <p:xfrm>
          <a:off x="8376920" y="5161891"/>
          <a:ext cx="3701472" cy="1499957"/>
        </p:xfrm>
        <a:graphic>
          <a:graphicData uri="http://schemas.openxmlformats.org/drawingml/2006/table">
            <a:tbl>
              <a:tblPr firstRow="1" bandRow="1">
                <a:tableStyleId>{5C22544A-7EE6-4342-B048-85BDC9FD1C3A}</a:tableStyleId>
              </a:tblPr>
              <a:tblGrid>
                <a:gridCol w="1864360">
                  <a:extLst>
                    <a:ext uri="{9D8B030D-6E8A-4147-A177-3AD203B41FA5}">
                      <a16:colId xmlns:a16="http://schemas.microsoft.com/office/drawing/2014/main" val="4174099016"/>
                    </a:ext>
                  </a:extLst>
                </a:gridCol>
                <a:gridCol w="1837112">
                  <a:extLst>
                    <a:ext uri="{9D8B030D-6E8A-4147-A177-3AD203B41FA5}">
                      <a16:colId xmlns:a16="http://schemas.microsoft.com/office/drawing/2014/main" val="1881886797"/>
                    </a:ext>
                  </a:extLst>
                </a:gridCol>
              </a:tblGrid>
              <a:tr h="191505">
                <a:tc>
                  <a:txBody>
                    <a:bodyPr/>
                    <a:lstStyle/>
                    <a:p>
                      <a:r>
                        <a:rPr kumimoji="1" lang="ja-JP" altLang="en-US" sz="1050" dirty="0">
                          <a:solidFill>
                            <a:schemeClr val="tx1"/>
                          </a:solidFill>
                        </a:rPr>
                        <a:t>コード生成レポート概要</a:t>
                      </a:r>
                    </a:p>
                  </a:txBody>
                  <a:tcPr/>
                </a:tc>
                <a:tc>
                  <a:txBody>
                    <a:bodyPr/>
                    <a:lstStyle/>
                    <a:p>
                      <a:r>
                        <a:rPr kumimoji="1" lang="ja-JP" altLang="en-US" sz="1050" dirty="0">
                          <a:solidFill>
                            <a:schemeClr val="tx1"/>
                          </a:solidFill>
                        </a:rPr>
                        <a:t>生成コード</a:t>
                      </a:r>
                    </a:p>
                  </a:txBody>
                  <a:tcPr/>
                </a:tc>
                <a:extLst>
                  <a:ext uri="{0D108BD9-81ED-4DB2-BD59-A6C34878D82A}">
                    <a16:rowId xmlns:a16="http://schemas.microsoft.com/office/drawing/2014/main" val="2035518507"/>
                  </a:ext>
                </a:extLst>
              </a:tr>
              <a:tr h="1248497">
                <a:tc>
                  <a:txBody>
                    <a:bodyPr/>
                    <a:lstStyle/>
                    <a:p>
                      <a:endParaRPr kumimoji="1" lang="en-US" altLang="ja-JP" sz="1050" dirty="0" smtClean="0"/>
                    </a:p>
                    <a:p>
                      <a:endParaRPr kumimoji="1" lang="ja-JP" altLang="en-US" sz="1050" dirty="0"/>
                    </a:p>
                  </a:txBody>
                  <a:tcPr/>
                </a:tc>
                <a:tc>
                  <a:txBody>
                    <a:bodyPr/>
                    <a:lstStyle/>
                    <a:p>
                      <a:endParaRPr kumimoji="1" lang="ja-JP" altLang="en-US" sz="1050" dirty="0"/>
                    </a:p>
                  </a:txBody>
                  <a:tcPr/>
                </a:tc>
                <a:extLst>
                  <a:ext uri="{0D108BD9-81ED-4DB2-BD59-A6C34878D82A}">
                    <a16:rowId xmlns:a16="http://schemas.microsoft.com/office/drawing/2014/main" val="1691182223"/>
                  </a:ext>
                </a:extLst>
              </a:tr>
            </a:tbl>
          </a:graphicData>
        </a:graphic>
      </p:graphicFrame>
      <p:sp>
        <p:nvSpPr>
          <p:cNvPr id="13" name="正方形/長方形 12"/>
          <p:cNvSpPr/>
          <p:nvPr/>
        </p:nvSpPr>
        <p:spPr>
          <a:xfrm>
            <a:off x="8069349" y="4708576"/>
            <a:ext cx="1561646" cy="369332"/>
          </a:xfrm>
          <a:prstGeom prst="rect">
            <a:avLst/>
          </a:prstGeom>
        </p:spPr>
        <p:txBody>
          <a:bodyPr wrap="none">
            <a:spAutoFit/>
          </a:bodyPr>
          <a:lstStyle/>
          <a:p>
            <a:pPr marL="342900" lvl="1" indent="-342900">
              <a:buFontTx/>
              <a:buChar char="•"/>
            </a:pPr>
            <a:r>
              <a:rPr lang="ja-JP" altLang="en-US" dirty="0"/>
              <a:t>コード生成</a:t>
            </a:r>
            <a:endParaRPr lang="en-US" altLang="ja-JP" dirty="0"/>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441893846"/>
              </p:ext>
            </p:extLst>
          </p:nvPr>
        </p:nvGraphicFramePr>
        <p:xfrm>
          <a:off x="6573799" y="5390522"/>
          <a:ext cx="1481138" cy="395287"/>
        </p:xfrm>
        <a:graphic>
          <a:graphicData uri="http://schemas.openxmlformats.org/presentationml/2006/ole">
            <mc:AlternateContent xmlns:mc="http://schemas.openxmlformats.org/markup-compatibility/2006">
              <mc:Choice xmlns:v="urn:schemas-microsoft-com:vml" Requires="v">
                <p:oleObj spid="_x0000_s7328" name="パッケージャー シェル オブジェクト" showAsIcon="1" r:id="rId5" imgW="1481760" imgH="394920" progId="Package">
                  <p:embed/>
                </p:oleObj>
              </mc:Choice>
              <mc:Fallback>
                <p:oleObj name="パッケージャー シェル オブジェクト" showAsIcon="1" r:id="rId5" imgW="1481760" imgH="394920" progId="Package">
                  <p:embed/>
                  <p:pic>
                    <p:nvPicPr>
                      <p:cNvPr id="0" name=""/>
                      <p:cNvPicPr/>
                      <p:nvPr/>
                    </p:nvPicPr>
                    <p:blipFill>
                      <a:blip r:embed="rId6"/>
                      <a:stretch>
                        <a:fillRect/>
                      </a:stretch>
                    </p:blipFill>
                    <p:spPr>
                      <a:xfrm>
                        <a:off x="6573799" y="5390522"/>
                        <a:ext cx="1481138" cy="395287"/>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01162786"/>
              </p:ext>
            </p:extLst>
          </p:nvPr>
        </p:nvGraphicFramePr>
        <p:xfrm>
          <a:off x="6568310" y="5748866"/>
          <a:ext cx="1539875" cy="395287"/>
        </p:xfrm>
        <a:graphic>
          <a:graphicData uri="http://schemas.openxmlformats.org/presentationml/2006/ole">
            <mc:AlternateContent xmlns:mc="http://schemas.openxmlformats.org/markup-compatibility/2006">
              <mc:Choice xmlns:v="urn:schemas-microsoft-com:vml" Requires="v">
                <p:oleObj spid="_x0000_s7329" name="パッケージャー シェル オブジェクト" showAsIcon="1" r:id="rId7" imgW="1540440" imgH="394920" progId="Package">
                  <p:embed/>
                </p:oleObj>
              </mc:Choice>
              <mc:Fallback>
                <p:oleObj name="パッケージャー シェル オブジェクト" showAsIcon="1" r:id="rId7" imgW="1540440" imgH="394920" progId="Package">
                  <p:embed/>
                  <p:pic>
                    <p:nvPicPr>
                      <p:cNvPr id="0" name=""/>
                      <p:cNvPicPr/>
                      <p:nvPr/>
                    </p:nvPicPr>
                    <p:blipFill>
                      <a:blip r:embed="rId8"/>
                      <a:stretch>
                        <a:fillRect/>
                      </a:stretch>
                    </p:blipFill>
                    <p:spPr>
                      <a:xfrm>
                        <a:off x="6568310" y="5748866"/>
                        <a:ext cx="1539875" cy="395287"/>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2345730529"/>
              </p:ext>
            </p:extLst>
          </p:nvPr>
        </p:nvGraphicFramePr>
        <p:xfrm>
          <a:off x="6599641" y="6110374"/>
          <a:ext cx="1481138" cy="395288"/>
        </p:xfrm>
        <a:graphic>
          <a:graphicData uri="http://schemas.openxmlformats.org/presentationml/2006/ole">
            <mc:AlternateContent xmlns:mc="http://schemas.openxmlformats.org/markup-compatibility/2006">
              <mc:Choice xmlns:v="urn:schemas-microsoft-com:vml" Requires="v">
                <p:oleObj spid="_x0000_s7330" name="パッケージャー シェル オブジェクト" showAsIcon="1" r:id="rId9" imgW="1481760" imgH="394920" progId="Package">
                  <p:embed/>
                </p:oleObj>
              </mc:Choice>
              <mc:Fallback>
                <p:oleObj name="パッケージャー シェル オブジェクト" showAsIcon="1" r:id="rId9" imgW="1481760" imgH="394920" progId="Package">
                  <p:embed/>
                  <p:pic>
                    <p:nvPicPr>
                      <p:cNvPr id="0" name=""/>
                      <p:cNvPicPr/>
                      <p:nvPr/>
                    </p:nvPicPr>
                    <p:blipFill>
                      <a:blip r:embed="rId10"/>
                      <a:stretch>
                        <a:fillRect/>
                      </a:stretch>
                    </p:blipFill>
                    <p:spPr>
                      <a:xfrm>
                        <a:off x="6599641" y="6110374"/>
                        <a:ext cx="1481138" cy="395288"/>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4036041991"/>
              </p:ext>
            </p:extLst>
          </p:nvPr>
        </p:nvGraphicFramePr>
        <p:xfrm>
          <a:off x="5133573" y="5400655"/>
          <a:ext cx="1357401" cy="395287"/>
        </p:xfrm>
        <a:graphic>
          <a:graphicData uri="http://schemas.openxmlformats.org/presentationml/2006/ole">
            <mc:AlternateContent xmlns:mc="http://schemas.openxmlformats.org/markup-compatibility/2006">
              <mc:Choice xmlns:v="urn:schemas-microsoft-com:vml" Requires="v">
                <p:oleObj spid="_x0000_s7331" name="パッケージャー シェル オブジェクト" showAsIcon="1" r:id="rId11" imgW="1357920" imgH="394920" progId="Package">
                  <p:embed/>
                </p:oleObj>
              </mc:Choice>
              <mc:Fallback>
                <p:oleObj name="パッケージャー シェル オブジェクト" showAsIcon="1" r:id="rId11" imgW="1357920" imgH="394920" progId="Package">
                  <p:embed/>
                  <p:pic>
                    <p:nvPicPr>
                      <p:cNvPr id="0" name=""/>
                      <p:cNvPicPr/>
                      <p:nvPr/>
                    </p:nvPicPr>
                    <p:blipFill>
                      <a:blip r:embed="rId12"/>
                      <a:stretch>
                        <a:fillRect/>
                      </a:stretch>
                    </p:blipFill>
                    <p:spPr>
                      <a:xfrm>
                        <a:off x="5133573" y="5400655"/>
                        <a:ext cx="1357401" cy="395287"/>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987659277"/>
              </p:ext>
            </p:extLst>
          </p:nvPr>
        </p:nvGraphicFramePr>
        <p:xfrm>
          <a:off x="5042337" y="6108713"/>
          <a:ext cx="1539875" cy="395287"/>
        </p:xfrm>
        <a:graphic>
          <a:graphicData uri="http://schemas.openxmlformats.org/presentationml/2006/ole">
            <mc:AlternateContent xmlns:mc="http://schemas.openxmlformats.org/markup-compatibility/2006">
              <mc:Choice xmlns:v="urn:schemas-microsoft-com:vml" Requires="v">
                <p:oleObj spid="_x0000_s7332" name="パッケージャー シェル オブジェクト" showAsIcon="1" r:id="rId13" imgW="1540440" imgH="394920" progId="Package">
                  <p:embed/>
                </p:oleObj>
              </mc:Choice>
              <mc:Fallback>
                <p:oleObj name="パッケージャー シェル オブジェクト" showAsIcon="1" r:id="rId13" imgW="1540440" imgH="394920" progId="Package">
                  <p:embed/>
                  <p:pic>
                    <p:nvPicPr>
                      <p:cNvPr id="0" name=""/>
                      <p:cNvPicPr/>
                      <p:nvPr/>
                    </p:nvPicPr>
                    <p:blipFill>
                      <a:blip r:embed="rId14"/>
                      <a:stretch>
                        <a:fillRect/>
                      </a:stretch>
                    </p:blipFill>
                    <p:spPr>
                      <a:xfrm>
                        <a:off x="5042337" y="6108713"/>
                        <a:ext cx="1539875" cy="3952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930987229"/>
              </p:ext>
            </p:extLst>
          </p:nvPr>
        </p:nvGraphicFramePr>
        <p:xfrm>
          <a:off x="5167952" y="5759145"/>
          <a:ext cx="1300162" cy="395288"/>
        </p:xfrm>
        <a:graphic>
          <a:graphicData uri="http://schemas.openxmlformats.org/presentationml/2006/ole">
            <mc:AlternateContent xmlns:mc="http://schemas.openxmlformats.org/markup-compatibility/2006">
              <mc:Choice xmlns:v="urn:schemas-microsoft-com:vml" Requires="v">
                <p:oleObj spid="_x0000_s7333" name="パッケージャー シェル オブジェクト" showAsIcon="1" r:id="rId15" imgW="1299600" imgH="394920" progId="Package">
                  <p:embed/>
                </p:oleObj>
              </mc:Choice>
              <mc:Fallback>
                <p:oleObj name="パッケージャー シェル オブジェクト" showAsIcon="1" r:id="rId15" imgW="1299600" imgH="394920" progId="Package">
                  <p:embed/>
                  <p:pic>
                    <p:nvPicPr>
                      <p:cNvPr id="0" name=""/>
                      <p:cNvPicPr/>
                      <p:nvPr/>
                    </p:nvPicPr>
                    <p:blipFill>
                      <a:blip r:embed="rId16"/>
                      <a:stretch>
                        <a:fillRect/>
                      </a:stretch>
                    </p:blipFill>
                    <p:spPr>
                      <a:xfrm>
                        <a:off x="5167952" y="5759145"/>
                        <a:ext cx="1300162" cy="395288"/>
                      </a:xfrm>
                      <a:prstGeom prst="rect">
                        <a:avLst/>
                      </a:prstGeom>
                    </p:spPr>
                  </p:pic>
                </p:oleObj>
              </mc:Fallback>
            </mc:AlternateContent>
          </a:graphicData>
        </a:graphic>
      </p:graphicFrame>
      <p:graphicFrame>
        <p:nvGraphicFramePr>
          <p:cNvPr id="11" name="オブジェクト 10"/>
          <p:cNvGraphicFramePr>
            <a:graphicFrameLocks noChangeAspect="1"/>
          </p:cNvGraphicFramePr>
          <p:nvPr>
            <p:extLst>
              <p:ext uri="{D42A27DB-BD31-4B8C-83A1-F6EECF244321}">
                <p14:modId xmlns:p14="http://schemas.microsoft.com/office/powerpoint/2010/main" val="3096798428"/>
              </p:ext>
            </p:extLst>
          </p:nvPr>
        </p:nvGraphicFramePr>
        <p:xfrm>
          <a:off x="8289650" y="5430365"/>
          <a:ext cx="1971675" cy="395288"/>
        </p:xfrm>
        <a:graphic>
          <a:graphicData uri="http://schemas.openxmlformats.org/presentationml/2006/ole">
            <mc:AlternateContent xmlns:mc="http://schemas.openxmlformats.org/markup-compatibility/2006">
              <mc:Choice xmlns:v="urn:schemas-microsoft-com:vml" Requires="v">
                <p:oleObj spid="_x0000_s7334" name="パッケージャー シェル オブジェクト" showAsIcon="1" r:id="rId17" imgW="1971000" imgH="394920" progId="Package">
                  <p:embed/>
                </p:oleObj>
              </mc:Choice>
              <mc:Fallback>
                <p:oleObj name="パッケージャー シェル オブジェクト" showAsIcon="1" r:id="rId17" imgW="1971000" imgH="394920" progId="Package">
                  <p:embed/>
                  <p:pic>
                    <p:nvPicPr>
                      <p:cNvPr id="0" name=""/>
                      <p:cNvPicPr/>
                      <p:nvPr/>
                    </p:nvPicPr>
                    <p:blipFill>
                      <a:blip r:embed="rId18"/>
                      <a:stretch>
                        <a:fillRect/>
                      </a:stretch>
                    </p:blipFill>
                    <p:spPr>
                      <a:xfrm>
                        <a:off x="8289650" y="5430365"/>
                        <a:ext cx="1971675" cy="395288"/>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506270504"/>
              </p:ext>
            </p:extLst>
          </p:nvPr>
        </p:nvGraphicFramePr>
        <p:xfrm>
          <a:off x="9547952" y="6306356"/>
          <a:ext cx="1460500" cy="395287"/>
        </p:xfrm>
        <a:graphic>
          <a:graphicData uri="http://schemas.openxmlformats.org/presentationml/2006/ole">
            <mc:AlternateContent xmlns:mc="http://schemas.openxmlformats.org/markup-compatibility/2006">
              <mc:Choice xmlns:v="urn:schemas-microsoft-com:vml" Requires="v">
                <p:oleObj spid="_x0000_s7335" name="パッケージャー シェル オブジェクト" showAsIcon="1" r:id="rId19" imgW="1460160" imgH="394920" progId="Package">
                  <p:embed/>
                </p:oleObj>
              </mc:Choice>
              <mc:Fallback>
                <p:oleObj name="パッケージャー シェル オブジェクト" showAsIcon="1" r:id="rId19" imgW="1460160" imgH="394920" progId="Package">
                  <p:embed/>
                  <p:pic>
                    <p:nvPicPr>
                      <p:cNvPr id="0" name=""/>
                      <p:cNvPicPr/>
                      <p:nvPr/>
                    </p:nvPicPr>
                    <p:blipFill>
                      <a:blip r:embed="rId20"/>
                      <a:stretch>
                        <a:fillRect/>
                      </a:stretch>
                    </p:blipFill>
                    <p:spPr>
                      <a:xfrm>
                        <a:off x="9547952" y="6306356"/>
                        <a:ext cx="1460500" cy="395287"/>
                      </a:xfrm>
                      <a:prstGeom prst="rect">
                        <a:avLst/>
                      </a:prstGeom>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717062039"/>
              </p:ext>
            </p:extLst>
          </p:nvPr>
        </p:nvGraphicFramePr>
        <p:xfrm>
          <a:off x="8412066" y="6178110"/>
          <a:ext cx="1716087" cy="395287"/>
        </p:xfrm>
        <a:graphic>
          <a:graphicData uri="http://schemas.openxmlformats.org/presentationml/2006/ole">
            <mc:AlternateContent xmlns:mc="http://schemas.openxmlformats.org/markup-compatibility/2006">
              <mc:Choice xmlns:v="urn:schemas-microsoft-com:vml" Requires="v">
                <p:oleObj spid="_x0000_s7336" name="パッケージャー シェル オブジェクト" showAsIcon="1" r:id="rId21" imgW="1715400" imgH="394920" progId="Package">
                  <p:embed/>
                </p:oleObj>
              </mc:Choice>
              <mc:Fallback>
                <p:oleObj name="パッケージャー シェル オブジェクト" showAsIcon="1" r:id="rId21" imgW="1715400" imgH="394920" progId="Package">
                  <p:embed/>
                  <p:pic>
                    <p:nvPicPr>
                      <p:cNvPr id="0" name=""/>
                      <p:cNvPicPr/>
                      <p:nvPr/>
                    </p:nvPicPr>
                    <p:blipFill>
                      <a:blip r:embed="rId22"/>
                      <a:stretch>
                        <a:fillRect/>
                      </a:stretch>
                    </p:blipFill>
                    <p:spPr>
                      <a:xfrm>
                        <a:off x="8412066" y="6178110"/>
                        <a:ext cx="1716087" cy="3952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115301387"/>
              </p:ext>
            </p:extLst>
          </p:nvPr>
        </p:nvGraphicFramePr>
        <p:xfrm>
          <a:off x="10216120" y="5427270"/>
          <a:ext cx="1827197" cy="395288"/>
        </p:xfrm>
        <a:graphic>
          <a:graphicData uri="http://schemas.openxmlformats.org/presentationml/2006/ole">
            <mc:AlternateContent xmlns:mc="http://schemas.openxmlformats.org/markup-compatibility/2006">
              <mc:Choice xmlns:v="urn:schemas-microsoft-com:vml" Requires="v">
                <p:oleObj spid="_x0000_s7337" name="パッケージャー シェル オブジェクト" showAsIcon="1" r:id="rId23" imgW="1766520" imgH="394920" progId="Package">
                  <p:embed/>
                </p:oleObj>
              </mc:Choice>
              <mc:Fallback>
                <p:oleObj name="パッケージャー シェル オブジェクト" showAsIcon="1" r:id="rId23" imgW="1766520" imgH="394920" progId="Package">
                  <p:embed/>
                  <p:pic>
                    <p:nvPicPr>
                      <p:cNvPr id="0" name=""/>
                      <p:cNvPicPr/>
                      <p:nvPr/>
                    </p:nvPicPr>
                    <p:blipFill>
                      <a:blip r:embed="rId24"/>
                      <a:stretch>
                        <a:fillRect/>
                      </a:stretch>
                    </p:blipFill>
                    <p:spPr>
                      <a:xfrm>
                        <a:off x="10216120" y="5427270"/>
                        <a:ext cx="1827197" cy="395288"/>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2572326355"/>
              </p:ext>
            </p:extLst>
          </p:nvPr>
        </p:nvGraphicFramePr>
        <p:xfrm>
          <a:off x="10206774" y="5822558"/>
          <a:ext cx="1839913" cy="395288"/>
        </p:xfrm>
        <a:graphic>
          <a:graphicData uri="http://schemas.openxmlformats.org/presentationml/2006/ole">
            <mc:AlternateContent xmlns:mc="http://schemas.openxmlformats.org/markup-compatibility/2006">
              <mc:Choice xmlns:v="urn:schemas-microsoft-com:vml" Requires="v">
                <p:oleObj spid="_x0000_s7338" name="パッケージャー シェル オブジェクト" showAsIcon="1" r:id="rId25" imgW="1839600" imgH="394920" progId="Package">
                  <p:embed/>
                </p:oleObj>
              </mc:Choice>
              <mc:Fallback>
                <p:oleObj name="パッケージャー シェル オブジェクト" showAsIcon="1" r:id="rId25" imgW="1839600" imgH="394920" progId="Package">
                  <p:embed/>
                  <p:pic>
                    <p:nvPicPr>
                      <p:cNvPr id="0" name=""/>
                      <p:cNvPicPr/>
                      <p:nvPr/>
                    </p:nvPicPr>
                    <p:blipFill>
                      <a:blip r:embed="rId26"/>
                      <a:stretch>
                        <a:fillRect/>
                      </a:stretch>
                    </p:blipFill>
                    <p:spPr>
                      <a:xfrm>
                        <a:off x="10206774" y="5822558"/>
                        <a:ext cx="1839913" cy="395288"/>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236110522"/>
              </p:ext>
            </p:extLst>
          </p:nvPr>
        </p:nvGraphicFramePr>
        <p:xfrm>
          <a:off x="10393305" y="6209529"/>
          <a:ext cx="1466850" cy="395288"/>
        </p:xfrm>
        <a:graphic>
          <a:graphicData uri="http://schemas.openxmlformats.org/presentationml/2006/ole">
            <mc:AlternateContent xmlns:mc="http://schemas.openxmlformats.org/markup-compatibility/2006">
              <mc:Choice xmlns:v="urn:schemas-microsoft-com:vml" Requires="v">
                <p:oleObj spid="_x0000_s7339" name="パッケージャー シェル オブジェクト" showAsIcon="1" r:id="rId27" imgW="1467360" imgH="394920" progId="Package">
                  <p:embed/>
                </p:oleObj>
              </mc:Choice>
              <mc:Fallback>
                <p:oleObj name="パッケージャー シェル オブジェクト" showAsIcon="1" r:id="rId27" imgW="1467360" imgH="394920" progId="Package">
                  <p:embed/>
                  <p:pic>
                    <p:nvPicPr>
                      <p:cNvPr id="0" name=""/>
                      <p:cNvPicPr/>
                      <p:nvPr/>
                    </p:nvPicPr>
                    <p:blipFill>
                      <a:blip r:embed="rId28"/>
                      <a:stretch>
                        <a:fillRect/>
                      </a:stretch>
                    </p:blipFill>
                    <p:spPr>
                      <a:xfrm>
                        <a:off x="10393305" y="6209529"/>
                        <a:ext cx="1466850" cy="395288"/>
                      </a:xfrm>
                      <a:prstGeom prst="rect">
                        <a:avLst/>
                      </a:prstGeom>
                    </p:spPr>
                  </p:pic>
                </p:oleObj>
              </mc:Fallback>
            </mc:AlternateContent>
          </a:graphicData>
        </a:graphic>
      </p:graphicFrame>
    </p:spTree>
    <p:extLst>
      <p:ext uri="{BB962C8B-B14F-4D97-AF65-F5344CB8AC3E}">
        <p14:creationId xmlns:p14="http://schemas.microsoft.com/office/powerpoint/2010/main" val="3923213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7400" y="952760"/>
            <a:ext cx="10972800" cy="3995481"/>
          </a:xfrm>
        </p:spPr>
        <p:txBody>
          <a:bodyPr/>
          <a:lstStyle/>
          <a:p>
            <a:pPr marL="342900" lvl="1" indent="-342900">
              <a:buFont typeface="Wingdings" panose="05000000000000000000" pitchFamily="2" charset="2"/>
              <a:buChar char="p"/>
            </a:pPr>
            <a:r>
              <a:rPr lang="ja-JP" altLang="en-US" sz="1800" dirty="0" smtClean="0"/>
              <a:t>バリアント</a:t>
            </a:r>
            <a:r>
              <a:rPr lang="ja-JP" altLang="en-US" sz="1800" dirty="0"/>
              <a:t>：</a:t>
            </a:r>
            <a:r>
              <a:rPr lang="en-US" altLang="ja-JP" sz="1800" dirty="0"/>
              <a:t>V</a:t>
            </a:r>
            <a:r>
              <a:rPr lang="en-US" altLang="ja-JP" sz="1800" dirty="0" smtClean="0"/>
              <a:t>==2, </a:t>
            </a:r>
            <a:r>
              <a:rPr lang="en-US" altLang="ja-JP" sz="1800" dirty="0"/>
              <a:t>W==</a:t>
            </a:r>
            <a:r>
              <a:rPr lang="en-US" altLang="ja-JP" sz="1800" dirty="0" smtClean="0"/>
              <a:t>1</a:t>
            </a:r>
            <a:r>
              <a:rPr lang="ja-JP" altLang="en-US" sz="1800" dirty="0" smtClean="0"/>
              <a:t>の</a:t>
            </a:r>
            <a:r>
              <a:rPr lang="ja-JP" altLang="en-US" sz="1800" dirty="0"/>
              <a:t>場合</a:t>
            </a:r>
            <a:endParaRPr kumimoji="1" lang="ja-JP" altLang="en-US" sz="1800" dirty="0" smtClean="0"/>
          </a:p>
          <a:p>
            <a:pPr marL="400050" lvl="1" indent="0">
              <a:buNone/>
            </a:pPr>
            <a:r>
              <a:rPr lang="ja-JP" altLang="en-US" sz="1400" dirty="0" smtClean="0"/>
              <a:t>　</a:t>
            </a:r>
            <a:endParaRPr kumimoji="1" lang="en-US" altLang="ja-JP" sz="1400" dirty="0" smtClean="0"/>
          </a:p>
        </p:txBody>
      </p:sp>
      <p:sp>
        <p:nvSpPr>
          <p:cNvPr id="2" name="タイトル 1"/>
          <p:cNvSpPr>
            <a:spLocks noGrp="1"/>
          </p:cNvSpPr>
          <p:nvPr>
            <p:ph type="title"/>
          </p:nvPr>
        </p:nvSpPr>
        <p:spPr/>
        <p:txBody>
          <a:bodyPr/>
          <a:lstStyle/>
          <a:p>
            <a:r>
              <a:rPr lang="ja-JP" altLang="en-US" dirty="0"/>
              <a:t>動作検証</a:t>
            </a:r>
            <a:r>
              <a:rPr lang="ja-JP" altLang="en-US" dirty="0" smtClean="0"/>
              <a:t>（３</a:t>
            </a:r>
            <a:r>
              <a:rPr lang="ja-JP" altLang="en-US" dirty="0" smtClean="0"/>
              <a:t>／</a:t>
            </a:r>
            <a:r>
              <a:rPr lang="ja-JP" altLang="en-US" dirty="0"/>
              <a:t>８</a:t>
            </a:r>
            <a:r>
              <a:rPr lang="ja-JP" altLang="en-US" dirty="0" smtClean="0"/>
              <a:t>）</a:t>
            </a:r>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390186087"/>
              </p:ext>
            </p:extLst>
          </p:nvPr>
        </p:nvGraphicFramePr>
        <p:xfrm>
          <a:off x="1346347" y="5161892"/>
          <a:ext cx="6723002" cy="1275310"/>
        </p:xfrm>
        <a:graphic>
          <a:graphicData uri="http://schemas.openxmlformats.org/drawingml/2006/table">
            <a:tbl>
              <a:tblPr firstRow="1" bandRow="1">
                <a:tableStyleId>{5C22544A-7EE6-4342-B048-85BDC9FD1C3A}</a:tableStyleId>
              </a:tblPr>
              <a:tblGrid>
                <a:gridCol w="1249911">
                  <a:extLst>
                    <a:ext uri="{9D8B030D-6E8A-4147-A177-3AD203B41FA5}">
                      <a16:colId xmlns:a16="http://schemas.microsoft.com/office/drawing/2014/main" val="20000"/>
                    </a:ext>
                  </a:extLst>
                </a:gridCol>
                <a:gridCol w="2543551">
                  <a:extLst>
                    <a:ext uri="{9D8B030D-6E8A-4147-A177-3AD203B41FA5}">
                      <a16:colId xmlns:a16="http://schemas.microsoft.com/office/drawing/2014/main" val="20001"/>
                    </a:ext>
                  </a:extLst>
                </a:gridCol>
                <a:gridCol w="1443871">
                  <a:extLst>
                    <a:ext uri="{9D8B030D-6E8A-4147-A177-3AD203B41FA5}">
                      <a16:colId xmlns:a16="http://schemas.microsoft.com/office/drawing/2014/main" val="20002"/>
                    </a:ext>
                  </a:extLst>
                </a:gridCol>
                <a:gridCol w="1485669">
                  <a:extLst>
                    <a:ext uri="{9D8B030D-6E8A-4147-A177-3AD203B41FA5}">
                      <a16:colId xmlns:a16="http://schemas.microsoft.com/office/drawing/2014/main" val="20003"/>
                    </a:ext>
                  </a:extLst>
                </a:gridCol>
              </a:tblGrid>
              <a:tr h="199701">
                <a:tc>
                  <a:txBody>
                    <a:bodyPr/>
                    <a:lstStyle/>
                    <a:p>
                      <a:r>
                        <a:rPr kumimoji="1" lang="ja-JP" altLang="en-US" sz="1050" dirty="0">
                          <a:solidFill>
                            <a:schemeClr val="tx1"/>
                          </a:solidFill>
                        </a:rPr>
                        <a:t>検証モード</a:t>
                      </a:r>
                    </a:p>
                  </a:txBody>
                  <a:tcPr/>
                </a:tc>
                <a:tc>
                  <a:txBody>
                    <a:bodyPr/>
                    <a:lstStyle/>
                    <a:p>
                      <a:r>
                        <a:rPr kumimoji="1" lang="ja-JP" altLang="en-US" sz="1050" dirty="0">
                          <a:solidFill>
                            <a:schemeClr val="tx1"/>
                          </a:solidFill>
                        </a:rPr>
                        <a:t>結果</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コンフィグ設定</a:t>
                      </a:r>
                    </a:p>
                  </a:txBody>
                  <a:tcPr/>
                </a:tc>
                <a:tc>
                  <a:txBody>
                    <a:bodyPr/>
                    <a:lstStyle/>
                    <a:p>
                      <a:r>
                        <a:rPr kumimoji="1" lang="ja-JP" altLang="en-US" sz="1050" dirty="0">
                          <a:solidFill>
                            <a:schemeClr val="tx1"/>
                          </a:solidFill>
                        </a:rPr>
                        <a:t>ログ</a:t>
                      </a:r>
                    </a:p>
                  </a:txBody>
                  <a:tcPr/>
                </a:tc>
                <a:extLst>
                  <a:ext uri="{0D108BD9-81ED-4DB2-BD59-A6C34878D82A}">
                    <a16:rowId xmlns:a16="http://schemas.microsoft.com/office/drawing/2014/main" val="10000"/>
                  </a:ext>
                </a:extLst>
              </a:tr>
              <a:tr h="348735">
                <a:tc>
                  <a:txBody>
                    <a:bodyPr/>
                    <a:lstStyle/>
                    <a:p>
                      <a:r>
                        <a:rPr kumimoji="1" lang="ja-JP" altLang="en-US" sz="1050" dirty="0"/>
                        <a:t>設計エラー検出</a:t>
                      </a:r>
                    </a:p>
                  </a:txBody>
                  <a:tcPr/>
                </a:tc>
                <a:tc>
                  <a:txBody>
                    <a:bodyPr/>
                    <a:lstStyle/>
                    <a:p>
                      <a:r>
                        <a:rPr kumimoji="1" lang="ja-JP" altLang="en-US" sz="1050" dirty="0" smtClean="0"/>
                        <a:t>コンパイル中にエラーが発生しました</a:t>
                      </a:r>
                      <a:r>
                        <a:rPr kumimoji="1" lang="en-US" altLang="ja-JP" sz="1050" dirty="0" smtClean="0"/>
                        <a:t>:</a:t>
                      </a:r>
                      <a:endParaRPr kumimoji="1" lang="ja-JP" alt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1"/>
                  </a:ext>
                </a:extLst>
              </a:tr>
              <a:tr h="326380">
                <a:tc>
                  <a:txBody>
                    <a:bodyPr/>
                    <a:lstStyle/>
                    <a:p>
                      <a:r>
                        <a:rPr kumimoji="1" lang="ja-JP" altLang="en-US" sz="1050" dirty="0"/>
                        <a:t>テスト生成</a:t>
                      </a:r>
                    </a:p>
                  </a:txBody>
                  <a:tcPr/>
                </a:tc>
                <a:tc>
                  <a:txBody>
                    <a:bodyPr/>
                    <a:lstStyle/>
                    <a:p>
                      <a:r>
                        <a:rPr kumimoji="1" lang="ja-JP" altLang="en-US" sz="1050" dirty="0" smtClean="0"/>
                        <a:t>コンパイル中にエラーが発生しました</a:t>
                      </a:r>
                      <a:r>
                        <a:rPr kumimoji="1" lang="en-US" altLang="ja-JP" sz="1050" dirty="0" smtClean="0"/>
                        <a:t>:</a:t>
                      </a:r>
                      <a:endParaRPr kumimoji="1" lang="en-US" altLang="ja-JP"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2"/>
                  </a:ext>
                </a:extLst>
              </a:tr>
              <a:tr h="348735">
                <a:tc>
                  <a:txBody>
                    <a:bodyPr/>
                    <a:lstStyle/>
                    <a:p>
                      <a:r>
                        <a:rPr kumimoji="1" lang="ja-JP" altLang="en-US" sz="1050" dirty="0"/>
                        <a:t>プロパティ証明</a:t>
                      </a:r>
                    </a:p>
                  </a:txBody>
                  <a:tcPr/>
                </a:tc>
                <a:tc>
                  <a:txBody>
                    <a:bodyPr/>
                    <a:lstStyle/>
                    <a:p>
                      <a:r>
                        <a:rPr kumimoji="1" lang="ja-JP" altLang="en-US" sz="1050" b="0" u="none" dirty="0" smtClean="0"/>
                        <a:t>コンパイル中にエラーが発生しました</a:t>
                      </a:r>
                      <a:r>
                        <a:rPr kumimoji="1" lang="en-US" altLang="ja-JP" sz="1050" b="0" u="none" dirty="0" smtClean="0"/>
                        <a:t>:</a:t>
                      </a:r>
                      <a:endParaRPr kumimoji="1" lang="ja-JP" altLang="en-US" sz="1050" b="0" u="none" dirty="0"/>
                    </a:p>
                  </a:txBody>
                  <a:tcPr/>
                </a:tc>
                <a:tc>
                  <a:txBody>
                    <a:bodyPr/>
                    <a:lstStyle/>
                    <a:p>
                      <a:endParaRPr kumimoji="1" lang="ja-JP" altLang="en-US" sz="1050" dirty="0">
                        <a:solidFill>
                          <a:schemeClr val="bg1"/>
                        </a:solidFill>
                      </a:endParaRPr>
                    </a:p>
                  </a:txBody>
                  <a:tcPr/>
                </a:tc>
                <a:tc>
                  <a:txBody>
                    <a:bodyPr/>
                    <a:lstStyle/>
                    <a:p>
                      <a:endParaRPr kumimoji="1" lang="ja-JP" altLang="en-US" sz="1050" kern="1200" dirty="0">
                        <a:solidFill>
                          <a:schemeClr val="bg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正方形/長方形 4"/>
          <p:cNvSpPr/>
          <p:nvPr/>
        </p:nvSpPr>
        <p:spPr>
          <a:xfrm>
            <a:off x="996666" y="4708576"/>
            <a:ext cx="2287806" cy="369332"/>
          </a:xfrm>
          <a:prstGeom prst="rect">
            <a:avLst/>
          </a:prstGeom>
        </p:spPr>
        <p:txBody>
          <a:bodyPr wrap="none">
            <a:spAutoFit/>
          </a:bodyPr>
          <a:lstStyle/>
          <a:p>
            <a:pPr marL="342900" lvl="1" indent="-342900">
              <a:buFontTx/>
              <a:buChar char="•"/>
            </a:pPr>
            <a:r>
              <a:rPr lang="ja-JP" altLang="ja-JP" dirty="0"/>
              <a:t>SLDVの実行可否</a:t>
            </a:r>
            <a:endParaRPr lang="en-US" altLang="ja-JP" dirty="0"/>
          </a:p>
        </p:txBody>
      </p:sp>
      <p:graphicFrame>
        <p:nvGraphicFramePr>
          <p:cNvPr id="9" name="表 8"/>
          <p:cNvGraphicFramePr>
            <a:graphicFrameLocks noGrp="1"/>
          </p:cNvGraphicFramePr>
          <p:nvPr>
            <p:extLst/>
          </p:nvPr>
        </p:nvGraphicFramePr>
        <p:xfrm>
          <a:off x="8376920" y="5161891"/>
          <a:ext cx="3701472" cy="1499957"/>
        </p:xfrm>
        <a:graphic>
          <a:graphicData uri="http://schemas.openxmlformats.org/drawingml/2006/table">
            <a:tbl>
              <a:tblPr firstRow="1" bandRow="1">
                <a:tableStyleId>{5C22544A-7EE6-4342-B048-85BDC9FD1C3A}</a:tableStyleId>
              </a:tblPr>
              <a:tblGrid>
                <a:gridCol w="1864360">
                  <a:extLst>
                    <a:ext uri="{9D8B030D-6E8A-4147-A177-3AD203B41FA5}">
                      <a16:colId xmlns:a16="http://schemas.microsoft.com/office/drawing/2014/main" val="4174099016"/>
                    </a:ext>
                  </a:extLst>
                </a:gridCol>
                <a:gridCol w="1837112">
                  <a:extLst>
                    <a:ext uri="{9D8B030D-6E8A-4147-A177-3AD203B41FA5}">
                      <a16:colId xmlns:a16="http://schemas.microsoft.com/office/drawing/2014/main" val="1881886797"/>
                    </a:ext>
                  </a:extLst>
                </a:gridCol>
              </a:tblGrid>
              <a:tr h="191505">
                <a:tc>
                  <a:txBody>
                    <a:bodyPr/>
                    <a:lstStyle/>
                    <a:p>
                      <a:r>
                        <a:rPr kumimoji="1" lang="ja-JP" altLang="en-US" sz="1050" dirty="0">
                          <a:solidFill>
                            <a:schemeClr val="tx1"/>
                          </a:solidFill>
                        </a:rPr>
                        <a:t>コード生成レポート概要</a:t>
                      </a:r>
                    </a:p>
                  </a:txBody>
                  <a:tcPr/>
                </a:tc>
                <a:tc>
                  <a:txBody>
                    <a:bodyPr/>
                    <a:lstStyle/>
                    <a:p>
                      <a:r>
                        <a:rPr kumimoji="1" lang="ja-JP" altLang="en-US" sz="1050" dirty="0">
                          <a:solidFill>
                            <a:schemeClr val="tx1"/>
                          </a:solidFill>
                        </a:rPr>
                        <a:t>生成コード</a:t>
                      </a:r>
                    </a:p>
                  </a:txBody>
                  <a:tcPr/>
                </a:tc>
                <a:extLst>
                  <a:ext uri="{0D108BD9-81ED-4DB2-BD59-A6C34878D82A}">
                    <a16:rowId xmlns:a16="http://schemas.microsoft.com/office/drawing/2014/main" val="2035518507"/>
                  </a:ext>
                </a:extLst>
              </a:tr>
              <a:tr h="1248497">
                <a:tc>
                  <a:txBody>
                    <a:bodyPr/>
                    <a:lstStyle/>
                    <a:p>
                      <a:endParaRPr kumimoji="1" lang="en-US" altLang="ja-JP" sz="1050" dirty="0" smtClean="0"/>
                    </a:p>
                    <a:p>
                      <a:endParaRPr kumimoji="1" lang="ja-JP" altLang="en-US" sz="1050" dirty="0"/>
                    </a:p>
                  </a:txBody>
                  <a:tcPr/>
                </a:tc>
                <a:tc>
                  <a:txBody>
                    <a:bodyPr/>
                    <a:lstStyle/>
                    <a:p>
                      <a:endParaRPr kumimoji="1" lang="ja-JP" altLang="en-US" sz="1050" dirty="0"/>
                    </a:p>
                  </a:txBody>
                  <a:tcPr/>
                </a:tc>
                <a:extLst>
                  <a:ext uri="{0D108BD9-81ED-4DB2-BD59-A6C34878D82A}">
                    <a16:rowId xmlns:a16="http://schemas.microsoft.com/office/drawing/2014/main" val="1691182223"/>
                  </a:ext>
                </a:extLst>
              </a:tr>
            </a:tbl>
          </a:graphicData>
        </a:graphic>
      </p:graphicFrame>
      <p:sp>
        <p:nvSpPr>
          <p:cNvPr id="13" name="正方形/長方形 12"/>
          <p:cNvSpPr/>
          <p:nvPr/>
        </p:nvSpPr>
        <p:spPr>
          <a:xfrm>
            <a:off x="8069349" y="4708576"/>
            <a:ext cx="1561646" cy="369332"/>
          </a:xfrm>
          <a:prstGeom prst="rect">
            <a:avLst/>
          </a:prstGeom>
        </p:spPr>
        <p:txBody>
          <a:bodyPr wrap="none">
            <a:spAutoFit/>
          </a:bodyPr>
          <a:lstStyle/>
          <a:p>
            <a:pPr marL="342900" lvl="1" indent="-342900">
              <a:buFontTx/>
              <a:buChar char="•"/>
            </a:pPr>
            <a:r>
              <a:rPr lang="ja-JP" altLang="en-US" dirty="0"/>
              <a:t>コード生成</a:t>
            </a:r>
            <a:endParaRPr lang="en-US" altLang="ja-JP" dirty="0"/>
          </a:p>
        </p:txBody>
      </p:sp>
      <p:pic>
        <p:nvPicPr>
          <p:cNvPr id="22" name="図 21"/>
          <p:cNvPicPr>
            <a:picLocks noChangeAspect="1"/>
          </p:cNvPicPr>
          <p:nvPr/>
        </p:nvPicPr>
        <p:blipFill>
          <a:blip r:embed="rId3"/>
          <a:stretch>
            <a:fillRect/>
          </a:stretch>
        </p:blipFill>
        <p:spPr>
          <a:xfrm>
            <a:off x="1412392" y="1349538"/>
            <a:ext cx="4901130" cy="3312000"/>
          </a:xfrm>
          <a:prstGeom prst="rect">
            <a:avLst/>
          </a:prstGeom>
        </p:spPr>
      </p:pic>
      <p:pic>
        <p:nvPicPr>
          <p:cNvPr id="23" name="図 22"/>
          <p:cNvPicPr>
            <a:picLocks noChangeAspect="1"/>
          </p:cNvPicPr>
          <p:nvPr/>
        </p:nvPicPr>
        <p:blipFill>
          <a:blip r:embed="rId4"/>
          <a:stretch>
            <a:fillRect/>
          </a:stretch>
        </p:blipFill>
        <p:spPr>
          <a:xfrm>
            <a:off x="6797659" y="1029978"/>
            <a:ext cx="3644286" cy="3237692"/>
          </a:xfrm>
          <a:prstGeom prst="rect">
            <a:avLst/>
          </a:prstGeom>
        </p:spPr>
      </p:pic>
      <p:sp>
        <p:nvSpPr>
          <p:cNvPr id="24" name="テキスト ボックス 23"/>
          <p:cNvSpPr txBox="1"/>
          <p:nvPr/>
        </p:nvSpPr>
        <p:spPr>
          <a:xfrm>
            <a:off x="5181118" y="5563198"/>
            <a:ext cx="26858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200" dirty="0" smtClean="0"/>
              <a:t>省略。</a:t>
            </a:r>
            <a:endParaRPr kumimoji="1" lang="en-US" altLang="ja-JP" sz="1200" dirty="0" smtClean="0"/>
          </a:p>
          <a:p>
            <a:pPr marL="0" lvl="1"/>
            <a:r>
              <a:rPr lang="ja-JP" altLang="en-US" sz="1200" dirty="0" smtClean="0"/>
              <a:t>結果はバリアント</a:t>
            </a:r>
            <a:r>
              <a:rPr lang="ja-JP" altLang="en-US" sz="1200" dirty="0"/>
              <a:t>：</a:t>
            </a:r>
            <a:r>
              <a:rPr lang="en-US" altLang="ja-JP" sz="1200" dirty="0"/>
              <a:t>V==1, W==1</a:t>
            </a:r>
            <a:r>
              <a:rPr lang="ja-JP" altLang="en-US" sz="1200" dirty="0"/>
              <a:t>の</a:t>
            </a:r>
            <a:r>
              <a:rPr lang="ja-JP" altLang="en-US" sz="1200" dirty="0" smtClean="0"/>
              <a:t>場合と同じ。</a:t>
            </a:r>
            <a:endParaRPr lang="ja-JP" altLang="en-US" sz="1200"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00601931"/>
              </p:ext>
            </p:extLst>
          </p:nvPr>
        </p:nvGraphicFramePr>
        <p:xfrm>
          <a:off x="8348526" y="5451627"/>
          <a:ext cx="1971675" cy="395288"/>
        </p:xfrm>
        <a:graphic>
          <a:graphicData uri="http://schemas.openxmlformats.org/presentationml/2006/ole">
            <mc:AlternateContent xmlns:mc="http://schemas.openxmlformats.org/markup-compatibility/2006">
              <mc:Choice xmlns:v="urn:schemas-microsoft-com:vml" Requires="v">
                <p:oleObj spid="_x0000_s9272" name="パッケージャー シェル オブジェクト" showAsIcon="1" r:id="rId5" imgW="1971000" imgH="394920" progId="Package">
                  <p:embed/>
                </p:oleObj>
              </mc:Choice>
              <mc:Fallback>
                <p:oleObj name="パッケージャー シェル オブジェクト" showAsIcon="1" r:id="rId5" imgW="1971000" imgH="394920" progId="Package">
                  <p:embed/>
                  <p:pic>
                    <p:nvPicPr>
                      <p:cNvPr id="0" name=""/>
                      <p:cNvPicPr/>
                      <p:nvPr/>
                    </p:nvPicPr>
                    <p:blipFill>
                      <a:blip r:embed="rId6"/>
                      <a:stretch>
                        <a:fillRect/>
                      </a:stretch>
                    </p:blipFill>
                    <p:spPr>
                      <a:xfrm>
                        <a:off x="8348526" y="5451627"/>
                        <a:ext cx="1971675" cy="395288"/>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2123776968"/>
              </p:ext>
            </p:extLst>
          </p:nvPr>
        </p:nvGraphicFramePr>
        <p:xfrm>
          <a:off x="9197363" y="6294019"/>
          <a:ext cx="1716088" cy="395288"/>
        </p:xfrm>
        <a:graphic>
          <a:graphicData uri="http://schemas.openxmlformats.org/presentationml/2006/ole">
            <mc:AlternateContent xmlns:mc="http://schemas.openxmlformats.org/markup-compatibility/2006">
              <mc:Choice xmlns:v="urn:schemas-microsoft-com:vml" Requires="v">
                <p:oleObj spid="_x0000_s9273" name="パッケージャー シェル オブジェクト" showAsIcon="1" r:id="rId7" imgW="1715400" imgH="394920" progId="Package">
                  <p:embed/>
                </p:oleObj>
              </mc:Choice>
              <mc:Fallback>
                <p:oleObj name="パッケージャー シェル オブジェクト" showAsIcon="1" r:id="rId7" imgW="1715400" imgH="394920" progId="Package">
                  <p:embed/>
                  <p:pic>
                    <p:nvPicPr>
                      <p:cNvPr id="0" name=""/>
                      <p:cNvPicPr/>
                      <p:nvPr/>
                    </p:nvPicPr>
                    <p:blipFill>
                      <a:blip r:embed="rId8"/>
                      <a:stretch>
                        <a:fillRect/>
                      </a:stretch>
                    </p:blipFill>
                    <p:spPr>
                      <a:xfrm>
                        <a:off x="9197363" y="6294019"/>
                        <a:ext cx="1716088" cy="395288"/>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3797284999"/>
              </p:ext>
            </p:extLst>
          </p:nvPr>
        </p:nvGraphicFramePr>
        <p:xfrm>
          <a:off x="8534347" y="5980015"/>
          <a:ext cx="1460500" cy="395288"/>
        </p:xfrm>
        <a:graphic>
          <a:graphicData uri="http://schemas.openxmlformats.org/presentationml/2006/ole">
            <mc:AlternateContent xmlns:mc="http://schemas.openxmlformats.org/markup-compatibility/2006">
              <mc:Choice xmlns:v="urn:schemas-microsoft-com:vml" Requires="v">
                <p:oleObj spid="_x0000_s9274" name="パッケージャー シェル オブジェクト" showAsIcon="1" r:id="rId9" imgW="1460160" imgH="394920" progId="Package">
                  <p:embed/>
                </p:oleObj>
              </mc:Choice>
              <mc:Fallback>
                <p:oleObj name="パッケージャー シェル オブジェクト" showAsIcon="1" r:id="rId9" imgW="1460160" imgH="394920" progId="Package">
                  <p:embed/>
                  <p:pic>
                    <p:nvPicPr>
                      <p:cNvPr id="0" name=""/>
                      <p:cNvPicPr/>
                      <p:nvPr/>
                    </p:nvPicPr>
                    <p:blipFill>
                      <a:blip r:embed="rId10"/>
                      <a:stretch>
                        <a:fillRect/>
                      </a:stretch>
                    </p:blipFill>
                    <p:spPr>
                      <a:xfrm>
                        <a:off x="8534347" y="5980015"/>
                        <a:ext cx="1460500" cy="395288"/>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391273674"/>
              </p:ext>
            </p:extLst>
          </p:nvPr>
        </p:nvGraphicFramePr>
        <p:xfrm>
          <a:off x="10238479" y="5766037"/>
          <a:ext cx="1839913" cy="395287"/>
        </p:xfrm>
        <a:graphic>
          <a:graphicData uri="http://schemas.openxmlformats.org/presentationml/2006/ole">
            <mc:AlternateContent xmlns:mc="http://schemas.openxmlformats.org/markup-compatibility/2006">
              <mc:Choice xmlns:v="urn:schemas-microsoft-com:vml" Requires="v">
                <p:oleObj spid="_x0000_s9275" name="パッケージャー シェル オブジェクト" showAsIcon="1" r:id="rId11" imgW="1839600" imgH="394920" progId="Package">
                  <p:embed/>
                </p:oleObj>
              </mc:Choice>
              <mc:Fallback>
                <p:oleObj name="パッケージャー シェル オブジェクト" showAsIcon="1" r:id="rId11" imgW="1839600" imgH="394920" progId="Package">
                  <p:embed/>
                  <p:pic>
                    <p:nvPicPr>
                      <p:cNvPr id="0" name=""/>
                      <p:cNvPicPr/>
                      <p:nvPr/>
                    </p:nvPicPr>
                    <p:blipFill>
                      <a:blip r:embed="rId12"/>
                      <a:stretch>
                        <a:fillRect/>
                      </a:stretch>
                    </p:blipFill>
                    <p:spPr>
                      <a:xfrm>
                        <a:off x="10238479" y="5766037"/>
                        <a:ext cx="1839913" cy="395287"/>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26749288"/>
              </p:ext>
            </p:extLst>
          </p:nvPr>
        </p:nvGraphicFramePr>
        <p:xfrm>
          <a:off x="10238479" y="5380752"/>
          <a:ext cx="1766888" cy="395287"/>
        </p:xfrm>
        <a:graphic>
          <a:graphicData uri="http://schemas.openxmlformats.org/presentationml/2006/ole">
            <mc:AlternateContent xmlns:mc="http://schemas.openxmlformats.org/markup-compatibility/2006">
              <mc:Choice xmlns:v="urn:schemas-microsoft-com:vml" Requires="v">
                <p:oleObj spid="_x0000_s9276" name="パッケージャー シェル オブジェクト" showAsIcon="1" r:id="rId13" imgW="1766520" imgH="394920" progId="Package">
                  <p:embed/>
                </p:oleObj>
              </mc:Choice>
              <mc:Fallback>
                <p:oleObj name="パッケージャー シェル オブジェクト" showAsIcon="1" r:id="rId13" imgW="1766520" imgH="394920" progId="Package">
                  <p:embed/>
                  <p:pic>
                    <p:nvPicPr>
                      <p:cNvPr id="0" name=""/>
                      <p:cNvPicPr/>
                      <p:nvPr/>
                    </p:nvPicPr>
                    <p:blipFill>
                      <a:blip r:embed="rId14"/>
                      <a:stretch>
                        <a:fillRect/>
                      </a:stretch>
                    </p:blipFill>
                    <p:spPr>
                      <a:xfrm>
                        <a:off x="10238479" y="5380752"/>
                        <a:ext cx="1766888" cy="39528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806041037"/>
              </p:ext>
            </p:extLst>
          </p:nvPr>
        </p:nvGraphicFramePr>
        <p:xfrm>
          <a:off x="10490422" y="6151737"/>
          <a:ext cx="1466850" cy="395287"/>
        </p:xfrm>
        <a:graphic>
          <a:graphicData uri="http://schemas.openxmlformats.org/presentationml/2006/ole">
            <mc:AlternateContent xmlns:mc="http://schemas.openxmlformats.org/markup-compatibility/2006">
              <mc:Choice xmlns:v="urn:schemas-microsoft-com:vml" Requires="v">
                <p:oleObj spid="_x0000_s9277" name="パッケージャー シェル オブジェクト" showAsIcon="1" r:id="rId15" imgW="1467360" imgH="394920" progId="Package">
                  <p:embed/>
                </p:oleObj>
              </mc:Choice>
              <mc:Fallback>
                <p:oleObj name="パッケージャー シェル オブジェクト" showAsIcon="1" r:id="rId15" imgW="1467360" imgH="394920" progId="Package">
                  <p:embed/>
                  <p:pic>
                    <p:nvPicPr>
                      <p:cNvPr id="0" name=""/>
                      <p:cNvPicPr/>
                      <p:nvPr/>
                    </p:nvPicPr>
                    <p:blipFill>
                      <a:blip r:embed="rId16"/>
                      <a:stretch>
                        <a:fillRect/>
                      </a:stretch>
                    </p:blipFill>
                    <p:spPr>
                      <a:xfrm>
                        <a:off x="10490422" y="6151737"/>
                        <a:ext cx="1466850" cy="395287"/>
                      </a:xfrm>
                      <a:prstGeom prst="rect">
                        <a:avLst/>
                      </a:prstGeom>
                    </p:spPr>
                  </p:pic>
                </p:oleObj>
              </mc:Fallback>
            </mc:AlternateContent>
          </a:graphicData>
        </a:graphic>
      </p:graphicFrame>
    </p:spTree>
    <p:extLst>
      <p:ext uri="{BB962C8B-B14F-4D97-AF65-F5344CB8AC3E}">
        <p14:creationId xmlns:p14="http://schemas.microsoft.com/office/powerpoint/2010/main" val="2903400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7400" y="952760"/>
            <a:ext cx="10972800" cy="3995481"/>
          </a:xfrm>
        </p:spPr>
        <p:txBody>
          <a:bodyPr/>
          <a:lstStyle/>
          <a:p>
            <a:pPr marL="342900" lvl="1" indent="-342900">
              <a:buFont typeface="Wingdings" panose="05000000000000000000" pitchFamily="2" charset="2"/>
              <a:buChar char="p"/>
            </a:pPr>
            <a:r>
              <a:rPr lang="ja-JP" altLang="en-US" sz="1800" dirty="0" smtClean="0"/>
              <a:t>バリアント</a:t>
            </a:r>
            <a:r>
              <a:rPr lang="ja-JP" altLang="en-US" sz="1800" dirty="0"/>
              <a:t>：</a:t>
            </a:r>
            <a:r>
              <a:rPr lang="en-US" altLang="ja-JP" sz="1800" dirty="0"/>
              <a:t>V</a:t>
            </a:r>
            <a:r>
              <a:rPr lang="en-US" altLang="ja-JP" sz="1800" dirty="0" smtClean="0"/>
              <a:t>==3, </a:t>
            </a:r>
            <a:r>
              <a:rPr lang="en-US" altLang="ja-JP" sz="1800" dirty="0"/>
              <a:t>W==</a:t>
            </a:r>
            <a:r>
              <a:rPr lang="en-US" altLang="ja-JP" sz="1800" dirty="0" smtClean="0"/>
              <a:t>1</a:t>
            </a:r>
            <a:r>
              <a:rPr lang="ja-JP" altLang="en-US" sz="1800" dirty="0" smtClean="0"/>
              <a:t>の</a:t>
            </a:r>
            <a:r>
              <a:rPr lang="ja-JP" altLang="en-US" sz="1800" dirty="0"/>
              <a:t>場合</a:t>
            </a:r>
            <a:endParaRPr kumimoji="1" lang="ja-JP" altLang="en-US" sz="1800" dirty="0" smtClean="0"/>
          </a:p>
          <a:p>
            <a:pPr marL="400050" lvl="1" indent="0">
              <a:buNone/>
            </a:pPr>
            <a:r>
              <a:rPr lang="ja-JP" altLang="en-US" sz="1400" dirty="0" smtClean="0"/>
              <a:t>　</a:t>
            </a:r>
            <a:endParaRPr kumimoji="1" lang="en-US" altLang="ja-JP" sz="1400" dirty="0" smtClean="0"/>
          </a:p>
        </p:txBody>
      </p:sp>
      <p:sp>
        <p:nvSpPr>
          <p:cNvPr id="2" name="タイトル 1"/>
          <p:cNvSpPr>
            <a:spLocks noGrp="1"/>
          </p:cNvSpPr>
          <p:nvPr>
            <p:ph type="title"/>
          </p:nvPr>
        </p:nvSpPr>
        <p:spPr/>
        <p:txBody>
          <a:bodyPr/>
          <a:lstStyle/>
          <a:p>
            <a:r>
              <a:rPr lang="ja-JP" altLang="en-US" dirty="0"/>
              <a:t>動作検証</a:t>
            </a:r>
            <a:r>
              <a:rPr lang="ja-JP" altLang="en-US" dirty="0" smtClean="0"/>
              <a:t>（４</a:t>
            </a:r>
            <a:r>
              <a:rPr lang="ja-JP" altLang="en-US" dirty="0" smtClean="0"/>
              <a:t>／</a:t>
            </a:r>
            <a:r>
              <a:rPr lang="ja-JP" altLang="en-US" dirty="0"/>
              <a:t>８</a:t>
            </a:r>
            <a:r>
              <a:rPr lang="ja-JP" altLang="en-US" dirty="0" smtClean="0"/>
              <a:t>）</a:t>
            </a:r>
            <a:endParaRPr lang="en-US" altLang="ja-JP" dirty="0"/>
          </a:p>
        </p:txBody>
      </p:sp>
      <p:graphicFrame>
        <p:nvGraphicFramePr>
          <p:cNvPr id="8" name="表 7"/>
          <p:cNvGraphicFramePr>
            <a:graphicFrameLocks noGrp="1"/>
          </p:cNvGraphicFramePr>
          <p:nvPr>
            <p:extLst/>
          </p:nvPr>
        </p:nvGraphicFramePr>
        <p:xfrm>
          <a:off x="1346347" y="5161892"/>
          <a:ext cx="6723002" cy="1275310"/>
        </p:xfrm>
        <a:graphic>
          <a:graphicData uri="http://schemas.openxmlformats.org/drawingml/2006/table">
            <a:tbl>
              <a:tblPr firstRow="1" bandRow="1">
                <a:tableStyleId>{5C22544A-7EE6-4342-B048-85BDC9FD1C3A}</a:tableStyleId>
              </a:tblPr>
              <a:tblGrid>
                <a:gridCol w="1249911">
                  <a:extLst>
                    <a:ext uri="{9D8B030D-6E8A-4147-A177-3AD203B41FA5}">
                      <a16:colId xmlns:a16="http://schemas.microsoft.com/office/drawing/2014/main" val="20000"/>
                    </a:ext>
                  </a:extLst>
                </a:gridCol>
                <a:gridCol w="2543551">
                  <a:extLst>
                    <a:ext uri="{9D8B030D-6E8A-4147-A177-3AD203B41FA5}">
                      <a16:colId xmlns:a16="http://schemas.microsoft.com/office/drawing/2014/main" val="20001"/>
                    </a:ext>
                  </a:extLst>
                </a:gridCol>
                <a:gridCol w="1443871">
                  <a:extLst>
                    <a:ext uri="{9D8B030D-6E8A-4147-A177-3AD203B41FA5}">
                      <a16:colId xmlns:a16="http://schemas.microsoft.com/office/drawing/2014/main" val="20002"/>
                    </a:ext>
                  </a:extLst>
                </a:gridCol>
                <a:gridCol w="1485669">
                  <a:extLst>
                    <a:ext uri="{9D8B030D-6E8A-4147-A177-3AD203B41FA5}">
                      <a16:colId xmlns:a16="http://schemas.microsoft.com/office/drawing/2014/main" val="20003"/>
                    </a:ext>
                  </a:extLst>
                </a:gridCol>
              </a:tblGrid>
              <a:tr h="199701">
                <a:tc>
                  <a:txBody>
                    <a:bodyPr/>
                    <a:lstStyle/>
                    <a:p>
                      <a:r>
                        <a:rPr kumimoji="1" lang="ja-JP" altLang="en-US" sz="1050" dirty="0">
                          <a:solidFill>
                            <a:schemeClr val="tx1"/>
                          </a:solidFill>
                        </a:rPr>
                        <a:t>検証モード</a:t>
                      </a:r>
                    </a:p>
                  </a:txBody>
                  <a:tcPr/>
                </a:tc>
                <a:tc>
                  <a:txBody>
                    <a:bodyPr/>
                    <a:lstStyle/>
                    <a:p>
                      <a:r>
                        <a:rPr kumimoji="1" lang="ja-JP" altLang="en-US" sz="1050" dirty="0">
                          <a:solidFill>
                            <a:schemeClr val="tx1"/>
                          </a:solidFill>
                        </a:rPr>
                        <a:t>結果</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コンフィグ設定</a:t>
                      </a:r>
                    </a:p>
                  </a:txBody>
                  <a:tcPr/>
                </a:tc>
                <a:tc>
                  <a:txBody>
                    <a:bodyPr/>
                    <a:lstStyle/>
                    <a:p>
                      <a:r>
                        <a:rPr kumimoji="1" lang="ja-JP" altLang="en-US" sz="1050" dirty="0">
                          <a:solidFill>
                            <a:schemeClr val="tx1"/>
                          </a:solidFill>
                        </a:rPr>
                        <a:t>ログ</a:t>
                      </a:r>
                    </a:p>
                  </a:txBody>
                  <a:tcPr/>
                </a:tc>
                <a:extLst>
                  <a:ext uri="{0D108BD9-81ED-4DB2-BD59-A6C34878D82A}">
                    <a16:rowId xmlns:a16="http://schemas.microsoft.com/office/drawing/2014/main" val="10000"/>
                  </a:ext>
                </a:extLst>
              </a:tr>
              <a:tr h="348735">
                <a:tc>
                  <a:txBody>
                    <a:bodyPr/>
                    <a:lstStyle/>
                    <a:p>
                      <a:r>
                        <a:rPr kumimoji="1" lang="ja-JP" altLang="en-US" sz="1050" dirty="0"/>
                        <a:t>設計エラー検出</a:t>
                      </a:r>
                    </a:p>
                  </a:txBody>
                  <a:tcPr/>
                </a:tc>
                <a:tc>
                  <a:txBody>
                    <a:bodyPr/>
                    <a:lstStyle/>
                    <a:p>
                      <a:r>
                        <a:rPr kumimoji="1" lang="ja-JP" altLang="en-US" sz="1050" dirty="0" smtClean="0"/>
                        <a:t>コンパイル中にエラーが発生しました</a:t>
                      </a:r>
                      <a:r>
                        <a:rPr kumimoji="1" lang="en-US" altLang="ja-JP" sz="1050" dirty="0" smtClean="0"/>
                        <a:t>:</a:t>
                      </a:r>
                      <a:endParaRPr kumimoji="1" lang="ja-JP" alt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1"/>
                  </a:ext>
                </a:extLst>
              </a:tr>
              <a:tr h="326380">
                <a:tc>
                  <a:txBody>
                    <a:bodyPr/>
                    <a:lstStyle/>
                    <a:p>
                      <a:r>
                        <a:rPr kumimoji="1" lang="ja-JP" altLang="en-US" sz="1050" dirty="0"/>
                        <a:t>テスト生成</a:t>
                      </a:r>
                    </a:p>
                  </a:txBody>
                  <a:tcPr/>
                </a:tc>
                <a:tc>
                  <a:txBody>
                    <a:bodyPr/>
                    <a:lstStyle/>
                    <a:p>
                      <a:r>
                        <a:rPr kumimoji="1" lang="ja-JP" altLang="en-US" sz="1050" dirty="0" smtClean="0"/>
                        <a:t>コンパイル中にエラーが発生しました</a:t>
                      </a:r>
                      <a:r>
                        <a:rPr kumimoji="1" lang="en-US" altLang="ja-JP" sz="1050" dirty="0" smtClean="0"/>
                        <a:t>:</a:t>
                      </a:r>
                      <a:endParaRPr kumimoji="1" lang="en-US" altLang="ja-JP"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bg1"/>
                        </a:solidFill>
                      </a:endParaRPr>
                    </a:p>
                  </a:txBody>
                  <a:tcPr/>
                </a:tc>
                <a:extLst>
                  <a:ext uri="{0D108BD9-81ED-4DB2-BD59-A6C34878D82A}">
                    <a16:rowId xmlns:a16="http://schemas.microsoft.com/office/drawing/2014/main" val="10002"/>
                  </a:ext>
                </a:extLst>
              </a:tr>
              <a:tr h="348735">
                <a:tc>
                  <a:txBody>
                    <a:bodyPr/>
                    <a:lstStyle/>
                    <a:p>
                      <a:r>
                        <a:rPr kumimoji="1" lang="ja-JP" altLang="en-US" sz="1050" dirty="0"/>
                        <a:t>プロパティ証明</a:t>
                      </a:r>
                    </a:p>
                  </a:txBody>
                  <a:tcPr/>
                </a:tc>
                <a:tc>
                  <a:txBody>
                    <a:bodyPr/>
                    <a:lstStyle/>
                    <a:p>
                      <a:r>
                        <a:rPr kumimoji="1" lang="ja-JP" altLang="en-US" sz="1050" b="0" u="none" dirty="0" smtClean="0"/>
                        <a:t>コンパイル中にエラーが発生しました</a:t>
                      </a:r>
                      <a:r>
                        <a:rPr kumimoji="1" lang="en-US" altLang="ja-JP" sz="1050" b="0" u="none" dirty="0" smtClean="0"/>
                        <a:t>:</a:t>
                      </a:r>
                      <a:endParaRPr kumimoji="1" lang="ja-JP" altLang="en-US" sz="1050" b="0" u="none" dirty="0"/>
                    </a:p>
                  </a:txBody>
                  <a:tcPr/>
                </a:tc>
                <a:tc>
                  <a:txBody>
                    <a:bodyPr/>
                    <a:lstStyle/>
                    <a:p>
                      <a:endParaRPr kumimoji="1" lang="ja-JP" altLang="en-US" sz="1050" dirty="0">
                        <a:solidFill>
                          <a:schemeClr val="bg1"/>
                        </a:solidFill>
                      </a:endParaRPr>
                    </a:p>
                  </a:txBody>
                  <a:tcPr/>
                </a:tc>
                <a:tc>
                  <a:txBody>
                    <a:bodyPr/>
                    <a:lstStyle/>
                    <a:p>
                      <a:endParaRPr kumimoji="1" lang="ja-JP" altLang="en-US" sz="1050" kern="1200" dirty="0">
                        <a:solidFill>
                          <a:schemeClr val="bg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正方形/長方形 4"/>
          <p:cNvSpPr/>
          <p:nvPr/>
        </p:nvSpPr>
        <p:spPr>
          <a:xfrm>
            <a:off x="996666" y="4708576"/>
            <a:ext cx="2287806" cy="369332"/>
          </a:xfrm>
          <a:prstGeom prst="rect">
            <a:avLst/>
          </a:prstGeom>
        </p:spPr>
        <p:txBody>
          <a:bodyPr wrap="none">
            <a:spAutoFit/>
          </a:bodyPr>
          <a:lstStyle/>
          <a:p>
            <a:pPr marL="342900" lvl="1" indent="-342900">
              <a:buFontTx/>
              <a:buChar char="•"/>
            </a:pPr>
            <a:r>
              <a:rPr lang="ja-JP" altLang="ja-JP" dirty="0"/>
              <a:t>SLDVの実行可否</a:t>
            </a:r>
            <a:endParaRPr lang="en-US" altLang="ja-JP" dirty="0"/>
          </a:p>
        </p:txBody>
      </p:sp>
      <p:graphicFrame>
        <p:nvGraphicFramePr>
          <p:cNvPr id="9" name="表 8"/>
          <p:cNvGraphicFramePr>
            <a:graphicFrameLocks noGrp="1"/>
          </p:cNvGraphicFramePr>
          <p:nvPr>
            <p:extLst/>
          </p:nvPr>
        </p:nvGraphicFramePr>
        <p:xfrm>
          <a:off x="8376920" y="5161891"/>
          <a:ext cx="3701472" cy="1499957"/>
        </p:xfrm>
        <a:graphic>
          <a:graphicData uri="http://schemas.openxmlformats.org/drawingml/2006/table">
            <a:tbl>
              <a:tblPr firstRow="1" bandRow="1">
                <a:tableStyleId>{5C22544A-7EE6-4342-B048-85BDC9FD1C3A}</a:tableStyleId>
              </a:tblPr>
              <a:tblGrid>
                <a:gridCol w="1864360">
                  <a:extLst>
                    <a:ext uri="{9D8B030D-6E8A-4147-A177-3AD203B41FA5}">
                      <a16:colId xmlns:a16="http://schemas.microsoft.com/office/drawing/2014/main" val="4174099016"/>
                    </a:ext>
                  </a:extLst>
                </a:gridCol>
                <a:gridCol w="1837112">
                  <a:extLst>
                    <a:ext uri="{9D8B030D-6E8A-4147-A177-3AD203B41FA5}">
                      <a16:colId xmlns:a16="http://schemas.microsoft.com/office/drawing/2014/main" val="1881886797"/>
                    </a:ext>
                  </a:extLst>
                </a:gridCol>
              </a:tblGrid>
              <a:tr h="191505">
                <a:tc>
                  <a:txBody>
                    <a:bodyPr/>
                    <a:lstStyle/>
                    <a:p>
                      <a:r>
                        <a:rPr kumimoji="1" lang="ja-JP" altLang="en-US" sz="1050" dirty="0">
                          <a:solidFill>
                            <a:schemeClr val="tx1"/>
                          </a:solidFill>
                        </a:rPr>
                        <a:t>コード生成レポート概要</a:t>
                      </a:r>
                    </a:p>
                  </a:txBody>
                  <a:tcPr/>
                </a:tc>
                <a:tc>
                  <a:txBody>
                    <a:bodyPr/>
                    <a:lstStyle/>
                    <a:p>
                      <a:r>
                        <a:rPr kumimoji="1" lang="ja-JP" altLang="en-US" sz="1050" dirty="0">
                          <a:solidFill>
                            <a:schemeClr val="tx1"/>
                          </a:solidFill>
                        </a:rPr>
                        <a:t>生成コード</a:t>
                      </a:r>
                    </a:p>
                  </a:txBody>
                  <a:tcPr/>
                </a:tc>
                <a:extLst>
                  <a:ext uri="{0D108BD9-81ED-4DB2-BD59-A6C34878D82A}">
                    <a16:rowId xmlns:a16="http://schemas.microsoft.com/office/drawing/2014/main" val="2035518507"/>
                  </a:ext>
                </a:extLst>
              </a:tr>
              <a:tr h="1248497">
                <a:tc>
                  <a:txBody>
                    <a:bodyPr/>
                    <a:lstStyle/>
                    <a:p>
                      <a:endParaRPr kumimoji="1" lang="en-US" altLang="ja-JP" sz="1050" dirty="0" smtClean="0"/>
                    </a:p>
                    <a:p>
                      <a:endParaRPr kumimoji="1" lang="ja-JP" altLang="en-US" sz="1050" dirty="0"/>
                    </a:p>
                  </a:txBody>
                  <a:tcPr/>
                </a:tc>
                <a:tc>
                  <a:txBody>
                    <a:bodyPr/>
                    <a:lstStyle/>
                    <a:p>
                      <a:endParaRPr kumimoji="1" lang="ja-JP" altLang="en-US" sz="1050" dirty="0"/>
                    </a:p>
                  </a:txBody>
                  <a:tcPr/>
                </a:tc>
                <a:extLst>
                  <a:ext uri="{0D108BD9-81ED-4DB2-BD59-A6C34878D82A}">
                    <a16:rowId xmlns:a16="http://schemas.microsoft.com/office/drawing/2014/main" val="1691182223"/>
                  </a:ext>
                </a:extLst>
              </a:tr>
            </a:tbl>
          </a:graphicData>
        </a:graphic>
      </p:graphicFrame>
      <p:sp>
        <p:nvSpPr>
          <p:cNvPr id="13" name="正方形/長方形 12"/>
          <p:cNvSpPr/>
          <p:nvPr/>
        </p:nvSpPr>
        <p:spPr>
          <a:xfrm>
            <a:off x="8069349" y="4708576"/>
            <a:ext cx="1561646" cy="369332"/>
          </a:xfrm>
          <a:prstGeom prst="rect">
            <a:avLst/>
          </a:prstGeom>
        </p:spPr>
        <p:txBody>
          <a:bodyPr wrap="none">
            <a:spAutoFit/>
          </a:bodyPr>
          <a:lstStyle/>
          <a:p>
            <a:pPr marL="342900" lvl="1" indent="-342900">
              <a:buFontTx/>
              <a:buChar char="•"/>
            </a:pPr>
            <a:r>
              <a:rPr lang="ja-JP" altLang="en-US" dirty="0"/>
              <a:t>コード生成</a:t>
            </a:r>
            <a:endParaRPr lang="en-US" altLang="ja-JP" dirty="0"/>
          </a:p>
        </p:txBody>
      </p:sp>
      <p:sp>
        <p:nvSpPr>
          <p:cNvPr id="24" name="テキスト ボックス 23"/>
          <p:cNvSpPr txBox="1"/>
          <p:nvPr/>
        </p:nvSpPr>
        <p:spPr>
          <a:xfrm>
            <a:off x="5181118" y="5563198"/>
            <a:ext cx="26858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200" dirty="0" smtClean="0"/>
              <a:t>省略。</a:t>
            </a:r>
            <a:endParaRPr kumimoji="1" lang="en-US" altLang="ja-JP" sz="1200" dirty="0" smtClean="0"/>
          </a:p>
          <a:p>
            <a:pPr marL="0" lvl="1"/>
            <a:r>
              <a:rPr lang="ja-JP" altLang="en-US" sz="1200" dirty="0" smtClean="0"/>
              <a:t>結果はバリアント</a:t>
            </a:r>
            <a:r>
              <a:rPr lang="ja-JP" altLang="en-US" sz="1200" dirty="0"/>
              <a:t>：</a:t>
            </a:r>
            <a:r>
              <a:rPr lang="en-US" altLang="ja-JP" sz="1200" dirty="0"/>
              <a:t>V==1, W==1</a:t>
            </a:r>
            <a:r>
              <a:rPr lang="ja-JP" altLang="en-US" sz="1200" dirty="0"/>
              <a:t>の</a:t>
            </a:r>
            <a:r>
              <a:rPr lang="ja-JP" altLang="en-US" sz="1200" dirty="0" smtClean="0"/>
              <a:t>場合と同じ。</a:t>
            </a:r>
            <a:endParaRPr lang="ja-JP" altLang="en-US" sz="1200" dirty="0"/>
          </a:p>
        </p:txBody>
      </p:sp>
      <p:pic>
        <p:nvPicPr>
          <p:cNvPr id="11" name="図 10"/>
          <p:cNvPicPr>
            <a:picLocks noChangeAspect="1"/>
          </p:cNvPicPr>
          <p:nvPr/>
        </p:nvPicPr>
        <p:blipFill>
          <a:blip r:embed="rId3"/>
          <a:stretch>
            <a:fillRect/>
          </a:stretch>
        </p:blipFill>
        <p:spPr>
          <a:xfrm>
            <a:off x="1396808" y="1313194"/>
            <a:ext cx="4876992" cy="3265715"/>
          </a:xfrm>
          <a:prstGeom prst="rect">
            <a:avLst/>
          </a:prstGeom>
        </p:spPr>
      </p:pic>
      <p:pic>
        <p:nvPicPr>
          <p:cNvPr id="14" name="図 13"/>
          <p:cNvPicPr>
            <a:picLocks noChangeAspect="1"/>
          </p:cNvPicPr>
          <p:nvPr/>
        </p:nvPicPr>
        <p:blipFill>
          <a:blip r:embed="rId4"/>
          <a:stretch>
            <a:fillRect/>
          </a:stretch>
        </p:blipFill>
        <p:spPr>
          <a:xfrm>
            <a:off x="6796525" y="1046030"/>
            <a:ext cx="3693897" cy="3281768"/>
          </a:xfrm>
          <a:prstGeom prst="rect">
            <a:avLst/>
          </a:prstGeom>
        </p:spPr>
      </p:pic>
      <p:graphicFrame>
        <p:nvGraphicFramePr>
          <p:cNvPr id="17" name="オブジェクト 16"/>
          <p:cNvGraphicFramePr>
            <a:graphicFrameLocks noChangeAspect="1"/>
          </p:cNvGraphicFramePr>
          <p:nvPr>
            <p:extLst>
              <p:ext uri="{D42A27DB-BD31-4B8C-83A1-F6EECF244321}">
                <p14:modId xmlns:p14="http://schemas.microsoft.com/office/powerpoint/2010/main" val="289581833"/>
              </p:ext>
            </p:extLst>
          </p:nvPr>
        </p:nvGraphicFramePr>
        <p:xfrm>
          <a:off x="10352088" y="5814242"/>
          <a:ext cx="1839912" cy="395287"/>
        </p:xfrm>
        <a:graphic>
          <a:graphicData uri="http://schemas.openxmlformats.org/presentationml/2006/ole">
            <mc:AlternateContent xmlns:mc="http://schemas.openxmlformats.org/markup-compatibility/2006">
              <mc:Choice xmlns:v="urn:schemas-microsoft-com:vml" Requires="v">
                <p:oleObj spid="_x0000_s10272" name="パッケージャー シェル オブジェクト" showAsIcon="1" r:id="rId5" imgW="1839600" imgH="394920" progId="Package">
                  <p:embed/>
                </p:oleObj>
              </mc:Choice>
              <mc:Fallback>
                <p:oleObj name="パッケージャー シェル オブジェクト" showAsIcon="1" r:id="rId5" imgW="1839600" imgH="394920" progId="Package">
                  <p:embed/>
                  <p:pic>
                    <p:nvPicPr>
                      <p:cNvPr id="0" name=""/>
                      <p:cNvPicPr/>
                      <p:nvPr/>
                    </p:nvPicPr>
                    <p:blipFill>
                      <a:blip r:embed="rId6"/>
                      <a:stretch>
                        <a:fillRect/>
                      </a:stretch>
                    </p:blipFill>
                    <p:spPr>
                      <a:xfrm>
                        <a:off x="10352088" y="5814242"/>
                        <a:ext cx="1839912" cy="3952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46078023"/>
              </p:ext>
            </p:extLst>
          </p:nvPr>
        </p:nvGraphicFramePr>
        <p:xfrm>
          <a:off x="10346280" y="5445191"/>
          <a:ext cx="1766887" cy="395287"/>
        </p:xfrm>
        <a:graphic>
          <a:graphicData uri="http://schemas.openxmlformats.org/presentationml/2006/ole">
            <mc:AlternateContent xmlns:mc="http://schemas.openxmlformats.org/markup-compatibility/2006">
              <mc:Choice xmlns:v="urn:schemas-microsoft-com:vml" Requires="v">
                <p:oleObj spid="_x0000_s10273" name="パッケージャー シェル オブジェクト" showAsIcon="1" r:id="rId7" imgW="1766520" imgH="394920" progId="Package">
                  <p:embed/>
                </p:oleObj>
              </mc:Choice>
              <mc:Fallback>
                <p:oleObj name="パッケージャー シェル オブジェクト" showAsIcon="1" r:id="rId7" imgW="1766520" imgH="394920" progId="Package">
                  <p:embed/>
                  <p:pic>
                    <p:nvPicPr>
                      <p:cNvPr id="0" name=""/>
                      <p:cNvPicPr/>
                      <p:nvPr/>
                    </p:nvPicPr>
                    <p:blipFill>
                      <a:blip r:embed="rId8"/>
                      <a:stretch>
                        <a:fillRect/>
                      </a:stretch>
                    </p:blipFill>
                    <p:spPr>
                      <a:xfrm>
                        <a:off x="10346280" y="5445191"/>
                        <a:ext cx="1766887" cy="3952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2753049524"/>
              </p:ext>
            </p:extLst>
          </p:nvPr>
        </p:nvGraphicFramePr>
        <p:xfrm>
          <a:off x="10496298" y="6183293"/>
          <a:ext cx="1466850" cy="395287"/>
        </p:xfrm>
        <a:graphic>
          <a:graphicData uri="http://schemas.openxmlformats.org/presentationml/2006/ole">
            <mc:AlternateContent xmlns:mc="http://schemas.openxmlformats.org/markup-compatibility/2006">
              <mc:Choice xmlns:v="urn:schemas-microsoft-com:vml" Requires="v">
                <p:oleObj spid="_x0000_s10274" name="パッケージャー シェル オブジェクト" showAsIcon="1" r:id="rId9" imgW="1467360" imgH="394920" progId="Package">
                  <p:embed/>
                </p:oleObj>
              </mc:Choice>
              <mc:Fallback>
                <p:oleObj name="パッケージャー シェル オブジェクト" showAsIcon="1" r:id="rId9" imgW="1467360" imgH="394920" progId="Package">
                  <p:embed/>
                  <p:pic>
                    <p:nvPicPr>
                      <p:cNvPr id="0" name=""/>
                      <p:cNvPicPr/>
                      <p:nvPr/>
                    </p:nvPicPr>
                    <p:blipFill>
                      <a:blip r:embed="rId10"/>
                      <a:stretch>
                        <a:fillRect/>
                      </a:stretch>
                    </p:blipFill>
                    <p:spPr>
                      <a:xfrm>
                        <a:off x="10496298" y="6183293"/>
                        <a:ext cx="1466850" cy="39528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3108495708"/>
              </p:ext>
            </p:extLst>
          </p:nvPr>
        </p:nvGraphicFramePr>
        <p:xfrm>
          <a:off x="9262595" y="6288724"/>
          <a:ext cx="1716088" cy="395288"/>
        </p:xfrm>
        <a:graphic>
          <a:graphicData uri="http://schemas.openxmlformats.org/presentationml/2006/ole">
            <mc:AlternateContent xmlns:mc="http://schemas.openxmlformats.org/markup-compatibility/2006">
              <mc:Choice xmlns:v="urn:schemas-microsoft-com:vml" Requires="v">
                <p:oleObj spid="_x0000_s10275" name="パッケージャー シェル オブジェクト" showAsIcon="1" r:id="rId11" imgW="1715400" imgH="394920" progId="Package">
                  <p:embed/>
                </p:oleObj>
              </mc:Choice>
              <mc:Fallback>
                <p:oleObj name="パッケージャー シェル オブジェクト" showAsIcon="1" r:id="rId11" imgW="1715400" imgH="394920" progId="Package">
                  <p:embed/>
                  <p:pic>
                    <p:nvPicPr>
                      <p:cNvPr id="0" name=""/>
                      <p:cNvPicPr/>
                      <p:nvPr/>
                    </p:nvPicPr>
                    <p:blipFill>
                      <a:blip r:embed="rId12"/>
                      <a:stretch>
                        <a:fillRect/>
                      </a:stretch>
                    </p:blipFill>
                    <p:spPr>
                      <a:xfrm>
                        <a:off x="9262595" y="6288724"/>
                        <a:ext cx="1716088" cy="395288"/>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364326997"/>
              </p:ext>
            </p:extLst>
          </p:nvPr>
        </p:nvGraphicFramePr>
        <p:xfrm>
          <a:off x="8445179" y="5995271"/>
          <a:ext cx="1460500" cy="395288"/>
        </p:xfrm>
        <a:graphic>
          <a:graphicData uri="http://schemas.openxmlformats.org/presentationml/2006/ole">
            <mc:AlternateContent xmlns:mc="http://schemas.openxmlformats.org/markup-compatibility/2006">
              <mc:Choice xmlns:v="urn:schemas-microsoft-com:vml" Requires="v">
                <p:oleObj spid="_x0000_s10276" name="パッケージャー シェル オブジェクト" showAsIcon="1" r:id="rId13" imgW="1460160" imgH="394920" progId="Package">
                  <p:embed/>
                </p:oleObj>
              </mc:Choice>
              <mc:Fallback>
                <p:oleObj name="パッケージャー シェル オブジェクト" showAsIcon="1" r:id="rId13" imgW="1460160" imgH="394920" progId="Package">
                  <p:embed/>
                  <p:pic>
                    <p:nvPicPr>
                      <p:cNvPr id="0" name=""/>
                      <p:cNvPicPr/>
                      <p:nvPr/>
                    </p:nvPicPr>
                    <p:blipFill>
                      <a:blip r:embed="rId14"/>
                      <a:stretch>
                        <a:fillRect/>
                      </a:stretch>
                    </p:blipFill>
                    <p:spPr>
                      <a:xfrm>
                        <a:off x="8445179" y="5995271"/>
                        <a:ext cx="1460500" cy="395288"/>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630566257"/>
              </p:ext>
            </p:extLst>
          </p:nvPr>
        </p:nvGraphicFramePr>
        <p:xfrm>
          <a:off x="8313382" y="5421122"/>
          <a:ext cx="1971675" cy="395288"/>
        </p:xfrm>
        <a:graphic>
          <a:graphicData uri="http://schemas.openxmlformats.org/presentationml/2006/ole">
            <mc:AlternateContent xmlns:mc="http://schemas.openxmlformats.org/markup-compatibility/2006">
              <mc:Choice xmlns:v="urn:schemas-microsoft-com:vml" Requires="v">
                <p:oleObj spid="_x0000_s10277" name="パッケージャー シェル オブジェクト" showAsIcon="1" r:id="rId15" imgW="1971000" imgH="394920" progId="Package">
                  <p:embed/>
                </p:oleObj>
              </mc:Choice>
              <mc:Fallback>
                <p:oleObj name="パッケージャー シェル オブジェクト" showAsIcon="1" r:id="rId15" imgW="1971000" imgH="394920" progId="Package">
                  <p:embed/>
                  <p:pic>
                    <p:nvPicPr>
                      <p:cNvPr id="0" name=""/>
                      <p:cNvPicPr/>
                      <p:nvPr/>
                    </p:nvPicPr>
                    <p:blipFill>
                      <a:blip r:embed="rId16"/>
                      <a:stretch>
                        <a:fillRect/>
                      </a:stretch>
                    </p:blipFill>
                    <p:spPr>
                      <a:xfrm>
                        <a:off x="8313382" y="5421122"/>
                        <a:ext cx="1971675" cy="395288"/>
                      </a:xfrm>
                      <a:prstGeom prst="rect">
                        <a:avLst/>
                      </a:prstGeom>
                    </p:spPr>
                  </p:pic>
                </p:oleObj>
              </mc:Fallback>
            </mc:AlternateContent>
          </a:graphicData>
        </a:graphic>
      </p:graphicFrame>
    </p:spTree>
    <p:extLst>
      <p:ext uri="{BB962C8B-B14F-4D97-AF65-F5344CB8AC3E}">
        <p14:creationId xmlns:p14="http://schemas.microsoft.com/office/powerpoint/2010/main" val="2895123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550764-C353-4155-BFD4-BE2A682EF640}">
  <ds:schemaRef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www.w3.org/XML/1998/namespace"/>
    <ds:schemaRef ds:uri="http://schemas.openxmlformats.org/package/2006/metadata/core-properties"/>
    <ds:schemaRef ds:uri="4f9469a5-59df-4688-ab0c-43c66142dc4b"/>
    <ds:schemaRef ds:uri="http://schemas.microsoft.com/office/2006/metadata/properties"/>
  </ds:schemaRefs>
</ds:datastoreItem>
</file>

<file path=customXml/itemProps2.xml><?xml version="1.0" encoding="utf-8"?>
<ds:datastoreItem xmlns:ds="http://schemas.openxmlformats.org/officeDocument/2006/customXml" ds:itemID="{3683FC46-C515-44AE-BB99-C59E647AD87E}">
  <ds:schemaRefs>
    <ds:schemaRef ds:uri="http://schemas.microsoft.com/sharepoint/v3/contenttype/forms"/>
  </ds:schemaRefs>
</ds:datastoreItem>
</file>

<file path=customXml/itemProps3.xml><?xml version="1.0" encoding="utf-8"?>
<ds:datastoreItem xmlns:ds="http://schemas.openxmlformats.org/officeDocument/2006/customXml" ds:itemID="{E294BE0A-4396-424C-B186-F35C15CC1172}"/>
</file>

<file path=docProps/app.xml><?xml version="1.0" encoding="utf-8"?>
<Properties xmlns="http://schemas.openxmlformats.org/officeDocument/2006/extended-properties" xmlns:vt="http://schemas.openxmlformats.org/officeDocument/2006/docPropsVTypes">
  <Template/>
  <TotalTime>4111</TotalTime>
  <Words>1046</Words>
  <Application>Microsoft Office PowerPoint</Application>
  <PresentationFormat>ワイド画面</PresentationFormat>
  <Paragraphs>188</Paragraphs>
  <Slides>16</Slides>
  <Notes>0</Notes>
  <HiddenSlides>1</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21" baseType="lpstr">
      <vt:lpstr>ＭＳ Ｐゴシック</vt:lpstr>
      <vt:lpstr>Arial</vt:lpstr>
      <vt:lpstr>Wingdings</vt:lpstr>
      <vt:lpstr>1_標準デザイン</vt:lpstr>
      <vt:lpstr>パッケージャー シェル オブジェクト</vt:lpstr>
      <vt:lpstr>Variant系調査結果  (Manual) Variant Source/Sink</vt:lpstr>
      <vt:lpstr>本スライドの項目一覧</vt:lpstr>
      <vt:lpstr>ドキュメンテーション一覧（ヘルプ）</vt:lpstr>
      <vt:lpstr>機能概要と使い方（１／２）</vt:lpstr>
      <vt:lpstr>機能概要と使い方（２／２）</vt:lpstr>
      <vt:lpstr>動作検証（１／８）</vt:lpstr>
      <vt:lpstr>動作検証（２／８）</vt:lpstr>
      <vt:lpstr>動作検証（３／８）</vt:lpstr>
      <vt:lpstr>動作検証（４／８）</vt:lpstr>
      <vt:lpstr>動作検証（５／８）</vt:lpstr>
      <vt:lpstr>動作検証（６／８）</vt:lpstr>
      <vt:lpstr>動作検証（７／８）</vt:lpstr>
      <vt:lpstr>動作検証（８／８）</vt:lpstr>
      <vt:lpstr>メリット/デメリット</vt:lpstr>
      <vt:lpstr>　</vt:lpstr>
      <vt:lpstr>【非表示】おさらい：調査項目（第2回全体議事録より）</vt:lpstr>
    </vt:vector>
  </TitlesOfParts>
  <Company>ダイハツ工業株式会社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松﨑 慎也（010060071）</cp:lastModifiedBy>
  <cp:revision>139</cp:revision>
  <dcterms:created xsi:type="dcterms:W3CDTF">2019-12-06T05:27:09Z</dcterms:created>
  <dcterms:modified xsi:type="dcterms:W3CDTF">2020-02-26T06:48:54Z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