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65"/>
  </p:notesMasterIdLst>
  <p:sldIdLst>
    <p:sldId id="256" r:id="rId5"/>
    <p:sldId id="257" r:id="rId6"/>
    <p:sldId id="260" r:id="rId7"/>
    <p:sldId id="259" r:id="rId8"/>
    <p:sldId id="261"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92" r:id="rId24"/>
    <p:sldId id="297" r:id="rId25"/>
    <p:sldId id="298" r:id="rId26"/>
    <p:sldId id="299" r:id="rId27"/>
    <p:sldId id="300" r:id="rId28"/>
    <p:sldId id="301" r:id="rId29"/>
    <p:sldId id="302" r:id="rId30"/>
    <p:sldId id="303" r:id="rId31"/>
    <p:sldId id="304" r:id="rId32"/>
    <p:sldId id="305" r:id="rId33"/>
    <p:sldId id="278" r:id="rId34"/>
    <p:sldId id="279" r:id="rId35"/>
    <p:sldId id="280" r:id="rId36"/>
    <p:sldId id="281" r:id="rId37"/>
    <p:sldId id="282" r:id="rId38"/>
    <p:sldId id="285" r:id="rId39"/>
    <p:sldId id="293" r:id="rId40"/>
    <p:sldId id="294" r:id="rId41"/>
    <p:sldId id="284" r:id="rId42"/>
    <p:sldId id="311" r:id="rId43"/>
    <p:sldId id="312" r:id="rId44"/>
    <p:sldId id="313" r:id="rId45"/>
    <p:sldId id="314" r:id="rId46"/>
    <p:sldId id="315" r:id="rId47"/>
    <p:sldId id="286" r:id="rId48"/>
    <p:sldId id="287" r:id="rId49"/>
    <p:sldId id="288" r:id="rId50"/>
    <p:sldId id="290" r:id="rId51"/>
    <p:sldId id="295" r:id="rId52"/>
    <p:sldId id="296" r:id="rId53"/>
    <p:sldId id="307" r:id="rId54"/>
    <p:sldId id="308" r:id="rId55"/>
    <p:sldId id="309" r:id="rId56"/>
    <p:sldId id="310" r:id="rId57"/>
    <p:sldId id="291" r:id="rId58"/>
    <p:sldId id="316" r:id="rId59"/>
    <p:sldId id="318" r:id="rId60"/>
    <p:sldId id="319" r:id="rId61"/>
    <p:sldId id="320" r:id="rId62"/>
    <p:sldId id="321" r:id="rId63"/>
    <p:sldId id="322" r:id="rId64"/>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9656" autoAdjust="0"/>
  </p:normalViewPr>
  <p:slideViewPr>
    <p:cSldViewPr>
      <p:cViewPr>
        <p:scale>
          <a:sx n="100" d="100"/>
          <a:sy n="100" d="100"/>
        </p:scale>
        <p:origin x="-1944" y="-438"/>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5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 xmlns:a16="http://schemas.microsoft.com/office/drawing/2014/main" id="{5AAF36D2-D007-4FDC-A1A4-1BADA54FAEBB}"/>
              </a:ext>
            </a:extLst>
          </p:cNvPr>
          <p:cNvSpPr>
            <a:spLocks noGrp="1"/>
          </p:cNvSpPr>
          <p:nvPr>
            <p:ph type="subTitle" idx="1"/>
          </p:nvPr>
        </p:nvSpPr>
        <p:spPr/>
        <p:txBody>
          <a:bodyPr/>
          <a:lstStyle/>
          <a:p>
            <a:r>
              <a:rPr kumimoji="1" lang="ja-JP" altLang="en-US" dirty="0" smtClean="0"/>
              <a:t>アイシン・ソフトウェア株式会社</a:t>
            </a:r>
            <a:endParaRPr kumimoji="1" lang="ja-JP" altLang="en-US" dirty="0"/>
          </a:p>
        </p:txBody>
      </p:sp>
      <p:sp>
        <p:nvSpPr>
          <p:cNvPr id="3" name="タイトル 2">
            <a:extLst>
              <a:ext uri="{FF2B5EF4-FFF2-40B4-BE49-F238E27FC236}">
                <a16:creationId xmlns="" xmlns:a16="http://schemas.microsoft.com/office/drawing/2014/main" id="{D2717D22-89D8-480D-AF40-E9CB8EC5C8E6}"/>
              </a:ext>
            </a:extLst>
          </p:cNvPr>
          <p:cNvSpPr>
            <a:spLocks noGrp="1"/>
          </p:cNvSpPr>
          <p:nvPr>
            <p:ph type="ctrTitle"/>
          </p:nvPr>
        </p:nvSpPr>
        <p:spPr/>
        <p:txBody>
          <a:bodyPr/>
          <a:lstStyle/>
          <a:p>
            <a:r>
              <a:rPr kumimoji="1" lang="en-US" altLang="ja-JP" dirty="0" smtClean="0"/>
              <a:t>Variant</a:t>
            </a:r>
            <a:r>
              <a:rPr kumimoji="1" lang="ja-JP" altLang="en-US" dirty="0" smtClean="0"/>
              <a:t>調査結果</a:t>
            </a:r>
            <a:endParaRPr kumimoji="1" lang="ja-JP" altLang="en-US" dirty="0"/>
          </a:p>
        </p:txBody>
      </p:sp>
    </p:spTree>
    <p:extLst>
      <p:ext uri="{BB962C8B-B14F-4D97-AF65-F5344CB8AC3E}">
        <p14:creationId xmlns:p14="http://schemas.microsoft.com/office/powerpoint/2010/main" val="392493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a:t>バリアント制御式</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選択する条件を選択する部分</a:t>
            </a:r>
            <a:endParaRPr kumimoji="1" lang="en-US" altLang="ja-JP" dirty="0" smtClean="0"/>
          </a:p>
          <a:p>
            <a:pPr marL="0" indent="0">
              <a:buNone/>
            </a:pPr>
            <a:endParaRPr kumimoji="1" lang="en-US" altLang="ja-JP" dirty="0"/>
          </a:p>
          <a:p>
            <a:pPr marL="0" indent="0">
              <a:buNone/>
            </a:pPr>
            <a:r>
              <a:rPr kumimoji="1" lang="ja-JP" altLang="en-US" dirty="0" smtClean="0"/>
              <a:t>　条件式が関連付けられた</a:t>
            </a:r>
            <a:r>
              <a:rPr kumimoji="1" lang="en-US" altLang="ja-JP" dirty="0" smtClean="0"/>
              <a:t>Variant</a:t>
            </a:r>
            <a:r>
              <a:rPr kumimoji="1" lang="ja-JP" altLang="en-US" dirty="0" smtClean="0"/>
              <a:t>オブジェクトをリストから選択もしくは直接書き込む</a:t>
            </a:r>
            <a:endParaRPr kumimoji="1" lang="en-US" altLang="ja-JP" dirty="0" smtClean="0"/>
          </a:p>
          <a:p>
            <a:pPr marL="0" indent="0">
              <a:buNone/>
            </a:pPr>
            <a:r>
              <a:rPr kumimoji="1" lang="ja-JP" altLang="en-US" dirty="0"/>
              <a:t>　</a:t>
            </a:r>
            <a:r>
              <a:rPr kumimoji="1" lang="en-US" altLang="ja-JP" dirty="0" smtClean="0"/>
              <a:t>(Default)</a:t>
            </a:r>
            <a:r>
              <a:rPr kumimoji="1" lang="ja-JP" altLang="en-US" dirty="0" smtClean="0"/>
              <a:t>を選択する</a:t>
            </a:r>
            <a:r>
              <a:rPr kumimoji="1" lang="ja-JP" altLang="en-US" dirty="0"/>
              <a:t>ことで</a:t>
            </a:r>
            <a:r>
              <a:rPr kumimoji="1" lang="ja-JP" altLang="en-US" dirty="0" smtClean="0"/>
              <a:t>、無条件通過部分を作成可能</a:t>
            </a:r>
            <a:endParaRPr kumimoji="1" lang="en-US" altLang="ja-JP" dirty="0" smtClean="0"/>
          </a:p>
          <a:p>
            <a:pPr marL="0" indent="0">
              <a:buNone/>
            </a:pPr>
            <a:endParaRPr kumimoji="1" lang="en-US" altLang="ja-JP" dirty="0" smtClean="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9" y="3470031"/>
            <a:ext cx="63341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正方形/長方形 12"/>
          <p:cNvSpPr/>
          <p:nvPr/>
        </p:nvSpPr>
        <p:spPr bwMode="auto">
          <a:xfrm>
            <a:off x="2656270" y="4191000"/>
            <a:ext cx="2906329" cy="838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154014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ja-JP" altLang="en-US" dirty="0" smtClean="0"/>
              <a:t>参考：</a:t>
            </a:r>
            <a:r>
              <a:rPr lang="en-US" altLang="ja-JP" dirty="0" smtClean="0"/>
              <a:t>Variant</a:t>
            </a:r>
            <a:r>
              <a:rPr lang="ja-JP" altLang="en-US" dirty="0" smtClean="0"/>
              <a:t>オブジェクト</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次のコマンドを実行することで作成可能</a:t>
            </a:r>
            <a:endParaRPr kumimoji="1" lang="en-US" altLang="ja-JP" dirty="0" smtClean="0"/>
          </a:p>
          <a:p>
            <a:pPr marL="0" indent="0">
              <a:buNone/>
            </a:pPr>
            <a:r>
              <a:rPr kumimoji="1" lang="en-US" altLang="ja-JP" dirty="0" smtClean="0"/>
              <a:t>x = </a:t>
            </a:r>
            <a:r>
              <a:rPr kumimoji="1" lang="en-US" altLang="ja-JP" dirty="0" err="1" smtClean="0"/>
              <a:t>Simulink.Variant</a:t>
            </a:r>
            <a:endParaRPr kumimoji="1" lang="en-US" altLang="ja-JP" dirty="0" smtClean="0"/>
          </a:p>
          <a:p>
            <a:pPr marL="0" indent="0">
              <a:buNone/>
            </a:pPr>
            <a:r>
              <a:rPr kumimoji="1" lang="en-US" altLang="ja-JP" dirty="0" err="1" smtClean="0"/>
              <a:t>x.Condition</a:t>
            </a:r>
            <a:r>
              <a:rPr kumimoji="1" lang="en-US" altLang="ja-JP" dirty="0" smtClean="0"/>
              <a:t> = ‘(</a:t>
            </a:r>
            <a:r>
              <a:rPr kumimoji="1" lang="ja-JP" altLang="en-US" dirty="0" smtClean="0"/>
              <a:t>任意の式</a:t>
            </a:r>
            <a:r>
              <a:rPr kumimoji="1" lang="en-US" altLang="ja-JP" dirty="0" smtClean="0"/>
              <a:t>)’</a:t>
            </a:r>
          </a:p>
          <a:p>
            <a:pPr marL="0" indent="0">
              <a:buNone/>
            </a:pPr>
            <a:r>
              <a:rPr kumimoji="1" lang="en-US" altLang="ja-JP" dirty="0" smtClean="0"/>
              <a:t>(x : </a:t>
            </a:r>
            <a:r>
              <a:rPr kumimoji="1" lang="ja-JP" altLang="en-US" dirty="0" smtClean="0"/>
              <a:t>任意の</a:t>
            </a:r>
            <a:r>
              <a:rPr kumimoji="1" lang="en-US" altLang="ja-JP" dirty="0" smtClean="0"/>
              <a:t>Variant</a:t>
            </a:r>
            <a:r>
              <a:rPr kumimoji="1" lang="ja-JP" altLang="en-US" dirty="0" smtClean="0"/>
              <a:t>オブジェクト名</a:t>
            </a:r>
            <a:r>
              <a:rPr kumimoji="1" lang="en-US" altLang="ja-JP" dirty="0" smtClean="0"/>
              <a:t>)</a:t>
            </a:r>
          </a:p>
          <a:p>
            <a:pPr marL="0" indent="0">
              <a:buNone/>
            </a:pPr>
            <a:endParaRPr kumimoji="1" lang="en-US" altLang="ja-JP"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114675"/>
            <a:ext cx="403860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2531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a:t>端子</a:t>
            </a:r>
            <a:r>
              <a:rPr lang="ja-JP" altLang="en-US" dirty="0" smtClean="0"/>
              <a:t>の追加・削除</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緑の＋ボタンを押すことにより、端子を追加することが可能</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赤の</a:t>
            </a:r>
            <a:r>
              <a:rPr kumimoji="1" lang="en-US" altLang="ja-JP" dirty="0" smtClean="0"/>
              <a:t>×</a:t>
            </a:r>
            <a:r>
              <a:rPr kumimoji="1" lang="ja-JP" altLang="en-US" dirty="0" smtClean="0"/>
              <a:t>ボタンを押すことにより、選択している端子を削除可能</a:t>
            </a: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37" y="1524000"/>
            <a:ext cx="3822637" cy="161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00200"/>
            <a:ext cx="3657599" cy="154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矢印 7"/>
          <p:cNvSpPr/>
          <p:nvPr/>
        </p:nvSpPr>
        <p:spPr bwMode="auto">
          <a:xfrm>
            <a:off x="4419600" y="2103812"/>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75" y="4495800"/>
            <a:ext cx="3657599" cy="154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右矢印 9"/>
          <p:cNvSpPr/>
          <p:nvPr/>
        </p:nvSpPr>
        <p:spPr bwMode="auto">
          <a:xfrm>
            <a:off x="4419600" y="5037512"/>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4495800"/>
            <a:ext cx="3657599" cy="1539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正方形/長方形 13"/>
          <p:cNvSpPr/>
          <p:nvPr/>
        </p:nvSpPr>
        <p:spPr bwMode="auto">
          <a:xfrm>
            <a:off x="483159" y="1951412"/>
            <a:ext cx="278842" cy="2583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685799" y="5064944"/>
            <a:ext cx="216117" cy="2583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203075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条件式の記入</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下図赤枠部分をクリックすることで、条件式を書くことが可能</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38" y="1524000"/>
            <a:ext cx="4143646" cy="1752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矢印 7"/>
          <p:cNvSpPr/>
          <p:nvPr/>
        </p:nvSpPr>
        <p:spPr bwMode="auto">
          <a:xfrm>
            <a:off x="4724400" y="2219325"/>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正方形/長方形 13"/>
          <p:cNvSpPr/>
          <p:nvPr/>
        </p:nvSpPr>
        <p:spPr bwMode="auto">
          <a:xfrm>
            <a:off x="511733" y="2400300"/>
            <a:ext cx="278842" cy="228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038600"/>
            <a:ext cx="503259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右矢印 10"/>
          <p:cNvSpPr/>
          <p:nvPr/>
        </p:nvSpPr>
        <p:spPr bwMode="auto">
          <a:xfrm rot="5400000">
            <a:off x="6586197" y="3472204"/>
            <a:ext cx="552447" cy="466041"/>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4057" y="1609970"/>
            <a:ext cx="2399718" cy="1666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287" y="4867275"/>
            <a:ext cx="288607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0626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smtClean="0"/>
              <a:t>ゼロ アクティブ バリアント制御を許可</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on</a:t>
            </a:r>
            <a:r>
              <a:rPr kumimoji="1" lang="ja-JP" altLang="en-US" dirty="0" smtClean="0"/>
              <a:t>の</a:t>
            </a:r>
            <a:r>
              <a:rPr kumimoji="1" lang="ja-JP" altLang="en-US" dirty="0" smtClean="0"/>
              <a:t>時にするとアクティブ</a:t>
            </a:r>
            <a:r>
              <a:rPr kumimoji="1" lang="ja-JP" altLang="en-US" dirty="0" smtClean="0"/>
              <a:t>になる端子がない場合</a:t>
            </a:r>
            <a:r>
              <a:rPr kumimoji="1" lang="ja-JP" altLang="en-US" dirty="0"/>
              <a:t>、</a:t>
            </a:r>
            <a:r>
              <a:rPr kumimoji="1" lang="ja-JP" altLang="en-US" dirty="0" smtClean="0"/>
              <a:t>信号を接地</a:t>
            </a:r>
            <a:r>
              <a:rPr kumimoji="1" lang="ja-JP" altLang="en-US" dirty="0" smtClean="0"/>
              <a:t>する</a:t>
            </a:r>
            <a:endParaRPr kumimoji="1" lang="en-US" altLang="ja-JP" dirty="0"/>
          </a:p>
          <a:p>
            <a:pPr marL="0" indent="0">
              <a:buNone/>
            </a:pPr>
            <a:r>
              <a:rPr kumimoji="1" lang="en-US" altLang="ja-JP" dirty="0" smtClean="0"/>
              <a:t>Variant Source</a:t>
            </a:r>
            <a:r>
              <a:rPr kumimoji="1" lang="ja-JP" altLang="en-US" dirty="0" smtClean="0"/>
              <a:t>　での外観変化</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a:t>　</a:t>
            </a:r>
            <a:endParaRPr kumimoji="1" lang="en-US" altLang="ja-JP" dirty="0" smtClean="0"/>
          </a:p>
          <a:p>
            <a:pPr marL="0" indent="0">
              <a:buNone/>
            </a:pPr>
            <a:r>
              <a:rPr kumimoji="1" lang="en-US" altLang="ja-JP" dirty="0" smtClean="0"/>
              <a:t>Variant</a:t>
            </a:r>
            <a:r>
              <a:rPr kumimoji="1" lang="ja-JP" altLang="en-US" dirty="0" smtClean="0"/>
              <a:t> </a:t>
            </a:r>
            <a:r>
              <a:rPr kumimoji="1" lang="en-US" altLang="ja-JP" dirty="0" smtClean="0"/>
              <a:t>Sink</a:t>
            </a:r>
            <a:r>
              <a:rPr kumimoji="1" lang="ja-JP" altLang="en-US" dirty="0" smtClean="0"/>
              <a:t>　での外観変化</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a:t>　</a:t>
            </a:r>
            <a:endParaRPr kumimoji="1" lang="en-US" altLang="ja-JP" dirty="0"/>
          </a:p>
        </p:txBody>
      </p:sp>
      <p:sp>
        <p:nvSpPr>
          <p:cNvPr id="8" name="右矢印 7"/>
          <p:cNvSpPr/>
          <p:nvPr/>
        </p:nvSpPr>
        <p:spPr bwMode="auto">
          <a:xfrm>
            <a:off x="2667000" y="2852737"/>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右矢印 10"/>
          <p:cNvSpPr/>
          <p:nvPr/>
        </p:nvSpPr>
        <p:spPr bwMode="auto">
          <a:xfrm>
            <a:off x="2590800" y="5057775"/>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 name="テキスト ボックス 2"/>
          <p:cNvSpPr txBox="1"/>
          <p:nvPr/>
        </p:nvSpPr>
        <p:spPr>
          <a:xfrm>
            <a:off x="5105400" y="2877741"/>
            <a:ext cx="2362200" cy="646331"/>
          </a:xfrm>
          <a:prstGeom prst="rect">
            <a:avLst/>
          </a:prstGeom>
          <a:noFill/>
        </p:spPr>
        <p:txBody>
          <a:bodyPr wrap="square" rtlCol="0">
            <a:spAutoFit/>
          </a:bodyPr>
          <a:lstStyle/>
          <a:p>
            <a:r>
              <a:rPr kumimoji="1" lang="en-US" altLang="ja-JP" dirty="0" smtClean="0"/>
              <a:t>on</a:t>
            </a:r>
            <a:r>
              <a:rPr kumimoji="1" lang="ja-JP" altLang="en-US" dirty="0" smtClean="0"/>
              <a:t>のとき</a:t>
            </a:r>
            <a:r>
              <a:rPr kumimoji="1" lang="en-US" altLang="ja-JP" dirty="0" smtClean="0"/>
              <a:t>Ground</a:t>
            </a:r>
            <a:r>
              <a:rPr kumimoji="1" lang="ja-JP" altLang="en-US" dirty="0" smtClean="0"/>
              <a:t>のマークが表示される</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035" y="2258441"/>
            <a:ext cx="793008" cy="1856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テキスト ボックス 12"/>
          <p:cNvSpPr txBox="1"/>
          <p:nvPr/>
        </p:nvSpPr>
        <p:spPr>
          <a:xfrm>
            <a:off x="5029200" y="4963209"/>
            <a:ext cx="2514600" cy="646331"/>
          </a:xfrm>
          <a:prstGeom prst="rect">
            <a:avLst/>
          </a:prstGeom>
          <a:noFill/>
        </p:spPr>
        <p:txBody>
          <a:bodyPr wrap="square" rtlCol="0">
            <a:spAutoFit/>
          </a:bodyPr>
          <a:lstStyle/>
          <a:p>
            <a:r>
              <a:rPr kumimoji="1" lang="en-US" altLang="ja-JP" dirty="0" smtClean="0"/>
              <a:t>on</a:t>
            </a:r>
            <a:r>
              <a:rPr kumimoji="1" lang="ja-JP" altLang="en-US" dirty="0" smtClean="0"/>
              <a:t>の</a:t>
            </a:r>
            <a:r>
              <a:rPr kumimoji="1" lang="ja-JP" altLang="en-US" dirty="0" smtClean="0"/>
              <a:t>とき</a:t>
            </a:r>
            <a:r>
              <a:rPr lang="en-US" altLang="ja-JP" dirty="0"/>
              <a:t>Terminator</a:t>
            </a:r>
            <a:r>
              <a:rPr kumimoji="1" lang="ja-JP" altLang="en-US" dirty="0" smtClean="0"/>
              <a:t>の</a:t>
            </a:r>
            <a:r>
              <a:rPr kumimoji="1" lang="ja-JP" altLang="en-US" dirty="0" smtClean="0"/>
              <a:t>マークが表示される</a:t>
            </a:r>
            <a:endParaRPr kumimoji="1" lang="ja-JP"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572" y="4466272"/>
            <a:ext cx="822946" cy="187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286000"/>
            <a:ext cx="682388"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正方形/長方形 16"/>
          <p:cNvSpPr/>
          <p:nvPr/>
        </p:nvSpPr>
        <p:spPr bwMode="auto">
          <a:xfrm>
            <a:off x="3886200" y="3728763"/>
            <a:ext cx="278842" cy="2583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466271"/>
            <a:ext cx="710061" cy="187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正方形/長方形 18"/>
          <p:cNvSpPr/>
          <p:nvPr/>
        </p:nvSpPr>
        <p:spPr bwMode="auto">
          <a:xfrm>
            <a:off x="4213546" y="5943600"/>
            <a:ext cx="278842" cy="2583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4240316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smtClean="0"/>
              <a:t>ブロックのバリアント条件を表示</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on</a:t>
            </a:r>
            <a:r>
              <a:rPr kumimoji="1" lang="ja-JP" altLang="en-US" dirty="0" smtClean="0"/>
              <a:t>の時</a:t>
            </a:r>
            <a:r>
              <a:rPr kumimoji="1" lang="ja-JP" altLang="en-US" dirty="0"/>
              <a:t>ブロック状</a:t>
            </a:r>
            <a:r>
              <a:rPr kumimoji="1" lang="ja-JP" altLang="en-US" dirty="0" smtClean="0"/>
              <a:t>にバリアント条件のオブジェクト名が表示される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上記例は以下のバリアント条件で、「</a:t>
            </a:r>
            <a:r>
              <a:rPr kumimoji="1" lang="en-US" altLang="ja-JP" dirty="0" smtClean="0"/>
              <a:t>DEST</a:t>
            </a:r>
            <a:r>
              <a:rPr kumimoji="1" lang="ja-JP" altLang="en-US" dirty="0" smtClean="0"/>
              <a:t>」の値が</a:t>
            </a:r>
            <a:r>
              <a:rPr kumimoji="1" lang="en-US" altLang="ja-JP" dirty="0" smtClean="0"/>
              <a:t>1</a:t>
            </a:r>
            <a:r>
              <a:rPr kumimoji="1" lang="ja-JP" altLang="en-US" dirty="0" smtClean="0"/>
              <a:t>の時</a:t>
            </a:r>
            <a:endParaRPr kumimoji="1" lang="en-US" altLang="ja-JP"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4" y="1933575"/>
            <a:ext cx="10953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050" y="1933575"/>
            <a:ext cx="127635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右矢印 11"/>
          <p:cNvSpPr/>
          <p:nvPr/>
        </p:nvSpPr>
        <p:spPr bwMode="auto">
          <a:xfrm>
            <a:off x="3905250" y="2900362"/>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105400"/>
            <a:ext cx="4831556" cy="1264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495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sz="2000" dirty="0" smtClean="0"/>
              <a:t>ブロック線図の更新中にすべての選択肢を解析し、プリプロセッサの条件を生成する</a:t>
            </a:r>
            <a:endParaRPr lang="en-US" altLang="ja-JP" sz="2000"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コード</a:t>
            </a:r>
            <a:r>
              <a:rPr kumimoji="1" lang="ja-JP" altLang="en-US" dirty="0" smtClean="0"/>
              <a:t>生成時に結果が変わる</a:t>
            </a:r>
            <a:endParaRPr kumimoji="1"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2975088743"/>
              </p:ext>
            </p:extLst>
          </p:nvPr>
        </p:nvGraphicFramePr>
        <p:xfrm>
          <a:off x="609600" y="1600200"/>
          <a:ext cx="8382000" cy="4724400"/>
        </p:xfrm>
        <a:graphic>
          <a:graphicData uri="http://schemas.openxmlformats.org/drawingml/2006/table">
            <a:tbl>
              <a:tblPr firstRow="1" bandRow="1">
                <a:tableStyleId>{0505E3EF-67EA-436B-97B2-0124C06EBD24}</a:tableStyleId>
              </a:tblPr>
              <a:tblGrid>
                <a:gridCol w="4231690"/>
                <a:gridCol w="4150310"/>
              </a:tblGrid>
              <a:tr h="527003">
                <a:tc>
                  <a:txBody>
                    <a:bodyPr/>
                    <a:lstStyle/>
                    <a:p>
                      <a:r>
                        <a:rPr kumimoji="1" lang="en-US" altLang="ja-JP" b="0" dirty="0" smtClean="0"/>
                        <a:t>off</a:t>
                      </a:r>
                      <a:r>
                        <a:rPr kumimoji="1" lang="ja-JP" altLang="en-US" b="0" dirty="0" smtClean="0"/>
                        <a:t>のとき</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en-US" altLang="ja-JP" b="0" dirty="0" smtClean="0"/>
                        <a:t>on</a:t>
                      </a:r>
                      <a:r>
                        <a:rPr kumimoji="1" lang="ja-JP" altLang="en-US" b="0" dirty="0" smtClean="0"/>
                        <a:t>のとき</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7683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アクティブになっている部分だけコードに出力される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0" dirty="0" smtClean="0"/>
                        <a:t>#if</a:t>
                      </a:r>
                      <a:r>
                        <a:rPr kumimoji="1" lang="ja-JP" altLang="en-US" b="0" dirty="0" smtClean="0"/>
                        <a:t>のプリプロセッサ条件を含んだコードが出力される</a:t>
                      </a:r>
                      <a:endParaRPr kumimoji="1" lang="en-US" altLang="ja-JP"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0">
                <a:tc>
                  <a:txBody>
                    <a:bodyPr/>
                    <a:lstStyle/>
                    <a:p>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403860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663" y="3190875"/>
            <a:ext cx="3919537" cy="2744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990600" y="4143958"/>
            <a:ext cx="3733800" cy="19944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5076825" y="3906416"/>
            <a:ext cx="3000375" cy="196098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797140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smtClean="0"/>
              <a:t>バリアント制御ラベル</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バリアント制御モード </a:t>
            </a:r>
            <a:r>
              <a:rPr kumimoji="1" lang="en-US" altLang="ja-JP" dirty="0" smtClean="0"/>
              <a:t>: </a:t>
            </a:r>
            <a:r>
              <a:rPr kumimoji="1" lang="ja-JP" altLang="en-US" dirty="0" smtClean="0"/>
              <a:t>ラベル　のとき有効</a:t>
            </a:r>
            <a:endParaRPr kumimoji="1" lang="en-US" altLang="ja-JP" dirty="0" smtClean="0"/>
          </a:p>
          <a:p>
            <a:pPr marL="0" indent="0">
              <a:buNone/>
            </a:pPr>
            <a:endParaRPr kumimoji="1" lang="en-US" altLang="ja-JP" dirty="0" smtClean="0"/>
          </a:p>
          <a:p>
            <a:pPr marL="0" indent="0">
              <a:buNone/>
            </a:pPr>
            <a:r>
              <a:rPr kumimoji="1" lang="ja-JP" altLang="en-US" dirty="0" smtClean="0"/>
              <a:t>端子ごとのラベル名を設定する</a:t>
            </a:r>
            <a:endParaRPr kumimoji="1" lang="en-US" altLang="ja-JP" dirty="0" smtClean="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50623"/>
            <a:ext cx="4953000" cy="2773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2305050" y="4105858"/>
            <a:ext cx="4495800" cy="61854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128100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smtClean="0"/>
              <a:t>ラベルモードのアクティブな選択</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バリアント制御モード </a:t>
            </a:r>
            <a:r>
              <a:rPr kumimoji="1" lang="en-US" altLang="ja-JP" dirty="0" smtClean="0"/>
              <a:t>: </a:t>
            </a:r>
            <a:r>
              <a:rPr kumimoji="1" lang="ja-JP" altLang="en-US" dirty="0" smtClean="0"/>
              <a:t>ラベル　のとき有効</a:t>
            </a:r>
            <a:endParaRPr kumimoji="1" lang="en-US" altLang="ja-JP" dirty="0" smtClean="0"/>
          </a:p>
          <a:p>
            <a:pPr marL="0" indent="0">
              <a:buNone/>
            </a:pPr>
            <a:endParaRPr kumimoji="1" lang="en-US" altLang="ja-JP" dirty="0" smtClean="0"/>
          </a:p>
          <a:p>
            <a:pPr marL="0" indent="0">
              <a:buNone/>
            </a:pPr>
            <a:r>
              <a:rPr kumimoji="1" lang="ja-JP" altLang="en-US" dirty="0" smtClean="0"/>
              <a:t>アクティブにするラベルをリストから選択する</a:t>
            </a:r>
            <a:endParaRPr kumimoji="1" lang="en-US" altLang="ja-JP" dirty="0" smtClean="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50623"/>
            <a:ext cx="4953000" cy="2773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1981200" y="5706058"/>
            <a:ext cx="4876800" cy="30927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008018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smtClean="0"/>
              <a:t>参考：バリアントマネージャー</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モデル内にあるバリアント機能を持つブロックのバリアント制御状態を</a:t>
            </a:r>
            <a:r>
              <a:rPr kumimoji="1" lang="ja-JP" altLang="en-US" dirty="0"/>
              <a:t>一覧</a:t>
            </a:r>
            <a:r>
              <a:rPr kumimoji="1" lang="ja-JP" altLang="en-US" dirty="0" smtClean="0"/>
              <a:t>で見るツール</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詳細：</a:t>
            </a:r>
            <a:r>
              <a:rPr kumimoji="1" lang="en-US" altLang="ja-JP" dirty="0"/>
              <a:t>file:///C:/Program%20Files/MATLAB/R2019b/help/simulink/gui/variant-manager-interface.html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28800"/>
            <a:ext cx="6019800" cy="356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3613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kumimoji="1" lang="ja-JP" altLang="en-US" dirty="0" smtClean="0"/>
              <a:t>目次</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目次</a:t>
            </a:r>
            <a:endParaRPr kumimoji="1" lang="en-US" altLang="ja-JP" dirty="0" smtClean="0"/>
          </a:p>
          <a:p>
            <a:pPr marL="0" indent="0">
              <a:buNone/>
            </a:pPr>
            <a:r>
              <a:rPr kumimoji="1" lang="ja-JP" altLang="en-US" dirty="0"/>
              <a:t>１</a:t>
            </a:r>
            <a:r>
              <a:rPr kumimoji="1" lang="ja-JP" altLang="en-US" dirty="0" smtClean="0"/>
              <a:t>．</a:t>
            </a:r>
            <a:r>
              <a:rPr kumimoji="1" lang="en-US" altLang="ja-JP" dirty="0" smtClean="0"/>
              <a:t>Variant</a:t>
            </a:r>
            <a:r>
              <a:rPr kumimoji="1" lang="ja-JP" altLang="en-US" dirty="0" smtClean="0"/>
              <a:t>機能とは</a:t>
            </a:r>
            <a:endParaRPr kumimoji="1" lang="en-US" altLang="ja-JP" dirty="0" smtClean="0"/>
          </a:p>
          <a:p>
            <a:pPr marL="0" indent="0">
              <a:buNone/>
            </a:pPr>
            <a:r>
              <a:rPr kumimoji="1" lang="ja-JP" altLang="en-US" dirty="0"/>
              <a:t>２</a:t>
            </a:r>
            <a:r>
              <a:rPr kumimoji="1" lang="ja-JP" altLang="en-US" dirty="0" smtClean="0"/>
              <a:t>．</a:t>
            </a:r>
            <a:r>
              <a:rPr kumimoji="1" lang="en-US" altLang="ja-JP" dirty="0" smtClean="0"/>
              <a:t>Variant</a:t>
            </a:r>
            <a:r>
              <a:rPr kumimoji="1" lang="ja-JP" altLang="en-US" dirty="0" smtClean="0"/>
              <a:t>機能を持つブロック群</a:t>
            </a:r>
            <a:endParaRPr kumimoji="1" lang="en-US" altLang="ja-JP" dirty="0" smtClean="0"/>
          </a:p>
          <a:p>
            <a:pPr marL="0" indent="0">
              <a:buNone/>
            </a:pPr>
            <a:r>
              <a:rPr kumimoji="1" lang="ja-JP" altLang="en-US" dirty="0"/>
              <a:t>３</a:t>
            </a:r>
            <a:r>
              <a:rPr kumimoji="1" lang="ja-JP" altLang="en-US" dirty="0" smtClean="0"/>
              <a:t>．</a:t>
            </a:r>
            <a:r>
              <a:rPr kumimoji="1" lang="en-US" altLang="ja-JP" dirty="0" smtClean="0"/>
              <a:t>Variant</a:t>
            </a:r>
            <a:r>
              <a:rPr kumimoji="1" lang="ja-JP" altLang="en-US" dirty="0" smtClean="0"/>
              <a:t>設定</a:t>
            </a:r>
            <a:r>
              <a:rPr kumimoji="1" lang="ja-JP" altLang="en-US" dirty="0" smtClean="0"/>
              <a:t>方法</a:t>
            </a:r>
            <a:endParaRPr kumimoji="1" lang="en-US" altLang="ja-JP" dirty="0" smtClean="0"/>
          </a:p>
          <a:p>
            <a:pPr marL="0" indent="0">
              <a:buNone/>
            </a:pPr>
            <a:r>
              <a:rPr kumimoji="1" lang="ja-JP" altLang="en-US" dirty="0"/>
              <a:t>４</a:t>
            </a:r>
            <a:r>
              <a:rPr kumimoji="1" lang="ja-JP" altLang="en-US" dirty="0" smtClean="0"/>
              <a:t>．</a:t>
            </a:r>
            <a:r>
              <a:rPr kumimoji="1" lang="en-US" altLang="ja-JP" dirty="0" smtClean="0"/>
              <a:t>Variant</a:t>
            </a:r>
            <a:r>
              <a:rPr kumimoji="1" lang="ja-JP" altLang="en-US" dirty="0"/>
              <a:t> </a:t>
            </a:r>
            <a:r>
              <a:rPr kumimoji="1" lang="en-US" altLang="ja-JP" dirty="0" err="1" smtClean="0"/>
              <a:t>Source,Sink</a:t>
            </a:r>
            <a:r>
              <a:rPr kumimoji="1" lang="ja-JP" altLang="en-US" dirty="0" smtClean="0"/>
              <a:t>の特徴</a:t>
            </a:r>
            <a:endParaRPr kumimoji="1" lang="en-US" altLang="ja-JP" dirty="0" smtClean="0"/>
          </a:p>
          <a:p>
            <a:pPr marL="0" indent="0">
              <a:buNone/>
            </a:pPr>
            <a:r>
              <a:rPr kumimoji="1" lang="ja-JP" altLang="en-US" dirty="0"/>
              <a:t>５</a:t>
            </a:r>
            <a:r>
              <a:rPr kumimoji="1" lang="ja-JP" altLang="en-US" dirty="0" smtClean="0"/>
              <a:t>．</a:t>
            </a:r>
            <a:r>
              <a:rPr kumimoji="1" lang="en-US" altLang="ja-JP" dirty="0" smtClean="0"/>
              <a:t>Variant</a:t>
            </a:r>
            <a:r>
              <a:rPr kumimoji="1" lang="ja-JP" altLang="en-US" dirty="0" smtClean="0"/>
              <a:t>のコード生成結果</a:t>
            </a:r>
            <a:endParaRPr kumimoji="1" lang="en-US" altLang="ja-JP" dirty="0" smtClean="0"/>
          </a:p>
          <a:p>
            <a:pPr marL="0" indent="0">
              <a:buNone/>
            </a:pPr>
            <a:r>
              <a:rPr kumimoji="1" lang="ja-JP" altLang="en-US" dirty="0"/>
              <a:t>６</a:t>
            </a:r>
            <a:r>
              <a:rPr kumimoji="1" lang="ja-JP" altLang="en-US" dirty="0" smtClean="0"/>
              <a:t>．</a:t>
            </a:r>
            <a:r>
              <a:rPr kumimoji="1" lang="en-US" altLang="ja-JP" dirty="0" smtClean="0"/>
              <a:t>Variant</a:t>
            </a:r>
            <a:r>
              <a:rPr kumimoji="1" lang="ja-JP" altLang="en-US" dirty="0" smtClean="0"/>
              <a:t>に対して</a:t>
            </a:r>
            <a:r>
              <a:rPr kumimoji="1" lang="en-US" altLang="ja-JP" dirty="0" smtClean="0"/>
              <a:t>SLDV</a:t>
            </a:r>
          </a:p>
          <a:p>
            <a:pPr marL="0" indent="0">
              <a:buNone/>
            </a:pPr>
            <a:r>
              <a:rPr kumimoji="1" lang="ja-JP" altLang="en-US" dirty="0"/>
              <a:t>７</a:t>
            </a:r>
            <a:r>
              <a:rPr kumimoji="1" lang="ja-JP" altLang="en-US" dirty="0" smtClean="0"/>
              <a:t>．</a:t>
            </a:r>
            <a:r>
              <a:rPr kumimoji="1" lang="en-US" altLang="ja-JP" dirty="0" smtClean="0"/>
              <a:t>Variant </a:t>
            </a:r>
            <a:r>
              <a:rPr kumimoji="1" lang="en-US" altLang="ja-JP" dirty="0" err="1" smtClean="0"/>
              <a:t>Source,Sink</a:t>
            </a:r>
            <a:r>
              <a:rPr kumimoji="1" lang="ja-JP" altLang="en-US" dirty="0" smtClean="0"/>
              <a:t>のダウングレード</a:t>
            </a:r>
            <a:endParaRPr kumimoji="1"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2369319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smtClean="0"/>
              <a:t>設定方法</a:t>
            </a:r>
            <a:r>
              <a:rPr lang="en-US" altLang="ja-JP" dirty="0" smtClean="0"/>
              <a:t>(Manual Variant </a:t>
            </a:r>
            <a:r>
              <a:rPr lang="en-US" altLang="ja-JP" dirty="0" err="1" smtClean="0"/>
              <a:t>Source,Sink</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Manual Variant </a:t>
            </a:r>
            <a:r>
              <a:rPr kumimoji="1" lang="en-US" altLang="ja-JP" dirty="0" smtClean="0"/>
              <a:t>Source</a:t>
            </a:r>
            <a:r>
              <a:rPr kumimoji="1" lang="ja-JP" altLang="en-US" dirty="0" smtClean="0"/>
              <a:t>および</a:t>
            </a:r>
            <a:r>
              <a:rPr kumimoji="1" lang="en-US" altLang="ja-JP" dirty="0" smtClean="0"/>
              <a:t>Manual Variant Sink</a:t>
            </a:r>
            <a:endParaRPr kumimoji="1" lang="en-US" altLang="ja-JP" dirty="0" smtClean="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413211"/>
            <a:ext cx="4876800" cy="2987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 y="1562099"/>
            <a:ext cx="73342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524000"/>
            <a:ext cx="828675"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533400" y="4514671"/>
            <a:ext cx="3505200" cy="1200329"/>
          </a:xfrm>
          <a:prstGeom prst="rect">
            <a:avLst/>
          </a:prstGeom>
          <a:noFill/>
        </p:spPr>
        <p:txBody>
          <a:bodyPr wrap="square" rtlCol="0">
            <a:spAutoFit/>
          </a:bodyPr>
          <a:lstStyle/>
          <a:p>
            <a:r>
              <a:rPr kumimoji="1" lang="en-US" altLang="ja-JP" dirty="0" smtClean="0"/>
              <a:t>Manual Variant Source</a:t>
            </a:r>
            <a:r>
              <a:rPr kumimoji="1" lang="ja-JP" altLang="en-US" dirty="0" err="1" smtClean="0"/>
              <a:t>、</a:t>
            </a:r>
            <a:endParaRPr kumimoji="1" lang="en-US" altLang="ja-JP" dirty="0" smtClean="0"/>
          </a:p>
          <a:p>
            <a:r>
              <a:rPr kumimoji="1" lang="en-US" altLang="ja-JP" dirty="0" smtClean="0"/>
              <a:t>Manual Variant Sink</a:t>
            </a:r>
            <a:r>
              <a:rPr lang="ja-JP" altLang="en-US" dirty="0" smtClean="0"/>
              <a:t>の設定</a:t>
            </a:r>
            <a:endParaRPr lang="en-US" altLang="ja-JP" dirty="0" smtClean="0"/>
          </a:p>
          <a:p>
            <a:r>
              <a:rPr lang="ja-JP" altLang="en-US" dirty="0" smtClean="0"/>
              <a:t>右図の</a:t>
            </a:r>
            <a:r>
              <a:rPr lang="ja-JP" altLang="en-US" dirty="0"/>
              <a:t>よう</a:t>
            </a:r>
            <a:r>
              <a:rPr lang="ja-JP" altLang="en-US" dirty="0" smtClean="0"/>
              <a:t>に選択部分がグレーアウトしている</a:t>
            </a:r>
            <a:endParaRPr kumimoji="1" lang="ja-JP" altLang="en-US" dirty="0"/>
          </a:p>
        </p:txBody>
      </p:sp>
      <p:sp>
        <p:nvSpPr>
          <p:cNvPr id="9" name="テキスト ボックス 8"/>
          <p:cNvSpPr txBox="1"/>
          <p:nvPr/>
        </p:nvSpPr>
        <p:spPr>
          <a:xfrm>
            <a:off x="3876674" y="2178514"/>
            <a:ext cx="3895726" cy="646331"/>
          </a:xfrm>
          <a:prstGeom prst="rect">
            <a:avLst/>
          </a:prstGeom>
          <a:noFill/>
        </p:spPr>
        <p:txBody>
          <a:bodyPr wrap="square" rtlCol="0">
            <a:spAutoFit/>
          </a:bodyPr>
          <a:lstStyle/>
          <a:p>
            <a:r>
              <a:rPr kumimoji="1" lang="ja-JP" altLang="en-US" dirty="0" smtClean="0"/>
              <a:t>ブロックをダブルクリックすることで、上下の接続線を切り替えることが可能</a:t>
            </a:r>
            <a:endParaRPr kumimoji="1" lang="ja-JP" altLang="en-US" dirty="0"/>
          </a:p>
        </p:txBody>
      </p:sp>
    </p:spTree>
    <p:extLst>
      <p:ext uri="{BB962C8B-B14F-4D97-AF65-F5344CB8AC3E}">
        <p14:creationId xmlns:p14="http://schemas.microsoft.com/office/powerpoint/2010/main" val="1367607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 </a:t>
            </a:r>
            <a:r>
              <a:rPr kumimoji="1" lang="en-US" altLang="ja-JP" sz="4000" dirty="0" err="1" smtClean="0"/>
              <a:t>Source,Sink</a:t>
            </a:r>
            <a:r>
              <a:rPr kumimoji="1" lang="ja-JP" altLang="en-US" sz="4000" dirty="0" smtClean="0"/>
              <a:t>の特徴</a:t>
            </a:r>
            <a:endParaRPr kumimoji="1" lang="en-US" altLang="ja-JP" sz="4000" dirty="0" smtClean="0"/>
          </a:p>
        </p:txBody>
      </p:sp>
    </p:spTree>
    <p:extLst>
      <p:ext uri="{BB962C8B-B14F-4D97-AF65-F5344CB8AC3E}">
        <p14:creationId xmlns:p14="http://schemas.microsoft.com/office/powerpoint/2010/main" val="4255351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Source</a:t>
            </a:r>
            <a:r>
              <a:rPr lang="ja-JP" altLang="en-US" dirty="0" smtClean="0"/>
              <a:t>の特徴</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a:t>
            </a:r>
            <a:r>
              <a:rPr kumimoji="1" lang="en-US" altLang="ja-JP" dirty="0" smtClean="0"/>
              <a:t>Source</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a:p>
          <a:p>
            <a:pPr marL="0" indent="0">
              <a:buNone/>
            </a:pPr>
            <a:r>
              <a:rPr kumimoji="1" lang="ja-JP" altLang="en-US" dirty="0"/>
              <a:t>選択されて</a:t>
            </a:r>
            <a:r>
              <a:rPr kumimoji="1" lang="ja-JP" altLang="en-US" dirty="0" smtClean="0"/>
              <a:t>いない信号にしか用いられていない部分すべてをコメントアウトする</a:t>
            </a:r>
            <a:endParaRPr kumimoji="1" lang="en-US" altLang="ja-JP" dirty="0" smtClean="0"/>
          </a:p>
          <a:p>
            <a:pPr marL="0" indent="0">
              <a:buNone/>
            </a:pPr>
            <a:endParaRPr kumimoji="1" lang="en-US" altLang="ja-JP"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428999"/>
            <a:ext cx="43053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0928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Source</a:t>
            </a:r>
            <a:r>
              <a:rPr lang="ja-JP" altLang="en-US" dirty="0" smtClean="0"/>
              <a:t>の特徴</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a:t>
            </a:r>
            <a:r>
              <a:rPr kumimoji="1" lang="en-US" altLang="ja-JP" dirty="0" smtClean="0"/>
              <a:t>Source</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a:p>
          <a:p>
            <a:pPr marL="0" indent="0">
              <a:buNone/>
            </a:pPr>
            <a:r>
              <a:rPr kumimoji="1" lang="ja-JP" altLang="en-US" dirty="0" smtClean="0"/>
              <a:t>モデルをまたいでコメントアウトが反映される</a:t>
            </a:r>
            <a:endParaRPr kumimoji="1" lang="en-US" altLang="ja-JP" dirty="0" smtClean="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67050"/>
            <a:ext cx="730567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7537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Source</a:t>
            </a:r>
            <a:r>
              <a:rPr lang="ja-JP" altLang="en-US" dirty="0" smtClean="0"/>
              <a:t>の特徴</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a:t>
            </a:r>
            <a:r>
              <a:rPr kumimoji="1" lang="en-US" altLang="ja-JP" dirty="0" smtClean="0"/>
              <a:t>Source</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a:p>
          <a:p>
            <a:pPr marL="0" indent="0">
              <a:buNone/>
            </a:pPr>
            <a:r>
              <a:rPr kumimoji="1" lang="ja-JP" altLang="en-US" dirty="0"/>
              <a:t>線</a:t>
            </a:r>
            <a:r>
              <a:rPr kumimoji="1" lang="ja-JP" altLang="en-US" dirty="0" smtClean="0"/>
              <a:t>が分岐</a:t>
            </a:r>
            <a:r>
              <a:rPr kumimoji="1" lang="ja-JP" altLang="en-US" dirty="0"/>
              <a:t>され</a:t>
            </a:r>
            <a:r>
              <a:rPr kumimoji="1" lang="ja-JP" altLang="en-US" dirty="0" smtClean="0"/>
              <a:t>、別のものに使われる場合は、分岐手前までコメントアウトされる</a:t>
            </a:r>
            <a:endParaRPr kumimoji="1" lang="en-US" altLang="ja-JP" dirty="0" smtClean="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429000"/>
            <a:ext cx="421005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2286000" y="4681537"/>
            <a:ext cx="990600" cy="133826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995681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Sink</a:t>
            </a:r>
            <a:r>
              <a:rPr lang="ja-JP" altLang="en-US" dirty="0" smtClean="0"/>
              <a:t>の特徴</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a:t>
            </a:r>
            <a:r>
              <a:rPr kumimoji="1" lang="en-US" altLang="ja-JP" dirty="0" smtClean="0"/>
              <a:t>Sink</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a:t>選択されて</a:t>
            </a:r>
            <a:r>
              <a:rPr kumimoji="1" lang="ja-JP" altLang="en-US" dirty="0" smtClean="0"/>
              <a:t>いない信号からしかつながっていないブロックをコメントアウトする</a:t>
            </a:r>
            <a:endParaRPr kumimoji="1" lang="en-US" altLang="ja-JP" dirty="0" smtClean="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352800"/>
            <a:ext cx="440055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4158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Sink</a:t>
            </a:r>
            <a:r>
              <a:rPr lang="ja-JP" altLang="en-US" dirty="0" smtClean="0"/>
              <a:t>の特徴</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a:t>
            </a:r>
            <a:r>
              <a:rPr kumimoji="1" lang="en-US" altLang="ja-JP" dirty="0" smtClean="0"/>
              <a:t>Sink</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a:t>モデル</a:t>
            </a:r>
            <a:r>
              <a:rPr kumimoji="1" lang="ja-JP" altLang="en-US" dirty="0" smtClean="0"/>
              <a:t>をまたいでコメントアウトが反映される</a:t>
            </a:r>
            <a:endParaRPr kumimoji="1" lang="en-US" altLang="ja-JP" dirty="0" smtClean="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7" y="3352800"/>
            <a:ext cx="648652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05565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Sink</a:t>
            </a:r>
            <a:r>
              <a:rPr lang="ja-JP" altLang="en-US" dirty="0" smtClean="0"/>
              <a:t>の特徴</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a:t>
            </a:r>
            <a:r>
              <a:rPr kumimoji="1" lang="en-US" altLang="ja-JP" dirty="0" smtClean="0"/>
              <a:t>Sink</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a:t>別</a:t>
            </a:r>
            <a:r>
              <a:rPr kumimoji="1" lang="ja-JP" altLang="en-US" dirty="0" smtClean="0"/>
              <a:t>のアクティブな線が繋がっている場合、その手前までコメントアウトされる</a:t>
            </a:r>
            <a:endParaRPr kumimoji="1" lang="en-US" altLang="ja-JP" dirty="0" smtClean="0"/>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38500"/>
            <a:ext cx="698182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4419600" y="5029201"/>
            <a:ext cx="2286000" cy="1066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4077527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Sink</a:t>
            </a:r>
            <a:r>
              <a:rPr lang="ja-JP" altLang="en-US" dirty="0" smtClean="0"/>
              <a:t>の特徴</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a:t>
            </a:r>
            <a:r>
              <a:rPr kumimoji="1" lang="en-US" altLang="ja-JP" dirty="0" smtClean="0"/>
              <a:t>Sink</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smtClean="0"/>
          </a:p>
          <a:p>
            <a:pPr marL="0" indent="0">
              <a:buNone/>
            </a:pPr>
            <a:r>
              <a:rPr kumimoji="1" lang="ja-JP" altLang="en-US" dirty="0" smtClean="0"/>
              <a:t>コメントアウトされている部分を流れている値</a:t>
            </a:r>
            <a:endParaRPr kumimoji="1" lang="en-US" altLang="ja-JP" dirty="0" smtClean="0"/>
          </a:p>
          <a:p>
            <a:pPr marL="0" indent="0">
              <a:buNone/>
            </a:pPr>
            <a:r>
              <a:rPr kumimoji="1" lang="ja-JP" altLang="en-US" dirty="0"/>
              <a:t>　</a:t>
            </a:r>
            <a:r>
              <a:rPr kumimoji="1" lang="en-US" altLang="ja-JP" dirty="0" smtClean="0"/>
              <a:t>Add</a:t>
            </a:r>
            <a:r>
              <a:rPr kumimoji="1" lang="ja-JP" altLang="en-US" dirty="0" smtClean="0"/>
              <a:t>ブロックで＋</a:t>
            </a:r>
            <a:r>
              <a:rPr kumimoji="1" lang="ja-JP" altLang="en-US" dirty="0" err="1" smtClean="0"/>
              <a:t>１した</a:t>
            </a:r>
            <a:r>
              <a:rPr kumimoji="1" lang="ja-JP" altLang="en-US" dirty="0" smtClean="0"/>
              <a:t>値を見る→１になっている</a:t>
            </a:r>
            <a:endParaRPr kumimoji="1" lang="en-US" altLang="ja-JP" dirty="0" smtClean="0"/>
          </a:p>
          <a:p>
            <a:pPr marL="0" indent="0">
              <a:buNone/>
            </a:pPr>
            <a:r>
              <a:rPr kumimoji="1" lang="ja-JP" altLang="en-US" dirty="0" smtClean="0"/>
              <a:t>　</a:t>
            </a:r>
            <a:r>
              <a:rPr kumimoji="1" lang="en-US" altLang="ja-JP" dirty="0" smtClean="0">
                <a:solidFill>
                  <a:srgbClr val="0000FF"/>
                </a:solidFill>
              </a:rPr>
              <a:t>Ground</a:t>
            </a:r>
            <a:r>
              <a:rPr kumimoji="1" lang="ja-JP" altLang="en-US" dirty="0" smtClean="0">
                <a:solidFill>
                  <a:srgbClr val="0000FF"/>
                </a:solidFill>
              </a:rPr>
              <a:t>の値が流されているのではないか？</a:t>
            </a:r>
            <a:endParaRPr kumimoji="1" lang="en-US" altLang="ja-JP" dirty="0" smtClean="0">
              <a:solidFill>
                <a:srgbClr val="0000FF"/>
              </a:solidFill>
            </a:endParaRP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8" y="3352800"/>
            <a:ext cx="5872162" cy="2895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6553200" y="5791201"/>
            <a:ext cx="1143000" cy="4573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024067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err="1" smtClean="0"/>
              <a:t>Source,Sink</a:t>
            </a:r>
            <a:r>
              <a:rPr lang="ja-JP" altLang="en-US" dirty="0" smtClean="0"/>
              <a:t>の参照モデルについて</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a:t>
            </a:r>
            <a:r>
              <a:rPr kumimoji="1" lang="en-US" altLang="ja-JP" dirty="0" err="1" smtClean="0"/>
              <a:t>Source,Sink</a:t>
            </a:r>
            <a:r>
              <a:rPr kumimoji="1" lang="ja-JP" altLang="en-US" dirty="0" smtClean="0"/>
              <a:t>を含む参照モデルを参照している親モデルから、子のモデルを開いてモデルを実行</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360997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399" y="1881187"/>
            <a:ext cx="33242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矢印 8"/>
          <p:cNvSpPr/>
          <p:nvPr/>
        </p:nvSpPr>
        <p:spPr bwMode="auto">
          <a:xfrm rot="5400000">
            <a:off x="4376397" y="3319803"/>
            <a:ext cx="552447" cy="466041"/>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25" y="3962400"/>
            <a:ext cx="3419475" cy="1164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6862" y="4038600"/>
            <a:ext cx="250507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762000" y="5410200"/>
            <a:ext cx="8067675" cy="707886"/>
          </a:xfrm>
          <a:prstGeom prst="rect">
            <a:avLst/>
          </a:prstGeom>
          <a:noFill/>
        </p:spPr>
        <p:txBody>
          <a:bodyPr wrap="square" rtlCol="0">
            <a:spAutoFit/>
          </a:bodyPr>
          <a:lstStyle/>
          <a:p>
            <a:r>
              <a:rPr kumimoji="1" lang="ja-JP" altLang="en-US" sz="2000" dirty="0" smtClean="0">
                <a:solidFill>
                  <a:srgbClr val="0000FF"/>
                </a:solidFill>
              </a:rPr>
              <a:t>親のモデルはコメントアウトが反映されているが、</a:t>
            </a:r>
            <a:endParaRPr kumimoji="1" lang="en-US" altLang="ja-JP" sz="2000" dirty="0" smtClean="0">
              <a:solidFill>
                <a:srgbClr val="0000FF"/>
              </a:solidFill>
            </a:endParaRPr>
          </a:p>
          <a:p>
            <a:r>
              <a:rPr kumimoji="1" lang="ja-JP" altLang="en-US" sz="2000" dirty="0" smtClean="0">
                <a:solidFill>
                  <a:srgbClr val="0000FF"/>
                </a:solidFill>
              </a:rPr>
              <a:t>親から開いた子のモデルはコメントアウトが反映されていないように見える</a:t>
            </a:r>
            <a:endParaRPr kumimoji="1" lang="ja-JP" altLang="en-US" sz="2000" dirty="0">
              <a:solidFill>
                <a:srgbClr val="0000FF"/>
              </a:solidFill>
            </a:endParaRPr>
          </a:p>
        </p:txBody>
      </p:sp>
      <p:sp>
        <p:nvSpPr>
          <p:cNvPr id="13" name="正方形/長方形 12"/>
          <p:cNvSpPr/>
          <p:nvPr/>
        </p:nvSpPr>
        <p:spPr bwMode="auto">
          <a:xfrm>
            <a:off x="5376861" y="4667249"/>
            <a:ext cx="2505075" cy="28575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202712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a:t>
            </a:r>
            <a:r>
              <a:rPr kumimoji="1" lang="ja-JP" altLang="en-US" sz="4000" dirty="0"/>
              <a:t>機能と</a:t>
            </a:r>
            <a:r>
              <a:rPr kumimoji="1" lang="ja-JP" altLang="en-US" sz="4000" dirty="0" smtClean="0"/>
              <a:t>は</a:t>
            </a:r>
            <a:endParaRPr kumimoji="1" lang="en-US" altLang="ja-JP" sz="4000" dirty="0"/>
          </a:p>
        </p:txBody>
      </p:sp>
    </p:spTree>
    <p:extLst>
      <p:ext uri="{BB962C8B-B14F-4D97-AF65-F5344CB8AC3E}">
        <p14:creationId xmlns:p14="http://schemas.microsoft.com/office/powerpoint/2010/main" val="3590707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a:t>
            </a:r>
            <a:r>
              <a:rPr kumimoji="1" lang="ja-JP" altLang="en-US" sz="4000" dirty="0" smtClean="0"/>
              <a:t>のコード生成結果</a:t>
            </a:r>
            <a:endParaRPr kumimoji="1" lang="en-US" altLang="ja-JP" sz="4000" dirty="0" smtClean="0"/>
          </a:p>
        </p:txBody>
      </p:sp>
    </p:spTree>
    <p:extLst>
      <p:ext uri="{BB962C8B-B14F-4D97-AF65-F5344CB8AC3E}">
        <p14:creationId xmlns:p14="http://schemas.microsoft.com/office/powerpoint/2010/main" val="35436609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smtClean="0"/>
              <a:t>のコード生成結果</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Variant</a:t>
            </a:r>
            <a:r>
              <a:rPr kumimoji="1" lang="ja-JP" altLang="en-US" dirty="0"/>
              <a:t> </a:t>
            </a:r>
            <a:r>
              <a:rPr kumimoji="1" lang="en-US" altLang="ja-JP" dirty="0" err="1" smtClean="0"/>
              <a:t>Source,Sink</a:t>
            </a:r>
            <a:r>
              <a:rPr kumimoji="1" lang="ja-JP" altLang="en-US" dirty="0" smtClean="0"/>
              <a:t>の設定</a:t>
            </a:r>
            <a:endParaRPr kumimoji="1" lang="en-US" altLang="ja-JP" dirty="0" smtClean="0"/>
          </a:p>
          <a:p>
            <a:pPr marL="0" indent="0">
              <a:buNone/>
            </a:pPr>
            <a:r>
              <a:rPr kumimoji="1" lang="ja-JP" altLang="en-US" dirty="0" smtClean="0"/>
              <a:t>共に右図の通りにする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109" y="3657600"/>
            <a:ext cx="4620491"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57350"/>
            <a:ext cx="498157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02869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smtClean="0"/>
              <a:t>のコード生成結果</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DEST</a:t>
            </a:r>
            <a:r>
              <a:rPr kumimoji="1" lang="ja-JP" altLang="en-US" dirty="0" smtClean="0"/>
              <a:t>の設定値</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43000"/>
            <a:ext cx="3163386" cy="5072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5707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smtClean="0"/>
              <a:t>のコード生成結果</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コード生成結果</a:t>
            </a:r>
            <a:endParaRPr kumimoji="1" lang="en-US" altLang="ja-JP" dirty="0" smtClean="0"/>
          </a:p>
          <a:p>
            <a:pPr marL="0" indent="0">
              <a:buNone/>
            </a:pPr>
            <a:endParaRPr kumimoji="1" lang="en-US" altLang="ja-JP" dirty="0" smtClean="0"/>
          </a:p>
          <a:p>
            <a:pPr marL="0" indent="0">
              <a:buNone/>
            </a:pPr>
            <a:r>
              <a:rPr kumimoji="1" lang="ja-JP" altLang="en-US" dirty="0" smtClean="0"/>
              <a:t>バリアントで選択されている方のみコードに出力される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en-US" altLang="ja-JP" dirty="0" smtClean="0"/>
              <a:t>DEST</a:t>
            </a:r>
            <a:r>
              <a:rPr kumimoji="1" lang="ja-JP" altLang="en-US" dirty="0" smtClean="0"/>
              <a:t>の定義は最適化により省略されてコード内に出現しない</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438400"/>
            <a:ext cx="592455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1981200" y="4258258"/>
            <a:ext cx="5486400" cy="35184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5692937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２</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Variant</a:t>
            </a:r>
            <a:r>
              <a:rPr kumimoji="1" lang="ja-JP" altLang="en-US" dirty="0"/>
              <a:t> </a:t>
            </a:r>
            <a:r>
              <a:rPr kumimoji="1" lang="en-US" altLang="ja-JP" dirty="0" err="1" smtClean="0"/>
              <a:t>Source,Sink</a:t>
            </a:r>
            <a:r>
              <a:rPr kumimoji="1" lang="ja-JP" altLang="en-US" dirty="0" smtClean="0"/>
              <a:t>の設定</a:t>
            </a:r>
            <a:endParaRPr kumimoji="1" lang="en-US" altLang="ja-JP" dirty="0" smtClean="0"/>
          </a:p>
          <a:p>
            <a:pPr marL="0" indent="0">
              <a:buNone/>
            </a:pPr>
            <a:r>
              <a:rPr kumimoji="1" lang="ja-JP" altLang="en-US" dirty="0" smtClean="0"/>
              <a:t>共に右図の通りにする</a:t>
            </a:r>
            <a:endParaRPr kumimoji="1" lang="en-US" altLang="ja-JP" dirty="0" smtClean="0"/>
          </a:p>
          <a:p>
            <a:pPr marL="0" indent="0">
              <a:buNone/>
            </a:pPr>
            <a:endParaRPr kumimoji="1" lang="en-US" altLang="ja-JP" dirty="0" smtClean="0"/>
          </a:p>
          <a:p>
            <a:pPr marL="0" indent="0">
              <a:buNone/>
            </a:pPr>
            <a:r>
              <a:rPr kumimoji="1" lang="ja-JP" altLang="en-US" dirty="0"/>
              <a:t>・</a:t>
            </a:r>
            <a:r>
              <a:rPr kumimoji="1" lang="ja-JP" altLang="en-US" dirty="0" smtClean="0"/>
              <a:t>前ページとの</a:t>
            </a:r>
            <a:r>
              <a:rPr kumimoji="1" lang="ja-JP" altLang="en-US" dirty="0"/>
              <a:t>差異</a:t>
            </a:r>
            <a:endParaRPr kumimoji="1" lang="en-US" altLang="ja-JP" dirty="0"/>
          </a:p>
          <a:p>
            <a:pPr marL="0" indent="0">
              <a:buNone/>
            </a:pPr>
            <a:r>
              <a:rPr kumimoji="1" lang="ja-JP" altLang="en-US" dirty="0" smtClean="0"/>
              <a:t>赤枠部分にチェックを入れる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657600"/>
            <a:ext cx="4648200" cy="2692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4343400" y="6151052"/>
            <a:ext cx="4610100" cy="19944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763" y="1628860"/>
            <a:ext cx="5405438" cy="1723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1150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２</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DEST</a:t>
            </a:r>
            <a:r>
              <a:rPr kumimoji="1" lang="ja-JP" altLang="en-US" dirty="0" smtClean="0"/>
              <a:t>の設定値</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43000"/>
            <a:ext cx="3163386" cy="5072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35585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２</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3905250" cy="5329237"/>
          </a:xfrm>
        </p:spPr>
        <p:txBody>
          <a:bodyPr/>
          <a:lstStyle/>
          <a:p>
            <a:pPr marL="0" indent="0">
              <a:buNone/>
            </a:pPr>
            <a:r>
              <a:rPr kumimoji="1" lang="ja-JP" altLang="en-US" dirty="0" smtClean="0"/>
              <a:t>コード生成結果</a:t>
            </a:r>
            <a:r>
              <a:rPr kumimoji="1" lang="en-US" altLang="ja-JP" dirty="0" smtClean="0"/>
              <a:t>(step</a:t>
            </a:r>
            <a:r>
              <a:rPr kumimoji="1" lang="ja-JP" altLang="en-US" dirty="0" smtClean="0"/>
              <a:t>関数</a:t>
            </a:r>
            <a:r>
              <a:rPr kumimoji="1" lang="en-US" altLang="ja-JP" dirty="0" smtClean="0"/>
              <a:t>)</a:t>
            </a:r>
          </a:p>
          <a:p>
            <a:pPr marL="0" indent="0">
              <a:buNone/>
            </a:pPr>
            <a:endParaRPr kumimoji="1" lang="en-US" altLang="ja-JP" dirty="0"/>
          </a:p>
          <a:p>
            <a:pPr marL="0" indent="0">
              <a:buNone/>
            </a:pPr>
            <a:r>
              <a:rPr kumimoji="1" lang="en-US" altLang="ja-JP" dirty="0" smtClean="0"/>
              <a:t>#if</a:t>
            </a:r>
            <a:r>
              <a:rPr kumimoji="1" lang="ja-JP" altLang="en-US" dirty="0" smtClean="0"/>
              <a:t>や</a:t>
            </a:r>
            <a:r>
              <a:rPr kumimoji="1" lang="en-US" altLang="ja-JP" dirty="0" smtClean="0"/>
              <a:t>#else</a:t>
            </a:r>
            <a:r>
              <a:rPr kumimoji="1" lang="ja-JP" altLang="en-US" dirty="0" smtClean="0"/>
              <a:t>のプリプロセッサ条件を用いたコードが出力</a:t>
            </a:r>
            <a:r>
              <a:rPr kumimoji="1" lang="ja-JP" altLang="en-US" dirty="0" smtClean="0"/>
              <a:t>される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en-US" altLang="ja-JP" dirty="0" smtClean="0"/>
              <a:t>(Variant Source</a:t>
            </a:r>
            <a:r>
              <a:rPr kumimoji="1" lang="ja-JP" altLang="en-US" dirty="0" smtClean="0"/>
              <a:t>部分</a:t>
            </a:r>
            <a:r>
              <a:rPr kumimoji="1" lang="en-US" altLang="ja-JP" dirty="0" smtClean="0"/>
              <a:t>)</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382619"/>
            <a:ext cx="4648200" cy="4332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4282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２</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3905250" cy="5329237"/>
          </a:xfrm>
        </p:spPr>
        <p:txBody>
          <a:bodyPr/>
          <a:lstStyle/>
          <a:p>
            <a:pPr marL="0" indent="0">
              <a:buNone/>
            </a:pPr>
            <a:r>
              <a:rPr kumimoji="1" lang="ja-JP" altLang="en-US" dirty="0" smtClean="0"/>
              <a:t>コード生成結果</a:t>
            </a:r>
            <a:r>
              <a:rPr kumimoji="1" lang="en-US" altLang="ja-JP" dirty="0" smtClean="0"/>
              <a:t>(step</a:t>
            </a:r>
            <a:r>
              <a:rPr kumimoji="1" lang="ja-JP" altLang="en-US" dirty="0" smtClean="0"/>
              <a:t>関数</a:t>
            </a:r>
            <a:r>
              <a:rPr kumimoji="1" lang="en-US" altLang="ja-JP" dirty="0" smtClean="0"/>
              <a:t>)</a:t>
            </a:r>
          </a:p>
          <a:p>
            <a:pPr marL="0" indent="0">
              <a:buNone/>
            </a:pPr>
            <a:endParaRPr kumimoji="1" lang="en-US" altLang="ja-JP" dirty="0"/>
          </a:p>
          <a:p>
            <a:pPr marL="0" indent="0">
              <a:buNone/>
            </a:pPr>
            <a:r>
              <a:rPr kumimoji="1" lang="en-US" altLang="ja-JP" dirty="0" smtClean="0"/>
              <a:t>#if</a:t>
            </a:r>
            <a:r>
              <a:rPr kumimoji="1" lang="ja-JP" altLang="en-US" dirty="0" smtClean="0"/>
              <a:t>や</a:t>
            </a:r>
            <a:r>
              <a:rPr kumimoji="1" lang="en-US" altLang="ja-JP" dirty="0" smtClean="0"/>
              <a:t>#else</a:t>
            </a:r>
            <a:r>
              <a:rPr kumimoji="1" lang="ja-JP" altLang="en-US" dirty="0" smtClean="0"/>
              <a:t>のプリプロセッサ条件を用いたコードが出力</a:t>
            </a:r>
            <a:r>
              <a:rPr kumimoji="1" lang="ja-JP" altLang="en-US" dirty="0" smtClean="0"/>
              <a:t>される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en-US" altLang="ja-JP" dirty="0" smtClean="0"/>
              <a:t>(Variant Sink</a:t>
            </a:r>
            <a:r>
              <a:rPr kumimoji="1" lang="ja-JP" altLang="en-US" dirty="0" smtClean="0"/>
              <a:t>部分</a:t>
            </a:r>
            <a:r>
              <a:rPr kumimoji="1" lang="en-US" altLang="ja-JP" dirty="0" smtClean="0"/>
              <a:t>)</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0" y="1828800"/>
            <a:ext cx="4305300"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40176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２</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3905250" cy="5329237"/>
          </a:xfrm>
        </p:spPr>
        <p:txBody>
          <a:bodyPr/>
          <a:lstStyle/>
          <a:p>
            <a:pPr marL="0" indent="0">
              <a:buNone/>
            </a:pPr>
            <a:r>
              <a:rPr kumimoji="1" lang="ja-JP" altLang="en-US" dirty="0" smtClean="0"/>
              <a:t>コード生成結果</a:t>
            </a:r>
            <a:r>
              <a:rPr kumimoji="1" lang="en-US" altLang="ja-JP" dirty="0" smtClean="0"/>
              <a:t>(Define</a:t>
            </a:r>
            <a:r>
              <a:rPr kumimoji="1" lang="ja-JP" altLang="en-US" dirty="0" smtClean="0"/>
              <a:t>定義</a:t>
            </a:r>
            <a:r>
              <a:rPr kumimoji="1" lang="en-US" altLang="ja-JP" dirty="0" smtClean="0"/>
              <a:t>)</a:t>
            </a:r>
          </a:p>
          <a:p>
            <a:pPr marL="0" indent="0">
              <a:buNone/>
            </a:pPr>
            <a:endParaRPr kumimoji="1" lang="en-US" altLang="ja-JP" dirty="0"/>
          </a:p>
          <a:p>
            <a:pPr marL="0" indent="0">
              <a:buNone/>
            </a:pPr>
            <a:r>
              <a:rPr kumimoji="1" lang="en-US" altLang="ja-JP" dirty="0" smtClean="0"/>
              <a:t>DEST</a:t>
            </a:r>
            <a:r>
              <a:rPr kumimoji="1" lang="ja-JP" altLang="en-US" dirty="0" smtClean="0"/>
              <a:t>のパラメータで指定したヘッダファイルに、</a:t>
            </a:r>
            <a:r>
              <a:rPr kumimoji="1" lang="en-US" altLang="ja-JP" dirty="0" smtClean="0"/>
              <a:t>DEST</a:t>
            </a:r>
            <a:r>
              <a:rPr kumimoji="1" lang="ja-JP" altLang="en-US" dirty="0" smtClean="0"/>
              <a:t>の</a:t>
            </a:r>
            <a:r>
              <a:rPr kumimoji="1" lang="en-US" altLang="ja-JP" dirty="0" smtClean="0"/>
              <a:t>Define</a:t>
            </a:r>
            <a:r>
              <a:rPr kumimoji="1" lang="ja-JP" altLang="en-US" dirty="0" smtClean="0"/>
              <a:t>定義がされる</a:t>
            </a:r>
            <a:endParaRPr kumimoji="1" lang="en-US" altLang="ja-JP" dirty="0" smtClean="0"/>
          </a:p>
          <a:p>
            <a:pPr marL="0" indent="0">
              <a:buNone/>
            </a:pPr>
            <a:endParaRPr kumimoji="1" lang="en-US" altLang="ja-JP" dirty="0"/>
          </a:p>
          <a:p>
            <a:pPr marL="0" indent="0">
              <a:buNone/>
            </a:pPr>
            <a:r>
              <a:rPr kumimoji="1" lang="ja-JP" altLang="en-US" dirty="0"/>
              <a:t>コード生成</a:t>
            </a:r>
            <a:r>
              <a:rPr kumimoji="1" lang="ja-JP" altLang="en-US" dirty="0" smtClean="0"/>
              <a:t>結果</a:t>
            </a:r>
            <a:r>
              <a:rPr kumimoji="1" lang="en-US" altLang="ja-JP" dirty="0" smtClean="0"/>
              <a:t>(Variant)</a:t>
            </a:r>
          </a:p>
          <a:p>
            <a:pPr marL="0" indent="0">
              <a:buNone/>
            </a:pPr>
            <a:endParaRPr kumimoji="1" lang="en-US" altLang="ja-JP" dirty="0" smtClean="0"/>
          </a:p>
          <a:p>
            <a:pPr marL="0" indent="0">
              <a:buNone/>
            </a:pPr>
            <a:r>
              <a:rPr kumimoji="1" lang="en-US" altLang="ja-JP" dirty="0" smtClean="0"/>
              <a:t>[(model</a:t>
            </a:r>
            <a:r>
              <a:rPr kumimoji="1" lang="ja-JP" altLang="en-US" dirty="0" smtClean="0"/>
              <a:t>名</a:t>
            </a:r>
            <a:r>
              <a:rPr kumimoji="1" lang="en-US" altLang="ja-JP" dirty="0" smtClean="0"/>
              <a:t>)_</a:t>
            </a:r>
            <a:r>
              <a:rPr kumimoji="1" lang="en-US" altLang="ja-JP" dirty="0" err="1" smtClean="0"/>
              <a:t>types.h</a:t>
            </a:r>
            <a:r>
              <a:rPr kumimoji="1" lang="en-US" altLang="ja-JP" dirty="0" smtClean="0"/>
              <a:t>]</a:t>
            </a:r>
            <a:r>
              <a:rPr kumimoji="1" lang="ja-JP" altLang="en-US" dirty="0" smtClean="0"/>
              <a:t>内に、</a:t>
            </a:r>
            <a:r>
              <a:rPr kumimoji="1" lang="en-US" altLang="ja-JP" dirty="0" smtClean="0"/>
              <a:t>Variant</a:t>
            </a:r>
            <a:r>
              <a:rPr kumimoji="1" lang="ja-JP" altLang="en-US" dirty="0" smtClean="0"/>
              <a:t>のプリプロセッサ条件が生成される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8174" y="3328263"/>
            <a:ext cx="4572228" cy="3072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648" y="990600"/>
            <a:ext cx="4581753" cy="1843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58594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a:t>
            </a:r>
            <a:r>
              <a:rPr lang="ja-JP" altLang="en-US" dirty="0" smtClean="0"/>
              <a:t>結果</a:t>
            </a:r>
            <a:r>
              <a:rPr lang="ja-JP" altLang="en-US" dirty="0"/>
              <a:t>３</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Variant</a:t>
            </a:r>
            <a:r>
              <a:rPr kumimoji="1" lang="ja-JP" altLang="en-US" dirty="0"/>
              <a:t> </a:t>
            </a:r>
            <a:r>
              <a:rPr kumimoji="1" lang="en-US" altLang="ja-JP" dirty="0" err="1" smtClean="0"/>
              <a:t>Source,Sink</a:t>
            </a:r>
            <a:r>
              <a:rPr kumimoji="1" lang="ja-JP" altLang="en-US" dirty="0" smtClean="0"/>
              <a:t>の設定</a:t>
            </a:r>
            <a:endParaRPr kumimoji="1" lang="en-US" altLang="ja-JP" dirty="0" smtClean="0"/>
          </a:p>
          <a:p>
            <a:pPr marL="0" indent="0">
              <a:buNone/>
            </a:pPr>
            <a:r>
              <a:rPr kumimoji="1" lang="ja-JP" altLang="en-US" dirty="0" smtClean="0"/>
              <a:t>共に右図の通りにする</a:t>
            </a:r>
            <a:endParaRPr kumimoji="1" lang="en-US" altLang="ja-JP" dirty="0" smtClean="0"/>
          </a:p>
          <a:p>
            <a:pPr marL="0" indent="0">
              <a:buNone/>
            </a:pPr>
            <a:endParaRPr kumimoji="1" lang="en-US" altLang="ja-JP" dirty="0" smtClean="0"/>
          </a:p>
          <a:p>
            <a:pPr marL="0" indent="0">
              <a:buNone/>
            </a:pPr>
            <a:r>
              <a:rPr kumimoji="1" lang="ja-JP" altLang="en-US" dirty="0"/>
              <a:t>・</a:t>
            </a:r>
            <a:r>
              <a:rPr kumimoji="1" lang="ja-JP" altLang="en-US" dirty="0" smtClean="0"/>
              <a:t>前ページとの</a:t>
            </a:r>
            <a:r>
              <a:rPr kumimoji="1" lang="ja-JP" altLang="en-US" dirty="0"/>
              <a:t>差異</a:t>
            </a:r>
            <a:endParaRPr kumimoji="1" lang="en-US" altLang="ja-JP" dirty="0"/>
          </a:p>
          <a:p>
            <a:pPr marL="0" indent="0">
              <a:buNone/>
            </a:pPr>
            <a:r>
              <a:rPr kumimoji="1" lang="en-US" altLang="ja-JP" dirty="0" smtClean="0"/>
              <a:t>Variant</a:t>
            </a:r>
            <a:r>
              <a:rPr kumimoji="1" lang="ja-JP" altLang="en-US" dirty="0"/>
              <a:t> </a:t>
            </a:r>
            <a:r>
              <a:rPr kumimoji="1" lang="en-US" altLang="ja-JP" dirty="0" smtClean="0"/>
              <a:t>Sink</a:t>
            </a:r>
            <a:r>
              <a:rPr kumimoji="1" lang="ja-JP" altLang="en-US" dirty="0" smtClean="0"/>
              <a:t>の後ろに、</a:t>
            </a:r>
            <a:endParaRPr kumimoji="1" lang="en-US" altLang="ja-JP" dirty="0" smtClean="0"/>
          </a:p>
          <a:p>
            <a:pPr marL="0" indent="0">
              <a:buNone/>
            </a:pPr>
            <a:r>
              <a:rPr kumimoji="1" lang="en-US" altLang="ja-JP" dirty="0" smtClean="0"/>
              <a:t>add</a:t>
            </a:r>
            <a:r>
              <a:rPr kumimoji="1" lang="ja-JP" altLang="en-US" dirty="0" smtClean="0"/>
              <a:t>ブロックを入れる</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633412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109" y="3657600"/>
            <a:ext cx="4620491"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595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smtClean="0"/>
              <a:t>機能とは</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モデルに可変の機能を付けるためのもの</a:t>
            </a:r>
            <a:endParaRPr kumimoji="1" lang="en-US" altLang="ja-JP" dirty="0" smtClean="0"/>
          </a:p>
          <a:p>
            <a:pPr marL="0" indent="0">
              <a:buNone/>
            </a:pPr>
            <a:endParaRPr kumimoji="1" lang="en-US" altLang="ja-JP" dirty="0" smtClean="0"/>
          </a:p>
          <a:p>
            <a:pPr marL="0" indent="0">
              <a:buNone/>
            </a:pPr>
            <a:r>
              <a:rPr kumimoji="1" lang="ja-JP" altLang="en-US" dirty="0" smtClean="0"/>
              <a:t>例</a:t>
            </a:r>
            <a:r>
              <a:rPr kumimoji="1" lang="ja-JP" altLang="en-US" dirty="0" smtClean="0"/>
              <a:t>）入出力するデータを実装先によって変更したい場合</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実行を押すと、</a:t>
            </a:r>
            <a:r>
              <a:rPr kumimoji="1" lang="en-US" altLang="ja-JP" dirty="0" smtClean="0"/>
              <a:t>Variant</a:t>
            </a:r>
            <a:r>
              <a:rPr kumimoji="1" lang="ja-JP" altLang="en-US" dirty="0" smtClean="0"/>
              <a:t>の設定によって使われないところがコメントアウトされる</a:t>
            </a:r>
            <a:endParaRPr kumimoji="1" lang="en-US" altLang="ja-JP" dirty="0"/>
          </a:p>
        </p:txBody>
      </p:sp>
      <p:sp>
        <p:nvSpPr>
          <p:cNvPr id="13" name="右矢印 12"/>
          <p:cNvSpPr/>
          <p:nvPr/>
        </p:nvSpPr>
        <p:spPr bwMode="auto">
          <a:xfrm>
            <a:off x="4191000" y="3429000"/>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30550"/>
            <a:ext cx="3352800" cy="111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068313"/>
            <a:ext cx="3657600" cy="1242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24552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a:t>
            </a:r>
            <a:r>
              <a:rPr lang="ja-JP" altLang="en-US" dirty="0" smtClean="0"/>
              <a:t>結果</a:t>
            </a:r>
            <a:r>
              <a:rPr lang="ja-JP" altLang="en-US" dirty="0"/>
              <a:t>３</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172450" cy="5329237"/>
          </a:xfrm>
        </p:spPr>
        <p:txBody>
          <a:bodyPr/>
          <a:lstStyle/>
          <a:p>
            <a:pPr marL="0" indent="0">
              <a:buNone/>
            </a:pPr>
            <a:r>
              <a:rPr kumimoji="1" lang="ja-JP" altLang="en-US" dirty="0" smtClean="0"/>
              <a:t>コード生成結果</a:t>
            </a:r>
            <a:r>
              <a:rPr kumimoji="1" lang="en-US" altLang="ja-JP" dirty="0" smtClean="0"/>
              <a:t>(step</a:t>
            </a:r>
            <a:r>
              <a:rPr kumimoji="1" lang="ja-JP" altLang="en-US" dirty="0" smtClean="0"/>
              <a:t>関数</a:t>
            </a:r>
            <a:r>
              <a:rPr kumimoji="1" lang="en-US" altLang="ja-JP" dirty="0" smtClean="0"/>
              <a:t>)</a:t>
            </a:r>
          </a:p>
          <a:p>
            <a:pPr marL="0" indent="0">
              <a:buNone/>
            </a:pPr>
            <a:endParaRPr kumimoji="1" lang="en-US" altLang="ja-JP" dirty="0"/>
          </a:p>
          <a:p>
            <a:pPr marL="0" indent="0">
              <a:buNone/>
            </a:pPr>
            <a:r>
              <a:rPr kumimoji="1" lang="en-US" altLang="ja-JP" dirty="0"/>
              <a:t>s</a:t>
            </a:r>
            <a:r>
              <a:rPr kumimoji="1" lang="en-US" altLang="ja-JP" dirty="0" smtClean="0"/>
              <a:t>tep</a:t>
            </a:r>
            <a:r>
              <a:rPr kumimoji="1" lang="ja-JP" altLang="en-US" dirty="0" smtClean="0"/>
              <a:t>関数部分は、アクティブになっている部分のみ出力される</a:t>
            </a:r>
            <a:endParaRPr kumimoji="1" lang="en-US" altLang="ja-JP" dirty="0" smtClean="0"/>
          </a:p>
          <a:p>
            <a:pPr marL="0" indent="0">
              <a:buNone/>
            </a:pPr>
            <a:endParaRPr kumimoji="1" lang="en-US" altLang="ja-JP" dirty="0"/>
          </a:p>
          <a:p>
            <a:pPr marL="0" indent="0">
              <a:buNone/>
            </a:pPr>
            <a:endParaRPr kumimoji="1" lang="en-US" altLang="ja-JP"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666999"/>
            <a:ext cx="5029200" cy="3040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1981200" y="5029200"/>
            <a:ext cx="5181600" cy="457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3806411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a:t>
            </a:r>
            <a:r>
              <a:rPr lang="ja-JP" altLang="en-US" dirty="0" smtClean="0"/>
              <a:t>結果</a:t>
            </a:r>
            <a:r>
              <a:rPr lang="ja-JP" altLang="en-US" dirty="0"/>
              <a:t>３</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172450" cy="5329237"/>
          </a:xfrm>
        </p:spPr>
        <p:txBody>
          <a:bodyPr/>
          <a:lstStyle/>
          <a:p>
            <a:pPr marL="0" indent="0">
              <a:buNone/>
            </a:pPr>
            <a:r>
              <a:rPr kumimoji="1" lang="ja-JP" altLang="en-US" dirty="0" smtClean="0"/>
              <a:t>コード生成結果</a:t>
            </a:r>
            <a:r>
              <a:rPr kumimoji="1" lang="en-US" altLang="ja-JP" dirty="0" smtClean="0"/>
              <a:t>(</a:t>
            </a:r>
            <a:r>
              <a:rPr kumimoji="1" lang="en-US" altLang="ja-JP" dirty="0"/>
              <a:t>i</a:t>
            </a:r>
            <a:r>
              <a:rPr kumimoji="1" lang="en-US" altLang="ja-JP" dirty="0" smtClean="0"/>
              <a:t>nitialize</a:t>
            </a:r>
            <a:r>
              <a:rPr kumimoji="1" lang="ja-JP" altLang="en-US" dirty="0" smtClean="0"/>
              <a:t>関数</a:t>
            </a:r>
            <a:r>
              <a:rPr kumimoji="1" lang="en-US" altLang="ja-JP" dirty="0" smtClean="0"/>
              <a:t>)</a:t>
            </a:r>
            <a:endParaRPr kumimoji="1" lang="en-US" altLang="ja-JP" dirty="0"/>
          </a:p>
          <a:p>
            <a:pPr marL="0" indent="0">
              <a:buNone/>
            </a:pPr>
            <a:r>
              <a:rPr kumimoji="1" lang="en-US" altLang="ja-JP" dirty="0" smtClean="0"/>
              <a:t>Variant</a:t>
            </a:r>
            <a:r>
              <a:rPr kumimoji="1" lang="ja-JP" altLang="en-US" dirty="0" smtClean="0"/>
              <a:t>で選択されていない側の</a:t>
            </a:r>
            <a:r>
              <a:rPr kumimoji="1" lang="en-US" altLang="ja-JP" dirty="0" smtClean="0"/>
              <a:t>Add</a:t>
            </a:r>
            <a:r>
              <a:rPr kumimoji="1" lang="ja-JP" altLang="en-US" dirty="0" smtClean="0"/>
              <a:t>ブロックの部分は、定数として出力される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コード生成結果</a:t>
            </a:r>
            <a:r>
              <a:rPr kumimoji="1" lang="en-US" altLang="ja-JP" dirty="0" smtClean="0"/>
              <a:t>([</a:t>
            </a:r>
            <a:r>
              <a:rPr kumimoji="1" lang="ja-JP" altLang="en-US" dirty="0" smtClean="0"/>
              <a:t>モデル名</a:t>
            </a:r>
            <a:r>
              <a:rPr kumimoji="1" lang="en-US" altLang="ja-JP" dirty="0" smtClean="0"/>
              <a:t>]_</a:t>
            </a:r>
            <a:r>
              <a:rPr kumimoji="1" lang="en-US" altLang="ja-JP" dirty="0" err="1" smtClean="0"/>
              <a:t>data.c</a:t>
            </a:r>
            <a:r>
              <a:rPr kumimoji="1" lang="en-US" altLang="ja-JP" dirty="0" smtClean="0"/>
              <a:t>)</a:t>
            </a:r>
          </a:p>
          <a:p>
            <a:pPr marL="0" indent="0">
              <a:buNone/>
            </a:pPr>
            <a:r>
              <a:rPr kumimoji="1" lang="en-US" altLang="ja-JP" dirty="0" smtClean="0"/>
              <a:t>Add</a:t>
            </a:r>
            <a:r>
              <a:rPr kumimoji="1" lang="ja-JP" altLang="en-US" dirty="0" smtClean="0"/>
              <a:t>ブロックの定数として出力されているデータはここで定義される</a:t>
            </a:r>
            <a:endParaRPr kumimoji="1" lang="en-US" altLang="ja-JP" dirty="0"/>
          </a:p>
          <a:p>
            <a:pPr marL="0" indent="0">
              <a:buNone/>
            </a:pPr>
            <a:endParaRPr kumimoji="1" lang="en-US" altLang="ja-JP"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67000"/>
            <a:ext cx="5412716"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1828800" y="3200400"/>
            <a:ext cx="5336516"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620" y="5229225"/>
            <a:ext cx="47148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2207284" y="5395912"/>
            <a:ext cx="4726916" cy="5476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0767546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a:t>
            </a:r>
            <a:r>
              <a:rPr lang="ja-JP" altLang="en-US" dirty="0" smtClean="0"/>
              <a:t>結果</a:t>
            </a:r>
            <a:r>
              <a:rPr lang="ja-JP" altLang="en-US" dirty="0"/>
              <a:t>４</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のモデルをコード生成</a:t>
            </a:r>
            <a:r>
              <a:rPr kumimoji="1" lang="ja-JP" altLang="en-US" dirty="0" smtClean="0"/>
              <a:t>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r>
              <a:rPr kumimoji="1" lang="en-US" altLang="ja-JP" dirty="0" smtClean="0"/>
              <a:t>Manual Variant Source</a:t>
            </a:r>
            <a:r>
              <a:rPr kumimoji="1" lang="ja-JP" altLang="en-US" dirty="0" err="1" smtClean="0"/>
              <a:t>、</a:t>
            </a:r>
            <a:r>
              <a:rPr kumimoji="1" lang="en-US" altLang="ja-JP" dirty="0" smtClean="0"/>
              <a:t>Manual Variant Sink</a:t>
            </a:r>
            <a:r>
              <a:rPr kumimoji="1" lang="ja-JP" altLang="en-US" dirty="0" smtClean="0"/>
              <a:t>を用いる</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57400"/>
            <a:ext cx="5867400" cy="1857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81374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a:t>
            </a:r>
            <a:r>
              <a:rPr lang="ja-JP" altLang="en-US" dirty="0" smtClean="0"/>
              <a:t>結果</a:t>
            </a:r>
            <a:r>
              <a:rPr lang="ja-JP" altLang="en-US" dirty="0"/>
              <a:t>４</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コード生成結果</a:t>
            </a:r>
            <a:endParaRPr kumimoji="1" lang="en-US" altLang="ja-JP" dirty="0" smtClean="0"/>
          </a:p>
          <a:p>
            <a:pPr marL="0" indent="0">
              <a:buNone/>
            </a:pPr>
            <a:r>
              <a:rPr kumimoji="1" lang="ja-JP" altLang="en-US" dirty="0"/>
              <a:t>　</a:t>
            </a:r>
            <a:r>
              <a:rPr kumimoji="1" lang="en-US" altLang="ja-JP" dirty="0" smtClean="0"/>
              <a:t>Variant</a:t>
            </a:r>
            <a:r>
              <a:rPr kumimoji="1" lang="ja-JP" altLang="en-US" dirty="0" smtClean="0"/>
              <a:t>で選択されている部分のみ出力される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2381250"/>
            <a:ext cx="5867400"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1638300" y="4191000"/>
            <a:ext cx="58674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3640023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a:t>
            </a:r>
            <a:r>
              <a:rPr kumimoji="1" lang="ja-JP" altLang="en-US" sz="4000" dirty="0" smtClean="0"/>
              <a:t>に対して</a:t>
            </a:r>
            <a:r>
              <a:rPr kumimoji="1" lang="en-US" altLang="ja-JP" sz="4000" dirty="0" smtClean="0"/>
              <a:t>SLDV</a:t>
            </a:r>
          </a:p>
        </p:txBody>
      </p:sp>
    </p:spTree>
    <p:extLst>
      <p:ext uri="{BB962C8B-B14F-4D97-AF65-F5344CB8AC3E}">
        <p14:creationId xmlns:p14="http://schemas.microsoft.com/office/powerpoint/2010/main" val="4609802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 Source</a:t>
            </a:r>
            <a:r>
              <a:rPr lang="ja-JP" altLang="en-US" dirty="0" smtClean="0"/>
              <a:t>に対して</a:t>
            </a:r>
            <a:r>
              <a:rPr lang="en-US" altLang="ja-JP" dirty="0" smtClean="0"/>
              <a:t>SLDV</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のモデルに対して</a:t>
            </a:r>
            <a:r>
              <a:rPr kumimoji="1" lang="en-US" altLang="ja-JP" dirty="0" smtClean="0"/>
              <a:t>SLDV</a:t>
            </a:r>
            <a:r>
              <a:rPr kumimoji="1" lang="ja-JP" altLang="en-US" dirty="0" smtClean="0"/>
              <a:t>を掛ける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en-US" altLang="ja-JP" dirty="0" smtClean="0"/>
              <a:t>Variant </a:t>
            </a:r>
            <a:r>
              <a:rPr kumimoji="1" lang="en-US" altLang="ja-JP" dirty="0" smtClean="0"/>
              <a:t>Source</a:t>
            </a:r>
            <a:r>
              <a:rPr kumimoji="1" lang="ja-JP" altLang="en-US" dirty="0" smtClean="0"/>
              <a:t>の</a:t>
            </a:r>
            <a:r>
              <a:rPr kumimoji="1" lang="ja-JP" altLang="en-US" dirty="0" smtClean="0"/>
              <a:t>設定</a:t>
            </a:r>
            <a:endParaRPr kumimoji="1" lang="en-US" altLang="ja-JP" dirty="0" smtClean="0"/>
          </a:p>
          <a:p>
            <a:pPr marL="0" indent="0">
              <a:buNone/>
            </a:pPr>
            <a:r>
              <a:rPr kumimoji="1" lang="ja-JP" altLang="en-US" dirty="0"/>
              <a:t>　</a:t>
            </a:r>
            <a:r>
              <a:rPr kumimoji="1" lang="ja-JP" altLang="en-US" dirty="0" smtClean="0"/>
              <a:t>右図の通り</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DEST</a:t>
            </a:r>
            <a:r>
              <a:rPr kumimoji="1" lang="ja-JP" altLang="en-US" dirty="0" smtClean="0"/>
              <a:t>の値は</a:t>
            </a:r>
            <a:r>
              <a:rPr kumimoji="1" lang="en-US" altLang="ja-JP" dirty="0" smtClean="0"/>
              <a:t>1</a:t>
            </a:r>
            <a:r>
              <a:rPr kumimoji="1" lang="ja-JP" altLang="en-US" dirty="0" smtClean="0"/>
              <a:t>を設定</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8175" y="3520577"/>
            <a:ext cx="4619625" cy="2651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01277"/>
            <a:ext cx="4953000" cy="1895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82654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a:t>Variant Source</a:t>
            </a:r>
            <a:r>
              <a:rPr lang="ja-JP" altLang="en-US" dirty="0"/>
              <a:t>に対して</a:t>
            </a:r>
            <a:r>
              <a:rPr lang="en-US" altLang="ja-JP" dirty="0"/>
              <a:t>SLDV</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互換性の確認とテスト生成結果</a:t>
            </a:r>
            <a:endParaRPr kumimoji="1" lang="en-US" altLang="ja-JP" dirty="0"/>
          </a:p>
          <a:p>
            <a:pPr marL="0" indent="0">
              <a:buNone/>
            </a:pPr>
            <a:r>
              <a:rPr kumimoji="1" lang="ja-JP" altLang="en-US" dirty="0" smtClean="0"/>
              <a:t>　テスト生成まで問題なく</a:t>
            </a:r>
            <a:r>
              <a:rPr kumimoji="1" lang="ja-JP" altLang="en-US" dirty="0"/>
              <a:t>行えた</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2518424"/>
            <a:ext cx="3962400" cy="3247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389819"/>
            <a:ext cx="4104774"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23487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a:t>Variant Source</a:t>
            </a:r>
            <a:r>
              <a:rPr lang="ja-JP" altLang="en-US" dirty="0"/>
              <a:t>に対して</a:t>
            </a:r>
            <a:r>
              <a:rPr lang="en-US" altLang="ja-JP" dirty="0"/>
              <a:t>SLDV</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テスト生成</a:t>
            </a:r>
            <a:r>
              <a:rPr kumimoji="1" lang="ja-JP" altLang="en-US" dirty="0" smtClean="0"/>
              <a:t>結果</a:t>
            </a:r>
            <a:r>
              <a:rPr kumimoji="1" lang="ja-JP" altLang="en-US" dirty="0" smtClean="0"/>
              <a:t>（モデル）</a:t>
            </a:r>
            <a:endParaRPr kumimoji="1" lang="en-US" altLang="ja-JP" dirty="0" smtClean="0"/>
          </a:p>
          <a:p>
            <a:pPr marL="0" indent="0">
              <a:buNone/>
            </a:pPr>
            <a:endParaRPr kumimoji="1" lang="en-US" altLang="ja-JP" dirty="0"/>
          </a:p>
          <a:p>
            <a:pPr marL="0" indent="0">
              <a:buNone/>
            </a:pPr>
            <a:r>
              <a:rPr kumimoji="1" lang="en-US" altLang="ja-JP" dirty="0" smtClean="0"/>
              <a:t>Relational</a:t>
            </a:r>
            <a:r>
              <a:rPr kumimoji="1" lang="ja-JP" altLang="en-US" dirty="0"/>
              <a:t> </a:t>
            </a:r>
            <a:r>
              <a:rPr kumimoji="1" lang="en-US" altLang="ja-JP" dirty="0" smtClean="0"/>
              <a:t>Operator</a:t>
            </a:r>
            <a:r>
              <a:rPr kumimoji="1" lang="ja-JP" altLang="en-US" dirty="0" smtClean="0"/>
              <a:t>が、</a:t>
            </a:r>
            <a:endParaRPr kumimoji="1" lang="en-US" altLang="ja-JP" dirty="0" smtClean="0"/>
          </a:p>
          <a:p>
            <a:pPr marL="0" indent="0">
              <a:buNone/>
            </a:pPr>
            <a:r>
              <a:rPr kumimoji="1" lang="ja-JP" altLang="en-US" dirty="0" smtClean="0"/>
              <a:t>赤く表示される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581400"/>
            <a:ext cx="508635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825" y="1752600"/>
            <a:ext cx="460057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線コネクタ 6"/>
          <p:cNvCxnSpPr/>
          <p:nvPr/>
        </p:nvCxnSpPr>
        <p:spPr bwMode="auto">
          <a:xfrm flipV="1">
            <a:off x="5105400" y="3533775"/>
            <a:ext cx="1223962" cy="962025"/>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8852795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 Sink</a:t>
            </a:r>
            <a:r>
              <a:rPr lang="ja-JP" altLang="en-US" dirty="0" smtClean="0"/>
              <a:t>に対して</a:t>
            </a:r>
            <a:r>
              <a:rPr lang="en-US" altLang="ja-JP" dirty="0" smtClean="0"/>
              <a:t>SLDV</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のモデルに対して</a:t>
            </a:r>
            <a:r>
              <a:rPr kumimoji="1" lang="en-US" altLang="ja-JP" dirty="0" smtClean="0"/>
              <a:t>SLDV</a:t>
            </a:r>
            <a:r>
              <a:rPr kumimoji="1" lang="ja-JP" altLang="en-US" dirty="0" smtClean="0"/>
              <a:t>を掛ける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en-US" altLang="ja-JP" dirty="0" smtClean="0"/>
              <a:t>Variant </a:t>
            </a:r>
            <a:r>
              <a:rPr kumimoji="1" lang="en-US" altLang="ja-JP" dirty="0" smtClean="0"/>
              <a:t>Sink</a:t>
            </a:r>
            <a:r>
              <a:rPr kumimoji="1" lang="ja-JP" altLang="en-US" dirty="0" smtClean="0"/>
              <a:t>の</a:t>
            </a:r>
            <a:r>
              <a:rPr kumimoji="1" lang="ja-JP" altLang="en-US" dirty="0" smtClean="0"/>
              <a:t>設定</a:t>
            </a:r>
            <a:endParaRPr kumimoji="1" lang="en-US" altLang="ja-JP" dirty="0" smtClean="0"/>
          </a:p>
          <a:p>
            <a:pPr marL="0" indent="0">
              <a:buNone/>
            </a:pPr>
            <a:r>
              <a:rPr kumimoji="1" lang="ja-JP" altLang="en-US" dirty="0"/>
              <a:t>　</a:t>
            </a:r>
            <a:r>
              <a:rPr kumimoji="1" lang="ja-JP" altLang="en-US" dirty="0" smtClean="0"/>
              <a:t>右図の通り</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DEST</a:t>
            </a:r>
            <a:r>
              <a:rPr kumimoji="1" lang="ja-JP" altLang="en-US" dirty="0" smtClean="0"/>
              <a:t>の値は</a:t>
            </a:r>
            <a:r>
              <a:rPr kumimoji="1" lang="en-US" altLang="ja-JP" dirty="0" smtClean="0"/>
              <a:t>1</a:t>
            </a:r>
            <a:r>
              <a:rPr kumimoji="1" lang="ja-JP" altLang="en-US" dirty="0" smtClean="0"/>
              <a:t>を設定</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8175" y="3520577"/>
            <a:ext cx="4619625" cy="2651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38300"/>
            <a:ext cx="36861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98435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a:t>Variant Sink</a:t>
            </a:r>
            <a:r>
              <a:rPr lang="ja-JP" altLang="en-US" dirty="0"/>
              <a:t>に対して</a:t>
            </a:r>
            <a:r>
              <a:rPr lang="en-US" altLang="ja-JP" dirty="0"/>
              <a:t>SLDV</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互換性の</a:t>
            </a:r>
            <a:r>
              <a:rPr kumimoji="1" lang="ja-JP" altLang="en-US" dirty="0" smtClean="0"/>
              <a:t>確認とテスト生成結果</a:t>
            </a:r>
            <a:endParaRPr kumimoji="1" lang="en-US" altLang="ja-JP" dirty="0" smtClean="0"/>
          </a:p>
          <a:p>
            <a:pPr marL="0" indent="0">
              <a:buNone/>
            </a:pPr>
            <a:r>
              <a:rPr kumimoji="1" lang="ja-JP" altLang="en-US" dirty="0" smtClean="0"/>
              <a:t>　テスト生成まで問題なく行えた</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3892969"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09800"/>
            <a:ext cx="4238625" cy="3592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069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a:t>
            </a:r>
            <a:r>
              <a:rPr kumimoji="1" lang="ja-JP" altLang="en-US" sz="4000" dirty="0"/>
              <a:t>機能を持つ</a:t>
            </a:r>
            <a:r>
              <a:rPr kumimoji="1" lang="ja-JP" altLang="en-US" sz="4000" dirty="0" smtClean="0"/>
              <a:t>ブロック群</a:t>
            </a:r>
            <a:endParaRPr kumimoji="1" lang="en-US" altLang="ja-JP" sz="4000" dirty="0" smtClean="0"/>
          </a:p>
        </p:txBody>
      </p:sp>
    </p:spTree>
    <p:extLst>
      <p:ext uri="{BB962C8B-B14F-4D97-AF65-F5344CB8AC3E}">
        <p14:creationId xmlns:p14="http://schemas.microsoft.com/office/powerpoint/2010/main" val="36960523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a:t>Variant Sink</a:t>
            </a:r>
            <a:r>
              <a:rPr lang="ja-JP" altLang="en-US" dirty="0"/>
              <a:t>に対して</a:t>
            </a:r>
            <a:r>
              <a:rPr lang="en-US" altLang="ja-JP" dirty="0"/>
              <a:t>SLDV</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テスト生成</a:t>
            </a:r>
            <a:r>
              <a:rPr kumimoji="1" lang="ja-JP" altLang="en-US" dirty="0" smtClean="0"/>
              <a:t>結果（モデル）</a:t>
            </a:r>
            <a:endParaRPr kumimoji="1" lang="en-US" altLang="ja-JP" dirty="0" smtClean="0"/>
          </a:p>
          <a:p>
            <a:pPr marL="0" indent="0">
              <a:buNone/>
            </a:pPr>
            <a:r>
              <a:rPr kumimoji="1" lang="en-US" altLang="ja-JP" dirty="0" smtClean="0"/>
              <a:t>2</a:t>
            </a:r>
            <a:r>
              <a:rPr kumimoji="1" lang="ja-JP" altLang="en-US" dirty="0" err="1" smtClean="0"/>
              <a:t>つの</a:t>
            </a:r>
            <a:r>
              <a:rPr kumimoji="1" lang="en-US" altLang="ja-JP" dirty="0" smtClean="0"/>
              <a:t>Relational Operator</a:t>
            </a:r>
            <a:r>
              <a:rPr kumimoji="1" lang="ja-JP" altLang="en-US" dirty="0" smtClean="0"/>
              <a:t>が赤く表示された</a:t>
            </a:r>
            <a:endParaRPr kumimoji="1" lang="en-US" altLang="ja-JP" dirty="0" smtClean="0"/>
          </a:p>
          <a:p>
            <a:pPr marL="0" indent="0">
              <a:buNone/>
            </a:pPr>
            <a:r>
              <a:rPr kumimoji="1" lang="ja-JP" altLang="en-US" dirty="0"/>
              <a:t>　</a:t>
            </a:r>
            <a:r>
              <a:rPr kumimoji="1" lang="ja-JP" altLang="en-US" dirty="0" smtClean="0"/>
              <a:t>→</a:t>
            </a:r>
            <a:r>
              <a:rPr kumimoji="1" lang="en-US" altLang="ja-JP" dirty="0" smtClean="0"/>
              <a:t>Variant</a:t>
            </a:r>
            <a:r>
              <a:rPr kumimoji="1" lang="ja-JP" altLang="en-US" dirty="0" smtClean="0"/>
              <a:t>で選ばれていない方も、別のアクティブな信号が流れ込んでいるため、検査対象に含まれる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362" y="2785527"/>
            <a:ext cx="3233738" cy="1253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325" y="3429000"/>
            <a:ext cx="36480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線コネクタ 9"/>
          <p:cNvCxnSpPr/>
          <p:nvPr/>
        </p:nvCxnSpPr>
        <p:spPr bwMode="auto">
          <a:xfrm flipV="1">
            <a:off x="3886200" y="3429002"/>
            <a:ext cx="1757362" cy="380998"/>
          </a:xfrm>
          <a:prstGeom prst="line">
            <a:avLst/>
          </a:prstGeom>
          <a:solidFill>
            <a:schemeClr val="accent1"/>
          </a:solidFill>
          <a:ln w="38100" cap="flat" cmpd="sng" algn="ctr">
            <a:solidFill>
              <a:srgbClr val="FF0000"/>
            </a:solidFill>
            <a:prstDash val="solid"/>
            <a:round/>
            <a:headEnd type="none" w="med" len="med"/>
            <a:tailEnd type="none" w="med" len="med"/>
          </a:ln>
          <a:effectLst/>
        </p:spPr>
      </p:cxnSp>
      <p:pic>
        <p:nvPicPr>
          <p:cNvPr id="2458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9262" y="4383567"/>
            <a:ext cx="3233738" cy="1243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bwMode="auto">
          <a:xfrm>
            <a:off x="3886200" y="4838700"/>
            <a:ext cx="1681162"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9" name="テキスト ボックス 8"/>
          <p:cNvSpPr txBox="1"/>
          <p:nvPr/>
        </p:nvSpPr>
        <p:spPr>
          <a:xfrm>
            <a:off x="4252913" y="5626789"/>
            <a:ext cx="4576762" cy="646331"/>
          </a:xfrm>
          <a:prstGeom prst="rect">
            <a:avLst/>
          </a:prstGeom>
          <a:noFill/>
        </p:spPr>
        <p:txBody>
          <a:bodyPr wrap="square" rtlCol="0">
            <a:spAutoFit/>
          </a:bodyPr>
          <a:lstStyle/>
          <a:p>
            <a:r>
              <a:rPr lang="ja-JP" altLang="en-US" dirty="0" smtClean="0"/>
              <a:t>インポートの値が流れているならば、</a:t>
            </a:r>
            <a:r>
              <a:rPr lang="en-US" altLang="ja-JP" dirty="0" smtClean="0"/>
              <a:t>False</a:t>
            </a:r>
            <a:r>
              <a:rPr lang="ja-JP" altLang="en-US" dirty="0" smtClean="0"/>
              <a:t>が取れるため、インポートの値は流れていない</a:t>
            </a:r>
            <a:endParaRPr kumimoji="1" lang="ja-JP" altLang="en-US" dirty="0"/>
          </a:p>
        </p:txBody>
      </p:sp>
    </p:spTree>
    <p:extLst>
      <p:ext uri="{BB962C8B-B14F-4D97-AF65-F5344CB8AC3E}">
        <p14:creationId xmlns:p14="http://schemas.microsoft.com/office/powerpoint/2010/main" val="28541535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Manual Variant </a:t>
            </a:r>
            <a:r>
              <a:rPr lang="en-US" altLang="ja-JP" dirty="0" err="1" smtClean="0"/>
              <a:t>Source,Sink</a:t>
            </a:r>
            <a:r>
              <a:rPr lang="ja-JP" altLang="en-US" dirty="0" smtClean="0"/>
              <a:t>に</a:t>
            </a:r>
            <a:r>
              <a:rPr lang="ja-JP" altLang="en-US" dirty="0"/>
              <a:t>対して</a:t>
            </a:r>
            <a:r>
              <a:rPr lang="en-US" altLang="ja-JP" dirty="0"/>
              <a:t>SLDV</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次のモデルに対して</a:t>
            </a:r>
            <a:r>
              <a:rPr kumimoji="1" lang="en-US" altLang="ja-JP" dirty="0" smtClean="0"/>
              <a:t>SLDV</a:t>
            </a:r>
            <a:r>
              <a:rPr kumimoji="1" lang="ja-JP" altLang="en-US" dirty="0" smtClean="0"/>
              <a:t>をかける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7867742"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60794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Manual Variant </a:t>
            </a:r>
            <a:r>
              <a:rPr lang="en-US" altLang="ja-JP" dirty="0" err="1" smtClean="0"/>
              <a:t>Source,Sink</a:t>
            </a:r>
            <a:r>
              <a:rPr lang="ja-JP" altLang="en-US" dirty="0" smtClean="0"/>
              <a:t>に</a:t>
            </a:r>
            <a:r>
              <a:rPr lang="ja-JP" altLang="en-US" dirty="0"/>
              <a:t>対して</a:t>
            </a:r>
            <a:r>
              <a:rPr lang="en-US" altLang="ja-JP" dirty="0"/>
              <a:t>SLDV</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互換性の確認とテスト生成結果</a:t>
            </a:r>
            <a:endParaRPr kumimoji="1" lang="en-US" altLang="ja-JP" dirty="0" smtClean="0"/>
          </a:p>
          <a:p>
            <a:pPr marL="0" indent="0">
              <a:buNone/>
            </a:pPr>
            <a:r>
              <a:rPr kumimoji="1" lang="ja-JP" altLang="en-US" dirty="0"/>
              <a:t>　</a:t>
            </a:r>
            <a:r>
              <a:rPr kumimoji="1" lang="ja-JP" altLang="en-US" dirty="0" smtClean="0"/>
              <a:t>テスト生成まで問題なく行えた</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409194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133600"/>
            <a:ext cx="3967316"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27537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Manual Variant </a:t>
            </a:r>
            <a:r>
              <a:rPr lang="en-US" altLang="ja-JP" dirty="0" err="1" smtClean="0"/>
              <a:t>Source,Sink</a:t>
            </a:r>
            <a:r>
              <a:rPr lang="ja-JP" altLang="en-US" dirty="0" smtClean="0"/>
              <a:t>に</a:t>
            </a:r>
            <a:r>
              <a:rPr lang="ja-JP" altLang="en-US" dirty="0"/>
              <a:t>対して</a:t>
            </a:r>
            <a:r>
              <a:rPr lang="en-US" altLang="ja-JP" dirty="0"/>
              <a:t>SLDV</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テスト生成結果</a:t>
            </a:r>
            <a:r>
              <a:rPr kumimoji="1" lang="en-US" altLang="ja-JP" dirty="0" smtClean="0"/>
              <a:t>(</a:t>
            </a:r>
            <a:r>
              <a:rPr kumimoji="1" lang="ja-JP" altLang="en-US" dirty="0" smtClean="0"/>
              <a:t>モデル</a:t>
            </a:r>
            <a:r>
              <a:rPr kumimoji="1" lang="en-US" altLang="ja-JP" dirty="0" smtClean="0"/>
              <a:t>)</a:t>
            </a:r>
          </a:p>
          <a:p>
            <a:pPr marL="0" indent="0">
              <a:buNone/>
            </a:pPr>
            <a:r>
              <a:rPr kumimoji="1" lang="en-US" altLang="ja-JP" dirty="0"/>
              <a:t>2</a:t>
            </a:r>
            <a:r>
              <a:rPr kumimoji="1" lang="ja-JP" altLang="en-US" dirty="0" err="1"/>
              <a:t>つの</a:t>
            </a:r>
            <a:r>
              <a:rPr kumimoji="1" lang="en-US" altLang="ja-JP" dirty="0"/>
              <a:t>Relational Operator</a:t>
            </a:r>
            <a:r>
              <a:rPr kumimoji="1" lang="ja-JP" altLang="en-US" dirty="0"/>
              <a:t>が赤く表示された</a:t>
            </a:r>
            <a:endParaRPr kumimoji="1" lang="en-US" altLang="ja-JP" dirty="0"/>
          </a:p>
          <a:p>
            <a:pPr marL="0" indent="0">
              <a:buNone/>
            </a:pPr>
            <a:r>
              <a:rPr kumimoji="1" lang="ja-JP" altLang="en-US" dirty="0"/>
              <a:t>　→</a:t>
            </a:r>
            <a:r>
              <a:rPr kumimoji="1" lang="en-US" altLang="ja-JP" dirty="0"/>
              <a:t>Variant</a:t>
            </a:r>
            <a:r>
              <a:rPr kumimoji="1" lang="ja-JP" altLang="en-US" dirty="0"/>
              <a:t>で選ばれていない方も、別のアクティブな信号が流れ込んでいるため、検査対象に含まれる</a:t>
            </a: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733800"/>
            <a:ext cx="566737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644" y="2743200"/>
            <a:ext cx="3575156"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5029519"/>
            <a:ext cx="3562350" cy="1371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線コネクタ 8"/>
          <p:cNvCxnSpPr/>
          <p:nvPr/>
        </p:nvCxnSpPr>
        <p:spPr bwMode="auto">
          <a:xfrm flipV="1">
            <a:off x="4953000" y="3429002"/>
            <a:ext cx="552450" cy="609598"/>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直線コネクタ 10"/>
          <p:cNvCxnSpPr/>
          <p:nvPr/>
        </p:nvCxnSpPr>
        <p:spPr bwMode="auto">
          <a:xfrm>
            <a:off x="4981575" y="5029519"/>
            <a:ext cx="523875" cy="838041"/>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6855601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324850" cy="685800"/>
          </a:xfrm>
        </p:spPr>
        <p:txBody>
          <a:bodyPr/>
          <a:lstStyle/>
          <a:p>
            <a:pPr marL="0" indent="0" algn="ctr">
              <a:buNone/>
            </a:pPr>
            <a:r>
              <a:rPr kumimoji="1" lang="en-US" altLang="ja-JP" sz="4000" dirty="0" smtClean="0"/>
              <a:t>Variant</a:t>
            </a:r>
            <a:r>
              <a:rPr kumimoji="1" lang="ja-JP" altLang="en-US" sz="4000" dirty="0"/>
              <a:t> </a:t>
            </a:r>
            <a:r>
              <a:rPr kumimoji="1" lang="en-US" altLang="ja-JP" sz="4000" dirty="0" err="1" smtClean="0"/>
              <a:t>Source,Sink</a:t>
            </a:r>
            <a:r>
              <a:rPr kumimoji="1" lang="ja-JP" altLang="en-US" sz="4000" dirty="0" smtClean="0"/>
              <a:t>のダウングレード</a:t>
            </a:r>
            <a:endParaRPr kumimoji="1" lang="en-US" altLang="ja-JP" sz="4000" dirty="0" smtClean="0"/>
          </a:p>
        </p:txBody>
      </p:sp>
    </p:spTree>
    <p:extLst>
      <p:ext uri="{BB962C8B-B14F-4D97-AF65-F5344CB8AC3E}">
        <p14:creationId xmlns:p14="http://schemas.microsoft.com/office/powerpoint/2010/main" val="20168337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次のモデルを</a:t>
            </a:r>
            <a:r>
              <a:rPr kumimoji="1" lang="en-US" altLang="ja-JP" dirty="0" smtClean="0"/>
              <a:t>R2015aSP1</a:t>
            </a:r>
            <a:r>
              <a:rPr kumimoji="1" lang="ja-JP" altLang="en-US" dirty="0" smtClean="0"/>
              <a:t>にダウングレードする</a:t>
            </a:r>
            <a:endParaRPr kumimoji="1" lang="en-US" altLang="ja-JP" dirty="0" smtClean="0"/>
          </a:p>
          <a:p>
            <a:pPr marL="0" indent="0">
              <a:buNone/>
            </a:pPr>
            <a:r>
              <a:rPr kumimoji="1" lang="ja-JP" altLang="en-US" dirty="0"/>
              <a:t>　</a:t>
            </a:r>
            <a:r>
              <a:rPr kumimoji="1" lang="en-US" altLang="ja-JP" dirty="0" smtClean="0"/>
              <a:t>Variant Source</a:t>
            </a:r>
            <a:r>
              <a:rPr kumimoji="1" lang="ja-JP" altLang="en-US" dirty="0" err="1" smtClean="0"/>
              <a:t>、</a:t>
            </a:r>
            <a:r>
              <a:rPr kumimoji="1" lang="en-US" altLang="ja-JP" dirty="0" smtClean="0"/>
              <a:t>Variant Sink</a:t>
            </a:r>
            <a:r>
              <a:rPr kumimoji="1" lang="ja-JP" altLang="en-US" dirty="0" smtClean="0"/>
              <a:t>で構成されたモデル</a:t>
            </a:r>
            <a:endParaRPr kumimoji="1" lang="en-US" altLang="ja-JP" dirty="0" smtClean="0"/>
          </a:p>
          <a:p>
            <a:pPr marL="0" indent="0">
              <a:buNone/>
            </a:pPr>
            <a:r>
              <a:rPr kumimoji="1" lang="ja-JP" altLang="en-US" dirty="0"/>
              <a:t>　</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48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5867400" cy="2090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81306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ダウングレード</a:t>
            </a:r>
            <a:r>
              <a:rPr kumimoji="1" lang="ja-JP" altLang="en-US" dirty="0"/>
              <a:t>結果</a:t>
            </a:r>
            <a:endParaRPr kumimoji="1" lang="en-US" altLang="ja-JP" dirty="0" smtClean="0"/>
          </a:p>
          <a:p>
            <a:pPr marL="0" indent="0">
              <a:buNone/>
            </a:pPr>
            <a:r>
              <a:rPr kumimoji="1" lang="ja-JP" altLang="en-US" dirty="0"/>
              <a:t>　</a:t>
            </a:r>
            <a:r>
              <a:rPr kumimoji="1" lang="ja-JP" altLang="en-US" dirty="0" smtClean="0"/>
              <a:t>非対応のブロックとして警告が出る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a:t>　</a:t>
            </a:r>
            <a:r>
              <a:rPr kumimoji="1" lang="ja-JP" altLang="en-US" dirty="0" smtClean="0"/>
              <a:t>モデル</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4191000"/>
            <a:ext cx="490537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025" y="3962400"/>
            <a:ext cx="224014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U ターン矢印 5"/>
          <p:cNvSpPr/>
          <p:nvPr/>
        </p:nvSpPr>
        <p:spPr bwMode="auto">
          <a:xfrm>
            <a:off x="4419600" y="3581070"/>
            <a:ext cx="3200400" cy="685800"/>
          </a:xfrm>
          <a:prstGeom prst="uturnArrow">
            <a:avLst>
              <a:gd name="adj1" fmla="val 25000"/>
              <a:gd name="adj2" fmla="val 25000"/>
              <a:gd name="adj3" fmla="val 25000"/>
              <a:gd name="adj4" fmla="val 43750"/>
              <a:gd name="adj5" fmla="val 51389"/>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68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1905000"/>
            <a:ext cx="54102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59553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次のモデルを</a:t>
            </a:r>
            <a:r>
              <a:rPr kumimoji="1" lang="en-US" altLang="ja-JP" dirty="0" smtClean="0"/>
              <a:t>R2016a</a:t>
            </a:r>
            <a:r>
              <a:rPr kumimoji="1" lang="ja-JP" altLang="en-US" dirty="0" smtClean="0"/>
              <a:t>にダウングレードする</a:t>
            </a:r>
            <a:endParaRPr kumimoji="1" lang="en-US" altLang="ja-JP" dirty="0" smtClean="0"/>
          </a:p>
          <a:p>
            <a:pPr marL="0" indent="0">
              <a:buNone/>
            </a:pPr>
            <a:r>
              <a:rPr kumimoji="1" lang="ja-JP" altLang="en-US" dirty="0"/>
              <a:t>　</a:t>
            </a:r>
            <a:r>
              <a:rPr kumimoji="1" lang="en-US" altLang="ja-JP" dirty="0" smtClean="0"/>
              <a:t>Manual Variant Source</a:t>
            </a:r>
            <a:r>
              <a:rPr kumimoji="1" lang="ja-JP" altLang="en-US" dirty="0" err="1" smtClean="0"/>
              <a:t>、</a:t>
            </a:r>
            <a:r>
              <a:rPr kumimoji="1" lang="en-US" altLang="ja-JP" dirty="0" smtClean="0"/>
              <a:t>Manual Variant Sink</a:t>
            </a:r>
            <a:r>
              <a:rPr kumimoji="1" lang="ja-JP" altLang="en-US" dirty="0" smtClean="0"/>
              <a:t>で構成されたモデル</a:t>
            </a:r>
            <a:endParaRPr kumimoji="1" lang="en-US" altLang="ja-JP" dirty="0" smtClean="0"/>
          </a:p>
          <a:p>
            <a:pPr marL="0" indent="0">
              <a:buNone/>
            </a:pPr>
            <a:r>
              <a:rPr kumimoji="1" lang="ja-JP" altLang="en-US" dirty="0"/>
              <a:t>　</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667000"/>
            <a:ext cx="60864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51752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ダウングレード結果</a:t>
            </a:r>
            <a:endParaRPr kumimoji="1" lang="en-US" altLang="ja-JP" dirty="0" smtClean="0"/>
          </a:p>
          <a:p>
            <a:pPr marL="0" indent="0">
              <a:buNone/>
            </a:pPr>
            <a:r>
              <a:rPr kumimoji="1" lang="ja-JP" altLang="en-US" dirty="0"/>
              <a:t>　</a:t>
            </a:r>
            <a:r>
              <a:rPr kumimoji="1" lang="en-US" altLang="ja-JP" dirty="0" smtClean="0"/>
              <a:t>Manual Variant Source</a:t>
            </a:r>
            <a:r>
              <a:rPr kumimoji="1" lang="ja-JP" altLang="en-US" dirty="0" err="1" smtClean="0"/>
              <a:t>、</a:t>
            </a:r>
            <a:r>
              <a:rPr kumimoji="1" lang="en-US" altLang="ja-JP" dirty="0" smtClean="0"/>
              <a:t>Manual Variant Sink</a:t>
            </a:r>
            <a:r>
              <a:rPr kumimoji="1" lang="ja-JP" altLang="en-US" dirty="0" smtClean="0"/>
              <a:t>が残ったままである</a:t>
            </a:r>
            <a:endParaRPr kumimoji="1" lang="en-US" altLang="ja-JP" dirty="0" smtClean="0"/>
          </a:p>
          <a:p>
            <a:pPr marL="0" indent="0">
              <a:buNone/>
            </a:pPr>
            <a:r>
              <a:rPr kumimoji="1" lang="ja-JP" altLang="en-US" dirty="0"/>
              <a:t>　</a:t>
            </a:r>
            <a:r>
              <a:rPr kumimoji="1" lang="ja-JP" altLang="en-US" dirty="0" smtClean="0">
                <a:solidFill>
                  <a:srgbClr val="0000FF"/>
                </a:solidFill>
              </a:rPr>
              <a:t>ドキュメントでは</a:t>
            </a:r>
            <a:r>
              <a:rPr kumimoji="1" lang="en-US" altLang="ja-JP" dirty="0" smtClean="0">
                <a:solidFill>
                  <a:srgbClr val="0000FF"/>
                </a:solidFill>
              </a:rPr>
              <a:t>R2016b</a:t>
            </a:r>
            <a:r>
              <a:rPr kumimoji="1" lang="ja-JP" altLang="en-US" dirty="0" smtClean="0">
                <a:solidFill>
                  <a:srgbClr val="0000FF"/>
                </a:solidFill>
              </a:rPr>
              <a:t>から実装とされていたが、</a:t>
            </a:r>
            <a:r>
              <a:rPr kumimoji="1" lang="en-US" altLang="ja-JP" dirty="0" smtClean="0">
                <a:solidFill>
                  <a:srgbClr val="0000FF"/>
                </a:solidFill>
              </a:rPr>
              <a:t>R2016a</a:t>
            </a:r>
            <a:r>
              <a:rPr kumimoji="1" lang="ja-JP" altLang="en-US" dirty="0" smtClean="0">
                <a:solidFill>
                  <a:srgbClr val="0000FF"/>
                </a:solidFill>
              </a:rPr>
              <a:t>から存在していたのか</a:t>
            </a:r>
            <a:endParaRPr kumimoji="1" lang="en-US" altLang="ja-JP" dirty="0" smtClean="0">
              <a:solidFill>
                <a:srgbClr val="0000FF"/>
              </a:solidFill>
            </a:endParaRPr>
          </a:p>
          <a:p>
            <a:pPr marL="0" indent="0">
              <a:buNone/>
            </a:pPr>
            <a:r>
              <a:rPr kumimoji="1" lang="ja-JP" altLang="en-US" dirty="0"/>
              <a:t>　</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3400425"/>
            <a:ext cx="60864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16611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次のモデルを</a:t>
            </a:r>
            <a:r>
              <a:rPr kumimoji="1" lang="en-US" altLang="ja-JP" dirty="0" smtClean="0"/>
              <a:t>R2015a</a:t>
            </a:r>
            <a:r>
              <a:rPr kumimoji="1" lang="ja-JP" altLang="en-US" dirty="0" smtClean="0"/>
              <a:t>にダウングレードする</a:t>
            </a:r>
            <a:endParaRPr kumimoji="1" lang="en-US" altLang="ja-JP" dirty="0" smtClean="0"/>
          </a:p>
          <a:p>
            <a:pPr marL="0" indent="0">
              <a:buNone/>
            </a:pPr>
            <a:r>
              <a:rPr kumimoji="1" lang="ja-JP" altLang="en-US" dirty="0"/>
              <a:t>　</a:t>
            </a:r>
            <a:r>
              <a:rPr kumimoji="1" lang="en-US" altLang="ja-JP" dirty="0" smtClean="0"/>
              <a:t>Manual Variant Source</a:t>
            </a:r>
            <a:r>
              <a:rPr kumimoji="1" lang="ja-JP" altLang="en-US" dirty="0" err="1" smtClean="0"/>
              <a:t>、</a:t>
            </a:r>
            <a:r>
              <a:rPr kumimoji="1" lang="en-US" altLang="ja-JP" dirty="0" smtClean="0"/>
              <a:t>Manual Variant Sink</a:t>
            </a:r>
            <a:r>
              <a:rPr kumimoji="1" lang="ja-JP" altLang="en-US" dirty="0" smtClean="0"/>
              <a:t>で構成されたモデル</a:t>
            </a:r>
            <a:endParaRPr kumimoji="1" lang="en-US" altLang="ja-JP" dirty="0" smtClean="0"/>
          </a:p>
          <a:p>
            <a:pPr marL="0" indent="0">
              <a:buNone/>
            </a:pPr>
            <a:r>
              <a:rPr kumimoji="1" lang="ja-JP" altLang="en-US" dirty="0"/>
              <a:t>　</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667000"/>
            <a:ext cx="60864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0835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a:t>機能を持つブロック群</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857300541"/>
              </p:ext>
            </p:extLst>
          </p:nvPr>
        </p:nvGraphicFramePr>
        <p:xfrm>
          <a:off x="685800" y="1095617"/>
          <a:ext cx="8229600" cy="4952999"/>
        </p:xfrm>
        <a:graphic>
          <a:graphicData uri="http://schemas.openxmlformats.org/drawingml/2006/table">
            <a:tbl>
              <a:tblPr firstRow="1" bandRow="1">
                <a:tableStyleId>{C083E6E3-FA7D-4D7B-A595-EF9225AFEA82}</a:tableStyleId>
              </a:tblPr>
              <a:tblGrid>
                <a:gridCol w="2514600"/>
                <a:gridCol w="4191000"/>
                <a:gridCol w="1524000"/>
              </a:tblGrid>
              <a:tr h="475129">
                <a:tc>
                  <a:txBody>
                    <a:bodyPr/>
                    <a:lstStyle/>
                    <a:p>
                      <a:r>
                        <a:rPr kumimoji="1" lang="ja-JP" altLang="en-US" dirty="0" smtClean="0"/>
                        <a:t>ブロック名</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smtClean="0"/>
                        <a:t>概要</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smtClean="0"/>
                        <a:t>実装</a:t>
                      </a:r>
                      <a:r>
                        <a:rPr kumimoji="1" lang="en-US" altLang="ja-JP" dirty="0" smtClean="0"/>
                        <a:t>ver.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644818">
                <a:tc>
                  <a:txBody>
                    <a:bodyPr/>
                    <a:lstStyle/>
                    <a:p>
                      <a:r>
                        <a:rPr kumimoji="1" lang="en-US" altLang="ja-JP" dirty="0" smtClean="0"/>
                        <a:t>Variant Subsystem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a:t>
                      </a:r>
                      <a:r>
                        <a:rPr kumimoji="1" lang="ja-JP" altLang="en-US" dirty="0" smtClean="0"/>
                        <a:t>機能をサブシステム単位で実装できるもの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R2010b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4818">
                <a:tc>
                  <a:txBody>
                    <a:bodyPr/>
                    <a:lstStyle/>
                    <a:p>
                      <a:r>
                        <a:rPr kumimoji="1" lang="en-US" altLang="ja-JP" dirty="0" smtClean="0"/>
                        <a:t>Variant model</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 Subsystem</a:t>
                      </a:r>
                      <a:r>
                        <a:rPr kumimoji="1" lang="ja-JP" altLang="en-US" dirty="0" smtClean="0"/>
                        <a:t>の拡張</a:t>
                      </a:r>
                      <a:endParaRPr kumimoji="1" lang="en-US" altLang="ja-JP" dirty="0" smtClean="0"/>
                    </a:p>
                    <a:p>
                      <a:r>
                        <a:rPr kumimoji="1" lang="ja-JP" altLang="en-US" dirty="0" smtClean="0"/>
                        <a:t>モデル自体を</a:t>
                      </a:r>
                      <a:r>
                        <a:rPr kumimoji="1" lang="en-US" altLang="ja-JP" dirty="0" smtClean="0"/>
                        <a:t>Variant</a:t>
                      </a:r>
                      <a:r>
                        <a:rPr kumimoji="1" lang="ja-JP" altLang="en-US" dirty="0" smtClean="0"/>
                        <a:t>で選択できるようにしたもの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R2012a</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4818">
                <a:tc>
                  <a:txBody>
                    <a:bodyPr/>
                    <a:lstStyle/>
                    <a:p>
                      <a:r>
                        <a:rPr kumimoji="1" lang="en-US" altLang="ja-JP" dirty="0" smtClean="0"/>
                        <a:t>Variant Source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a:t>
                      </a:r>
                      <a:r>
                        <a:rPr kumimoji="1" lang="ja-JP" altLang="en-US" dirty="0" smtClean="0"/>
                        <a:t>機能を入力する側のブロックに対して実装できる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R2016a</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4818">
                <a:tc>
                  <a:txBody>
                    <a:bodyPr/>
                    <a:lstStyle/>
                    <a:p>
                      <a:r>
                        <a:rPr kumimoji="1" lang="en-US" altLang="ja-JP" dirty="0" smtClean="0"/>
                        <a:t>Variant Sink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a:t>
                      </a:r>
                      <a:r>
                        <a:rPr kumimoji="1" lang="ja-JP" altLang="en-US" dirty="0" smtClean="0"/>
                        <a:t>機能を出力する側のブロックに対して実装できる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R2016a</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4508">
                <a:tc>
                  <a:txBody>
                    <a:bodyPr/>
                    <a:lstStyle/>
                    <a:p>
                      <a:r>
                        <a:rPr kumimoji="1" lang="en-US" altLang="ja-JP" dirty="0" smtClean="0"/>
                        <a:t>Manual Variant Source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 Source</a:t>
                      </a:r>
                      <a:r>
                        <a:rPr kumimoji="1" lang="ja-JP" altLang="en-US" dirty="0" smtClean="0"/>
                        <a:t>の</a:t>
                      </a:r>
                      <a:r>
                        <a:rPr kumimoji="1" lang="en-US" altLang="ja-JP" dirty="0" smtClean="0"/>
                        <a:t>Variant</a:t>
                      </a:r>
                      <a:r>
                        <a:rPr kumimoji="1" lang="ja-JP" altLang="en-US" dirty="0" smtClean="0"/>
                        <a:t>設定をダブルクリックのみでできるようにしたもの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R2016b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4508">
                <a:tc>
                  <a:txBody>
                    <a:bodyPr/>
                    <a:lstStyle/>
                    <a:p>
                      <a:r>
                        <a:rPr kumimoji="1" lang="en-US" altLang="ja-JP" dirty="0" smtClean="0"/>
                        <a:t>Manual</a:t>
                      </a:r>
                      <a:r>
                        <a:rPr kumimoji="1" lang="en-US" altLang="ja-JP" baseline="0" dirty="0" smtClean="0"/>
                        <a:t> Variant Sink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a:t>
                      </a:r>
                      <a:r>
                        <a:rPr kumimoji="1" lang="en-US" altLang="ja-JP" baseline="0" dirty="0" smtClean="0"/>
                        <a:t> Sink</a:t>
                      </a:r>
                      <a:r>
                        <a:rPr kumimoji="1" lang="ja-JP" altLang="en-US" baseline="0" dirty="0" smtClean="0"/>
                        <a:t>の</a:t>
                      </a:r>
                      <a:r>
                        <a:rPr kumimoji="1" lang="en-US" altLang="ja-JP" baseline="0" dirty="0" smtClean="0"/>
                        <a:t>Variant</a:t>
                      </a:r>
                      <a:r>
                        <a:rPr kumimoji="1" lang="ja-JP" altLang="en-US" baseline="0" dirty="0" smtClean="0"/>
                        <a:t>設定をダブルクリックのみでできるようにしたもの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R2016b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473865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ダウングレード結果</a:t>
            </a:r>
            <a:endParaRPr kumimoji="1" lang="en-US" altLang="ja-JP" dirty="0" smtClean="0"/>
          </a:p>
          <a:p>
            <a:pPr marL="0" indent="0">
              <a:buNone/>
            </a:pPr>
            <a:r>
              <a:rPr kumimoji="1" lang="ja-JP" altLang="en-US" dirty="0"/>
              <a:t>　　</a:t>
            </a:r>
            <a:r>
              <a:rPr kumimoji="1" lang="ja-JP" altLang="en-US" dirty="0" smtClean="0"/>
              <a:t>未対応のブロックとして警告がでる</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1981200"/>
            <a:ext cx="5257800" cy="1796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96805"/>
            <a:ext cx="48672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U ターン矢印 6"/>
          <p:cNvSpPr/>
          <p:nvPr/>
        </p:nvSpPr>
        <p:spPr bwMode="auto">
          <a:xfrm>
            <a:off x="4191000" y="3810000"/>
            <a:ext cx="3200400" cy="685800"/>
          </a:xfrm>
          <a:prstGeom prst="uturnArrow">
            <a:avLst>
              <a:gd name="adj1" fmla="val 25000"/>
              <a:gd name="adj2" fmla="val 25000"/>
              <a:gd name="adj3" fmla="val 25000"/>
              <a:gd name="adj4" fmla="val 43750"/>
              <a:gd name="adj5" fmla="val 51389"/>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0" y="4210050"/>
            <a:ext cx="270510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8248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a:t>
            </a:r>
            <a:r>
              <a:rPr kumimoji="1" lang="ja-JP" altLang="en-US" sz="4000" dirty="0" smtClean="0"/>
              <a:t>設定方法</a:t>
            </a:r>
            <a:endParaRPr kumimoji="1" lang="en-US" altLang="ja-JP" sz="4000" dirty="0" smtClean="0"/>
          </a:p>
        </p:txBody>
      </p:sp>
    </p:spTree>
    <p:extLst>
      <p:ext uri="{BB962C8B-B14F-4D97-AF65-F5344CB8AC3E}">
        <p14:creationId xmlns:p14="http://schemas.microsoft.com/office/powerpoint/2010/main" val="2917642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en-US" altLang="ja-JP" dirty="0" smtClean="0"/>
              <a:t>Variant</a:t>
            </a:r>
            <a:r>
              <a:rPr lang="ja-JP" altLang="en-US" dirty="0" smtClean="0"/>
              <a:t>設定方法</a:t>
            </a:r>
            <a:r>
              <a:rPr lang="en-US" altLang="ja-JP" dirty="0" smtClean="0"/>
              <a:t>(Variant </a:t>
            </a:r>
            <a:r>
              <a:rPr lang="en-US" altLang="ja-JP" dirty="0" err="1" smtClean="0"/>
              <a:t>Source,Sink</a:t>
            </a:r>
            <a:r>
              <a:rPr lang="en-US" altLang="ja-JP" dirty="0" smtClean="0"/>
              <a:t>)</a:t>
            </a:r>
            <a:endParaRPr kumimoji="1" lang="ja-JP" altLang="en-US"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Source</a:t>
            </a:r>
            <a:r>
              <a:rPr kumimoji="1" lang="ja-JP" altLang="en-US" dirty="0" smtClean="0"/>
              <a:t>および</a:t>
            </a:r>
            <a:r>
              <a:rPr kumimoji="1" lang="en-US" altLang="ja-JP" dirty="0" smtClean="0"/>
              <a:t>Variant Sink</a:t>
            </a:r>
            <a:r>
              <a:rPr kumimoji="1" lang="ja-JP" altLang="en-US" dirty="0" smtClean="0"/>
              <a:t>の設定画面は共通して以下の通りである</a:t>
            </a:r>
            <a:endParaRPr kumimoji="1"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2085975"/>
            <a:ext cx="6381750"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495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pPr marL="0" indent="0"/>
            <a:r>
              <a:rPr lang="ja-JP" altLang="en-US" dirty="0"/>
              <a:t>バリアント制御モード</a:t>
            </a:r>
            <a:endParaRPr lang="en-US" altLang="ja-JP" dirty="0"/>
          </a:p>
        </p:txBody>
      </p:sp>
      <p:sp>
        <p:nvSpPr>
          <p:cNvPr id="4" name="コンテンツ プレースホルダー 2">
            <a:extLst>
              <a:ext uri="{FF2B5EF4-FFF2-40B4-BE49-F238E27FC236}">
                <a16:creationId xmlns:a16="http://schemas.microsoft.com/office/drawing/2014/main" xmlns=""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選択肢：</a:t>
            </a:r>
            <a:r>
              <a:rPr kumimoji="1" lang="en-US" altLang="ja-JP" dirty="0" smtClean="0"/>
              <a:t>’</a:t>
            </a:r>
            <a:r>
              <a:rPr kumimoji="1" lang="ja-JP" altLang="en-US" dirty="0" smtClean="0"/>
              <a:t>式</a:t>
            </a:r>
            <a:r>
              <a:rPr kumimoji="1" lang="en-US" altLang="ja-JP" dirty="0" smtClean="0"/>
              <a:t>’ , ’</a:t>
            </a:r>
            <a:r>
              <a:rPr kumimoji="1" lang="ja-JP" altLang="en-US" dirty="0" smtClean="0"/>
              <a:t>ラベル</a:t>
            </a:r>
            <a:r>
              <a:rPr kumimoji="1" lang="en-US" altLang="ja-JP" dirty="0" smtClean="0"/>
              <a:t>’</a:t>
            </a: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端子の通過条件の指定方法を変更する</a:t>
            </a:r>
            <a:endParaRPr kumimoji="1" lang="en-US" altLang="ja-JP" dirty="0" smtClean="0"/>
          </a:p>
          <a:p>
            <a:pPr marL="0" indent="0">
              <a:buNone/>
            </a:pP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470031"/>
            <a:ext cx="63341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1752600" y="3470031"/>
            <a:ext cx="2209800" cy="41616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645846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86940A44CCD7145AA2E8857B7BDAD5B" ma:contentTypeVersion="4" ma:contentTypeDescription="Create a new document." ma:contentTypeScope="" ma:versionID="ecb01b196e093cf099c7984f0949d129">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0226a01dba749418d2a4754a22205bc4"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6A28B0-91EE-4580-937F-72EBAF519362}">
  <ds:schemaRefs>
    <ds:schemaRef ds:uri="http://schemas.microsoft.com/sharepoint/v3/contenttype/forms"/>
  </ds:schemaRefs>
</ds:datastoreItem>
</file>

<file path=customXml/itemProps2.xml><?xml version="1.0" encoding="utf-8"?>
<ds:datastoreItem xmlns:ds="http://schemas.openxmlformats.org/officeDocument/2006/customXml" ds:itemID="{5DA664C2-CCE2-4B10-8669-5D34F1BEE413}">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4f9469a5-59df-4688-ab0c-43c66142dc4b"/>
    <ds:schemaRef ds:uri="http://purl.org/dc/dcmitype/"/>
    <ds:schemaRef ds:uri="http://www.w3.org/XML/1998/namespace"/>
  </ds:schemaRefs>
</ds:datastoreItem>
</file>

<file path=customXml/itemProps3.xml><?xml version="1.0" encoding="utf-8"?>
<ds:datastoreItem xmlns:ds="http://schemas.openxmlformats.org/officeDocument/2006/customXml" ds:itemID="{472788B3-4D33-4134-B682-F8B2A444076F}"/>
</file>

<file path=docProps/app.xml><?xml version="1.0" encoding="utf-8"?>
<Properties xmlns="http://schemas.openxmlformats.org/officeDocument/2006/extended-properties" xmlns:vt="http://schemas.openxmlformats.org/officeDocument/2006/docPropsVTypes">
  <Template>JMAAB</Template>
  <TotalTime>0</TotalTime>
  <Words>1413</Words>
  <Application>Microsoft Office PowerPoint</Application>
  <PresentationFormat>画面に合わせる (4:3)</PresentationFormat>
  <Paragraphs>600</Paragraphs>
  <Slides>60</Slides>
  <Notes>0</Notes>
  <HiddenSlides>0</HiddenSlides>
  <MMClips>0</MMClips>
  <ScaleCrop>false</ScaleCrop>
  <HeadingPairs>
    <vt:vector size="4" baseType="variant">
      <vt:variant>
        <vt:lpstr>テーマ</vt:lpstr>
      </vt:variant>
      <vt:variant>
        <vt:i4>1</vt:i4>
      </vt:variant>
      <vt:variant>
        <vt:lpstr>スライド タイトル</vt:lpstr>
      </vt:variant>
      <vt:variant>
        <vt:i4>60</vt:i4>
      </vt:variant>
    </vt:vector>
  </HeadingPairs>
  <TitlesOfParts>
    <vt:vector size="61" baseType="lpstr">
      <vt:lpstr>1_標準デザイン</vt:lpstr>
      <vt:lpstr>Variant調査結果</vt:lpstr>
      <vt:lpstr>目次</vt:lpstr>
      <vt:lpstr>PowerPoint プレゼンテーション</vt:lpstr>
      <vt:lpstr>Variant機能とは</vt:lpstr>
      <vt:lpstr>PowerPoint プレゼンテーション</vt:lpstr>
      <vt:lpstr>Variant機能を持つブロック群</vt:lpstr>
      <vt:lpstr>PowerPoint プレゼンテーション</vt:lpstr>
      <vt:lpstr>Variant設定方法(Variant Source,Sink)</vt:lpstr>
      <vt:lpstr>バリアント制御モード</vt:lpstr>
      <vt:lpstr>バリアント制御式</vt:lpstr>
      <vt:lpstr>参考：Variantオブジェクト</vt:lpstr>
      <vt:lpstr>端子の追加・削除</vt:lpstr>
      <vt:lpstr>Variant条件式の記入</vt:lpstr>
      <vt:lpstr>ゼロ アクティブ バリアント制御を許可</vt:lpstr>
      <vt:lpstr>ブロックのバリアント条件を表示</vt:lpstr>
      <vt:lpstr>ブロック線図の更新中にすべての選択肢を解析し、プリプロセッサの条件を生成する</vt:lpstr>
      <vt:lpstr>バリアント制御ラベル</vt:lpstr>
      <vt:lpstr>ラベルモードのアクティブな選択</vt:lpstr>
      <vt:lpstr>参考：バリアントマネージャー</vt:lpstr>
      <vt:lpstr>Variant設定方法(Manual Variant Source,Sink)</vt:lpstr>
      <vt:lpstr>PowerPoint プレゼンテーション</vt:lpstr>
      <vt:lpstr>Variant Sourceの特徴</vt:lpstr>
      <vt:lpstr>Variant Sourceの特徴</vt:lpstr>
      <vt:lpstr>Variant Sourceの特徴</vt:lpstr>
      <vt:lpstr>Variant Sinkの特徴</vt:lpstr>
      <vt:lpstr>Variant Sinkの特徴</vt:lpstr>
      <vt:lpstr>Variant Sinkの特徴</vt:lpstr>
      <vt:lpstr>Variant Sinkの特徴</vt:lpstr>
      <vt:lpstr>Variant Source,Sinkの参照モデルについて</vt:lpstr>
      <vt:lpstr>PowerPoint プレゼンテーション</vt:lpstr>
      <vt:lpstr>Variantのコード生成結果</vt:lpstr>
      <vt:lpstr>Variantのコード生成結果</vt:lpstr>
      <vt:lpstr>Variantのコード生成結果</vt:lpstr>
      <vt:lpstr>Variantのコード生成結果２</vt:lpstr>
      <vt:lpstr>Variantのコード生成結果２</vt:lpstr>
      <vt:lpstr>Variantのコード生成結果２</vt:lpstr>
      <vt:lpstr>Variantのコード生成結果２</vt:lpstr>
      <vt:lpstr>Variantのコード生成結果２</vt:lpstr>
      <vt:lpstr>Variantのコード生成結果３</vt:lpstr>
      <vt:lpstr>Variantのコード生成結果３</vt:lpstr>
      <vt:lpstr>Variantのコード生成結果３</vt:lpstr>
      <vt:lpstr>Variantのコード生成結果４</vt:lpstr>
      <vt:lpstr>Variantのコード生成結果４</vt:lpstr>
      <vt:lpstr>PowerPoint プレゼンテーション</vt:lpstr>
      <vt:lpstr>Variant Sourceに対してSLDV</vt:lpstr>
      <vt:lpstr>Variant Sourceに対してSLDV</vt:lpstr>
      <vt:lpstr>Variant Sourceに対してSLDV</vt:lpstr>
      <vt:lpstr>Variant Sinkに対してSLDV</vt:lpstr>
      <vt:lpstr>Variant Sinkに対してSLDV</vt:lpstr>
      <vt:lpstr>Variant Sinkに対してSLDV</vt:lpstr>
      <vt:lpstr>Manual Variant Source,Sinkに対してSLDV</vt:lpstr>
      <vt:lpstr>Manual Variant Source,Sinkに対してSLDV</vt:lpstr>
      <vt:lpstr>Manual Variant Source,Sinkに対してSLDV</vt:lpstr>
      <vt:lpstr>PowerPoint プレゼンテーション</vt:lpstr>
      <vt:lpstr>Variant Source,Sinkのダウングレード</vt:lpstr>
      <vt:lpstr>Variant Source,Sinkのダウングレード</vt:lpstr>
      <vt:lpstr>Variant Source,Sinkのダウングレード</vt:lpstr>
      <vt:lpstr>Variant Source,Sinkのダウングレード</vt:lpstr>
      <vt:lpstr>Variant Source,Sinkのダウングレード</vt:lpstr>
      <vt:lpstr>Variant Source,Sinkのダウングレード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Simulink機能確認20WS Simulink function check20WS</dc:title>
  <dc:creator/>
  <cp:lastModifiedBy/>
  <cp:revision>2</cp:revision>
  <dcterms:created xsi:type="dcterms:W3CDTF">2014-11-07T02:25:43Z</dcterms:created>
  <dcterms:modified xsi:type="dcterms:W3CDTF">2020-02-19T08:07:35Z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