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62" r:id="rId7"/>
    <p:sldId id="268" r:id="rId8"/>
    <p:sldId id="267" r:id="rId9"/>
    <p:sldId id="261" r:id="rId10"/>
    <p:sldId id="282" r:id="rId11"/>
    <p:sldId id="283" r:id="rId12"/>
    <p:sldId id="264" r:id="rId13"/>
    <p:sldId id="265" r:id="rId14"/>
    <p:sldId id="258" r:id="rId15"/>
    <p:sldId id="269" r:id="rId16"/>
    <p:sldId id="270" r:id="rId17"/>
    <p:sldId id="260" r:id="rId18"/>
    <p:sldId id="263" r:id="rId19"/>
    <p:sldId id="274" r:id="rId20"/>
    <p:sldId id="271" r:id="rId21"/>
    <p:sldId id="279" r:id="rId22"/>
    <p:sldId id="286" r:id="rId23"/>
    <p:sldId id="280" r:id="rId24"/>
    <p:sldId id="278" r:id="rId25"/>
    <p:sldId id="272" r:id="rId26"/>
    <p:sldId id="273" r:id="rId27"/>
    <p:sldId id="277" r:id="rId28"/>
    <p:sldId id="281" r:id="rId29"/>
    <p:sldId id="285" r:id="rId30"/>
    <p:sldId id="275" r:id="rId31"/>
    <p:sldId id="276" r:id="rId32"/>
    <p:sldId id="284" r:id="rId33"/>
    <p:sldId id="266" r:id="rId34"/>
    <p:sldId id="259" r:id="rId3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CC"/>
    <a:srgbClr val="0000FF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105" d="100"/>
          <a:sy n="105" d="100"/>
        </p:scale>
        <p:origin x="114" y="14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71D3A-7A3C-4A5D-8853-72563266DE98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185A8-5306-4D25-BBF4-09AF07595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02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ダイハツ工業</a:t>
            </a:r>
            <a:endParaRPr kumimoji="1" lang="en-US" altLang="ja-JP" dirty="0" smtClean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 </a:t>
            </a:r>
            <a:r>
              <a:rPr kumimoji="1" lang="ja-JP" altLang="en-US" dirty="0"/>
              <a:t>ステート</a:t>
            </a:r>
          </a:p>
        </p:txBody>
      </p:sp>
    </p:spTree>
    <p:extLst>
      <p:ext uri="{BB962C8B-B14F-4D97-AF65-F5344CB8AC3E}">
        <p14:creationId xmlns:p14="http://schemas.microsoft.com/office/powerpoint/2010/main" val="39249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実行順序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321254" cy="555307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143000" y="4724400"/>
            <a:ext cx="16764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66800" y="2667000"/>
            <a:ext cx="16764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334000" y="2552700"/>
            <a:ext cx="18288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334000" y="4495800"/>
            <a:ext cx="18288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7391400" y="3250811"/>
            <a:ext cx="1284554" cy="482989"/>
          </a:xfrm>
          <a:prstGeom prst="wedgeRoundRectCallout">
            <a:avLst>
              <a:gd name="adj1" fmla="val -69424"/>
              <a:gd name="adj2" fmla="val -1715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前回値と現在値が</a:t>
            </a:r>
            <a:endParaRPr lang="en-US" altLang="ja-JP" sz="10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同じにな</a:t>
            </a:r>
            <a:r>
              <a:rPr kumimoji="1" lang="ja-JP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る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3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既存システムの</a:t>
            </a:r>
            <a:r>
              <a:rPr lang="en-US" altLang="ja-JP" dirty="0" smtClean="0"/>
              <a:t>Simulink</a:t>
            </a:r>
            <a:r>
              <a:rPr lang="ja-JP" altLang="en-US" dirty="0" smtClean="0"/>
              <a:t>ステート化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既存モデルの</a:t>
            </a:r>
            <a:r>
              <a:rPr kumimoji="1" lang="en-US" altLang="ja-JP" dirty="0" smtClean="0"/>
              <a:t>Enabled</a:t>
            </a:r>
            <a:r>
              <a:rPr kumimoji="1" lang="ja-JP" altLang="en-US" dirty="0" smtClean="0"/>
              <a:t>サブシステムまたはライブラリ上の</a:t>
            </a:r>
            <a:r>
              <a:rPr kumimoji="1" lang="en-US" altLang="ja-JP" dirty="0" smtClean="0"/>
              <a:t>Action</a:t>
            </a:r>
            <a:r>
              <a:rPr kumimoji="1" lang="ja-JP" altLang="en-US" dirty="0" smtClean="0"/>
              <a:t>サブシステムをコピーし、</a:t>
            </a:r>
            <a:r>
              <a:rPr kumimoji="1" lang="en-US" altLang="ja-JP" dirty="0" smtClean="0"/>
              <a:t>Chart</a:t>
            </a:r>
            <a:r>
              <a:rPr kumimoji="1" lang="ja-JP" altLang="en-US" dirty="0"/>
              <a:t>直下</a:t>
            </a:r>
            <a:r>
              <a:rPr kumimoji="1" lang="ja-JP" altLang="en-US" dirty="0" smtClean="0"/>
              <a:t>で貼りつけると自動で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ステートが作成される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未定義シンボル（</a:t>
            </a:r>
            <a:r>
              <a:rPr lang="en-US" altLang="ja-JP" dirty="0" err="1" smtClean="0"/>
              <a:t>Stateflow</a:t>
            </a:r>
            <a:r>
              <a:rPr lang="ja-JP" altLang="en-US" dirty="0" smtClean="0"/>
              <a:t>の入出力変数）は、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{</a:t>
            </a:r>
            <a:r>
              <a:rPr lang="ja-JP" altLang="en-US" dirty="0" smtClean="0"/>
              <a:t>シミュレーション</a:t>
            </a:r>
            <a:r>
              <a:rPr lang="en-US" altLang="ja-JP" dirty="0"/>
              <a:t>}</a:t>
            </a:r>
            <a:r>
              <a:rPr lang="ja-JP" altLang="en-US" dirty="0" smtClean="0"/>
              <a:t>タブ</a:t>
            </a:r>
            <a:r>
              <a:rPr lang="en-US" altLang="ja-JP" dirty="0" smtClean="0"/>
              <a:t>-{</a:t>
            </a:r>
            <a:r>
              <a:rPr lang="ja-JP" altLang="en-US" dirty="0" smtClean="0"/>
              <a:t>準備</a:t>
            </a:r>
            <a:r>
              <a:rPr lang="en-US" altLang="ja-JP" dirty="0" smtClean="0"/>
              <a:t>}-{[</a:t>
            </a:r>
            <a:r>
              <a:rPr lang="ja-JP" altLang="en-US" dirty="0" smtClean="0"/>
              <a:t>シンボル</a:t>
            </a:r>
            <a:r>
              <a:rPr lang="en-US" altLang="ja-JP" dirty="0" smtClean="0"/>
              <a:t>]</a:t>
            </a:r>
            <a:r>
              <a:rPr lang="ja-JP" altLang="en-US" dirty="0" smtClean="0"/>
              <a:t>ペイン</a:t>
            </a:r>
            <a:r>
              <a:rPr lang="en-US" altLang="ja-JP" dirty="0" smtClean="0"/>
              <a:t>}</a:t>
            </a:r>
            <a:br>
              <a:rPr lang="en-US" altLang="ja-JP" dirty="0" smtClean="0"/>
            </a:br>
            <a:r>
              <a:rPr lang="ja-JP" altLang="en-US" dirty="0" smtClean="0"/>
              <a:t>からシンボルペインを表示し、右図赤枠の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アイコン押下で解決できる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Simulink</a:t>
            </a:r>
            <a:r>
              <a:rPr lang="ja-JP" altLang="en-US" dirty="0" smtClean="0"/>
              <a:t>モデル内のその他変数は別途定義が必要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8272" y="6440763"/>
            <a:ext cx="39485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00B0F0"/>
                </a:solidFill>
              </a:rPr>
              <a:t>Simulink </a:t>
            </a:r>
            <a:r>
              <a:rPr lang="ja-JP" altLang="en-US" sz="1050" dirty="0">
                <a:solidFill>
                  <a:srgbClr val="00B0F0"/>
                </a:solidFill>
              </a:rPr>
              <a:t>ベースのステートの作成と</a:t>
            </a:r>
            <a:r>
              <a:rPr lang="ja-JP" altLang="en-US" sz="1050" dirty="0" smtClean="0">
                <a:solidFill>
                  <a:srgbClr val="00B0F0"/>
                </a:solidFill>
              </a:rPr>
              <a:t>編集</a:t>
            </a:r>
            <a:endParaRPr lang="en-US" altLang="ja-JP" sz="1050" dirty="0" smtClean="0">
              <a:solidFill>
                <a:srgbClr val="00B0F0"/>
              </a:solidFill>
            </a:endParaRPr>
          </a:p>
          <a:p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stateflow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ug</a:t>
            </a:r>
            <a:r>
              <a:rPr lang="en-US" altLang="ja-JP" sz="1050" dirty="0">
                <a:solidFill>
                  <a:srgbClr val="00B0F0"/>
                </a:solidFill>
              </a:rPr>
              <a:t>/create-a-simulink-state.html'))</a:t>
            </a:r>
            <a:endParaRPr kumimoji="1" lang="ja-JP" altLang="en-US" sz="1050" dirty="0">
              <a:solidFill>
                <a:srgbClr val="00B0F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3108143" cy="21340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286000"/>
            <a:ext cx="2968567" cy="216574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590800" y="3351563"/>
            <a:ext cx="1143000" cy="1067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矢印コネクタ 8"/>
          <p:cNvCxnSpPr>
            <a:stCxn id="7" idx="3"/>
            <a:endCxn id="6" idx="1"/>
          </p:cNvCxnSpPr>
          <p:nvPr/>
        </p:nvCxnSpPr>
        <p:spPr bwMode="auto">
          <a:xfrm flipV="1">
            <a:off x="3733800" y="3368874"/>
            <a:ext cx="1371600" cy="516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テキスト ボックス 9"/>
          <p:cNvSpPr txBox="1"/>
          <p:nvPr/>
        </p:nvSpPr>
        <p:spPr>
          <a:xfrm>
            <a:off x="4138810" y="3702214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貼り付け</a:t>
            </a:r>
            <a:endParaRPr kumimoji="1" lang="ja-JP" altLang="en-US" sz="11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500845"/>
            <a:ext cx="2007796" cy="1945779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7620000" y="4627885"/>
            <a:ext cx="304800" cy="3989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84643" y="2918619"/>
            <a:ext cx="228600" cy="76200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589683" y="2987872"/>
            <a:ext cx="228600" cy="76200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315200" y="2940213"/>
            <a:ext cx="228600" cy="76200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0" name="直線矢印コネクタ 19"/>
          <p:cNvCxnSpPr>
            <a:stCxn id="16" idx="2"/>
            <a:endCxn id="28" idx="0"/>
          </p:cNvCxnSpPr>
          <p:nvPr/>
        </p:nvCxnSpPr>
        <p:spPr bwMode="auto">
          <a:xfrm>
            <a:off x="5698943" y="3680620"/>
            <a:ext cx="2042006" cy="147856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/>
          <p:cNvCxnSpPr>
            <a:stCxn id="17" idx="2"/>
            <a:endCxn id="28" idx="0"/>
          </p:cNvCxnSpPr>
          <p:nvPr/>
        </p:nvCxnSpPr>
        <p:spPr bwMode="auto">
          <a:xfrm>
            <a:off x="6703983" y="3749873"/>
            <a:ext cx="1036966" cy="140931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>
            <a:stCxn id="18" idx="2"/>
            <a:endCxn id="28" idx="0"/>
          </p:cNvCxnSpPr>
          <p:nvPr/>
        </p:nvCxnSpPr>
        <p:spPr bwMode="auto">
          <a:xfrm>
            <a:off x="7429500" y="3702214"/>
            <a:ext cx="311449" cy="145697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8" name="正方形/長方形 27"/>
          <p:cNvSpPr/>
          <p:nvPr/>
        </p:nvSpPr>
        <p:spPr bwMode="auto">
          <a:xfrm>
            <a:off x="7467600" y="5159188"/>
            <a:ext cx="546698" cy="12225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8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t="19256" b="7850"/>
          <a:stretch/>
        </p:blipFill>
        <p:spPr>
          <a:xfrm>
            <a:off x="761999" y="4383366"/>
            <a:ext cx="2945199" cy="21237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4" y="130175"/>
            <a:ext cx="7223125" cy="419100"/>
          </a:xfrm>
        </p:spPr>
        <p:txBody>
          <a:bodyPr/>
          <a:lstStyle/>
          <a:p>
            <a:r>
              <a:rPr kumimoji="1" lang="ja-JP" altLang="en-US" dirty="0" smtClean="0"/>
              <a:t>プロパティ：自己アクティビティ監視用データの作成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ステートがアクティブな時に</a:t>
            </a:r>
            <a:r>
              <a:rPr kumimoji="1" lang="en-US" altLang="ja-JP" dirty="0" smtClean="0"/>
              <a:t>true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非アクティブな時に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になる</a:t>
            </a:r>
            <a:r>
              <a:rPr kumimoji="1" lang="en-US" altLang="ja-JP" dirty="0" err="1" smtClean="0"/>
              <a:t>boolean</a:t>
            </a:r>
            <a:r>
              <a:rPr kumimoji="1" lang="ja-JP" altLang="en-US" dirty="0"/>
              <a:t>型</a:t>
            </a:r>
            <a:r>
              <a:rPr kumimoji="1" lang="ja-JP" altLang="en-US" dirty="0" smtClean="0"/>
              <a:t>出力信号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シンボル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が生成される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ステート毎に設定する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580" y="2521668"/>
            <a:ext cx="2390775" cy="170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3989580" y="3277358"/>
            <a:ext cx="2128838" cy="5994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333966"/>
            <a:ext cx="2276475" cy="1724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正方形/長方形 7"/>
          <p:cNvSpPr/>
          <p:nvPr/>
        </p:nvSpPr>
        <p:spPr bwMode="auto">
          <a:xfrm>
            <a:off x="3908618" y="5037875"/>
            <a:ext cx="2128838" cy="5994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538170"/>
            <a:ext cx="2651179" cy="1729030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 bwMode="auto">
          <a:xfrm flipV="1">
            <a:off x="1524000" y="2819400"/>
            <a:ext cx="2514600" cy="87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/>
          <p:cNvCxnSpPr>
            <a:endCxn id="8" idx="1"/>
          </p:cNvCxnSpPr>
          <p:nvPr/>
        </p:nvCxnSpPr>
        <p:spPr bwMode="auto">
          <a:xfrm>
            <a:off x="1381125" y="3429000"/>
            <a:ext cx="2527493" cy="1908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正方形/長方形 15"/>
          <p:cNvSpPr/>
          <p:nvPr/>
        </p:nvSpPr>
        <p:spPr bwMode="auto">
          <a:xfrm>
            <a:off x="1598805" y="2977654"/>
            <a:ext cx="687195" cy="210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02870" y="3312834"/>
            <a:ext cx="687195" cy="210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78647" y="6088471"/>
            <a:ext cx="4692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00B0F0"/>
                </a:solidFill>
              </a:rPr>
              <a:t>Simulink </a:t>
            </a:r>
            <a:r>
              <a:rPr lang="ja-JP" altLang="en-US" sz="1050" dirty="0">
                <a:solidFill>
                  <a:srgbClr val="00B0F0"/>
                </a:solidFill>
              </a:rPr>
              <a:t>ベースのステートのプロパティの</a:t>
            </a:r>
            <a:r>
              <a:rPr lang="ja-JP" altLang="en-US" sz="1050" dirty="0" smtClean="0">
                <a:solidFill>
                  <a:srgbClr val="00B0F0"/>
                </a:solidFill>
              </a:rPr>
              <a:t>設定</a:t>
            </a:r>
            <a:endParaRPr lang="en-US" altLang="ja-JP" sz="1050" dirty="0" smtClean="0">
              <a:solidFill>
                <a:srgbClr val="00B0F0"/>
              </a:solidFill>
            </a:endParaRPr>
          </a:p>
          <a:p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stateflow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ug</a:t>
            </a:r>
            <a:r>
              <a:rPr lang="en-US" altLang="ja-JP" sz="1050" dirty="0">
                <a:solidFill>
                  <a:srgbClr val="00B0F0"/>
                </a:solidFill>
              </a:rPr>
              <a:t>/set-simulink-based-state-properties.html'))</a:t>
            </a:r>
            <a:endParaRPr kumimoji="1" lang="ja-JP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4" y="130175"/>
            <a:ext cx="6765925" cy="419100"/>
          </a:xfrm>
        </p:spPr>
        <p:txBody>
          <a:bodyPr/>
          <a:lstStyle/>
          <a:p>
            <a:r>
              <a:rPr kumimoji="1" lang="ja-JP" altLang="en-US" dirty="0" smtClean="0"/>
              <a:t>プロパティ：ログ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ログ関係は</a:t>
            </a:r>
            <a:r>
              <a:rPr kumimoji="1" lang="en-US" altLang="ja-JP" dirty="0" err="1" smtClean="0"/>
              <a:t>Stateflow</a:t>
            </a:r>
            <a:r>
              <a:rPr kumimoji="1" lang="ja-JP" altLang="en-US" dirty="0" smtClean="0"/>
              <a:t>の機能なので詳細は割愛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下図</a:t>
            </a:r>
            <a:r>
              <a:rPr lang="en-US" altLang="ja-JP" dirty="0" smtClean="0"/>
              <a:t>)</a:t>
            </a:r>
            <a:r>
              <a:rPr lang="ja-JP" altLang="en-US" dirty="0" smtClean="0"/>
              <a:t>「自己アクティビティのログを作成する」を設定すると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ステートがアクティブかどうかを表す信号をログに残す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38400"/>
            <a:ext cx="2514600" cy="32075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67" y="2937457"/>
            <a:ext cx="3367633" cy="176016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838201" y="3902868"/>
            <a:ext cx="228600" cy="210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402616" y="3689920"/>
            <a:ext cx="1371600" cy="1276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894292"/>
            <a:ext cx="1996033" cy="238998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3276600" y="3857730"/>
            <a:ext cx="1371600" cy="7024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V="1">
            <a:off x="2743200" y="3115754"/>
            <a:ext cx="552450" cy="84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テキスト ボックス 14"/>
          <p:cNvSpPr txBox="1"/>
          <p:nvPr/>
        </p:nvSpPr>
        <p:spPr>
          <a:xfrm>
            <a:off x="533400" y="5832902"/>
            <a:ext cx="54537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>
                <a:solidFill>
                  <a:srgbClr val="00B0F0"/>
                </a:solidFill>
              </a:rPr>
              <a:t>ステートとデータのシミュレーション出力のログ</a:t>
            </a:r>
          </a:p>
          <a:p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stateflow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ug</a:t>
            </a:r>
            <a:r>
              <a:rPr lang="en-US" altLang="ja-JP" sz="1050" dirty="0">
                <a:solidFill>
                  <a:srgbClr val="00B0F0"/>
                </a:solidFill>
              </a:rPr>
              <a:t>/basic-approach-to-logging-states-and-local-data.html'))</a:t>
            </a:r>
            <a:endParaRPr kumimoji="1" lang="ja-JP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4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便利機能：入出力配置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Chart</a:t>
            </a:r>
            <a:r>
              <a:rPr kumimoji="1" lang="ja-JP" altLang="en-US" dirty="0" smtClean="0"/>
              <a:t>に入出力変数が定義されている場合は、新規に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ステートを配置するだけで、ブロック内に定義済</a:t>
            </a:r>
            <a:r>
              <a:rPr kumimoji="1" lang="en-US" altLang="ja-JP" dirty="0" err="1" smtClean="0"/>
              <a:t>Inport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Outport</a:t>
            </a:r>
            <a:r>
              <a:rPr kumimoji="1" lang="ja-JP" altLang="en-US" dirty="0" smtClean="0"/>
              <a:t>が配置された状態になっている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45556"/>
            <a:ext cx="3209925" cy="23431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21" y="2583656"/>
            <a:ext cx="3476625" cy="230505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5" idx="1"/>
          </p:cNvCxnSpPr>
          <p:nvPr/>
        </p:nvCxnSpPr>
        <p:spPr bwMode="auto">
          <a:xfrm flipH="1" flipV="1">
            <a:off x="2895601" y="3657601"/>
            <a:ext cx="1863320" cy="78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52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便利機能：シンボル名一括編集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シンボルペインでシンボル名を変更すると、そのシンボル名の使用箇所で一括変更できる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名前を変更しようとすると下図のように吹き出しが出るので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指示通りに</a:t>
            </a:r>
            <a:r>
              <a:rPr lang="en-US" altLang="ja-JP" dirty="0" err="1" smtClean="0"/>
              <a:t>Shift+Enter</a:t>
            </a:r>
            <a:r>
              <a:rPr lang="ja-JP" altLang="en-US" dirty="0" smtClean="0"/>
              <a:t>を押下すると一括変更できる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71800"/>
            <a:ext cx="28384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：オブジェクト名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オブジェクト名は</a:t>
            </a:r>
            <a:r>
              <a:rPr kumimoji="1" lang="en-US" altLang="ja-JP" dirty="0" err="1" smtClean="0"/>
              <a:t>Stateflow.SimulinkBasedState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160"/>
            <a:ext cx="3038475" cy="16478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4267200" y="1676400"/>
            <a:ext cx="3124200" cy="480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/>
              <a:t>&gt;&gt; </a:t>
            </a:r>
            <a:r>
              <a:rPr lang="en-US" altLang="ja-JP" sz="800" dirty="0" err="1" smtClean="0"/>
              <a:t>rt</a:t>
            </a:r>
            <a:r>
              <a:rPr lang="en-US" altLang="ja-JP" sz="800" dirty="0" smtClean="0"/>
              <a:t>=</a:t>
            </a:r>
            <a:r>
              <a:rPr lang="en-US" altLang="ja-JP" sz="800" dirty="0" err="1" smtClean="0"/>
              <a:t>sfroot</a:t>
            </a:r>
            <a:endParaRPr lang="en-US" altLang="ja-JP" sz="800" dirty="0"/>
          </a:p>
          <a:p>
            <a:r>
              <a:rPr lang="en-US" altLang="ja-JP" sz="800" dirty="0" err="1"/>
              <a:t>rt</a:t>
            </a:r>
            <a:r>
              <a:rPr lang="en-US" altLang="ja-JP" sz="800" dirty="0"/>
              <a:t> =</a:t>
            </a:r>
          </a:p>
          <a:p>
            <a:r>
              <a:rPr lang="en-US" altLang="ja-JP" sz="800" dirty="0" err="1" smtClean="0"/>
              <a:t>Simulink.Root</a:t>
            </a:r>
            <a:endParaRPr lang="en-US" altLang="ja-JP" sz="800" dirty="0"/>
          </a:p>
          <a:p>
            <a:endParaRPr lang="en-US" altLang="ja-JP" sz="800" dirty="0"/>
          </a:p>
          <a:p>
            <a:r>
              <a:rPr lang="en-US" altLang="ja-JP" sz="800" dirty="0"/>
              <a:t>&gt;&gt; </a:t>
            </a:r>
            <a:r>
              <a:rPr lang="en-US" altLang="ja-JP" sz="800" dirty="0" err="1" smtClean="0"/>
              <a:t>obj</a:t>
            </a:r>
            <a:r>
              <a:rPr lang="en-US" altLang="ja-JP" sz="800" dirty="0" smtClean="0"/>
              <a:t> = </a:t>
            </a:r>
            <a:r>
              <a:rPr lang="en-US" altLang="ja-JP" sz="800" dirty="0" err="1" smtClean="0"/>
              <a:t>rt.find</a:t>
            </a:r>
            <a:r>
              <a:rPr lang="en-US" altLang="ja-JP" sz="800" dirty="0"/>
              <a:t>('-</a:t>
            </a:r>
            <a:r>
              <a:rPr lang="en-US" altLang="ja-JP" sz="800" dirty="0" err="1"/>
              <a:t>isa</a:t>
            </a:r>
            <a:r>
              <a:rPr lang="en-US" altLang="ja-JP" sz="800" dirty="0"/>
              <a:t>','</a:t>
            </a:r>
            <a:r>
              <a:rPr lang="en-US" altLang="ja-JP" sz="800" dirty="0" err="1"/>
              <a:t>Stateflow.SimulinkBasedState</a:t>
            </a:r>
            <a:r>
              <a:rPr lang="en-US" altLang="ja-JP" sz="800" dirty="0" smtClean="0"/>
              <a:t>')</a:t>
            </a:r>
            <a:endParaRPr lang="en-US" altLang="ja-JP" sz="800" dirty="0"/>
          </a:p>
          <a:p>
            <a:r>
              <a:rPr lang="en-US" altLang="ja-JP" sz="800" dirty="0" err="1" smtClean="0"/>
              <a:t>obj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=</a:t>
            </a:r>
          </a:p>
          <a:p>
            <a:r>
              <a:rPr lang="en-US" altLang="ja-JP" sz="800" dirty="0" err="1" smtClean="0"/>
              <a:t>Stateflow.SimulinkBasedState</a:t>
            </a:r>
            <a:r>
              <a:rPr lang="en-US" altLang="ja-JP" sz="800" dirty="0"/>
              <a:t>: </a:t>
            </a:r>
            <a:r>
              <a:rPr lang="en-US" altLang="ja-JP" sz="800" dirty="0" smtClean="0"/>
              <a:t>2-by-1</a:t>
            </a:r>
          </a:p>
          <a:p>
            <a:endParaRPr kumimoji="1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ja-JP" sz="800" dirty="0"/>
              <a:t>&gt;&gt; </a:t>
            </a:r>
            <a:r>
              <a:rPr lang="en-US" altLang="ja-JP" sz="800" dirty="0" err="1"/>
              <a:t>obj</a:t>
            </a:r>
            <a:r>
              <a:rPr lang="en-US" altLang="ja-JP" sz="800" dirty="0"/>
              <a:t>(1</a:t>
            </a:r>
            <a:r>
              <a:rPr lang="en-US" altLang="ja-JP" sz="800" dirty="0" smtClean="0"/>
              <a:t>)</a:t>
            </a:r>
            <a:endParaRPr lang="en-US" altLang="ja-JP" sz="800" dirty="0"/>
          </a:p>
          <a:p>
            <a:r>
              <a:rPr lang="en-US" altLang="ja-JP" sz="800" dirty="0" err="1"/>
              <a:t>ans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=</a:t>
            </a:r>
            <a:endParaRPr lang="en-US" altLang="ja-JP" sz="800" dirty="0"/>
          </a:p>
          <a:p>
            <a:r>
              <a:rPr lang="en-US" altLang="ja-JP" sz="800" dirty="0"/>
              <a:t>                     Path: '</a:t>
            </a:r>
            <a:r>
              <a:rPr lang="en-US" altLang="ja-JP" sz="800" dirty="0" err="1"/>
              <a:t>simstatemodel</a:t>
            </a:r>
            <a:r>
              <a:rPr lang="en-US" altLang="ja-JP" sz="800" dirty="0"/>
              <a:t>/Chart'</a:t>
            </a:r>
          </a:p>
          <a:p>
            <a:r>
              <a:rPr lang="en-US" altLang="ja-JP" sz="800" dirty="0"/>
              <a:t>                       Id: 80</a:t>
            </a:r>
          </a:p>
          <a:p>
            <a:r>
              <a:rPr lang="en-US" altLang="ja-JP" sz="800" dirty="0"/>
              <a:t>                  Machine: [1×1 </a:t>
            </a:r>
            <a:r>
              <a:rPr lang="en-US" altLang="ja-JP" sz="800" dirty="0" err="1"/>
              <a:t>Stateflow.Machine</a:t>
            </a:r>
            <a:r>
              <a:rPr lang="en-US" altLang="ja-JP" sz="800" dirty="0"/>
              <a:t>]</a:t>
            </a:r>
          </a:p>
          <a:p>
            <a:r>
              <a:rPr lang="en-US" altLang="ja-JP" sz="800" dirty="0"/>
              <a:t>                     Name: 'ST1'</a:t>
            </a:r>
          </a:p>
          <a:p>
            <a:r>
              <a:rPr lang="en-US" altLang="ja-JP" sz="800" dirty="0"/>
              <a:t>               </a:t>
            </a:r>
            <a:r>
              <a:rPr lang="en-US" altLang="ja-JP" sz="800" dirty="0" err="1"/>
              <a:t>SSIdNumber</a:t>
            </a:r>
            <a:r>
              <a:rPr lang="en-US" altLang="ja-JP" sz="800" dirty="0"/>
              <a:t>: 5</a:t>
            </a:r>
          </a:p>
          <a:p>
            <a:r>
              <a:rPr lang="en-US" altLang="ja-JP" sz="800" dirty="0"/>
              <a:t>              Description: ''</a:t>
            </a:r>
          </a:p>
          <a:p>
            <a:r>
              <a:rPr lang="en-US" altLang="ja-JP" sz="800" dirty="0"/>
              <a:t>                 </a:t>
            </a:r>
            <a:r>
              <a:rPr lang="en-US" altLang="ja-JP" sz="800" dirty="0" err="1"/>
              <a:t>FontSize</a:t>
            </a:r>
            <a:r>
              <a:rPr lang="en-US" altLang="ja-JP" sz="800" dirty="0"/>
              <a:t>: 11</a:t>
            </a:r>
          </a:p>
          <a:p>
            <a:r>
              <a:rPr lang="en-US" altLang="ja-JP" sz="800" dirty="0"/>
              <a:t>                </a:t>
            </a:r>
            <a:r>
              <a:rPr lang="en-US" altLang="ja-JP" sz="800" dirty="0" err="1"/>
              <a:t>ArrowSize</a:t>
            </a:r>
            <a:r>
              <a:rPr lang="en-US" altLang="ja-JP" sz="800" dirty="0"/>
              <a:t>: 8</a:t>
            </a:r>
          </a:p>
          <a:p>
            <a:r>
              <a:rPr lang="en-US" altLang="ja-JP" sz="800" dirty="0"/>
              <a:t>                    Chart: [1×1 </a:t>
            </a:r>
            <a:r>
              <a:rPr lang="en-US" altLang="ja-JP" sz="800" dirty="0" err="1"/>
              <a:t>Stateflow.Chart</a:t>
            </a:r>
            <a:r>
              <a:rPr lang="en-US" altLang="ja-JP" sz="800" dirty="0"/>
              <a:t>]</a:t>
            </a:r>
          </a:p>
          <a:p>
            <a:r>
              <a:rPr lang="en-US" altLang="ja-JP" sz="800" dirty="0"/>
              <a:t>          </a:t>
            </a:r>
            <a:r>
              <a:rPr lang="en-US" altLang="ja-JP" sz="800" dirty="0" err="1"/>
              <a:t>BadIntersection</a:t>
            </a:r>
            <a:r>
              <a:rPr lang="en-US" altLang="ja-JP" sz="800" dirty="0"/>
              <a:t>: 0</a:t>
            </a:r>
          </a:p>
          <a:p>
            <a:r>
              <a:rPr lang="en-US" altLang="ja-JP" sz="800" dirty="0"/>
              <a:t>           </a:t>
            </a:r>
            <a:r>
              <a:rPr lang="en-US" altLang="ja-JP" sz="800" dirty="0" err="1"/>
              <a:t>ExecutionOrder</a:t>
            </a:r>
            <a:r>
              <a:rPr lang="en-US" altLang="ja-JP" sz="800" dirty="0"/>
              <a:t>: 0</a:t>
            </a:r>
          </a:p>
          <a:p>
            <a:r>
              <a:rPr lang="en-US" altLang="ja-JP" sz="800" dirty="0"/>
              <a:t>              </a:t>
            </a:r>
            <a:r>
              <a:rPr lang="en-US" altLang="ja-JP" sz="800" dirty="0" err="1"/>
              <a:t>LoggingInfo</a:t>
            </a:r>
            <a:r>
              <a:rPr lang="en-US" altLang="ja-JP" sz="800" dirty="0"/>
              <a:t>: [1×1 </a:t>
            </a:r>
            <a:r>
              <a:rPr lang="en-US" altLang="ja-JP" sz="800" dirty="0" err="1"/>
              <a:t>Stateflow.SigLoggingInfo</a:t>
            </a:r>
            <a:r>
              <a:rPr lang="en-US" altLang="ja-JP" sz="800" dirty="0"/>
              <a:t>]</a:t>
            </a:r>
          </a:p>
          <a:p>
            <a:r>
              <a:rPr lang="en-US" altLang="ja-JP" sz="800" dirty="0"/>
              <a:t>                </a:t>
            </a:r>
            <a:r>
              <a:rPr lang="en-US" altLang="ja-JP" sz="800" dirty="0" err="1"/>
              <a:t>TestPoint</a:t>
            </a:r>
            <a:r>
              <a:rPr lang="en-US" altLang="ja-JP" sz="800" dirty="0"/>
              <a:t>: 0</a:t>
            </a:r>
          </a:p>
          <a:p>
            <a:r>
              <a:rPr lang="en-US" altLang="ja-JP" sz="800" dirty="0"/>
              <a:t>            </a:t>
            </a:r>
            <a:r>
              <a:rPr lang="en-US" altLang="ja-JP" sz="800" dirty="0" err="1"/>
              <a:t>HasOutputData</a:t>
            </a:r>
            <a:r>
              <a:rPr lang="en-US" altLang="ja-JP" sz="800" dirty="0"/>
              <a:t>: 0</a:t>
            </a:r>
          </a:p>
          <a:p>
            <a:r>
              <a:rPr lang="en-US" altLang="ja-JP" sz="800" dirty="0"/>
              <a:t>               </a:t>
            </a:r>
            <a:r>
              <a:rPr lang="en-US" altLang="ja-JP" sz="800" dirty="0" err="1"/>
              <a:t>OutputData</a:t>
            </a:r>
            <a:r>
              <a:rPr lang="en-US" altLang="ja-JP" sz="800" dirty="0"/>
              <a:t>: []</a:t>
            </a:r>
          </a:p>
          <a:p>
            <a:r>
              <a:rPr lang="en-US" altLang="ja-JP" sz="800" dirty="0"/>
              <a:t>     </a:t>
            </a:r>
            <a:r>
              <a:rPr lang="en-US" altLang="ja-JP" sz="800" dirty="0" err="1"/>
              <a:t>OutputMonitoringMode</a:t>
            </a:r>
            <a:r>
              <a:rPr lang="en-US" altLang="ja-JP" sz="800" dirty="0"/>
              <a:t>: '</a:t>
            </a:r>
            <a:r>
              <a:rPr lang="en-US" altLang="ja-JP" sz="800" dirty="0" err="1"/>
              <a:t>SelfActivity</a:t>
            </a:r>
            <a:r>
              <a:rPr lang="en-US" altLang="ja-JP" sz="800" dirty="0"/>
              <a:t>'</a:t>
            </a:r>
          </a:p>
          <a:p>
            <a:r>
              <a:rPr lang="en-US" altLang="ja-JP" sz="800" dirty="0"/>
              <a:t>                     Type: 'OR'</a:t>
            </a:r>
          </a:p>
          <a:p>
            <a:r>
              <a:rPr lang="en-US" altLang="ja-JP" sz="800" dirty="0"/>
              <a:t>    </a:t>
            </a:r>
            <a:r>
              <a:rPr lang="en-US" altLang="ja-JP" sz="800" dirty="0" err="1"/>
              <a:t>ContentPreviewEnabled</a:t>
            </a:r>
            <a:r>
              <a:rPr lang="en-US" altLang="ja-JP" sz="800" dirty="0"/>
              <a:t>: 1</a:t>
            </a:r>
          </a:p>
          <a:p>
            <a:r>
              <a:rPr lang="en-US" altLang="ja-JP" sz="800" dirty="0"/>
              <a:t>                 Position: [186.8571 187 181.5000 96]</a:t>
            </a:r>
          </a:p>
          <a:p>
            <a:r>
              <a:rPr lang="en-US" altLang="ja-JP" sz="800" dirty="0"/>
              <a:t>                </a:t>
            </a:r>
            <a:r>
              <a:rPr lang="en-US" altLang="ja-JP" sz="800" dirty="0" err="1"/>
              <a:t>Subviewer</a:t>
            </a:r>
            <a:r>
              <a:rPr lang="en-US" altLang="ja-JP" sz="800" dirty="0"/>
              <a:t>: [1×1 </a:t>
            </a:r>
            <a:r>
              <a:rPr lang="en-US" altLang="ja-JP" sz="800" dirty="0" err="1"/>
              <a:t>Stateflow.Chart</a:t>
            </a:r>
            <a:r>
              <a:rPr lang="en-US" altLang="ja-JP" sz="800" dirty="0"/>
              <a:t>]</a:t>
            </a:r>
          </a:p>
          <a:p>
            <a:r>
              <a:rPr lang="en-US" altLang="ja-JP" sz="800" dirty="0"/>
              <a:t>                 Document: ''</a:t>
            </a:r>
          </a:p>
          <a:p>
            <a:r>
              <a:rPr lang="en-US" altLang="ja-JP" sz="800" dirty="0"/>
              <a:t>                      Tag: []</a:t>
            </a:r>
          </a:p>
          <a:p>
            <a:r>
              <a:rPr lang="en-US" altLang="ja-JP" sz="800" dirty="0"/>
              <a:t>          </a:t>
            </a:r>
            <a:r>
              <a:rPr lang="en-US" altLang="ja-JP" sz="800" dirty="0" err="1"/>
              <a:t>RequirementInfo</a:t>
            </a:r>
            <a:r>
              <a:rPr lang="en-US" altLang="ja-JP" sz="800" dirty="0"/>
              <a:t>: ''</a:t>
            </a:r>
          </a:p>
          <a:p>
            <a:r>
              <a:rPr lang="en-US" altLang="ja-JP" sz="800" dirty="0"/>
              <a:t>                    Debug: [1×1 </a:t>
            </a:r>
            <a:r>
              <a:rPr lang="en-US" altLang="ja-JP" sz="800" dirty="0" err="1"/>
              <a:t>Stateflow.StateDebug</a:t>
            </a:r>
            <a:r>
              <a:rPr lang="en-US" altLang="ja-JP" sz="800" dirty="0"/>
              <a:t>]</a:t>
            </a:r>
          </a:p>
          <a:p>
            <a:r>
              <a:rPr lang="en-US" altLang="ja-JP" sz="800" dirty="0"/>
              <a:t>    </a:t>
            </a:r>
            <a:r>
              <a:rPr lang="en-US" altLang="ja-JP" sz="800" dirty="0" err="1"/>
              <a:t>IsExplicitlyCommented</a:t>
            </a:r>
            <a:r>
              <a:rPr lang="en-US" altLang="ja-JP" sz="800" dirty="0"/>
              <a:t>: 0</a:t>
            </a:r>
          </a:p>
          <a:p>
            <a:r>
              <a:rPr lang="en-US" altLang="ja-JP" sz="800" dirty="0"/>
              <a:t>    </a:t>
            </a:r>
            <a:r>
              <a:rPr lang="en-US" altLang="ja-JP" sz="800" dirty="0" err="1"/>
              <a:t>IsImplicitlyCommented</a:t>
            </a:r>
            <a:r>
              <a:rPr lang="en-US" altLang="ja-JP" sz="800" dirty="0"/>
              <a:t>: 0</a:t>
            </a:r>
          </a:p>
          <a:p>
            <a:r>
              <a:rPr lang="en-US" altLang="ja-JP" sz="800" dirty="0"/>
              <a:t>              </a:t>
            </a:r>
            <a:r>
              <a:rPr lang="en-US" altLang="ja-JP" sz="800" dirty="0" err="1"/>
              <a:t>CommentText</a:t>
            </a:r>
            <a:r>
              <a:rPr lang="en-US" altLang="ja-JP" sz="800" dirty="0"/>
              <a:t>: ''</a:t>
            </a:r>
          </a:p>
          <a:p>
            <a:r>
              <a:rPr lang="en-US" altLang="ja-JP" sz="800" dirty="0"/>
              <a:t>                  </a:t>
            </a:r>
            <a:r>
              <a:rPr lang="en-US" altLang="ja-JP" sz="800" dirty="0" err="1"/>
              <a:t>AppData</a:t>
            </a:r>
            <a:r>
              <a:rPr lang="en-US" altLang="ja-JP" sz="800" dirty="0"/>
              <a:t>: [1×1 </a:t>
            </a:r>
            <a:r>
              <a:rPr lang="en-US" altLang="ja-JP" sz="800" dirty="0" err="1"/>
              <a:t>struct</a:t>
            </a:r>
            <a:r>
              <a:rPr lang="en-US" altLang="ja-JP" sz="800" dirty="0"/>
              <a:t>]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76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自己アクティビティ監視用データの作成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HasOutputData</a:t>
            </a:r>
            <a:r>
              <a:rPr lang="en-US" altLang="ja-JP" dirty="0" smtClean="0"/>
              <a:t>:</a:t>
            </a:r>
            <a:r>
              <a:rPr lang="ja-JP" altLang="en-US" dirty="0" smtClean="0"/>
              <a:t>上記設定チェック時に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チェック無しで</a:t>
            </a:r>
            <a:r>
              <a:rPr lang="en-US" altLang="ja-JP" dirty="0" smtClean="0"/>
              <a:t>0</a:t>
            </a:r>
          </a:p>
          <a:p>
            <a:pPr lvl="1"/>
            <a:r>
              <a:rPr kumimoji="1" lang="en-US" altLang="ja-JP" dirty="0" err="1" smtClean="0"/>
              <a:t>OutputData</a:t>
            </a:r>
            <a:r>
              <a:rPr kumimoji="1" lang="ja-JP" altLang="en-US" dirty="0" smtClean="0"/>
              <a:t>：出力シンボル情報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1600199" cy="110832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81" y="2795450"/>
            <a:ext cx="2000250" cy="781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b="33923"/>
          <a:stretch/>
        </p:blipFill>
        <p:spPr>
          <a:xfrm>
            <a:off x="1676400" y="3638602"/>
            <a:ext cx="5705125" cy="238119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/>
          <a:srcRect t="17266"/>
          <a:stretch/>
        </p:blipFill>
        <p:spPr>
          <a:xfrm>
            <a:off x="4876800" y="2501206"/>
            <a:ext cx="2257425" cy="1095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8"/>
          <p:cNvCxnSpPr/>
          <p:nvPr/>
        </p:nvCxnSpPr>
        <p:spPr bwMode="auto">
          <a:xfrm>
            <a:off x="3493406" y="3576500"/>
            <a:ext cx="0" cy="3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/>
          <p:cNvCxnSpPr/>
          <p:nvPr/>
        </p:nvCxnSpPr>
        <p:spPr bwMode="auto">
          <a:xfrm>
            <a:off x="6096000" y="3554561"/>
            <a:ext cx="0" cy="3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685800" y="6096000"/>
            <a:ext cx="54056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00B0F0"/>
                </a:solidFill>
              </a:rPr>
              <a:t>Properties and Methods Sorted by </a:t>
            </a:r>
            <a:r>
              <a:rPr lang="en-US" altLang="ja-JP" sz="1050" dirty="0" err="1">
                <a:solidFill>
                  <a:srgbClr val="00B0F0"/>
                </a:solidFill>
              </a:rPr>
              <a:t>Stateflow</a:t>
            </a:r>
            <a:r>
              <a:rPr lang="en-US" altLang="ja-JP" sz="1050" dirty="0">
                <a:solidFill>
                  <a:srgbClr val="00B0F0"/>
                </a:solidFill>
              </a:rPr>
              <a:t> </a:t>
            </a:r>
            <a:r>
              <a:rPr lang="en-US" altLang="ja-JP" sz="1050" dirty="0" smtClean="0">
                <a:solidFill>
                  <a:srgbClr val="00B0F0"/>
                </a:solidFill>
              </a:rPr>
              <a:t>Object</a:t>
            </a:r>
            <a:r>
              <a:rPr lang="en-US" altLang="ja-JP" sz="1050" dirty="0">
                <a:solidFill>
                  <a:srgbClr val="00B0F0"/>
                </a:solidFill>
              </a:rPr>
              <a:t/>
            </a:r>
            <a:br>
              <a:rPr lang="en-US" altLang="ja-JP" sz="1050" dirty="0">
                <a:solidFill>
                  <a:srgbClr val="00B0F0"/>
                </a:solidFill>
              </a:rPr>
            </a:br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stateflow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api</a:t>
            </a:r>
            <a:r>
              <a:rPr lang="en-US" altLang="ja-JP" sz="1050" dirty="0">
                <a:solidFill>
                  <a:srgbClr val="00B0F0"/>
                </a:solidFill>
              </a:rPr>
              <a:t>/properties-and-methods-sorted-by-chart-object.html'))</a:t>
            </a:r>
            <a:endParaRPr kumimoji="1" lang="ja-JP" altLang="en-US" sz="1050" dirty="0">
              <a:solidFill>
                <a:srgbClr val="00B0F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472" y="4392238"/>
            <a:ext cx="1802888" cy="2119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直線矢印コネクタ 13"/>
          <p:cNvCxnSpPr/>
          <p:nvPr/>
        </p:nvCxnSpPr>
        <p:spPr bwMode="auto">
          <a:xfrm flipV="1">
            <a:off x="6858000" y="4829201"/>
            <a:ext cx="609600" cy="961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950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47056"/>
            <a:ext cx="2057400" cy="22223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25" y="1371600"/>
            <a:ext cx="2721875" cy="1982443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 bwMode="auto">
          <a:xfrm>
            <a:off x="4267200" y="3089256"/>
            <a:ext cx="2209800" cy="1178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125" y="3595885"/>
            <a:ext cx="2188475" cy="2324722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</p:pic>
      <p:cxnSp>
        <p:nvCxnSpPr>
          <p:cNvPr id="11" name="直線矢印コネクタ 10"/>
          <p:cNvCxnSpPr/>
          <p:nvPr/>
        </p:nvCxnSpPr>
        <p:spPr bwMode="auto">
          <a:xfrm flipH="1">
            <a:off x="5181600" y="3207093"/>
            <a:ext cx="685800" cy="526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コネクタ 12"/>
          <p:cNvCxnSpPr>
            <a:stCxn id="47" idx="2"/>
            <a:endCxn id="46" idx="1"/>
          </p:cNvCxnSpPr>
          <p:nvPr/>
        </p:nvCxnSpPr>
        <p:spPr bwMode="auto">
          <a:xfrm>
            <a:off x="1655078" y="4383465"/>
            <a:ext cx="2643403" cy="4612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コネクタ 16"/>
          <p:cNvCxnSpPr>
            <a:stCxn id="42" idx="3"/>
            <a:endCxn id="39" idx="1"/>
          </p:cNvCxnSpPr>
          <p:nvPr/>
        </p:nvCxnSpPr>
        <p:spPr bwMode="auto">
          <a:xfrm>
            <a:off x="2362200" y="4647455"/>
            <a:ext cx="1945905" cy="4081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正方形/長方形 27"/>
          <p:cNvSpPr/>
          <p:nvPr/>
        </p:nvSpPr>
        <p:spPr bwMode="auto">
          <a:xfrm>
            <a:off x="1143000" y="4953000"/>
            <a:ext cx="9525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143000" y="5109768"/>
            <a:ext cx="9525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065870" y="5557033"/>
            <a:ext cx="1420529" cy="2695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065870" y="5230976"/>
            <a:ext cx="1420529" cy="2951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2" name="直線コネクタ 31"/>
          <p:cNvCxnSpPr>
            <a:stCxn id="29" idx="3"/>
            <a:endCxn id="31" idx="1"/>
          </p:cNvCxnSpPr>
          <p:nvPr/>
        </p:nvCxnSpPr>
        <p:spPr bwMode="auto">
          <a:xfrm>
            <a:off x="2095500" y="5185968"/>
            <a:ext cx="1970370" cy="192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コネクタ 34"/>
          <p:cNvCxnSpPr>
            <a:stCxn id="28" idx="3"/>
            <a:endCxn id="30" idx="1"/>
          </p:cNvCxnSpPr>
          <p:nvPr/>
        </p:nvCxnSpPr>
        <p:spPr bwMode="auto">
          <a:xfrm>
            <a:off x="2095500" y="5029200"/>
            <a:ext cx="1970370" cy="66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正方形/長方形 38"/>
          <p:cNvSpPr/>
          <p:nvPr/>
        </p:nvSpPr>
        <p:spPr bwMode="auto">
          <a:xfrm>
            <a:off x="4308105" y="4908004"/>
            <a:ext cx="1559295" cy="2951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170271" y="4499864"/>
            <a:ext cx="1191929" cy="2951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298481" y="4769833"/>
            <a:ext cx="1035519" cy="1498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1137318" y="4233612"/>
            <a:ext cx="1035519" cy="1498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2209801" y="4226851"/>
            <a:ext cx="533400" cy="1498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267200" y="3212104"/>
            <a:ext cx="914400" cy="1173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57" name="直線コネクタ 56"/>
          <p:cNvCxnSpPr>
            <a:stCxn id="53" idx="0"/>
            <a:endCxn id="54" idx="1"/>
          </p:cNvCxnSpPr>
          <p:nvPr/>
        </p:nvCxnSpPr>
        <p:spPr bwMode="auto">
          <a:xfrm flipV="1">
            <a:off x="2476501" y="3270788"/>
            <a:ext cx="1790699" cy="956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80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：パラメータ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Simulink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から取得可能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4" y="1981965"/>
            <a:ext cx="2048256" cy="16663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27" y="2284441"/>
            <a:ext cx="4929602" cy="235469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01" y="4636840"/>
            <a:ext cx="3476625" cy="1733550"/>
          </a:xfrm>
          <a:prstGeom prst="rect">
            <a:avLst/>
          </a:prstGeom>
        </p:spPr>
      </p:pic>
      <p:sp>
        <p:nvSpPr>
          <p:cNvPr id="11" name="波線 10"/>
          <p:cNvSpPr/>
          <p:nvPr/>
        </p:nvSpPr>
        <p:spPr bwMode="auto">
          <a:xfrm>
            <a:off x="5257800" y="4510401"/>
            <a:ext cx="3766029" cy="252878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867400" y="5187098"/>
            <a:ext cx="2743200" cy="91421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7" name="直線コネクタ 16"/>
          <p:cNvCxnSpPr>
            <a:stCxn id="16" idx="3"/>
            <a:endCxn id="15" idx="1"/>
          </p:cNvCxnSpPr>
          <p:nvPr/>
        </p:nvCxnSpPr>
        <p:spPr bwMode="auto">
          <a:xfrm flipV="1">
            <a:off x="4809745" y="5644204"/>
            <a:ext cx="1057655" cy="141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/>
          <a:srcRect b="33829"/>
          <a:stretch/>
        </p:blipFill>
        <p:spPr>
          <a:xfrm>
            <a:off x="771145" y="3717131"/>
            <a:ext cx="4038600" cy="2785814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 bwMode="auto">
          <a:xfrm>
            <a:off x="2514600" y="2362200"/>
            <a:ext cx="609600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正方形/長方形 15"/>
          <p:cNvSpPr/>
          <p:nvPr/>
        </p:nvSpPr>
        <p:spPr bwMode="auto">
          <a:xfrm>
            <a:off x="966939" y="5068837"/>
            <a:ext cx="3842806" cy="14341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6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ドキュメントでは「</a:t>
            </a:r>
            <a:r>
              <a:rPr lang="en-US" altLang="ja-JP" dirty="0" smtClean="0"/>
              <a:t>Simulink</a:t>
            </a:r>
            <a:r>
              <a:rPr lang="ja-JP" altLang="en-US" dirty="0" smtClean="0"/>
              <a:t>ベースのステート」と表現される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Chart</a:t>
            </a:r>
            <a:r>
              <a:rPr lang="ja-JP" altLang="en-US" dirty="0" smtClean="0"/>
              <a:t>ブロック内で</a:t>
            </a:r>
            <a:r>
              <a:rPr lang="en-US" altLang="ja-JP" dirty="0" smtClean="0"/>
              <a:t>Simulink</a:t>
            </a:r>
            <a:r>
              <a:rPr lang="ja-JP" altLang="en-US" dirty="0" smtClean="0"/>
              <a:t>モデルを記述するためのブロック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9387"/>
            <a:ext cx="1695450" cy="14192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371600" y="4212133"/>
            <a:ext cx="1959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初期状態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（中の四角は</a:t>
            </a:r>
            <a:r>
              <a:rPr lang="en-US" altLang="ja-JP" sz="1100" dirty="0" smtClean="0"/>
              <a:t>Action</a:t>
            </a:r>
            <a:r>
              <a:rPr lang="ja-JP" altLang="en-US" sz="1100" dirty="0" smtClean="0"/>
              <a:t>ブロックが</a:t>
            </a:r>
            <a:endParaRPr lang="en-US" altLang="ja-JP" sz="1100" dirty="0" smtClean="0"/>
          </a:p>
          <a:p>
            <a:r>
              <a:rPr lang="ja-JP" altLang="en-US" sz="1100" dirty="0" smtClean="0"/>
              <a:t>拡大されたもの）</a:t>
            </a:r>
            <a:endParaRPr kumimoji="1" lang="en-US" altLang="ja-JP" sz="1100" dirty="0" smtClean="0"/>
          </a:p>
          <a:p>
            <a:endParaRPr kumimoji="1" lang="ja-JP" altLang="en-US" sz="11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70" y="2890837"/>
            <a:ext cx="1895475" cy="1152525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</p:pic>
      <p:cxnSp>
        <p:nvCxnSpPr>
          <p:cNvPr id="8" name="直線矢印コネクタ 7"/>
          <p:cNvCxnSpPr/>
          <p:nvPr/>
        </p:nvCxnSpPr>
        <p:spPr bwMode="auto">
          <a:xfrm flipV="1">
            <a:off x="2514600" y="3352800"/>
            <a:ext cx="1752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テキスト ボックス 8"/>
          <p:cNvSpPr txBox="1"/>
          <p:nvPr/>
        </p:nvSpPr>
        <p:spPr>
          <a:xfrm>
            <a:off x="3581400" y="4214813"/>
            <a:ext cx="2781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モデル内の</a:t>
            </a:r>
            <a:r>
              <a:rPr lang="en-US" altLang="ja-JP" sz="1100" dirty="0" smtClean="0"/>
              <a:t>Action</a:t>
            </a:r>
            <a:r>
              <a:rPr lang="ja-JP" altLang="en-US" sz="1100" dirty="0" smtClean="0"/>
              <a:t>ブロックが配置されている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8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2362200" cy="24290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752600"/>
            <a:ext cx="5314950" cy="3429000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766854" y="2227708"/>
            <a:ext cx="533400" cy="1498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962400" y="2908442"/>
            <a:ext cx="1447800" cy="1395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直線コネクタ 7"/>
          <p:cNvCxnSpPr>
            <a:stCxn id="6" idx="3"/>
            <a:endCxn id="7" idx="1"/>
          </p:cNvCxnSpPr>
          <p:nvPr/>
        </p:nvCxnSpPr>
        <p:spPr bwMode="auto">
          <a:xfrm>
            <a:off x="1300254" y="2302635"/>
            <a:ext cx="2662146" cy="675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11"/>
          <p:cNvSpPr/>
          <p:nvPr/>
        </p:nvSpPr>
        <p:spPr bwMode="auto">
          <a:xfrm>
            <a:off x="1300254" y="3124200"/>
            <a:ext cx="1785846" cy="1554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114800" y="4828901"/>
            <a:ext cx="4343400" cy="1241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4" name="直線コネクタ 13"/>
          <p:cNvCxnSpPr>
            <a:stCxn id="12" idx="3"/>
            <a:endCxn id="13" idx="1"/>
          </p:cNvCxnSpPr>
          <p:nvPr/>
        </p:nvCxnSpPr>
        <p:spPr bwMode="auto">
          <a:xfrm>
            <a:off x="3086100" y="3201904"/>
            <a:ext cx="1028700" cy="1689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546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lang="ja-JP" altLang="en-US" dirty="0" smtClean="0"/>
              <a:t>：パラメータ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マッピング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以下、</a:t>
            </a:r>
            <a:r>
              <a:rPr lang="en-US" altLang="ja-JP" dirty="0" smtClean="0"/>
              <a:t>MathWorks</a:t>
            </a:r>
            <a:r>
              <a:rPr lang="ja-JP" altLang="en-US" dirty="0" smtClean="0"/>
              <a:t>回答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マッピング設定は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がなく、ダイアログから操作するしかない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コマンドでマッピング情報を取得したい旨を開発側に</a:t>
            </a:r>
            <a:r>
              <a:rPr lang="en-US" altLang="ja-JP" dirty="0" smtClean="0"/>
              <a:t>FB</a:t>
            </a:r>
            <a:r>
              <a:rPr lang="ja-JP" altLang="en-US" dirty="0" smtClean="0"/>
              <a:t>いただけるとのこと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2743200" cy="28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8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find_system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ステート内オブジェクトを検索可能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2465173" cy="1371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57600"/>
            <a:ext cx="1828800" cy="2390899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 bwMode="auto">
          <a:xfrm>
            <a:off x="1295400" y="29718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99" y="2286000"/>
            <a:ext cx="3667125" cy="33147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5715000" y="3717131"/>
            <a:ext cx="228600" cy="15406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5943600" y="2971800"/>
            <a:ext cx="1219200" cy="304800"/>
          </a:xfrm>
          <a:prstGeom prst="wedgeRoundRectCallout">
            <a:avLst>
              <a:gd name="adj1" fmla="val -56820"/>
              <a:gd name="adj2" fmla="val 1867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Simulink</a:t>
            </a: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ステート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943600" y="3886201"/>
            <a:ext cx="1524000" cy="1371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>
            <a:off x="6456572" y="5474192"/>
            <a:ext cx="1696828" cy="629746"/>
          </a:xfrm>
          <a:prstGeom prst="wedgeRoundRectCallout">
            <a:avLst>
              <a:gd name="adj1" fmla="val -38830"/>
              <a:gd name="adj2" fmla="val -799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Simulink</a:t>
            </a: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ステート</a:t>
            </a:r>
            <a:r>
              <a:rPr lang="ja-JP" altLang="en-US" sz="1000" dirty="0"/>
              <a:t>内</a:t>
            </a: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のブロック</a:t>
            </a:r>
          </a:p>
        </p:txBody>
      </p:sp>
    </p:spTree>
    <p:extLst>
      <p:ext uri="{BB962C8B-B14F-4D97-AF65-F5344CB8AC3E}">
        <p14:creationId xmlns:p14="http://schemas.microsoft.com/office/powerpoint/2010/main" val="240528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新規作成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Stateflow.SimulinkBasedState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obj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で作成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obj</a:t>
            </a:r>
            <a:r>
              <a:rPr lang="ja-JP" altLang="en-US" dirty="0" smtClean="0"/>
              <a:t>：オブジェクトハンドル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 smtClean="0"/>
              <a:t>例：</a:t>
            </a:r>
            <a:r>
              <a:rPr lang="en-US" altLang="ja-JP" dirty="0" smtClean="0"/>
              <a:t>Chart</a:t>
            </a:r>
            <a:r>
              <a:rPr lang="ja-JP" altLang="en-US" dirty="0" smtClean="0"/>
              <a:t>内の背景をクリックして以下を実行すると、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下図の通り作成される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Stateflow.SimulinkBasedState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sfgco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3755" y="5966252"/>
            <a:ext cx="43316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solidFill>
                  <a:srgbClr val="00B0F0"/>
                </a:solidFill>
              </a:rPr>
              <a:t>Stateflow.SimulinkBasedState</a:t>
            </a:r>
            <a:r>
              <a:rPr lang="en-US" altLang="ja-JP" sz="1050" dirty="0">
                <a:solidFill>
                  <a:srgbClr val="00B0F0"/>
                </a:solidFill>
              </a:rPr>
              <a:t/>
            </a:r>
            <a:br>
              <a:rPr lang="en-US" altLang="ja-JP" sz="1050" dirty="0">
                <a:solidFill>
                  <a:srgbClr val="00B0F0"/>
                </a:solidFill>
              </a:rPr>
            </a:br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stateflow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api</a:t>
            </a:r>
            <a:r>
              <a:rPr lang="en-US" altLang="ja-JP" sz="1050" dirty="0">
                <a:solidFill>
                  <a:srgbClr val="00B0F0"/>
                </a:solidFill>
              </a:rPr>
              <a:t>/stateflow.simulinkbasedstate.html'))</a:t>
            </a:r>
            <a:endParaRPr kumimoji="1" lang="ja-JP" altLang="en-US" sz="1050" dirty="0">
              <a:solidFill>
                <a:srgbClr val="00B0F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6200"/>
            <a:ext cx="1622943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1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（例）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ステートを新規作成し、その中にブロック配置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810000" y="1895368"/>
            <a:ext cx="4648200" cy="244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000" dirty="0" smtClean="0"/>
              <a:t>% Chart</a:t>
            </a:r>
            <a:r>
              <a:rPr lang="ja-JP" altLang="en-US" sz="1000" dirty="0" smtClean="0"/>
              <a:t>ブロックを検索</a:t>
            </a:r>
            <a:endParaRPr lang="en-US" altLang="ja-JP" sz="1000" dirty="0" smtClean="0"/>
          </a:p>
          <a:p>
            <a:r>
              <a:rPr lang="en-US" altLang="ja-JP" sz="1000" dirty="0" err="1" smtClean="0"/>
              <a:t>ch</a:t>
            </a:r>
            <a:r>
              <a:rPr lang="en-US" altLang="ja-JP" sz="1000" dirty="0" smtClean="0"/>
              <a:t>=</a:t>
            </a:r>
            <a:r>
              <a:rPr lang="en-US" altLang="ja-JP" sz="1000" dirty="0" err="1" smtClean="0"/>
              <a:t>rt.find</a:t>
            </a:r>
            <a:r>
              <a:rPr lang="en-US" altLang="ja-JP" sz="1000" dirty="0"/>
              <a:t>('-</a:t>
            </a:r>
            <a:r>
              <a:rPr lang="en-US" altLang="ja-JP" sz="1000" dirty="0" err="1"/>
              <a:t>isa</a:t>
            </a:r>
            <a:r>
              <a:rPr lang="en-US" altLang="ja-JP" sz="1000" dirty="0"/>
              <a:t>','</a:t>
            </a:r>
            <a:r>
              <a:rPr lang="en-US" altLang="ja-JP" sz="1000" dirty="0" err="1"/>
              <a:t>Stateflow.Chart</a:t>
            </a:r>
            <a:r>
              <a:rPr lang="en-US" altLang="ja-JP" sz="1000" dirty="0"/>
              <a:t>', 'Name', '</a:t>
            </a:r>
            <a:r>
              <a:rPr lang="en-US" altLang="ja-JP" sz="1000" dirty="0" err="1"/>
              <a:t>ChartBlock</a:t>
            </a:r>
            <a:r>
              <a:rPr lang="en-US" altLang="ja-JP" sz="1000" dirty="0" smtClean="0"/>
              <a:t>');</a:t>
            </a:r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% Chart</a:t>
            </a:r>
            <a:r>
              <a:rPr lang="ja-JP" altLang="en-US" sz="1000" dirty="0" smtClean="0"/>
              <a:t>ブロック内に</a:t>
            </a:r>
            <a:r>
              <a:rPr lang="en-US" altLang="ja-JP" sz="1000" dirty="0" smtClean="0"/>
              <a:t>Simulink</a:t>
            </a:r>
            <a:r>
              <a:rPr lang="ja-JP" altLang="en-US" sz="1000" dirty="0" smtClean="0"/>
              <a:t>ステート追加。</a:t>
            </a:r>
            <a:r>
              <a:rPr lang="en-US" altLang="ja-JP" sz="1000" dirty="0" smtClean="0"/>
              <a:t>’State1’</a:t>
            </a:r>
            <a:r>
              <a:rPr lang="ja-JP" altLang="en-US" sz="1000" dirty="0" smtClean="0"/>
              <a:t>というステート名に変更。</a:t>
            </a:r>
            <a:endParaRPr lang="en-US" altLang="ja-JP" sz="1000" dirty="0"/>
          </a:p>
          <a:p>
            <a:r>
              <a:rPr lang="en-US" altLang="ja-JP" sz="1000" dirty="0" err="1" smtClean="0"/>
              <a:t>simulinkstate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Stateflow.SimulinkBasedState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ch</a:t>
            </a:r>
            <a:r>
              <a:rPr lang="en-US" altLang="ja-JP" sz="1000" dirty="0" smtClean="0"/>
              <a:t>);</a:t>
            </a:r>
            <a:endParaRPr lang="en-US" altLang="ja-JP" sz="1000" dirty="0"/>
          </a:p>
          <a:p>
            <a:r>
              <a:rPr lang="en-US" altLang="ja-JP" sz="1000" dirty="0" err="1" smtClean="0"/>
              <a:t>stname</a:t>
            </a:r>
            <a:r>
              <a:rPr lang="en-US" altLang="ja-JP" sz="1000" dirty="0" smtClean="0"/>
              <a:t> = ‘State1’;</a:t>
            </a:r>
          </a:p>
          <a:p>
            <a:r>
              <a:rPr lang="en-US" altLang="ja-JP" sz="1000" dirty="0"/>
              <a:t>set(</a:t>
            </a:r>
            <a:r>
              <a:rPr lang="en-US" altLang="ja-JP" sz="1000" dirty="0" err="1"/>
              <a:t>simulinkstate</a:t>
            </a:r>
            <a:r>
              <a:rPr lang="en-US" altLang="ja-JP" sz="1000" dirty="0"/>
              <a:t>, 'Name', 'State1</a:t>
            </a:r>
            <a:r>
              <a:rPr lang="en-US" altLang="ja-JP" sz="1000" dirty="0" smtClean="0"/>
              <a:t>');</a:t>
            </a:r>
          </a:p>
          <a:p>
            <a:endParaRPr lang="en-US" altLang="ja-JP" sz="1000" dirty="0"/>
          </a:p>
          <a:p>
            <a:r>
              <a:rPr lang="en-US" altLang="ja-JP" sz="1000" dirty="0"/>
              <a:t>% Simulink</a:t>
            </a:r>
            <a:r>
              <a:rPr lang="ja-JP" altLang="en-US" sz="1000" dirty="0"/>
              <a:t>ステート内に</a:t>
            </a:r>
            <a:r>
              <a:rPr lang="en-US" altLang="ja-JP" sz="1000" dirty="0" err="1"/>
              <a:t>Inport</a:t>
            </a:r>
            <a:r>
              <a:rPr lang="ja-JP" altLang="en-US" sz="1000" dirty="0"/>
              <a:t>ブロック</a:t>
            </a:r>
            <a:r>
              <a:rPr lang="ja-JP" altLang="en-US" sz="1000" dirty="0" smtClean="0"/>
              <a:t>追加</a:t>
            </a:r>
            <a:endParaRPr lang="en-US" altLang="ja-JP" sz="1000" dirty="0" smtClean="0"/>
          </a:p>
          <a:p>
            <a:r>
              <a:rPr lang="en-US" altLang="ja-JP" sz="1000" dirty="0" smtClean="0"/>
              <a:t>path </a:t>
            </a:r>
            <a:r>
              <a:rPr lang="en-US" altLang="ja-JP" sz="1000" dirty="0"/>
              <a:t>= [get(</a:t>
            </a:r>
            <a:r>
              <a:rPr lang="en-US" altLang="ja-JP" sz="1000" dirty="0" err="1"/>
              <a:t>simulinkstate</a:t>
            </a:r>
            <a:r>
              <a:rPr lang="en-US" altLang="ja-JP" sz="1000" dirty="0"/>
              <a:t>, </a:t>
            </a:r>
            <a:r>
              <a:rPr lang="en-US" altLang="ja-JP" sz="1000" dirty="0" smtClean="0"/>
              <a:t>‘Path’), ‘/’, </a:t>
            </a:r>
            <a:r>
              <a:rPr lang="en-US" altLang="ja-JP" sz="1000" dirty="0" err="1" smtClean="0"/>
              <a:t>stname</a:t>
            </a:r>
            <a:r>
              <a:rPr lang="en-US" altLang="ja-JP" sz="1000" dirty="0" smtClean="0"/>
              <a:t>];</a:t>
            </a:r>
          </a:p>
          <a:p>
            <a:r>
              <a:rPr lang="en-US" altLang="ja-JP" sz="1000" dirty="0" err="1"/>
              <a:t>add_block</a:t>
            </a:r>
            <a:r>
              <a:rPr lang="en-US" altLang="ja-JP" sz="1000" dirty="0"/>
              <a:t>('Simulink/Sources/In1', [path, '/Inport1</a:t>
            </a:r>
            <a:r>
              <a:rPr lang="en-US" altLang="ja-JP" sz="1000" dirty="0" smtClean="0"/>
              <a:t>']);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990600" cy="8191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80099"/>
            <a:ext cx="2447925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直線矢印コネクタ 7"/>
          <p:cNvCxnSpPr/>
          <p:nvPr/>
        </p:nvCxnSpPr>
        <p:spPr bwMode="auto">
          <a:xfrm>
            <a:off x="1389073" y="2185532"/>
            <a:ext cx="473064" cy="804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7966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if-else</a:t>
            </a:r>
            <a:r>
              <a:rPr kumimoji="1" lang="ja-JP" altLang="en-US" dirty="0" smtClean="0"/>
              <a:t>文でステート遷移をあらわしている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25302"/>
            <a:ext cx="4342783" cy="4762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163452"/>
            <a:ext cx="3659377" cy="302895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048000" y="3858588"/>
            <a:ext cx="1785846" cy="1554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875023" y="4449452"/>
            <a:ext cx="2059177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>
            <a:stCxn id="7" idx="3"/>
            <a:endCxn id="8" idx="1"/>
          </p:cNvCxnSpPr>
          <p:nvPr/>
        </p:nvCxnSpPr>
        <p:spPr bwMode="auto">
          <a:xfrm>
            <a:off x="4833846" y="3936292"/>
            <a:ext cx="41177" cy="589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正方形/長方形 12"/>
          <p:cNvSpPr/>
          <p:nvPr/>
        </p:nvSpPr>
        <p:spPr bwMode="auto">
          <a:xfrm>
            <a:off x="4953000" y="3011177"/>
            <a:ext cx="2135376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43893" y="3783892"/>
            <a:ext cx="684907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5" name="直線コネクタ 14"/>
          <p:cNvCxnSpPr>
            <a:stCxn id="13" idx="1"/>
            <a:endCxn id="14" idx="3"/>
          </p:cNvCxnSpPr>
          <p:nvPr/>
        </p:nvCxnSpPr>
        <p:spPr bwMode="auto">
          <a:xfrm flipH="1">
            <a:off x="1828800" y="3087377"/>
            <a:ext cx="3124200" cy="772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正方形/長方形 21"/>
          <p:cNvSpPr/>
          <p:nvPr/>
        </p:nvSpPr>
        <p:spPr bwMode="auto">
          <a:xfrm>
            <a:off x="4875023" y="2854894"/>
            <a:ext cx="4192777" cy="1442158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854434" y="2017402"/>
            <a:ext cx="4213366" cy="837492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875023" y="4307810"/>
            <a:ext cx="4192777" cy="1665641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8382000" y="2017402"/>
            <a:ext cx="685800" cy="222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/>
              <a:t>１周</a:t>
            </a:r>
            <a:r>
              <a:rPr lang="ja-JP" altLang="en-US" sz="1000" dirty="0" err="1"/>
              <a:t>め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372012" y="3052452"/>
            <a:ext cx="685800" cy="222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 smtClean="0"/>
              <a:t>ST1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8382000" y="4379602"/>
            <a:ext cx="685800" cy="222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 smtClean="0"/>
              <a:t>ST2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102738" y="3000944"/>
            <a:ext cx="685800" cy="16263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/>
              <a:t>遷移す</a:t>
            </a:r>
            <a:r>
              <a:rPr lang="ja-JP" altLang="en-US" sz="800" dirty="0"/>
              <a:t>る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119924" y="3631534"/>
            <a:ext cx="685800" cy="16263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/>
              <a:t>遷移しない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7071190" y="4481594"/>
            <a:ext cx="685800" cy="16263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/>
              <a:t>遷移す</a:t>
            </a:r>
            <a:r>
              <a:rPr lang="ja-JP" altLang="en-US" sz="800" dirty="0"/>
              <a:t>る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7088376" y="5112184"/>
            <a:ext cx="685800" cy="16263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/>
              <a:t>遷移しない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600200"/>
            <a:ext cx="1821126" cy="83863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356" y="5245385"/>
            <a:ext cx="2062014" cy="91792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35" name="直線矢印コネクタ 34"/>
          <p:cNvCxnSpPr/>
          <p:nvPr/>
        </p:nvCxnSpPr>
        <p:spPr bwMode="auto">
          <a:xfrm flipV="1">
            <a:off x="3503782" y="2376794"/>
            <a:ext cx="0" cy="30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3657600" y="4906652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角丸四角形吹き出し 37"/>
          <p:cNvSpPr/>
          <p:nvPr/>
        </p:nvSpPr>
        <p:spPr bwMode="auto">
          <a:xfrm>
            <a:off x="8001000" y="4841985"/>
            <a:ext cx="1143000" cy="432832"/>
          </a:xfrm>
          <a:prstGeom prst="wedgeRoundRectCallout">
            <a:avLst>
              <a:gd name="adj1" fmla="val -54974"/>
              <a:gd name="adj2" fmla="val -264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遷移先</a:t>
            </a:r>
            <a:endParaRPr kumimoji="1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ロジック</a:t>
            </a:r>
            <a:r>
              <a:rPr lang="ja-JP" altLang="en-US" sz="10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実行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9" name="角丸四角形吹き出し 38"/>
          <p:cNvSpPr/>
          <p:nvPr/>
        </p:nvSpPr>
        <p:spPr bwMode="auto">
          <a:xfrm>
            <a:off x="7924800" y="3353045"/>
            <a:ext cx="1143000" cy="432832"/>
          </a:xfrm>
          <a:prstGeom prst="wedgeRoundRectCallout">
            <a:avLst>
              <a:gd name="adj1" fmla="val -59050"/>
              <a:gd name="adj2" fmla="val -305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遷移先</a:t>
            </a:r>
            <a:endParaRPr kumimoji="1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ロジック</a:t>
            </a:r>
            <a:r>
              <a:rPr lang="ja-JP" altLang="en-US" sz="10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実行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54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前頁のモデルの各ステートに対して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「関数のパッケージ化」を設定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0"/>
            <a:ext cx="3988876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600"/>
            <a:ext cx="3659377" cy="302895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4973590" y="3940610"/>
            <a:ext cx="3969384" cy="10123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53000" y="3352800"/>
            <a:ext cx="3988876" cy="59055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973590" y="4953001"/>
            <a:ext cx="3969384" cy="154305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299668" y="3352800"/>
            <a:ext cx="649260" cy="222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/>
              <a:t>１周</a:t>
            </a:r>
            <a:r>
              <a:rPr lang="ja-JP" altLang="en-US" sz="1000" dirty="0" err="1"/>
              <a:t>め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8293165" y="4644054"/>
            <a:ext cx="649260" cy="222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 smtClean="0"/>
              <a:t>ST1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292616" y="5456238"/>
            <a:ext cx="649260" cy="222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 smtClean="0"/>
              <a:t>ST2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973590" y="1524000"/>
            <a:ext cx="3968286" cy="685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945948" y="2298700"/>
            <a:ext cx="3968286" cy="685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447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下位バージョンへとの互換性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R2015a</a:t>
            </a:r>
            <a:r>
              <a:rPr kumimoji="1" lang="ja-JP" altLang="en-US" dirty="0" err="1" smtClean="0"/>
              <a:t>で保</a:t>
            </a:r>
            <a:r>
              <a:rPr kumimoji="1" lang="ja-JP" altLang="en-US" dirty="0" smtClean="0"/>
              <a:t>存すると空のサブチャートに変換された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209800"/>
            <a:ext cx="2076450" cy="2771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2207093" cy="274320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3886200" y="3429000"/>
            <a:ext cx="914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5000" y="498157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2019b</a:t>
            </a:r>
            <a:endParaRPr kumimoji="1" lang="ja-JP" altLang="en-US" sz="11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05600" y="499759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201</a:t>
            </a:r>
            <a:r>
              <a:rPr kumimoji="1" lang="ja-JP" altLang="en-US" sz="1100" dirty="0" smtClean="0"/>
              <a:t>５</a:t>
            </a:r>
            <a:r>
              <a:rPr kumimoji="1" lang="en-US" altLang="ja-JP" sz="1100" dirty="0" smtClean="0"/>
              <a:t>a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73759" y="3886200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ダウングレード</a:t>
            </a:r>
            <a:endParaRPr kumimoji="1"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3443111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Simulink Design Verifier</a:t>
            </a:r>
            <a:r>
              <a:rPr lang="ja-JP" altLang="en-US" dirty="0" smtClean="0"/>
              <a:t>との互換性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SLDV</a:t>
            </a:r>
            <a:r>
              <a:rPr kumimoji="1" lang="ja-JP" altLang="en-US" dirty="0" smtClean="0"/>
              <a:t>との互換性あり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テストケース作成可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47800"/>
            <a:ext cx="4973316" cy="4895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85" y="3851275"/>
            <a:ext cx="1604178" cy="25050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28837"/>
            <a:ext cx="2983149" cy="1219200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 bwMode="auto">
          <a:xfrm flipH="1">
            <a:off x="2177374" y="2895600"/>
            <a:ext cx="228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0592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モデル参照可能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変換機能も使用可能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18" y="3505200"/>
            <a:ext cx="2981325" cy="101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784006"/>
            <a:ext cx="1192879" cy="1559644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 bwMode="auto">
          <a:xfrm>
            <a:off x="3505200" y="4350639"/>
            <a:ext cx="0" cy="564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752600"/>
            <a:ext cx="3667126" cy="16128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直線矢印コネクタ 7"/>
          <p:cNvCxnSpPr/>
          <p:nvPr/>
        </p:nvCxnSpPr>
        <p:spPr bwMode="auto">
          <a:xfrm>
            <a:off x="3581400" y="2559046"/>
            <a:ext cx="0" cy="1168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372" y="2559046"/>
            <a:ext cx="3839107" cy="2698708"/>
          </a:xfrm>
          <a:prstGeom prst="rect">
            <a:avLst/>
          </a:prstGeom>
        </p:spPr>
      </p:pic>
      <p:sp>
        <p:nvSpPr>
          <p:cNvPr id="15" name="角丸四角形吹き出し 14"/>
          <p:cNvSpPr/>
          <p:nvPr/>
        </p:nvSpPr>
        <p:spPr bwMode="auto">
          <a:xfrm>
            <a:off x="3880186" y="5479842"/>
            <a:ext cx="1383628" cy="692358"/>
          </a:xfrm>
          <a:prstGeom prst="wedgeRoundRectCallout">
            <a:avLst>
              <a:gd name="adj1" fmla="val -56433"/>
              <a:gd name="adj2" fmla="val -2022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出力</a:t>
            </a: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入力で、</a:t>
            </a:r>
            <a:endParaRPr kumimoji="1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入力</a:t>
            </a: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&gt;=5</a:t>
            </a:r>
            <a:r>
              <a:rPr lang="ja-JP" altLang="en-US" sz="1000" dirty="0" smtClean="0"/>
              <a:t>の時に</a:t>
            </a:r>
            <a:endParaRPr lang="en-US" altLang="ja-JP" sz="1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 smtClean="0"/>
              <a:t>0</a:t>
            </a:r>
            <a:r>
              <a:rPr lang="ja-JP" altLang="en-US" sz="1000" dirty="0" smtClean="0"/>
              <a:t>出力するロジック</a:t>
            </a:r>
            <a:endParaRPr kumimoji="1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493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ステートの入出力へのアクセス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入出力シンボル名を</a:t>
            </a:r>
            <a:r>
              <a:rPr kumimoji="1" lang="en-US" altLang="ja-JP" dirty="0" err="1" smtClean="0"/>
              <a:t>Inport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Ourtport</a:t>
            </a:r>
            <a:r>
              <a:rPr kumimoji="1" lang="ja-JP" altLang="en-US" dirty="0" smtClean="0"/>
              <a:t>ブロック名に使用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チャートの遷移ラベルでシンボル名を使用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14600"/>
            <a:ext cx="2514600" cy="131236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8" y="2465094"/>
            <a:ext cx="2611607" cy="36576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4324350" y="3276600"/>
            <a:ext cx="704850" cy="2419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66800" y="3584047"/>
            <a:ext cx="381000" cy="1497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324350" y="3551782"/>
            <a:ext cx="704850" cy="241947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43200" y="3658924"/>
            <a:ext cx="457200" cy="13480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514600" y="5791200"/>
            <a:ext cx="685800" cy="15240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600200" y="4485417"/>
            <a:ext cx="457200" cy="13480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395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メリット・デメリット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遷移によってロジックを切り替えることができる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State Reader, State Writer, Simulink Function</a:t>
            </a:r>
            <a:r>
              <a:rPr kumimoji="1" lang="ja-JP" altLang="en-US" dirty="0" smtClean="0"/>
              <a:t>などの仕様を正しく理解して併用するのが難しい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Simulink</a:t>
            </a:r>
            <a:r>
              <a:rPr lang="ja-JP" altLang="en-US" dirty="0" smtClean="0"/>
              <a:t>ステートや</a:t>
            </a:r>
            <a:r>
              <a:rPr lang="en-US" altLang="ja-JP" dirty="0" smtClean="0"/>
              <a:t>Simulink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の内部</a:t>
            </a:r>
            <a:r>
              <a:rPr lang="ja-JP" altLang="en-US" dirty="0" smtClean="0"/>
              <a:t>と、遷移条件</a:t>
            </a:r>
            <a:r>
              <a:rPr lang="ja-JP" altLang="en-US" dirty="0" smtClean="0"/>
              <a:t>を同時に見ようとすると、新規ウインドウを開くなど手間がかかる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803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r>
              <a:rPr kumimoji="1" lang="en-US" altLang="ja-JP" dirty="0" smtClean="0"/>
              <a:t>State Reader, State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Writer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State Reader</a:t>
            </a:r>
            <a:r>
              <a:rPr kumimoji="1" lang="ja-JP" altLang="en-US" dirty="0" smtClean="0"/>
              <a:t>が読み取り可能なブロック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(State Writer</a:t>
            </a:r>
            <a:r>
              <a:rPr kumimoji="1" lang="ja-JP" altLang="en-US" dirty="0" smtClean="0"/>
              <a:t>も同様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514491" cy="28956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8200" y="5324689"/>
            <a:ext cx="332655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rgbClr val="00B0F0"/>
                </a:solidFill>
              </a:rPr>
              <a:t>State Reader</a:t>
            </a:r>
          </a:p>
          <a:p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simulink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slref</a:t>
            </a:r>
            <a:r>
              <a:rPr lang="en-US" altLang="ja-JP" sz="1050" dirty="0">
                <a:solidFill>
                  <a:srgbClr val="00B0F0"/>
                </a:solidFill>
              </a:rPr>
              <a:t>/statereader.html'))</a:t>
            </a:r>
            <a:endParaRPr lang="en-US" altLang="ja-JP" sz="1050" dirty="0" smtClean="0">
              <a:solidFill>
                <a:srgbClr val="00B0F0"/>
              </a:solidFill>
            </a:endParaRPr>
          </a:p>
          <a:p>
            <a:endParaRPr lang="en-US" altLang="ja-JP" sz="1050" dirty="0">
              <a:solidFill>
                <a:srgbClr val="00B0F0"/>
              </a:solidFill>
            </a:endParaRPr>
          </a:p>
          <a:p>
            <a:r>
              <a:rPr lang="en-US" altLang="ja-JP" sz="1050" dirty="0" smtClean="0">
                <a:solidFill>
                  <a:srgbClr val="00B0F0"/>
                </a:solidFill>
              </a:rPr>
              <a:t>State Writer</a:t>
            </a:r>
          </a:p>
          <a:p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simulink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slref</a:t>
            </a:r>
            <a:r>
              <a:rPr lang="en-US" altLang="ja-JP" sz="1050" dirty="0">
                <a:solidFill>
                  <a:srgbClr val="00B0F0"/>
                </a:solidFill>
              </a:rPr>
              <a:t>/statewriter.html'))</a:t>
            </a:r>
            <a:endParaRPr lang="en-US" altLang="ja-JP" sz="105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ステートの入出力へのアクセス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入出力シンボル名と、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ステート内の</a:t>
            </a:r>
            <a:r>
              <a:rPr kumimoji="1" lang="en-US" altLang="ja-JP" dirty="0" err="1" smtClean="0"/>
              <a:t>Inport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Ourport</a:t>
            </a:r>
            <a:r>
              <a:rPr kumimoji="1" lang="ja-JP" altLang="en-US" dirty="0" smtClean="0"/>
              <a:t>ブロック名を異なるものにする場合は、マッピングを行う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プロパティで設定可能</a:t>
            </a:r>
            <a:r>
              <a:rPr lang="en-US" altLang="ja-JP" dirty="0" smtClean="0"/>
              <a:t>(Atomic</a:t>
            </a:r>
            <a:r>
              <a:rPr lang="ja-JP" altLang="en-US" dirty="0" smtClean="0"/>
              <a:t>サブチャートの機能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53" y="2362200"/>
            <a:ext cx="2819400" cy="159481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03" y="4013798"/>
            <a:ext cx="2004570" cy="2667000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 bwMode="auto">
          <a:xfrm>
            <a:off x="22098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正方形/長方形 12"/>
          <p:cNvSpPr/>
          <p:nvPr/>
        </p:nvSpPr>
        <p:spPr bwMode="auto">
          <a:xfrm>
            <a:off x="2209800" y="2895600"/>
            <a:ext cx="528547" cy="1712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524000" y="5486400"/>
            <a:ext cx="528547" cy="1712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362200" y="5055621"/>
            <a:ext cx="528547" cy="171219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140879" y="6381750"/>
            <a:ext cx="528547" cy="171219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370" y="2514600"/>
            <a:ext cx="3259461" cy="266286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 bwMode="auto">
          <a:xfrm>
            <a:off x="5844100" y="4823897"/>
            <a:ext cx="528547" cy="1712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233507" y="4838075"/>
            <a:ext cx="528547" cy="171219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370" y="5184743"/>
            <a:ext cx="1779777" cy="1309747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 bwMode="auto">
          <a:xfrm flipV="1">
            <a:off x="2738347" y="2667000"/>
            <a:ext cx="149516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670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ステートの入出力へのアクセス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3" y="1600200"/>
            <a:ext cx="2602156" cy="3409950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 bwMode="auto">
          <a:xfrm>
            <a:off x="3200400" y="22860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61" y="1886417"/>
            <a:ext cx="2816488" cy="1525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769" y="3545773"/>
            <a:ext cx="1694601" cy="8190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8"/>
          <p:cNvCxnSpPr/>
          <p:nvPr/>
        </p:nvCxnSpPr>
        <p:spPr bwMode="auto">
          <a:xfrm>
            <a:off x="3195061" y="3972288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現在のステート内に存在しない</a:t>
            </a:r>
            <a:r>
              <a:rPr kumimoji="1" lang="en-US" altLang="ja-JP" dirty="0" err="1" smtClean="0"/>
              <a:t>Outport</a:t>
            </a:r>
            <a:r>
              <a:rPr kumimoji="1" lang="ja-JP" altLang="en-US" dirty="0" smtClean="0"/>
              <a:t>の値は更新されない</a:t>
            </a:r>
            <a:endParaRPr kumimoji="1" lang="ja-JP" altLang="en-US" dirty="0"/>
          </a:p>
        </p:txBody>
      </p:sp>
      <p:pic>
        <p:nvPicPr>
          <p:cNvPr id="15" name="コンテンツ プレースホルダ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757738" y="4392038"/>
            <a:ext cx="4062412" cy="212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角丸四角形吹き出し 15"/>
          <p:cNvSpPr/>
          <p:nvPr/>
        </p:nvSpPr>
        <p:spPr bwMode="auto">
          <a:xfrm>
            <a:off x="6788944" y="3545773"/>
            <a:ext cx="2031206" cy="950027"/>
          </a:xfrm>
          <a:prstGeom prst="wedgeRoundRectCallout">
            <a:avLst>
              <a:gd name="adj1" fmla="val -32016"/>
              <a:gd name="adj2" fmla="val 10051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 smtClean="0"/>
              <a:t>ST2</a:t>
            </a:r>
            <a:r>
              <a:rPr lang="ja-JP" altLang="en-US" sz="1100" dirty="0" smtClean="0"/>
              <a:t>へ遷移時、</a:t>
            </a:r>
            <a:r>
              <a:rPr lang="en-US" altLang="ja-JP" sz="1100" dirty="0" err="1" smtClean="0"/>
              <a:t>Outport</a:t>
            </a:r>
            <a:r>
              <a:rPr lang="ja-JP" altLang="en-US" sz="1100" dirty="0" smtClean="0"/>
              <a:t>はカウントアップ</a:t>
            </a:r>
            <a:r>
              <a:rPr lang="en-US" altLang="ja-JP" sz="1100" dirty="0" smtClean="0"/>
              <a:t>(ST1</a:t>
            </a:r>
            <a:r>
              <a:rPr lang="ja-JP" altLang="en-US" sz="1100" dirty="0" smtClean="0"/>
              <a:t>の処理</a:t>
            </a:r>
            <a:r>
              <a:rPr lang="en-US" altLang="ja-JP" sz="1100" dirty="0" smtClean="0"/>
              <a:t>)</a:t>
            </a:r>
            <a:r>
              <a:rPr lang="ja-JP" altLang="en-US" sz="1100" dirty="0" err="1" smtClean="0"/>
              <a:t>を停</a:t>
            </a:r>
            <a:r>
              <a:rPr lang="ja-JP" altLang="en-US" sz="1100" dirty="0" smtClean="0"/>
              <a:t>止し、</a:t>
            </a:r>
            <a:r>
              <a:rPr lang="en-US" altLang="ja-JP" sz="1100" dirty="0" smtClean="0"/>
              <a:t>ST2</a:t>
            </a:r>
            <a:r>
              <a:rPr lang="ja-JP" altLang="en-US" sz="1100" dirty="0" smtClean="0"/>
              <a:t>では</a:t>
            </a:r>
            <a:r>
              <a:rPr lang="en-US" altLang="ja-JP" sz="1100" dirty="0" err="1" smtClean="0"/>
              <a:t>Outport</a:t>
            </a:r>
            <a:r>
              <a:rPr lang="ja-JP" altLang="en-US" sz="1100" dirty="0" smtClean="0"/>
              <a:t>が存在しないため値が更新されない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335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ブロックの状態へのアクセス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Reader</a:t>
            </a:r>
            <a:r>
              <a:rPr kumimoji="1" lang="ja-JP" altLang="en-US" dirty="0" smtClean="0"/>
              <a:t>ブロック、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Writer</a:t>
            </a:r>
            <a:r>
              <a:rPr kumimoji="1" lang="ja-JP" altLang="en-US" dirty="0" smtClean="0"/>
              <a:t>ブロックを使用</a:t>
            </a:r>
            <a:endParaRPr kumimoji="1" lang="en-US" altLang="ja-JP" dirty="0" smtClean="0"/>
          </a:p>
          <a:p>
            <a:r>
              <a:rPr kumimoji="1" lang="ja-JP" altLang="en-US" dirty="0"/>
              <a:t>チャートの</a:t>
            </a:r>
            <a:r>
              <a:rPr kumimoji="1" lang="ja-JP" altLang="en-US" dirty="0" smtClean="0"/>
              <a:t>遷移ラベルで状態名を使用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smtClean="0">
                <a:solidFill>
                  <a:srgbClr val="FF0000"/>
                </a:solidFill>
              </a:rPr>
              <a:t>Simulink</a:t>
            </a:r>
            <a:r>
              <a:rPr lang="ja-JP" altLang="en-US" dirty="0" smtClean="0">
                <a:solidFill>
                  <a:srgbClr val="FF0000"/>
                </a:solidFill>
              </a:rPr>
              <a:t>ステート名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  <a:r>
              <a:rPr lang="ja-JP" altLang="en-US" dirty="0" smtClean="0">
                <a:solidFill>
                  <a:srgbClr val="FF0000"/>
                </a:solidFill>
              </a:rPr>
              <a:t>状態名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の形式でアクセス可能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2000" y="5966252"/>
            <a:ext cx="43540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rgbClr val="00B0F0"/>
                </a:solidFill>
              </a:rPr>
              <a:t>ブロックの状態データへの</a:t>
            </a:r>
            <a:r>
              <a:rPr lang="ja-JP" altLang="en-US" sz="1050" dirty="0" smtClean="0">
                <a:solidFill>
                  <a:srgbClr val="00B0F0"/>
                </a:solidFill>
              </a:rPr>
              <a:t>アクセス</a:t>
            </a:r>
            <a:endParaRPr lang="en-US" altLang="ja-JP" sz="1050" dirty="0" smtClean="0">
              <a:solidFill>
                <a:srgbClr val="00B0F0"/>
              </a:solidFill>
            </a:endParaRPr>
          </a:p>
          <a:p>
            <a:r>
              <a:rPr lang="en-US" altLang="ja-JP" sz="1050" dirty="0">
                <a:solidFill>
                  <a:srgbClr val="00B0F0"/>
                </a:solidFill>
              </a:rPr>
              <a:t>web(</a:t>
            </a:r>
            <a:r>
              <a:rPr lang="en-US" altLang="ja-JP" sz="1050" dirty="0" err="1">
                <a:solidFill>
                  <a:srgbClr val="00B0F0"/>
                </a:solidFill>
              </a:rPr>
              <a:t>fullfile</a:t>
            </a:r>
            <a:r>
              <a:rPr lang="en-US" altLang="ja-JP" sz="1050" dirty="0">
                <a:solidFill>
                  <a:srgbClr val="00B0F0"/>
                </a:solidFill>
              </a:rPr>
              <a:t>(</a:t>
            </a:r>
            <a:r>
              <a:rPr lang="en-US" altLang="ja-JP" sz="1050" dirty="0" err="1">
                <a:solidFill>
                  <a:srgbClr val="00B0F0"/>
                </a:solidFill>
              </a:rPr>
              <a:t>docroot</a:t>
            </a:r>
            <a:r>
              <a:rPr lang="en-US" altLang="ja-JP" sz="1050" dirty="0">
                <a:solidFill>
                  <a:srgbClr val="00B0F0"/>
                </a:solidFill>
              </a:rPr>
              <a:t>, '</a:t>
            </a:r>
            <a:r>
              <a:rPr lang="en-US" altLang="ja-JP" sz="1050" dirty="0" err="1">
                <a:solidFill>
                  <a:srgbClr val="00B0F0"/>
                </a:solidFill>
              </a:rPr>
              <a:t>stateflow</a:t>
            </a:r>
            <a:r>
              <a:rPr lang="en-US" altLang="ja-JP" sz="1050" dirty="0">
                <a:solidFill>
                  <a:srgbClr val="00B0F0"/>
                </a:solidFill>
              </a:rPr>
              <a:t>/</a:t>
            </a:r>
            <a:r>
              <a:rPr lang="en-US" altLang="ja-JP" sz="1050" dirty="0" err="1">
                <a:solidFill>
                  <a:srgbClr val="00B0F0"/>
                </a:solidFill>
              </a:rPr>
              <a:t>ug</a:t>
            </a:r>
            <a:r>
              <a:rPr lang="en-US" altLang="ja-JP" sz="1050" dirty="0">
                <a:solidFill>
                  <a:srgbClr val="00B0F0"/>
                </a:solidFill>
              </a:rPr>
              <a:t>/access-simulink-based-states.html'))</a:t>
            </a:r>
            <a:endParaRPr kumimoji="1" lang="ja-JP" altLang="en-US" sz="1050" dirty="0">
              <a:solidFill>
                <a:srgbClr val="00B0F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71" y="2589668"/>
            <a:ext cx="3048000" cy="272235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48" y="3896117"/>
            <a:ext cx="2514600" cy="1139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848" y="5297466"/>
            <a:ext cx="1191210" cy="624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直線矢印コネクタ 10"/>
          <p:cNvCxnSpPr>
            <a:endCxn id="7" idx="1"/>
          </p:cNvCxnSpPr>
          <p:nvPr/>
        </p:nvCxnSpPr>
        <p:spPr bwMode="auto">
          <a:xfrm>
            <a:off x="2817671" y="3646048"/>
            <a:ext cx="1344177" cy="820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/>
          <p:cNvCxnSpPr>
            <a:endCxn id="9" idx="1"/>
          </p:cNvCxnSpPr>
          <p:nvPr/>
        </p:nvCxnSpPr>
        <p:spPr bwMode="auto">
          <a:xfrm>
            <a:off x="2741471" y="4727490"/>
            <a:ext cx="1420377" cy="882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50" y="2478919"/>
            <a:ext cx="1276350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直線矢印コネクタ 15"/>
          <p:cNvCxnSpPr>
            <a:endCxn id="15" idx="1"/>
          </p:cNvCxnSpPr>
          <p:nvPr/>
        </p:nvCxnSpPr>
        <p:spPr bwMode="auto">
          <a:xfrm flipV="1">
            <a:off x="4036871" y="3088519"/>
            <a:ext cx="1468579" cy="215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正方形/長方形 18"/>
          <p:cNvSpPr/>
          <p:nvPr/>
        </p:nvSpPr>
        <p:spPr bwMode="auto">
          <a:xfrm>
            <a:off x="4646471" y="4466093"/>
            <a:ext cx="457200" cy="5699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878883" y="4044885"/>
            <a:ext cx="481588" cy="1345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 bwMode="auto">
          <a:xfrm>
            <a:off x="6934200" y="2133600"/>
            <a:ext cx="1981200" cy="1066800"/>
          </a:xfrm>
          <a:prstGeom prst="wedgeRoundRectCallout">
            <a:avLst>
              <a:gd name="adj1" fmla="val -74701"/>
              <a:gd name="adj2" fmla="val 652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遷移ラベルのみで状態名を使用する場合、</a:t>
            </a:r>
            <a:endParaRPr lang="en-US" altLang="ja-JP" sz="10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State</a:t>
            </a: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Reader</a:t>
            </a: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ブロックをどこに配置すべきか不明（削除しても動作確認できた）</a:t>
            </a:r>
            <a:endParaRPr kumimoji="1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6324599" y="4953000"/>
            <a:ext cx="1772225" cy="359027"/>
          </a:xfrm>
          <a:prstGeom prst="wedgeRoundRectCallout">
            <a:avLst>
              <a:gd name="adj1" fmla="val -120325"/>
              <a:gd name="adj2" fmla="val -510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State</a:t>
            </a:r>
            <a:r>
              <a:rPr kumimoji="1" lang="ja-JP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 </a:t>
            </a:r>
            <a:r>
              <a:rPr kumimoji="1" lang="en-U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Reader</a:t>
            </a:r>
            <a:r>
              <a:rPr kumimoji="1" lang="ja-JP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で読</a:t>
            </a:r>
            <a:r>
              <a:rPr kumimoji="1" lang="ja-JP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みとり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609648" y="3378212"/>
            <a:ext cx="1066800" cy="2419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8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実行順序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ステート内は</a:t>
            </a:r>
            <a:r>
              <a:rPr kumimoji="1" lang="en-US" altLang="ja-JP" dirty="0" err="1" smtClean="0"/>
              <a:t>en,du</a:t>
            </a:r>
            <a:r>
              <a:rPr kumimoji="1" lang="ja-JP" altLang="en-US" dirty="0" smtClean="0"/>
              <a:t>のタイミングで実行される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3" y="3628041"/>
            <a:ext cx="1782077" cy="22836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650367"/>
            <a:ext cx="1718812" cy="1056837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42" y="5080711"/>
            <a:ext cx="2166937" cy="762850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</p:pic>
      <p:cxnSp>
        <p:nvCxnSpPr>
          <p:cNvPr id="8" name="直線矢印コネクタ 7"/>
          <p:cNvCxnSpPr/>
          <p:nvPr/>
        </p:nvCxnSpPr>
        <p:spPr bwMode="auto">
          <a:xfrm flipV="1">
            <a:off x="2268042" y="4314812"/>
            <a:ext cx="3810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線矢印コネクタ 8"/>
          <p:cNvCxnSpPr>
            <a:endCxn id="6" idx="1"/>
          </p:cNvCxnSpPr>
          <p:nvPr/>
        </p:nvCxnSpPr>
        <p:spPr bwMode="auto">
          <a:xfrm>
            <a:off x="2268042" y="5295401"/>
            <a:ext cx="381000" cy="16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59" y="1731065"/>
            <a:ext cx="3452813" cy="1515066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</p:pic>
      <p:cxnSp>
        <p:nvCxnSpPr>
          <p:cNvPr id="14" name="直線矢印コネクタ 13"/>
          <p:cNvCxnSpPr/>
          <p:nvPr/>
        </p:nvCxnSpPr>
        <p:spPr bwMode="auto">
          <a:xfrm flipH="1">
            <a:off x="1555362" y="2488598"/>
            <a:ext cx="712680" cy="1245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37" y="1466803"/>
            <a:ext cx="3763963" cy="5008291"/>
          </a:xfrm>
          <a:prstGeom prst="rect">
            <a:avLst/>
          </a:prstGeom>
        </p:spPr>
      </p:pic>
      <p:sp>
        <p:nvSpPr>
          <p:cNvPr id="17" name="楕円 16"/>
          <p:cNvSpPr/>
          <p:nvPr/>
        </p:nvSpPr>
        <p:spPr bwMode="auto">
          <a:xfrm>
            <a:off x="4846637" y="3886200"/>
            <a:ext cx="258763" cy="228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5024995" y="4478603"/>
            <a:ext cx="1223405" cy="457201"/>
          </a:xfrm>
          <a:prstGeom prst="wedgeRoundRectCallout">
            <a:avLst>
              <a:gd name="adj1" fmla="val -48611"/>
              <a:gd name="adj2" fmla="val -1325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デフォルト遷移</a:t>
            </a:r>
            <a:endParaRPr lang="en-US" altLang="ja-JP" sz="8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→</a:t>
            </a:r>
            <a:r>
              <a:rPr lang="en-US" altLang="ja-JP" sz="8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ST1</a:t>
            </a:r>
            <a:r>
              <a:rPr lang="ja-JP" altLang="en-US" sz="8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　</a:t>
            </a:r>
            <a:r>
              <a:rPr lang="en-US" altLang="ja-JP" sz="8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en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楕円 18"/>
          <p:cNvSpPr/>
          <p:nvPr/>
        </p:nvSpPr>
        <p:spPr bwMode="auto">
          <a:xfrm rot="20111648">
            <a:off x="4988882" y="3290792"/>
            <a:ext cx="1807384" cy="4588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角丸四角形吹き出し 19"/>
          <p:cNvSpPr/>
          <p:nvPr/>
        </p:nvSpPr>
        <p:spPr bwMode="auto">
          <a:xfrm>
            <a:off x="5676899" y="3888933"/>
            <a:ext cx="680010" cy="285399"/>
          </a:xfrm>
          <a:prstGeom prst="wedgeRoundRectCallout">
            <a:avLst>
              <a:gd name="adj1" fmla="val -36944"/>
              <a:gd name="adj2" fmla="val -838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ST1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　</a:t>
            </a:r>
            <a:r>
              <a:rPr lang="en-US" altLang="ja-JP" sz="8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en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1" name="楕円 20"/>
          <p:cNvSpPr/>
          <p:nvPr/>
        </p:nvSpPr>
        <p:spPr bwMode="auto">
          <a:xfrm>
            <a:off x="6639376" y="3561201"/>
            <a:ext cx="258763" cy="228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6817734" y="4153604"/>
            <a:ext cx="762001" cy="457201"/>
          </a:xfrm>
          <a:prstGeom prst="wedgeRoundRectCallout">
            <a:avLst>
              <a:gd name="adj1" fmla="val -48611"/>
              <a:gd name="adj2" fmla="val -1325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ST2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　</a:t>
            </a:r>
            <a:r>
              <a:rPr lang="en-US" altLang="ja-JP" sz="8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en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楕円 22"/>
          <p:cNvSpPr/>
          <p:nvPr/>
        </p:nvSpPr>
        <p:spPr bwMode="auto">
          <a:xfrm rot="20589387">
            <a:off x="6880289" y="3191172"/>
            <a:ext cx="1807384" cy="4588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 bwMode="auto">
          <a:xfrm>
            <a:off x="7709394" y="3717131"/>
            <a:ext cx="672605" cy="245269"/>
          </a:xfrm>
          <a:prstGeom prst="wedgeRoundRectCallout">
            <a:avLst>
              <a:gd name="adj1" fmla="val -36944"/>
              <a:gd name="adj2" fmla="val -838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ST2 du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 bwMode="auto">
          <a:xfrm>
            <a:off x="6820836" y="5745787"/>
            <a:ext cx="762001" cy="331745"/>
          </a:xfrm>
          <a:prstGeom prst="wedgeRoundRectCallout">
            <a:avLst>
              <a:gd name="adj1" fmla="val -48611"/>
              <a:gd name="adj2" fmla="val -1325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ST2</a:t>
            </a:r>
            <a:r>
              <a:rPr lang="ja-JP" altLang="en-US" sz="8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に遷移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 flipV="1">
            <a:off x="6898139" y="4707204"/>
            <a:ext cx="0" cy="702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378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実行順序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083272"/>
            <a:ext cx="8229600" cy="5329237"/>
          </a:xfrm>
        </p:spPr>
        <p:txBody>
          <a:bodyPr/>
          <a:lstStyle/>
          <a:p>
            <a:r>
              <a:rPr kumimoji="1" lang="ja-JP" altLang="en-US" dirty="0" smtClean="0"/>
              <a:t>ステートとの書き方比較（ステートをまたいで前回値保持）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28" y="1686264"/>
            <a:ext cx="2103508" cy="297146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2" y="4724400"/>
            <a:ext cx="2218064" cy="17240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686264"/>
            <a:ext cx="3276600" cy="29565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1" y="1524000"/>
            <a:ext cx="1981200" cy="84999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3962400"/>
            <a:ext cx="2147888" cy="98420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1" name="直線矢印コネクタ 10"/>
          <p:cNvCxnSpPr>
            <a:endCxn id="8" idx="1"/>
          </p:cNvCxnSpPr>
          <p:nvPr/>
        </p:nvCxnSpPr>
        <p:spPr bwMode="auto">
          <a:xfrm flipV="1">
            <a:off x="5029200" y="1949000"/>
            <a:ext cx="304801" cy="33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>
            <a:off x="5181600" y="4038600"/>
            <a:ext cx="533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669" y="2350702"/>
            <a:ext cx="1219200" cy="5843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725" y="3135107"/>
            <a:ext cx="1281088" cy="66788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6" name="直線矢印コネクタ 15"/>
          <p:cNvCxnSpPr>
            <a:endCxn id="14" idx="1"/>
          </p:cNvCxnSpPr>
          <p:nvPr/>
        </p:nvCxnSpPr>
        <p:spPr bwMode="auto">
          <a:xfrm flipV="1">
            <a:off x="6400799" y="2642877"/>
            <a:ext cx="1014870" cy="44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/>
          <p:cNvCxnSpPr/>
          <p:nvPr/>
        </p:nvCxnSpPr>
        <p:spPr bwMode="auto">
          <a:xfrm flipV="1">
            <a:off x="6392181" y="3405990"/>
            <a:ext cx="1014870" cy="44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600" y="4706614"/>
            <a:ext cx="2038590" cy="1741811"/>
          </a:xfrm>
          <a:prstGeom prst="rect">
            <a:avLst/>
          </a:prstGeom>
        </p:spPr>
      </p:pic>
      <p:cxnSp>
        <p:nvCxnSpPr>
          <p:cNvPr id="21" name="直線コネクタ 20"/>
          <p:cNvCxnSpPr/>
          <p:nvPr/>
        </p:nvCxnSpPr>
        <p:spPr bwMode="auto">
          <a:xfrm>
            <a:off x="3048000" y="1524000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711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実行順序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UnitDelay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Reader</a:t>
            </a:r>
            <a:r>
              <a:rPr kumimoji="1" lang="ja-JP" altLang="en-US" dirty="0" smtClean="0"/>
              <a:t>を使用した時にわかりにくい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8" y="2653828"/>
            <a:ext cx="1984736" cy="868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35" y="2653828"/>
            <a:ext cx="2133600" cy="9431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正方形/長方形 7"/>
          <p:cNvSpPr/>
          <p:nvPr/>
        </p:nvSpPr>
        <p:spPr bwMode="auto">
          <a:xfrm>
            <a:off x="3764395" y="2873692"/>
            <a:ext cx="481588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331473" y="3125417"/>
            <a:ext cx="403007" cy="4951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593" y="3936473"/>
            <a:ext cx="1334591" cy="673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989203" y="2362200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①遷移条件：</a:t>
            </a:r>
            <a:r>
              <a:rPr kumimoji="1" lang="en-US" altLang="ja-JP" sz="1100" dirty="0" err="1" smtClean="0"/>
              <a:t>Outport</a:t>
            </a:r>
            <a:r>
              <a:rPr kumimoji="1" lang="ja-JP" altLang="en-US" sz="1100" dirty="0" smtClean="0"/>
              <a:t>ブロックの値</a:t>
            </a:r>
            <a:endParaRPr kumimoji="1" lang="ja-JP" altLang="en-US" sz="11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57383" y="2362200"/>
            <a:ext cx="2977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②遷移条件：</a:t>
            </a:r>
            <a:r>
              <a:rPr kumimoji="1" lang="en-US" altLang="ja-JP" sz="1100" dirty="0" smtClean="0"/>
              <a:t>State</a:t>
            </a:r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Read</a:t>
            </a:r>
            <a:r>
              <a:rPr kumimoji="1" lang="ja-JP" altLang="en-US" sz="1100" dirty="0" smtClean="0"/>
              <a:t>ブロックの値（前回値）</a:t>
            </a:r>
            <a:endParaRPr kumimoji="1" lang="ja-JP" altLang="en-US" sz="1100" dirty="0"/>
          </a:p>
        </p:txBody>
      </p:sp>
      <p:sp>
        <p:nvSpPr>
          <p:cNvPr id="24" name="左右矢印 23"/>
          <p:cNvSpPr/>
          <p:nvPr/>
        </p:nvSpPr>
        <p:spPr bwMode="auto">
          <a:xfrm>
            <a:off x="3512368" y="5181600"/>
            <a:ext cx="1433816" cy="61978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同じ結果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351" y="4786645"/>
            <a:ext cx="1998290" cy="1722825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343" y="4800600"/>
            <a:ext cx="1913197" cy="170061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93" y="2600647"/>
            <a:ext cx="1295089" cy="209484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283206" y="3644562"/>
            <a:ext cx="481588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648" y="2629560"/>
            <a:ext cx="2274966" cy="210277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4991343" y="3715861"/>
            <a:ext cx="685800" cy="1612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5715000" y="352215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969" y="1523171"/>
            <a:ext cx="1819165" cy="750481"/>
          </a:xfrm>
          <a:prstGeom prst="rect">
            <a:avLst/>
          </a:prstGeom>
        </p:spPr>
      </p:pic>
      <p:sp>
        <p:nvSpPr>
          <p:cNvPr id="31" name="角丸四角形吹き出し 30"/>
          <p:cNvSpPr/>
          <p:nvPr/>
        </p:nvSpPr>
        <p:spPr bwMode="auto">
          <a:xfrm>
            <a:off x="7086600" y="4732338"/>
            <a:ext cx="1962635" cy="1516062"/>
          </a:xfrm>
          <a:prstGeom prst="wedgeRoundRectCallout">
            <a:avLst>
              <a:gd name="adj1" fmla="val -28824"/>
              <a:gd name="adj2" fmla="val -13144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最後に青枠のところを通った値が保持されている</a:t>
            </a: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ので、ステップ終了後は</a:t>
            </a:r>
            <a:endParaRPr lang="en-US" altLang="ja-JP" sz="10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Outport</a:t>
            </a: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 == delay1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0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UnitDelay</a:t>
            </a:r>
            <a:r>
              <a:rPr lang="ja-JP" altLang="en-US" sz="10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に関して</a:t>
            </a: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よく使われる「</a:t>
            </a:r>
            <a:r>
              <a:rPr kumimoji="1" lang="ja-JP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前回値」という言葉のイメージとあうかどうか</a:t>
            </a:r>
          </a:p>
        </p:txBody>
      </p:sp>
      <p:cxnSp>
        <p:nvCxnSpPr>
          <p:cNvPr id="17" name="直線矢印コネクタ 16"/>
          <p:cNvCxnSpPr/>
          <p:nvPr/>
        </p:nvCxnSpPr>
        <p:spPr bwMode="auto">
          <a:xfrm>
            <a:off x="1843672" y="3483292"/>
            <a:ext cx="4423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線矢印コネクタ 18"/>
          <p:cNvCxnSpPr/>
          <p:nvPr/>
        </p:nvCxnSpPr>
        <p:spPr bwMode="auto">
          <a:xfrm>
            <a:off x="1855837" y="4092892"/>
            <a:ext cx="4423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正方形/長方形 28"/>
          <p:cNvSpPr/>
          <p:nvPr/>
        </p:nvSpPr>
        <p:spPr bwMode="auto">
          <a:xfrm>
            <a:off x="8458199" y="2955793"/>
            <a:ext cx="228601" cy="14650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38" y="3748563"/>
            <a:ext cx="1334591" cy="673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直線矢印コネクタ 15"/>
          <p:cNvCxnSpPr/>
          <p:nvPr/>
        </p:nvCxnSpPr>
        <p:spPr bwMode="auto">
          <a:xfrm flipV="1">
            <a:off x="5579314" y="3945393"/>
            <a:ext cx="666617" cy="763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64926539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4" ma:contentTypeDescription="Create a new document." ma:contentTypeScope="" ma:versionID="ecb01b196e093cf099c7984f0949d129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0226a01dba749418d2a4754a22205bc4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664C2-CCE2-4B10-8669-5D34F1BEE413}">
  <ds:schemaRefs>
    <ds:schemaRef ds:uri="http://schemas.microsoft.com/office/2006/documentManagement/types"/>
    <ds:schemaRef ds:uri="4f9469a5-59df-4688-ab0c-43c66142dc4b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BB2C018-2F9D-4DD6-BA50-AA9DD22DE2E7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1140</Words>
  <Application>Microsoft Office PowerPoint</Application>
  <PresentationFormat>画面に合わせる (4:3)</PresentationFormat>
  <Paragraphs>205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ＭＳ Ｐゴシック</vt:lpstr>
      <vt:lpstr>ＭＳ Ｐ明朝</vt:lpstr>
      <vt:lpstr>Arial</vt:lpstr>
      <vt:lpstr>1_標準デザイン</vt:lpstr>
      <vt:lpstr>Simulink ステート</vt:lpstr>
      <vt:lpstr>機能概要</vt:lpstr>
      <vt:lpstr>ステートの入出力へのアクセス</vt:lpstr>
      <vt:lpstr>ステートの入出力へのアクセス</vt:lpstr>
      <vt:lpstr>ステートの入出力へのアクセス</vt:lpstr>
      <vt:lpstr>ブロックの状態へのアクセス</vt:lpstr>
      <vt:lpstr>実行順序</vt:lpstr>
      <vt:lpstr>実行順序</vt:lpstr>
      <vt:lpstr>実行順序</vt:lpstr>
      <vt:lpstr>実行順序</vt:lpstr>
      <vt:lpstr>既存システムのSimulinkステート化</vt:lpstr>
      <vt:lpstr>プロパティ：自己アクティビティ監視用データの作成</vt:lpstr>
      <vt:lpstr>プロパティ：ログ</vt:lpstr>
      <vt:lpstr>便利機能：入出力配置</vt:lpstr>
      <vt:lpstr>便利機能：シンボル名一括編集</vt:lpstr>
      <vt:lpstr>API：オブジェクト名</vt:lpstr>
      <vt:lpstr>API：パラメータ</vt:lpstr>
      <vt:lpstr>API：パラメータ</vt:lpstr>
      <vt:lpstr>API：パラメータ</vt:lpstr>
      <vt:lpstr>API：パラメータ</vt:lpstr>
      <vt:lpstr>API：パラメータ</vt:lpstr>
      <vt:lpstr>API</vt:lpstr>
      <vt:lpstr>API</vt:lpstr>
      <vt:lpstr>API</vt:lpstr>
      <vt:lpstr>コード</vt:lpstr>
      <vt:lpstr>コード</vt:lpstr>
      <vt:lpstr>下位バージョンへとの互換性</vt:lpstr>
      <vt:lpstr>Simulink Design Verifierとの互換性</vt:lpstr>
      <vt:lpstr>モデル参照</vt:lpstr>
      <vt:lpstr>メリット・デメリット</vt:lpstr>
      <vt:lpstr>参考：State Reader, State Writer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2020-03-19T05:32:04Z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