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52"/>
  </p:notesMasterIdLst>
  <p:sldIdLst>
    <p:sldId id="256" r:id="rId5"/>
    <p:sldId id="257" r:id="rId6"/>
    <p:sldId id="260" r:id="rId7"/>
    <p:sldId id="259" r:id="rId8"/>
    <p:sldId id="261" r:id="rId9"/>
    <p:sldId id="262" r:id="rId10"/>
    <p:sldId id="264" r:id="rId11"/>
    <p:sldId id="263" r:id="rId12"/>
    <p:sldId id="265" r:id="rId13"/>
    <p:sldId id="266" r:id="rId14"/>
    <p:sldId id="276" r:id="rId15"/>
    <p:sldId id="269" r:id="rId16"/>
    <p:sldId id="272" r:id="rId17"/>
    <p:sldId id="271" r:id="rId18"/>
    <p:sldId id="273" r:id="rId19"/>
    <p:sldId id="275" r:id="rId20"/>
    <p:sldId id="270" r:id="rId21"/>
    <p:sldId id="298" r:id="rId22"/>
    <p:sldId id="277" r:id="rId23"/>
    <p:sldId id="278" r:id="rId24"/>
    <p:sldId id="282" r:id="rId25"/>
    <p:sldId id="284" r:id="rId26"/>
    <p:sldId id="285" r:id="rId27"/>
    <p:sldId id="287" r:id="rId28"/>
    <p:sldId id="288" r:id="rId29"/>
    <p:sldId id="299" r:id="rId30"/>
    <p:sldId id="289" r:id="rId31"/>
    <p:sldId id="324" r:id="rId32"/>
    <p:sldId id="325" r:id="rId33"/>
    <p:sldId id="326" r:id="rId34"/>
    <p:sldId id="328" r:id="rId35"/>
    <p:sldId id="330" r:id="rId36"/>
    <p:sldId id="346" r:id="rId37"/>
    <p:sldId id="332" r:id="rId38"/>
    <p:sldId id="321" r:id="rId39"/>
    <p:sldId id="334" r:id="rId40"/>
    <p:sldId id="335" r:id="rId41"/>
    <p:sldId id="336" r:id="rId42"/>
    <p:sldId id="337" r:id="rId43"/>
    <p:sldId id="338" r:id="rId44"/>
    <p:sldId id="339" r:id="rId45"/>
    <p:sldId id="340" r:id="rId46"/>
    <p:sldId id="341" r:id="rId47"/>
    <p:sldId id="342" r:id="rId48"/>
    <p:sldId id="345" r:id="rId49"/>
    <p:sldId id="344" r:id="rId50"/>
    <p:sldId id="343" r:id="rId51"/>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9656" autoAdjust="0"/>
  </p:normalViewPr>
  <p:slideViewPr>
    <p:cSldViewPr>
      <p:cViewPr varScale="1">
        <p:scale>
          <a:sx n="116" d="100"/>
          <a:sy n="116" d="100"/>
        </p:scale>
        <p:origin x="-1494" y="-102"/>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xmlns="" id="{5AAF36D2-D007-4FDC-A1A4-1BADA54FAEBB}"/>
              </a:ext>
            </a:extLst>
          </p:cNvPr>
          <p:cNvSpPr>
            <a:spLocks noGrp="1"/>
          </p:cNvSpPr>
          <p:nvPr>
            <p:ph type="subTitle" idx="1"/>
          </p:nvPr>
        </p:nvSpPr>
        <p:spPr/>
        <p:txBody>
          <a:bodyPr/>
          <a:lstStyle/>
          <a:p>
            <a:r>
              <a:rPr kumimoji="1" lang="ja-JP" altLang="en-US" dirty="0" smtClean="0"/>
              <a:t>アイシン・ソフトウェア株式会社</a:t>
            </a:r>
            <a:endParaRPr kumimoji="1" lang="ja-JP" altLang="en-US" dirty="0"/>
          </a:p>
        </p:txBody>
      </p:sp>
      <p:sp>
        <p:nvSpPr>
          <p:cNvPr id="3" name="タイトル 2">
            <a:extLst>
              <a:ext uri="{FF2B5EF4-FFF2-40B4-BE49-F238E27FC236}">
                <a16:creationId xmlns:a16="http://schemas.microsoft.com/office/drawing/2014/main" xmlns="" id="{D2717D22-89D8-480D-AF40-E9CB8EC5C8E6}"/>
              </a:ext>
            </a:extLst>
          </p:cNvPr>
          <p:cNvSpPr>
            <a:spLocks noGrp="1"/>
          </p:cNvSpPr>
          <p:nvPr>
            <p:ph type="ctrTitle"/>
          </p:nvPr>
        </p:nvSpPr>
        <p:spPr/>
        <p:txBody>
          <a:bodyPr/>
          <a:lstStyle/>
          <a:p>
            <a:r>
              <a:rPr kumimoji="1" lang="en-US" altLang="ja-JP" dirty="0" err="1" smtClean="0"/>
              <a:t>SimulinkState</a:t>
            </a:r>
            <a:r>
              <a:rPr kumimoji="1" lang="ja-JP" altLang="en-US" dirty="0" smtClean="0"/>
              <a:t>調査結果</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Stateflow</a:t>
            </a:r>
            <a:r>
              <a:rPr kumimoji="1" lang="ja-JP" altLang="en-US" dirty="0" smtClean="0"/>
              <a:t>外部からのデータ入出力</a:t>
            </a:r>
            <a:endParaRPr kumimoji="1" lang="en-US" altLang="ja-JP" dirty="0" smtClean="0"/>
          </a:p>
          <a:p>
            <a:pPr marL="0" indent="0">
              <a:buNone/>
            </a:pPr>
            <a:r>
              <a:rPr kumimoji="1" lang="ja-JP" altLang="en-US" dirty="0" smtClean="0"/>
              <a:t>　モデルエクスプローラーで定義されていない名前の場合、赤枠で未定義であることが強調される</a:t>
            </a:r>
            <a:endParaRPr kumimoji="1" lang="en-US" altLang="ja-JP" dirty="0" smtClean="0"/>
          </a:p>
          <a:p>
            <a:pPr marL="0" indent="0">
              <a:buNone/>
            </a:pPr>
            <a:endParaRPr kumimoji="1" lang="en-US" altLang="ja-JP"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648200"/>
            <a:ext cx="46386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765211"/>
            <a:ext cx="2209800"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7504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smtClean="0"/>
              <a:t>の</a:t>
            </a:r>
            <a:r>
              <a:rPr kumimoji="1" lang="en-US" altLang="ja-JP" dirty="0" err="1" smtClean="0"/>
              <a:t>Outport</a:t>
            </a:r>
            <a:r>
              <a:rPr kumimoji="1" lang="ja-JP" altLang="en-US" dirty="0" smtClean="0"/>
              <a:t>の設定値</a:t>
            </a:r>
            <a:endParaRPr kumimoji="1" lang="en-US" altLang="ja-JP" dirty="0" smtClean="0"/>
          </a:p>
          <a:p>
            <a:pPr marL="0" indent="0">
              <a:buNone/>
            </a:pPr>
            <a:r>
              <a:rPr kumimoji="1" lang="ja-JP" altLang="en-US" dirty="0" smtClean="0"/>
              <a:t>　</a:t>
            </a:r>
            <a:r>
              <a:rPr kumimoji="1" lang="en-US" altLang="ja-JP" dirty="0" smtClean="0"/>
              <a:t>Action Port</a:t>
            </a:r>
            <a:r>
              <a:rPr kumimoji="1" lang="ja-JP" altLang="en-US" dirty="0" smtClean="0"/>
              <a:t>が存在するため、</a:t>
            </a:r>
            <a:r>
              <a:rPr kumimoji="1" lang="en-US" altLang="ja-JP" dirty="0" err="1" smtClean="0"/>
              <a:t>Outport</a:t>
            </a:r>
            <a:r>
              <a:rPr kumimoji="1" lang="ja-JP" altLang="en-US" dirty="0" smtClean="0"/>
              <a:t>の設定値に、下図赤枠内の</a:t>
            </a:r>
            <a:r>
              <a:rPr kumimoji="1" lang="en-US" altLang="ja-JP" dirty="0" smtClean="0"/>
              <a:t>3</a:t>
            </a:r>
            <a:r>
              <a:rPr kumimoji="1" lang="ja-JP" altLang="en-US" dirty="0" err="1" smtClean="0"/>
              <a:t>つの</a:t>
            </a:r>
            <a:r>
              <a:rPr kumimoji="1" lang="ja-JP" altLang="en-US" dirty="0" smtClean="0"/>
              <a:t>設定値が増える</a:t>
            </a:r>
            <a:endParaRPr kumimoji="1" lang="en-US" altLang="ja-JP" dirty="0" smtClean="0"/>
          </a:p>
          <a:p>
            <a:pPr marL="0" indent="0">
              <a:buNone/>
            </a:pPr>
            <a:r>
              <a:rPr kumimoji="1" lang="ja-JP" altLang="en-US" dirty="0"/>
              <a:t>　これらの値</a:t>
            </a:r>
            <a:r>
              <a:rPr kumimoji="1" lang="ja-JP" altLang="en-US" dirty="0" smtClean="0"/>
              <a:t>は固定されている</a:t>
            </a:r>
            <a:endParaRPr kumimoji="1" lang="en-US" altLang="ja-JP" dirty="0" smtClean="0"/>
          </a:p>
          <a:p>
            <a:pPr marL="0" indent="0">
              <a:buNone/>
            </a:pPr>
            <a:endParaRPr kumimoji="1"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743200"/>
            <a:ext cx="436245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2409825" y="5157787"/>
            <a:ext cx="4371975" cy="11668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06167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Stateflow</a:t>
            </a:r>
            <a:r>
              <a:rPr kumimoji="1" lang="ja-JP" altLang="en-US" dirty="0" smtClean="0"/>
              <a:t>外部へのデータ入出力</a:t>
            </a:r>
            <a:endParaRPr kumimoji="1" lang="en-US" altLang="ja-JP" dirty="0" smtClean="0"/>
          </a:p>
          <a:p>
            <a:pPr marL="0" indent="0">
              <a:buNone/>
            </a:pPr>
            <a:r>
              <a:rPr kumimoji="1" lang="ja-JP" altLang="en-US" dirty="0" smtClean="0"/>
              <a:t>　</a:t>
            </a:r>
            <a:r>
              <a:rPr kumimoji="1" lang="ja-JP" altLang="en-US" dirty="0"/>
              <a:t>モデルエクスプローラー</a:t>
            </a:r>
            <a:r>
              <a:rPr kumimoji="1" lang="ja-JP" altLang="en-US" dirty="0" smtClean="0"/>
              <a:t>であらかじめ</a:t>
            </a:r>
            <a:r>
              <a:rPr kumimoji="1" lang="en-US" altLang="ja-JP" dirty="0" smtClean="0"/>
              <a:t>Input</a:t>
            </a:r>
            <a:r>
              <a:rPr kumimoji="1" lang="ja-JP" altLang="en-US" dirty="0" err="1" smtClean="0"/>
              <a:t>、</a:t>
            </a:r>
            <a:r>
              <a:rPr kumimoji="1" lang="en-US" altLang="ja-JP" dirty="0" smtClean="0"/>
              <a:t>Output</a:t>
            </a:r>
            <a:r>
              <a:rPr kumimoji="1" lang="ja-JP" altLang="en-US" dirty="0" smtClean="0"/>
              <a:t>の変数が定義されている場合</a:t>
            </a:r>
            <a:endParaRPr kumimoji="1" lang="en-US" altLang="ja-JP" dirty="0" smtClean="0"/>
          </a:p>
          <a:p>
            <a:pPr marL="0" indent="0">
              <a:buNone/>
            </a:pPr>
            <a:r>
              <a:rPr kumimoji="1" lang="ja-JP" altLang="en-US" dirty="0"/>
              <a:t>　</a:t>
            </a:r>
            <a:r>
              <a:rPr kumimoji="1" lang="en-US" altLang="ja-JP" dirty="0" smtClean="0"/>
              <a:t>Simulink</a:t>
            </a:r>
            <a:r>
              <a:rPr kumimoji="1" lang="ja-JP" altLang="en-US" dirty="0"/>
              <a:t> </a:t>
            </a:r>
            <a:r>
              <a:rPr kumimoji="1" lang="en-US" altLang="ja-JP" dirty="0" smtClean="0"/>
              <a:t>State</a:t>
            </a:r>
            <a:r>
              <a:rPr kumimoji="1" lang="ja-JP" altLang="en-US" dirty="0" smtClean="0"/>
              <a:t>を新規配置したとき対応する</a:t>
            </a:r>
            <a:r>
              <a:rPr kumimoji="1" lang="en-US" altLang="ja-JP" dirty="0" err="1" smtClean="0"/>
              <a:t>Inport</a:t>
            </a:r>
            <a:r>
              <a:rPr kumimoji="1" lang="ja-JP" altLang="en-US" dirty="0" err="1" smtClean="0"/>
              <a:t>、</a:t>
            </a:r>
            <a:r>
              <a:rPr kumimoji="1" lang="en-US" altLang="ja-JP" dirty="0" err="1" smtClean="0"/>
              <a:t>Outport</a:t>
            </a:r>
            <a:r>
              <a:rPr kumimoji="1" lang="ja-JP" altLang="en-US" dirty="0" smtClean="0"/>
              <a:t>が生成される</a:t>
            </a:r>
            <a:endParaRPr kumimoji="1" lang="en-US" altLang="ja-JP" dirty="0"/>
          </a:p>
          <a:p>
            <a:pPr marL="0" indent="0">
              <a:buNone/>
            </a:pPr>
            <a:endParaRPr kumimoji="1" lang="en-US" altLang="ja-JP" dirty="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5105400"/>
            <a:ext cx="55245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67100"/>
            <a:ext cx="15811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3171825"/>
            <a:ext cx="24003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flipV="1">
            <a:off x="2381250" y="3171826"/>
            <a:ext cx="1447800" cy="40957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直線コネクタ 9"/>
          <p:cNvCxnSpPr/>
          <p:nvPr/>
        </p:nvCxnSpPr>
        <p:spPr bwMode="auto">
          <a:xfrm>
            <a:off x="2381250" y="4205288"/>
            <a:ext cx="1447800" cy="5286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41606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の特徴</a:t>
            </a:r>
            <a:endParaRPr kumimoji="1" lang="en-US" altLang="ja-JP" sz="4000" dirty="0"/>
          </a:p>
        </p:txBody>
      </p:sp>
    </p:spTree>
    <p:extLst>
      <p:ext uri="{BB962C8B-B14F-4D97-AF65-F5344CB8AC3E}">
        <p14:creationId xmlns:p14="http://schemas.microsoft.com/office/powerpoint/2010/main" val="3953236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a:t>
            </a:r>
            <a:r>
              <a:rPr lang="ja-JP" altLang="en-US" dirty="0"/>
              <a:t>状態</a:t>
            </a:r>
            <a:r>
              <a:rPr lang="ja-JP" altLang="en-US" dirty="0" smtClean="0"/>
              <a:t>変数に</a:t>
            </a:r>
            <a:r>
              <a:rPr lang="ja-JP" altLang="en-US" dirty="0"/>
              <a:t>ついて</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a:t>内</a:t>
            </a:r>
            <a:r>
              <a:rPr kumimoji="1" lang="ja-JP" altLang="en-US" dirty="0" smtClean="0"/>
              <a:t>の状態変数は、アクティブステートが該当</a:t>
            </a:r>
            <a:r>
              <a:rPr kumimoji="1" lang="en-US" altLang="ja-JP" dirty="0" smtClean="0"/>
              <a:t>Simulink State</a:t>
            </a:r>
            <a:r>
              <a:rPr kumimoji="1" lang="ja-JP" altLang="en-US" dirty="0" smtClean="0"/>
              <a:t>以外になっても保持される</a:t>
            </a:r>
            <a:endParaRPr kumimoji="1" lang="en-US" altLang="ja-JP" dirty="0" smtClean="0"/>
          </a:p>
          <a:p>
            <a:pPr marL="0" indent="0">
              <a:buNone/>
            </a:pPr>
            <a:endParaRPr kumimoji="1" lang="en-US" altLang="ja-JP" dirty="0"/>
          </a:p>
          <a:p>
            <a:pPr marL="0" indent="0">
              <a:buNone/>
            </a:pPr>
            <a:r>
              <a:rPr kumimoji="1" lang="ja-JP" altLang="en-US" dirty="0" smtClean="0"/>
              <a:t>内部の</a:t>
            </a:r>
            <a:r>
              <a:rPr kumimoji="1" lang="en-US" altLang="ja-JP" dirty="0" smtClean="0"/>
              <a:t>Action Port</a:t>
            </a:r>
            <a:r>
              <a:rPr kumimoji="1" lang="ja-JP" altLang="en-US" dirty="0" smtClean="0"/>
              <a:t>が内部の状態を保持する設定で固定されているため</a:t>
            </a:r>
            <a:endParaRPr kumimoji="1" lang="en-US" altLang="ja-JP" dirty="0" smtClean="0"/>
          </a:p>
          <a:p>
            <a:pPr marL="0" indent="0">
              <a:buNone/>
            </a:pP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2" y="3429000"/>
            <a:ext cx="43719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2386012" y="4624387"/>
            <a:ext cx="4371975" cy="40481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039862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a:t>
            </a:r>
            <a:r>
              <a:rPr lang="ja-JP" altLang="en-US" dirty="0"/>
              <a:t>状態</a:t>
            </a:r>
            <a:r>
              <a:rPr lang="ja-JP" altLang="en-US" dirty="0" smtClean="0"/>
              <a:t>変数に</a:t>
            </a:r>
            <a:r>
              <a:rPr lang="ja-JP" altLang="en-US" dirty="0"/>
              <a:t>ついて</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参考モデル</a:t>
            </a:r>
            <a:endParaRPr kumimoji="1" lang="en-US" altLang="ja-JP" dirty="0" smtClean="0"/>
          </a:p>
          <a:p>
            <a:pPr marL="0" indent="0">
              <a:buNone/>
            </a:pPr>
            <a:endParaRPr kumimoji="1" lang="en-US" altLang="ja-JP" dirty="0"/>
          </a:p>
          <a:p>
            <a:pPr marL="0" indent="0">
              <a:buNone/>
            </a:pPr>
            <a:r>
              <a:rPr kumimoji="1" lang="en-US" altLang="ja-JP" dirty="0" smtClean="0"/>
              <a:t>Chart</a:t>
            </a:r>
            <a:r>
              <a:rPr kumimoji="1" lang="ja-JP" altLang="en-US" dirty="0" smtClean="0"/>
              <a:t>ブロック内部</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990600"/>
            <a:ext cx="3657600" cy="79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66" y="2362200"/>
            <a:ext cx="1820969" cy="2194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38400"/>
            <a:ext cx="29527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700587"/>
            <a:ext cx="23050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715000" y="1976735"/>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pic>
        <p:nvPicPr>
          <p:cNvPr id="1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2511" y="2438400"/>
            <a:ext cx="3181321" cy="288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テキスト ボックス 16"/>
          <p:cNvSpPr txBox="1"/>
          <p:nvPr/>
        </p:nvSpPr>
        <p:spPr>
          <a:xfrm>
            <a:off x="5257800" y="5388114"/>
            <a:ext cx="3886200" cy="707886"/>
          </a:xfrm>
          <a:prstGeom prst="rect">
            <a:avLst/>
          </a:prstGeom>
          <a:noFill/>
        </p:spPr>
        <p:txBody>
          <a:bodyPr wrap="square" rtlCol="0">
            <a:spAutoFit/>
          </a:bodyPr>
          <a:lstStyle/>
          <a:p>
            <a:r>
              <a:rPr lang="ja-JP" altLang="en-US" sz="2000" dirty="0"/>
              <a:t>上の</a:t>
            </a:r>
            <a:r>
              <a:rPr lang="en-US" altLang="ja-JP" sz="2000" dirty="0"/>
              <a:t>State</a:t>
            </a:r>
            <a:r>
              <a:rPr lang="ja-JP" altLang="en-US" sz="2000" dirty="0"/>
              <a:t>が実行されているときの</a:t>
            </a:r>
            <a:r>
              <a:rPr lang="en-US" altLang="ja-JP" sz="2000" dirty="0" err="1"/>
              <a:t>UnitDelay</a:t>
            </a:r>
            <a:r>
              <a:rPr lang="ja-JP" altLang="en-US" sz="2000" dirty="0"/>
              <a:t>の値が保持されて</a:t>
            </a:r>
            <a:r>
              <a:rPr lang="ja-JP" altLang="en-US" sz="2000" dirty="0" smtClean="0"/>
              <a:t>いる</a:t>
            </a:r>
            <a:endParaRPr lang="en-US" altLang="ja-JP" sz="2000" dirty="0"/>
          </a:p>
        </p:txBody>
      </p:sp>
      <p:cxnSp>
        <p:nvCxnSpPr>
          <p:cNvPr id="18" name="直線矢印コネクタ 17"/>
          <p:cNvCxnSpPr/>
          <p:nvPr/>
        </p:nvCxnSpPr>
        <p:spPr bwMode="auto">
          <a:xfrm>
            <a:off x="1771142" y="3124200"/>
            <a:ext cx="895858" cy="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0" name="直線矢印コネクタ 19"/>
          <p:cNvCxnSpPr/>
          <p:nvPr/>
        </p:nvCxnSpPr>
        <p:spPr bwMode="auto">
          <a:xfrm>
            <a:off x="1749521" y="4267200"/>
            <a:ext cx="1146079" cy="6858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4154047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の動作タイミング</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先ほどのモデルの実行結果から</a:t>
            </a:r>
            <a:r>
              <a:rPr kumimoji="1" lang="en-US" altLang="ja-JP" dirty="0" smtClean="0"/>
              <a:t>State</a:t>
            </a:r>
            <a:r>
              <a:rPr kumimoji="1" lang="ja-JP" altLang="en-US" dirty="0" smtClean="0"/>
              <a:t>の</a:t>
            </a:r>
            <a:r>
              <a:rPr kumimoji="1" lang="ja-JP" altLang="en-US" dirty="0"/>
              <a:t>実行</a:t>
            </a:r>
            <a:r>
              <a:rPr kumimoji="1" lang="ja-JP" altLang="en-US" dirty="0" smtClean="0"/>
              <a:t>タイミングが分かる</a:t>
            </a:r>
            <a:endParaRPr kumimoji="1" lang="en-US" altLang="ja-JP" dirty="0" smtClean="0"/>
          </a:p>
          <a:p>
            <a:pPr marL="0" indent="0">
              <a:buNone/>
            </a:pPr>
            <a:endParaRPr kumimoji="1" lang="en-US" altLang="ja-JP" dirty="0"/>
          </a:p>
          <a:p>
            <a:pPr marL="0" indent="0">
              <a:buNone/>
            </a:pPr>
            <a:r>
              <a:rPr kumimoji="1" lang="en-US" altLang="ja-JP" dirty="0" smtClean="0"/>
              <a:t>State</a:t>
            </a:r>
            <a:r>
              <a:rPr kumimoji="1" lang="ja-JP" altLang="en-US" dirty="0" smtClean="0"/>
              <a:t>における、</a:t>
            </a:r>
            <a:r>
              <a:rPr kumimoji="1" lang="en-US" altLang="ja-JP" dirty="0" err="1" smtClean="0"/>
              <a:t>entry,during</a:t>
            </a:r>
            <a:r>
              <a:rPr kumimoji="1" lang="ja-JP" altLang="en-US" dirty="0" smtClean="0"/>
              <a:t>のタイミングで駆動している</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971800"/>
            <a:ext cx="5105400" cy="33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a:off x="3505200" y="3524250"/>
            <a:ext cx="2895600" cy="0"/>
          </a:xfrm>
          <a:prstGeom prst="line">
            <a:avLst/>
          </a:prstGeom>
          <a:solidFill>
            <a:schemeClr val="accent1"/>
          </a:solidFill>
          <a:ln w="57150" cap="flat" cmpd="sng" algn="ctr">
            <a:solidFill>
              <a:srgbClr val="FF0000"/>
            </a:solidFill>
            <a:prstDash val="sysDot"/>
            <a:round/>
            <a:headEnd type="none" w="med" len="med"/>
            <a:tailEnd type="none" w="med" len="med"/>
          </a:ln>
          <a:effectLst/>
        </p:spPr>
      </p:cxnSp>
    </p:spTree>
    <p:extLst>
      <p:ext uri="{BB962C8B-B14F-4D97-AF65-F5344CB8AC3E}">
        <p14:creationId xmlns:p14="http://schemas.microsoft.com/office/powerpoint/2010/main" val="3316073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間のデータやり取り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大きく</a:t>
            </a:r>
            <a:r>
              <a:rPr kumimoji="1" lang="en-US" altLang="ja-JP" dirty="0"/>
              <a:t>3</a:t>
            </a:r>
            <a:r>
              <a:rPr kumimoji="1" lang="ja-JP" altLang="en-US" dirty="0" smtClean="0"/>
              <a:t>パターン存在する</a:t>
            </a: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616334162"/>
              </p:ext>
            </p:extLst>
          </p:nvPr>
        </p:nvGraphicFramePr>
        <p:xfrm>
          <a:off x="685800" y="2286000"/>
          <a:ext cx="8229600" cy="1981200"/>
        </p:xfrm>
        <a:graphic>
          <a:graphicData uri="http://schemas.openxmlformats.org/drawingml/2006/table">
            <a:tbl>
              <a:tblPr firstRow="1" bandRow="1">
                <a:tableStyleId>{2D5ABB26-0587-4C30-8999-92F81FD0307C}</a:tableStyleId>
              </a:tblPr>
              <a:tblGrid>
                <a:gridCol w="4191000"/>
                <a:gridCol w="4038600"/>
              </a:tblGrid>
              <a:tr h="768096">
                <a:tc>
                  <a:txBody>
                    <a:bodyPr/>
                    <a:lstStyle/>
                    <a:p>
                      <a:r>
                        <a:rPr kumimoji="1" lang="ja-JP" altLang="en-US" dirty="0" smtClean="0"/>
                        <a:t>１．</a:t>
                      </a:r>
                      <a:r>
                        <a:rPr kumimoji="1" lang="en-US" altLang="ja-JP" dirty="0" smtClean="0"/>
                        <a:t>Chart</a:t>
                      </a:r>
                      <a:r>
                        <a:rPr kumimoji="1" lang="ja-JP" altLang="en-US" dirty="0" smtClean="0"/>
                        <a:t>ブロック外部への入出力を用いる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外部に</a:t>
                      </a:r>
                      <a:r>
                        <a:rPr kumimoji="1" lang="en-US" altLang="ja-JP" dirty="0" err="1" smtClean="0"/>
                        <a:t>UnitDelay</a:t>
                      </a:r>
                      <a:r>
                        <a:rPr kumimoji="1" lang="ja-JP" altLang="en-US" dirty="0" smtClean="0"/>
                        <a:t>を配置して行う</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096">
                <a:tc>
                  <a:txBody>
                    <a:bodyPr/>
                    <a:lstStyle/>
                    <a:p>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Chart</a:t>
                      </a:r>
                      <a:r>
                        <a:rPr kumimoji="1" lang="ja-JP" altLang="en-US" dirty="0" smtClean="0"/>
                        <a:t>ブロック内部で完結</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50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３．状態名を直接指定する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Chart</a:t>
                      </a:r>
                      <a:r>
                        <a:rPr kumimoji="1" lang="ja-JP" altLang="en-US" dirty="0" smtClean="0"/>
                        <a:t>ブロック内部で完結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2133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１</a:t>
            </a:r>
            <a:r>
              <a:rPr kumimoji="1" lang="ja-JP" altLang="en-US" dirty="0" smtClean="0"/>
              <a:t>．</a:t>
            </a:r>
            <a:r>
              <a:rPr kumimoji="1" lang="en-US" altLang="ja-JP" dirty="0"/>
              <a:t>Chart</a:t>
            </a:r>
            <a:r>
              <a:rPr kumimoji="1" lang="ja-JP" altLang="en-US" dirty="0"/>
              <a:t>ブロック外部への入出力を</a:t>
            </a:r>
            <a:r>
              <a:rPr kumimoji="1" lang="ja-JP" altLang="en-US" dirty="0" smtClean="0"/>
              <a:t>用いる</a:t>
            </a:r>
            <a:endParaRPr kumimoji="1" lang="en-US" altLang="ja-JP" dirty="0" smtClean="0"/>
          </a:p>
          <a:p>
            <a:pPr marL="0" indent="0">
              <a:buNone/>
            </a:pPr>
            <a:r>
              <a:rPr kumimoji="1" lang="ja-JP" altLang="en-US" dirty="0" smtClean="0"/>
              <a:t>モデル外観</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a:t>Chart</a:t>
            </a:r>
            <a:r>
              <a:rPr kumimoji="1" lang="ja-JP" altLang="en-US" dirty="0"/>
              <a:t>ブロック内部</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70998"/>
            <a:ext cx="2575760" cy="1172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5638800" y="2855779"/>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615" y="3305433"/>
            <a:ext cx="2299385" cy="10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95800"/>
            <a:ext cx="2289088" cy="1024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8128" y="3276255"/>
            <a:ext cx="3247272" cy="2914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354" y="3244178"/>
            <a:ext cx="210502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直線矢印コネクタ 13"/>
          <p:cNvCxnSpPr/>
          <p:nvPr/>
        </p:nvCxnSpPr>
        <p:spPr bwMode="auto">
          <a:xfrm flipV="1">
            <a:off x="2133600" y="3864551"/>
            <a:ext cx="1066800" cy="97849"/>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6" name="直線矢印コネクタ 15"/>
          <p:cNvCxnSpPr/>
          <p:nvPr/>
        </p:nvCxnSpPr>
        <p:spPr bwMode="auto">
          <a:xfrm flipV="1">
            <a:off x="2133600" y="4953000"/>
            <a:ext cx="1007270" cy="1524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4270661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en-US" altLang="ja-JP" dirty="0" smtClean="0"/>
          </a:p>
          <a:p>
            <a:pPr marL="0" indent="0">
              <a:buNone/>
            </a:pPr>
            <a:r>
              <a:rPr kumimoji="1" lang="ja-JP" altLang="en-US" dirty="0" smtClean="0"/>
              <a:t>モデル外観</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a:t>Chart</a:t>
            </a:r>
            <a:r>
              <a:rPr kumimoji="1" lang="ja-JP" altLang="en-US" dirty="0"/>
              <a:t>ブロック内部</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981200"/>
            <a:ext cx="28860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657600"/>
            <a:ext cx="27432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412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Simulink State</a:t>
            </a:r>
            <a:r>
              <a:rPr kumimoji="1" lang="ja-JP" altLang="en-US" dirty="0" smtClean="0"/>
              <a:t>とは</a:t>
            </a:r>
            <a:endParaRPr kumimoji="1" lang="en-US" altLang="ja-JP" dirty="0" smtClean="0"/>
          </a:p>
          <a:p>
            <a:pPr marL="0" indent="0">
              <a:buNone/>
            </a:pPr>
            <a:r>
              <a:rPr kumimoji="1" lang="ja-JP" altLang="en-US" dirty="0"/>
              <a:t>２</a:t>
            </a:r>
            <a:r>
              <a:rPr kumimoji="1" lang="ja-JP" altLang="en-US" dirty="0" smtClean="0"/>
              <a:t>．</a:t>
            </a:r>
            <a:r>
              <a:rPr kumimoji="1" lang="en-US" altLang="ja-JP" dirty="0" smtClean="0"/>
              <a:t>Simulink State</a:t>
            </a:r>
            <a:r>
              <a:rPr kumimoji="1" lang="ja-JP" altLang="en-US" dirty="0" smtClean="0"/>
              <a:t>の使い方</a:t>
            </a:r>
            <a:endParaRPr kumimoji="1" lang="en-US" altLang="ja-JP" dirty="0" smtClean="0"/>
          </a:p>
          <a:p>
            <a:pPr marL="0" indent="0">
              <a:buNone/>
            </a:pPr>
            <a:r>
              <a:rPr kumimoji="1" lang="ja-JP" altLang="en-US" dirty="0"/>
              <a:t>３</a:t>
            </a:r>
            <a:r>
              <a:rPr kumimoji="1" lang="ja-JP" altLang="en-US" dirty="0" smtClean="0"/>
              <a:t>．</a:t>
            </a:r>
            <a:r>
              <a:rPr kumimoji="1" lang="en-US" altLang="ja-JP" dirty="0" smtClean="0"/>
              <a:t>Simulink State</a:t>
            </a:r>
            <a:r>
              <a:rPr kumimoji="1" lang="ja-JP" altLang="en-US" dirty="0" smtClean="0"/>
              <a:t>の特徴</a:t>
            </a:r>
            <a:endParaRPr kumimoji="1" lang="en-US" altLang="ja-JP" dirty="0" smtClean="0"/>
          </a:p>
          <a:p>
            <a:pPr marL="0" indent="0">
              <a:buNone/>
            </a:pPr>
            <a:r>
              <a:rPr kumimoji="1" lang="ja-JP" altLang="en-US" dirty="0"/>
              <a:t>４</a:t>
            </a:r>
            <a:r>
              <a:rPr kumimoji="1" lang="ja-JP" altLang="en-US" dirty="0" smtClean="0"/>
              <a:t>．</a:t>
            </a:r>
            <a:r>
              <a:rPr kumimoji="1" lang="en-US" altLang="ja-JP" dirty="0" smtClean="0"/>
              <a:t>Simulink State</a:t>
            </a:r>
            <a:r>
              <a:rPr kumimoji="1" lang="ja-JP" altLang="en-US" dirty="0" smtClean="0"/>
              <a:t>のコード生成</a:t>
            </a:r>
            <a:endParaRPr kumimoji="1" lang="en-US" altLang="ja-JP" dirty="0" smtClean="0"/>
          </a:p>
          <a:p>
            <a:pPr marL="0" indent="0">
              <a:buNone/>
            </a:pPr>
            <a:r>
              <a:rPr kumimoji="1" lang="ja-JP" altLang="en-US" dirty="0" smtClean="0"/>
              <a:t>５．</a:t>
            </a:r>
            <a:r>
              <a:rPr kumimoji="1" lang="en-US" altLang="ja-JP" dirty="0" smtClean="0"/>
              <a:t>Simulink State</a:t>
            </a:r>
            <a:r>
              <a:rPr kumimoji="1" lang="ja-JP" altLang="en-US" dirty="0" smtClean="0"/>
              <a:t>の</a:t>
            </a:r>
            <a:r>
              <a:rPr kumimoji="1" lang="en-US" altLang="ja-JP" dirty="0" smtClean="0"/>
              <a:t>SLDV</a:t>
            </a:r>
          </a:p>
          <a:p>
            <a:pPr marL="0" indent="0">
              <a:buNone/>
            </a:pPr>
            <a:r>
              <a:rPr kumimoji="1" lang="ja-JP" altLang="en-US" dirty="0"/>
              <a:t>６</a:t>
            </a:r>
            <a:r>
              <a:rPr kumimoji="1" lang="ja-JP" altLang="en-US" dirty="0" smtClean="0"/>
              <a:t>．</a:t>
            </a:r>
            <a:r>
              <a:rPr kumimoji="1" lang="en-US" altLang="ja-JP" dirty="0" smtClean="0"/>
              <a:t>Simulink State</a:t>
            </a:r>
            <a:r>
              <a:rPr kumimoji="1" lang="ja-JP" altLang="en-US" dirty="0" smtClean="0"/>
              <a:t>のダウングレード</a:t>
            </a: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en-US" altLang="ja-JP" dirty="0" smtClean="0"/>
          </a:p>
          <a:p>
            <a:pPr marL="0" indent="0">
              <a:buNone/>
            </a:pPr>
            <a:r>
              <a:rPr kumimoji="1" lang="ja-JP" altLang="en-US" dirty="0" smtClean="0"/>
              <a:t>各種</a:t>
            </a:r>
            <a:r>
              <a:rPr kumimoji="1" lang="en-US" altLang="ja-JP" dirty="0" err="1" smtClean="0"/>
              <a:t>State,Simulink</a:t>
            </a:r>
            <a:r>
              <a:rPr kumimoji="1" lang="ja-JP" altLang="en-US" dirty="0"/>
              <a:t> </a:t>
            </a:r>
            <a:r>
              <a:rPr kumimoji="1" lang="en-US" altLang="ja-JP" dirty="0" err="1" smtClean="0"/>
              <a:t>Funtion</a:t>
            </a:r>
            <a:r>
              <a:rPr kumimoji="1" lang="ja-JP" altLang="en-US" dirty="0" smtClean="0"/>
              <a:t>内部と結果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82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599"/>
            <a:ext cx="23241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981200"/>
            <a:ext cx="25622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909503"/>
            <a:ext cx="24479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198" y="3581398"/>
            <a:ext cx="18764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1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699" y="4952999"/>
            <a:ext cx="233362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1625" y="3276600"/>
            <a:ext cx="3563792"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4" name="直線矢印コネクタ 73"/>
          <p:cNvCxnSpPr/>
          <p:nvPr/>
        </p:nvCxnSpPr>
        <p:spPr bwMode="auto">
          <a:xfrm flipV="1">
            <a:off x="1947860" y="2971800"/>
            <a:ext cx="1404940" cy="25601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76" name="直線矢印コネクタ 75"/>
          <p:cNvCxnSpPr/>
          <p:nvPr/>
        </p:nvCxnSpPr>
        <p:spPr bwMode="auto">
          <a:xfrm flipV="1">
            <a:off x="2116930" y="2971800"/>
            <a:ext cx="3445670" cy="109421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78" name="直線矢印コネクタ 77"/>
          <p:cNvCxnSpPr/>
          <p:nvPr/>
        </p:nvCxnSpPr>
        <p:spPr bwMode="auto">
          <a:xfrm flipV="1">
            <a:off x="2147822" y="4329693"/>
            <a:ext cx="1204978" cy="547107"/>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80" name="直線矢印コネクタ 79"/>
          <p:cNvCxnSpPr/>
          <p:nvPr/>
        </p:nvCxnSpPr>
        <p:spPr bwMode="auto">
          <a:xfrm flipV="1">
            <a:off x="2331210" y="5329236"/>
            <a:ext cx="945390" cy="273554"/>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2357465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en-US" altLang="ja-JP" dirty="0" smtClean="0"/>
          </a:p>
          <a:p>
            <a:pPr marL="0" indent="0">
              <a:buNone/>
            </a:pPr>
            <a:r>
              <a:rPr kumimoji="1" lang="en-US" altLang="ja-JP" dirty="0" err="1" smtClean="0"/>
              <a:t>stateA</a:t>
            </a:r>
            <a:r>
              <a:rPr kumimoji="1" lang="ja-JP" altLang="en-US" dirty="0" smtClean="0"/>
              <a:t>から</a:t>
            </a:r>
            <a:r>
              <a:rPr kumimoji="1" lang="en-US" altLang="ja-JP" dirty="0" err="1" smtClean="0"/>
              <a:t>stateB</a:t>
            </a:r>
            <a:r>
              <a:rPr kumimoji="1" lang="ja-JP" altLang="en-US" dirty="0" smtClean="0"/>
              <a:t>に遷移する際の詳細</a:t>
            </a:r>
            <a:endParaRPr kumimoji="1" lang="en-US" altLang="ja-JP" dirty="0" smtClean="0"/>
          </a:p>
          <a:p>
            <a:pPr marL="0" indent="0">
              <a:buNone/>
            </a:pPr>
            <a:endParaRPr kumimoji="1" lang="en-US" altLang="ja-JP" dirty="0" smtClean="0"/>
          </a:p>
        </p:txBody>
      </p:sp>
      <p:sp>
        <p:nvSpPr>
          <p:cNvPr id="6" name="コンテンツ プレースホルダー 2">
            <a:extLst>
              <a:ext uri="{FF2B5EF4-FFF2-40B4-BE49-F238E27FC236}">
                <a16:creationId xmlns="" xmlns:a16="http://schemas.microsoft.com/office/drawing/2014/main" id="{645338D4-445C-4134-8DEE-F76BAAA8C72D}"/>
              </a:ext>
            </a:extLst>
          </p:cNvPr>
          <p:cNvSpPr txBox="1">
            <a:spLocks/>
          </p:cNvSpPr>
          <p:nvPr/>
        </p:nvSpPr>
        <p:spPr bwMode="auto">
          <a:xfrm>
            <a:off x="601362" y="2372901"/>
            <a:ext cx="4961238" cy="27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dirty="0"/>
              <a:t>①．遷移条件の書き方</a:t>
            </a:r>
            <a:endParaRPr lang="en-US" altLang="ja-JP" dirty="0"/>
          </a:p>
          <a:p>
            <a:pPr marL="0" indent="0">
              <a:buNone/>
            </a:pPr>
            <a:r>
              <a:rPr lang="ja-JP" altLang="en-US" dirty="0" smtClean="0"/>
              <a:t>次の</a:t>
            </a:r>
            <a:r>
              <a:rPr lang="en-US" altLang="ja-JP" dirty="0" smtClean="0"/>
              <a:t>Simulink Function</a:t>
            </a:r>
            <a:r>
              <a:rPr lang="ja-JP" altLang="en-US" dirty="0" smtClean="0"/>
              <a:t>を用いる</a:t>
            </a:r>
            <a:endParaRPr lang="en-US" altLang="ja-JP" dirty="0" smtClean="0"/>
          </a:p>
          <a:p>
            <a:pPr marL="0" indent="0">
              <a:buNone/>
            </a:pPr>
            <a:r>
              <a:rPr lang="en-US" altLang="ja-JP" dirty="0" err="1" smtClean="0"/>
              <a:t>stateA</a:t>
            </a:r>
            <a:r>
              <a:rPr lang="ja-JP" altLang="en-US" dirty="0"/>
              <a:t>の</a:t>
            </a:r>
            <a:r>
              <a:rPr lang="en-US" altLang="ja-JP" dirty="0" err="1"/>
              <a:t>UnitDelay</a:t>
            </a:r>
            <a:r>
              <a:rPr lang="en-US" altLang="ja-JP" dirty="0"/>
              <a:t>(</a:t>
            </a:r>
            <a:r>
              <a:rPr lang="ja-JP" altLang="en-US" dirty="0"/>
              <a:t>状態名</a:t>
            </a:r>
            <a:r>
              <a:rPr lang="en-US" altLang="ja-JP" dirty="0" err="1" smtClean="0"/>
              <a:t>sigA</a:t>
            </a:r>
            <a:r>
              <a:rPr lang="en-US" altLang="ja-JP" dirty="0" smtClean="0"/>
              <a:t>)</a:t>
            </a:r>
            <a:r>
              <a:rPr lang="ja-JP" altLang="en-US" dirty="0" smtClean="0"/>
              <a:t>の値を</a:t>
            </a:r>
            <a:r>
              <a:rPr lang="en-US" altLang="ja-JP" dirty="0" smtClean="0"/>
              <a:t>State Reader</a:t>
            </a:r>
            <a:r>
              <a:rPr lang="ja-JP" altLang="en-US" dirty="0" smtClean="0"/>
              <a:t>で読み込む</a:t>
            </a:r>
            <a:endParaRPr lang="en-US" altLang="ja-JP" dirty="0" smtClean="0"/>
          </a:p>
          <a:p>
            <a:pPr marL="0" indent="0">
              <a:buNone/>
            </a:pPr>
            <a:endParaRPr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981201"/>
            <a:ext cx="2209800" cy="300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648200"/>
            <a:ext cx="275272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6348413" y="3130385"/>
            <a:ext cx="1728788" cy="2739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896865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２．</a:t>
            </a:r>
            <a:r>
              <a:rPr kumimoji="1" lang="en-US" altLang="ja-JP" dirty="0" err="1" smtClean="0"/>
              <a:t>UnitDelay</a:t>
            </a:r>
            <a:r>
              <a:rPr kumimoji="1" lang="ja-JP" altLang="en-US" dirty="0" smtClean="0"/>
              <a:t>と</a:t>
            </a:r>
            <a:r>
              <a:rPr kumimoji="1" lang="en-US" altLang="ja-JP" dirty="0" smtClean="0"/>
              <a:t>State </a:t>
            </a:r>
            <a:r>
              <a:rPr kumimoji="1" lang="en-US" altLang="ja-JP" dirty="0" err="1" smtClean="0"/>
              <a:t>Reader,State</a:t>
            </a:r>
            <a:r>
              <a:rPr kumimoji="1" lang="en-US" altLang="ja-JP" dirty="0" smtClean="0"/>
              <a:t> Writer</a:t>
            </a:r>
            <a:r>
              <a:rPr kumimoji="1" lang="ja-JP" altLang="en-US" dirty="0" smtClean="0"/>
              <a:t>を用いる</a:t>
            </a:r>
            <a:endParaRPr kumimoji="1" lang="en-US" altLang="ja-JP" dirty="0" smtClean="0"/>
          </a:p>
          <a:p>
            <a:pPr marL="0" indent="0">
              <a:buNone/>
            </a:pPr>
            <a:r>
              <a:rPr kumimoji="1" lang="en-US" altLang="ja-JP" dirty="0" err="1" smtClean="0"/>
              <a:t>stateA</a:t>
            </a:r>
            <a:r>
              <a:rPr kumimoji="1" lang="ja-JP" altLang="en-US" dirty="0" smtClean="0"/>
              <a:t>から</a:t>
            </a:r>
            <a:r>
              <a:rPr kumimoji="1" lang="en-US" altLang="ja-JP" dirty="0" err="1" smtClean="0"/>
              <a:t>stateB</a:t>
            </a:r>
            <a:r>
              <a:rPr kumimoji="1" lang="ja-JP" altLang="en-US" dirty="0" smtClean="0"/>
              <a:t>に遷移する際の詳細</a:t>
            </a:r>
            <a:endParaRPr kumimoji="1" lang="en-US" altLang="ja-JP" dirty="0" smtClean="0"/>
          </a:p>
          <a:p>
            <a:pPr marL="0" indent="0">
              <a:buNone/>
            </a:pPr>
            <a:endParaRPr kumimoji="1" lang="en-US" altLang="ja-JP" dirty="0" smtClean="0"/>
          </a:p>
        </p:txBody>
      </p:sp>
      <p:sp>
        <p:nvSpPr>
          <p:cNvPr id="6" name="コンテンツ プレースホルダー 2">
            <a:extLst>
              <a:ext uri="{FF2B5EF4-FFF2-40B4-BE49-F238E27FC236}">
                <a16:creationId xmlns="" xmlns:a16="http://schemas.microsoft.com/office/drawing/2014/main" id="{645338D4-445C-4134-8DEE-F76BAAA8C72D}"/>
              </a:ext>
            </a:extLst>
          </p:cNvPr>
          <p:cNvSpPr txBox="1">
            <a:spLocks/>
          </p:cNvSpPr>
          <p:nvPr/>
        </p:nvSpPr>
        <p:spPr bwMode="auto">
          <a:xfrm>
            <a:off x="601362" y="2372901"/>
            <a:ext cx="4961238" cy="27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dirty="0"/>
              <a:t>②</a:t>
            </a:r>
            <a:r>
              <a:rPr lang="ja-JP" altLang="en-US" dirty="0" smtClean="0"/>
              <a:t>．遷移時のデータ受け渡し方法</a:t>
            </a:r>
            <a:endParaRPr lang="en-US" altLang="ja-JP" dirty="0"/>
          </a:p>
          <a:p>
            <a:pPr marL="0" indent="0">
              <a:buNone/>
            </a:pPr>
            <a:r>
              <a:rPr lang="ja-JP" altLang="en-US" dirty="0" smtClean="0"/>
              <a:t>次の</a:t>
            </a:r>
            <a:r>
              <a:rPr lang="en-US" altLang="ja-JP" dirty="0" smtClean="0"/>
              <a:t>Simulink Function</a:t>
            </a:r>
            <a:r>
              <a:rPr lang="ja-JP" altLang="en-US" dirty="0" smtClean="0"/>
              <a:t>を用いる</a:t>
            </a:r>
            <a:endParaRPr lang="en-US" altLang="ja-JP" dirty="0" smtClean="0"/>
          </a:p>
          <a:p>
            <a:pPr marL="0" indent="0">
              <a:buNone/>
            </a:pPr>
            <a:r>
              <a:rPr lang="en-US" altLang="ja-JP" dirty="0" err="1" smtClean="0"/>
              <a:t>stateA</a:t>
            </a:r>
            <a:r>
              <a:rPr lang="ja-JP" altLang="en-US" dirty="0"/>
              <a:t>の</a:t>
            </a:r>
            <a:r>
              <a:rPr lang="en-US" altLang="ja-JP" dirty="0" smtClean="0"/>
              <a:t>Unit Delay</a:t>
            </a:r>
            <a:r>
              <a:rPr lang="en-US" altLang="ja-JP" dirty="0"/>
              <a:t>(</a:t>
            </a:r>
            <a:r>
              <a:rPr lang="ja-JP" altLang="en-US" dirty="0"/>
              <a:t>状態名</a:t>
            </a:r>
            <a:r>
              <a:rPr lang="en-US" altLang="ja-JP" dirty="0" err="1" smtClean="0"/>
              <a:t>sigA</a:t>
            </a:r>
            <a:r>
              <a:rPr lang="en-US" altLang="ja-JP" dirty="0" smtClean="0"/>
              <a:t>)</a:t>
            </a:r>
            <a:r>
              <a:rPr lang="ja-JP" altLang="en-US" dirty="0" smtClean="0"/>
              <a:t>の値を</a:t>
            </a:r>
            <a:r>
              <a:rPr lang="en-US" altLang="ja-JP" dirty="0" smtClean="0"/>
              <a:t>State Reader</a:t>
            </a:r>
            <a:r>
              <a:rPr lang="ja-JP" altLang="en-US" dirty="0" smtClean="0"/>
              <a:t>で読み取り、</a:t>
            </a:r>
            <a:r>
              <a:rPr lang="en-US" altLang="ja-JP" dirty="0" smtClean="0"/>
              <a:t>State Writer</a:t>
            </a:r>
            <a:r>
              <a:rPr lang="ja-JP" altLang="en-US" dirty="0" smtClean="0"/>
              <a:t>で</a:t>
            </a:r>
            <a:r>
              <a:rPr lang="ja-JP" altLang="en-US" dirty="0"/>
              <a:t>、</a:t>
            </a:r>
            <a:r>
              <a:rPr lang="en-US" altLang="ja-JP" dirty="0" err="1" smtClean="0"/>
              <a:t>stateB</a:t>
            </a:r>
            <a:r>
              <a:rPr lang="ja-JP" altLang="en-US" dirty="0" smtClean="0"/>
              <a:t>の</a:t>
            </a:r>
            <a:r>
              <a:rPr lang="en-US" altLang="ja-JP" dirty="0" smtClean="0"/>
              <a:t>Unit Delay(</a:t>
            </a:r>
            <a:r>
              <a:rPr lang="ja-JP" altLang="en-US" dirty="0" smtClean="0"/>
              <a:t>状態名</a:t>
            </a:r>
            <a:r>
              <a:rPr lang="en-US" altLang="ja-JP" dirty="0" err="1" smtClean="0"/>
              <a:t>sigB</a:t>
            </a:r>
            <a:r>
              <a:rPr lang="en-US" altLang="ja-JP" dirty="0" smtClean="0"/>
              <a:t>)</a:t>
            </a:r>
            <a:r>
              <a:rPr lang="ja-JP" altLang="en-US" dirty="0" smtClean="0"/>
              <a:t>の値を上書きする</a:t>
            </a:r>
            <a:endParaRPr lang="en-US" altLang="ja-JP"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981201"/>
            <a:ext cx="2209800" cy="3005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105401"/>
            <a:ext cx="236220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6348413" y="3484613"/>
            <a:ext cx="1728788" cy="2739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781583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３</a:t>
            </a:r>
            <a:r>
              <a:rPr kumimoji="1" lang="ja-JP" altLang="en-US" dirty="0" smtClean="0"/>
              <a:t>．</a:t>
            </a:r>
            <a:r>
              <a:rPr kumimoji="1" lang="ja-JP" altLang="en-US" dirty="0"/>
              <a:t>状態名を直接指定する</a:t>
            </a:r>
            <a:endParaRPr kumimoji="1" lang="en-US" altLang="ja-JP" dirty="0" smtClean="0"/>
          </a:p>
          <a:p>
            <a:pPr marL="0" indent="0">
              <a:buNone/>
            </a:pPr>
            <a:r>
              <a:rPr kumimoji="1" lang="ja-JP" altLang="en-US" dirty="0" smtClean="0"/>
              <a:t>モデル外観</a:t>
            </a:r>
            <a:endParaRPr kumimoji="1" lang="en-US" altLang="ja-JP" dirty="0" smtClean="0"/>
          </a:p>
          <a:p>
            <a:pPr marL="0" indent="0">
              <a:buNone/>
            </a:pPr>
            <a:endParaRPr kumimoji="1" lang="en-US" altLang="ja-JP" dirty="0" smtClean="0"/>
          </a:p>
          <a:p>
            <a:pPr marL="0" indent="0">
              <a:buNone/>
            </a:pPr>
            <a:r>
              <a:rPr kumimoji="1" lang="en-US" altLang="ja-JP" dirty="0"/>
              <a:t>Chart</a:t>
            </a:r>
            <a:r>
              <a:rPr kumimoji="1" lang="ja-JP" altLang="en-US" dirty="0"/>
              <a:t>ブロック</a:t>
            </a:r>
            <a:r>
              <a:rPr kumimoji="1" lang="ja-JP" altLang="en-US" dirty="0" smtClean="0"/>
              <a:t>内部</a:t>
            </a:r>
            <a:r>
              <a:rPr kumimoji="1" lang="en-US" altLang="ja-JP" dirty="0" smtClean="0"/>
              <a:t>/State</a:t>
            </a:r>
            <a:r>
              <a:rPr kumimoji="1" lang="ja-JP" altLang="en-US" dirty="0" smtClean="0"/>
              <a:t>内部と結果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28765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918253"/>
            <a:ext cx="3614866" cy="3245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043" y="5097058"/>
            <a:ext cx="20193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254" y="3695196"/>
            <a:ext cx="19335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49338"/>
            <a:ext cx="2255623" cy="169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8" name="直線矢印コネクタ 17"/>
          <p:cNvCxnSpPr/>
          <p:nvPr/>
        </p:nvCxnSpPr>
        <p:spPr bwMode="auto">
          <a:xfrm>
            <a:off x="2362200" y="3505200"/>
            <a:ext cx="990600" cy="3048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6" name="直線矢印コネクタ 15"/>
          <p:cNvCxnSpPr/>
          <p:nvPr/>
        </p:nvCxnSpPr>
        <p:spPr bwMode="auto">
          <a:xfrm>
            <a:off x="2407508" y="4343400"/>
            <a:ext cx="107092" cy="83820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2538602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３．状態名を直接指定する</a:t>
            </a:r>
            <a:endParaRPr kumimoji="1" lang="en-US" altLang="ja-JP" dirty="0"/>
          </a:p>
          <a:p>
            <a:pPr marL="0" indent="0">
              <a:buNone/>
            </a:pPr>
            <a:r>
              <a:rPr kumimoji="1" lang="en-US" altLang="ja-JP" dirty="0" err="1" smtClean="0"/>
              <a:t>stateA</a:t>
            </a:r>
            <a:r>
              <a:rPr kumimoji="1" lang="ja-JP" altLang="en-US" dirty="0" smtClean="0"/>
              <a:t>から</a:t>
            </a:r>
            <a:r>
              <a:rPr kumimoji="1" lang="en-US" altLang="ja-JP" dirty="0" err="1" smtClean="0"/>
              <a:t>stateB</a:t>
            </a:r>
            <a:r>
              <a:rPr kumimoji="1" lang="ja-JP" altLang="en-US" dirty="0" smtClean="0"/>
              <a:t>に遷移する際の詳細</a:t>
            </a:r>
            <a:endParaRPr kumimoji="1" lang="en-US" altLang="ja-JP" dirty="0" smtClean="0"/>
          </a:p>
          <a:p>
            <a:pPr marL="0" indent="0">
              <a:buNone/>
            </a:pPr>
            <a:endParaRPr kumimoji="1" lang="en-US" altLang="ja-JP" dirty="0" smtClean="0"/>
          </a:p>
        </p:txBody>
      </p:sp>
      <p:sp>
        <p:nvSpPr>
          <p:cNvPr id="6" name="コンテンツ プレースホルダー 2">
            <a:extLst>
              <a:ext uri="{FF2B5EF4-FFF2-40B4-BE49-F238E27FC236}">
                <a16:creationId xmlns="" xmlns:a16="http://schemas.microsoft.com/office/drawing/2014/main" id="{645338D4-445C-4134-8DEE-F76BAAA8C72D}"/>
              </a:ext>
            </a:extLst>
          </p:cNvPr>
          <p:cNvSpPr txBox="1">
            <a:spLocks/>
          </p:cNvSpPr>
          <p:nvPr/>
        </p:nvSpPr>
        <p:spPr bwMode="auto">
          <a:xfrm>
            <a:off x="601362" y="2372900"/>
            <a:ext cx="5266038" cy="410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dirty="0"/>
              <a:t>①．遷移条件の書き方</a:t>
            </a:r>
            <a:endParaRPr lang="en-US" altLang="ja-JP" dirty="0"/>
          </a:p>
          <a:p>
            <a:pPr marL="0" indent="0">
              <a:buNone/>
            </a:pPr>
            <a:r>
              <a:rPr lang="en-US" altLang="ja-JP" dirty="0" err="1" smtClean="0"/>
              <a:t>stateA</a:t>
            </a:r>
            <a:r>
              <a:rPr lang="ja-JP" altLang="en-US" dirty="0" smtClean="0"/>
              <a:t>の</a:t>
            </a:r>
            <a:r>
              <a:rPr lang="en-US" altLang="ja-JP" dirty="0" smtClean="0"/>
              <a:t>Unit </a:t>
            </a:r>
            <a:r>
              <a:rPr lang="en-US" altLang="ja-JP" dirty="0" err="1" smtClean="0"/>
              <a:t>Dalay</a:t>
            </a:r>
            <a:r>
              <a:rPr lang="en-US" altLang="ja-JP" dirty="0" smtClean="0"/>
              <a:t>(</a:t>
            </a:r>
            <a:r>
              <a:rPr lang="ja-JP" altLang="en-US" dirty="0" smtClean="0"/>
              <a:t>状態名</a:t>
            </a:r>
            <a:r>
              <a:rPr lang="en-US" altLang="ja-JP" dirty="0" err="1" smtClean="0"/>
              <a:t>sigA</a:t>
            </a:r>
            <a:r>
              <a:rPr lang="en-US" altLang="ja-JP" dirty="0" smtClean="0"/>
              <a:t>)</a:t>
            </a:r>
            <a:r>
              <a:rPr lang="ja-JP" altLang="en-US" dirty="0" smtClean="0"/>
              <a:t>に対し、アクセスするには右のように書く</a:t>
            </a:r>
            <a:endParaRPr lang="en-US" altLang="ja-JP" dirty="0"/>
          </a:p>
          <a:p>
            <a:pPr marL="0" indent="0">
              <a:buNone/>
            </a:pPr>
            <a:r>
              <a:rPr lang="ja-JP" altLang="en-US" dirty="0" smtClean="0"/>
              <a:t>「ステート名</a:t>
            </a:r>
            <a:r>
              <a:rPr lang="en-US" altLang="ja-JP" dirty="0" smtClean="0"/>
              <a:t>.</a:t>
            </a:r>
            <a:r>
              <a:rPr lang="ja-JP" altLang="en-US" dirty="0" smtClean="0"/>
              <a:t>状態名」でアクセスが可能</a:t>
            </a:r>
            <a:endParaRPr lang="en-US" altLang="ja-JP" dirty="0" smtClean="0"/>
          </a:p>
          <a:p>
            <a:pPr marL="0" indent="0">
              <a:buNone/>
            </a:pPr>
            <a:endParaRPr lang="en-US" altLang="ja-JP" dirty="0"/>
          </a:p>
          <a:p>
            <a:pPr marL="0" indent="0">
              <a:buNone/>
            </a:pPr>
            <a:r>
              <a:rPr lang="ja-JP" altLang="en-US" dirty="0" smtClean="0"/>
              <a:t>状態変数がベクトルの場合</a:t>
            </a:r>
            <a:endParaRPr lang="en-US" altLang="ja-JP" dirty="0" smtClean="0"/>
          </a:p>
          <a:p>
            <a:pPr marL="0" indent="0">
              <a:buNone/>
            </a:pPr>
            <a:r>
              <a:rPr lang="ja-JP" altLang="en-US" dirty="0" smtClean="0"/>
              <a:t>「ステート名</a:t>
            </a:r>
            <a:r>
              <a:rPr lang="en-US" altLang="ja-JP" dirty="0" smtClean="0"/>
              <a:t>.</a:t>
            </a:r>
            <a:r>
              <a:rPr lang="ja-JP" altLang="en-US" dirty="0" smtClean="0"/>
              <a:t>状態名</a:t>
            </a:r>
            <a:r>
              <a:rPr lang="en-US" altLang="ja-JP" dirty="0" smtClean="0"/>
              <a:t>(</a:t>
            </a:r>
            <a:r>
              <a:rPr lang="ja-JP" altLang="en-US" dirty="0" smtClean="0"/>
              <a:t>添え字</a:t>
            </a:r>
            <a:r>
              <a:rPr lang="en-US" altLang="ja-JP" dirty="0" smtClean="0"/>
              <a:t>)</a:t>
            </a:r>
            <a:r>
              <a:rPr lang="ja-JP" altLang="en-US" dirty="0" smtClean="0"/>
              <a:t>」でベクトル内のデータを参照可能</a:t>
            </a:r>
            <a:endParaRPr lang="en-US" altLang="ja-JP"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37150"/>
            <a:ext cx="22860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bwMode="auto">
          <a:xfrm>
            <a:off x="6172200" y="3291023"/>
            <a:ext cx="1728788" cy="2739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86001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３．状態名を直接指定する</a:t>
            </a:r>
            <a:endParaRPr kumimoji="1" lang="en-US" altLang="ja-JP" dirty="0"/>
          </a:p>
          <a:p>
            <a:pPr marL="0" indent="0">
              <a:buNone/>
            </a:pPr>
            <a:r>
              <a:rPr kumimoji="1" lang="en-US" altLang="ja-JP" dirty="0" err="1" smtClean="0"/>
              <a:t>stateA</a:t>
            </a:r>
            <a:r>
              <a:rPr kumimoji="1" lang="ja-JP" altLang="en-US" dirty="0" smtClean="0"/>
              <a:t>から</a:t>
            </a:r>
            <a:r>
              <a:rPr kumimoji="1" lang="en-US" altLang="ja-JP" dirty="0" err="1" smtClean="0"/>
              <a:t>stateB</a:t>
            </a:r>
            <a:r>
              <a:rPr kumimoji="1" lang="ja-JP" altLang="en-US" dirty="0" smtClean="0"/>
              <a:t>に遷移する際の詳細</a:t>
            </a:r>
            <a:endParaRPr kumimoji="1" lang="en-US" altLang="ja-JP" dirty="0" smtClean="0"/>
          </a:p>
          <a:p>
            <a:pPr marL="0" indent="0">
              <a:buNone/>
            </a:pPr>
            <a:endParaRPr kumimoji="1" lang="en-US" altLang="ja-JP" dirty="0" smtClean="0"/>
          </a:p>
        </p:txBody>
      </p:sp>
      <p:sp>
        <p:nvSpPr>
          <p:cNvPr id="6" name="コンテンツ プレースホルダー 2">
            <a:extLst>
              <a:ext uri="{FF2B5EF4-FFF2-40B4-BE49-F238E27FC236}">
                <a16:creationId xmlns="" xmlns:a16="http://schemas.microsoft.com/office/drawing/2014/main" id="{645338D4-445C-4134-8DEE-F76BAAA8C72D}"/>
              </a:ext>
            </a:extLst>
          </p:cNvPr>
          <p:cNvSpPr txBox="1">
            <a:spLocks/>
          </p:cNvSpPr>
          <p:nvPr/>
        </p:nvSpPr>
        <p:spPr bwMode="auto">
          <a:xfrm>
            <a:off x="601362" y="2372900"/>
            <a:ext cx="5266038" cy="4104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dirty="0"/>
              <a:t>②</a:t>
            </a:r>
            <a:r>
              <a:rPr lang="ja-JP" altLang="en-US" dirty="0" smtClean="0"/>
              <a:t>．</a:t>
            </a:r>
            <a:r>
              <a:rPr lang="ja-JP" altLang="en-US" dirty="0"/>
              <a:t>遷移時のデータ受け渡し</a:t>
            </a:r>
            <a:r>
              <a:rPr lang="ja-JP" altLang="en-US" dirty="0" smtClean="0"/>
              <a:t>方法</a:t>
            </a:r>
            <a:endParaRPr lang="en-US" altLang="ja-JP" dirty="0"/>
          </a:p>
          <a:p>
            <a:pPr marL="0" indent="0">
              <a:buNone/>
            </a:pPr>
            <a:r>
              <a:rPr lang="ja-JP" altLang="en-US" dirty="0" smtClean="0"/>
              <a:t>「ステート名</a:t>
            </a:r>
            <a:r>
              <a:rPr lang="en-US" altLang="ja-JP" dirty="0" smtClean="0"/>
              <a:t>.</a:t>
            </a:r>
            <a:r>
              <a:rPr lang="ja-JP" altLang="en-US" dirty="0" smtClean="0"/>
              <a:t>状態名」で書き込みが可能</a:t>
            </a:r>
            <a:endParaRPr lang="en-US" altLang="ja-JP" dirty="0" smtClean="0"/>
          </a:p>
          <a:p>
            <a:pPr marL="0" indent="0">
              <a:buNone/>
            </a:pPr>
            <a:endParaRPr lang="en-US" altLang="ja-JP"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37150"/>
            <a:ext cx="22860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6315460" y="3628775"/>
            <a:ext cx="1837939" cy="27390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72608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参考：従来の</a:t>
            </a:r>
            <a:r>
              <a:rPr lang="en-US" altLang="ja-JP" dirty="0" smtClean="0"/>
              <a:t>Chart</a:t>
            </a:r>
            <a:r>
              <a:rPr lang="ja-JP" altLang="en-US" dirty="0" smtClean="0"/>
              <a:t>と</a:t>
            </a:r>
            <a:r>
              <a:rPr lang="en-US" altLang="ja-JP" dirty="0" smtClean="0"/>
              <a:t>Simulink</a:t>
            </a:r>
            <a:r>
              <a:rPr lang="ja-JP" altLang="en-US" dirty="0" smtClean="0"/>
              <a:t>のデータやり取り</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smtClean="0"/>
              <a:t>を用いず従来通りの組み方をした場合</a:t>
            </a:r>
            <a:endParaRPr kumimoji="1" lang="en-US" altLang="ja-JP" dirty="0" smtClean="0"/>
          </a:p>
          <a:p>
            <a:pPr marL="0" indent="0">
              <a:buNone/>
            </a:pPr>
            <a:r>
              <a:rPr kumimoji="1" lang="ja-JP" altLang="en-US" dirty="0" smtClean="0"/>
              <a:t>モデル外観</a:t>
            </a:r>
            <a:r>
              <a:rPr kumimoji="1" lang="en-US" altLang="ja-JP" dirty="0" smtClean="0"/>
              <a:t>/</a:t>
            </a:r>
            <a:r>
              <a:rPr kumimoji="1" lang="ja-JP" altLang="en-US" dirty="0" smtClean="0"/>
              <a:t>内部</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24050"/>
            <a:ext cx="40671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47800"/>
            <a:ext cx="2819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667000"/>
            <a:ext cx="27622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4679864" y="3962400"/>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7828" y="4953000"/>
            <a:ext cx="2134886" cy="1307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17" y="3886200"/>
            <a:ext cx="18669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線矢印コネクタ 15"/>
          <p:cNvCxnSpPr/>
          <p:nvPr/>
        </p:nvCxnSpPr>
        <p:spPr bwMode="auto">
          <a:xfrm flipH="1">
            <a:off x="1447800" y="2308460"/>
            <a:ext cx="162967" cy="180634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8" name="直線矢印コネクタ 17"/>
          <p:cNvCxnSpPr/>
          <p:nvPr/>
        </p:nvCxnSpPr>
        <p:spPr bwMode="auto">
          <a:xfrm flipV="1">
            <a:off x="3048000" y="2209801"/>
            <a:ext cx="2057400" cy="329492"/>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2" name="直線矢印コネクタ 21"/>
          <p:cNvCxnSpPr/>
          <p:nvPr/>
        </p:nvCxnSpPr>
        <p:spPr bwMode="auto">
          <a:xfrm flipV="1">
            <a:off x="3027405" y="3200400"/>
            <a:ext cx="2001795" cy="72317"/>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3598" y="4114800"/>
            <a:ext cx="2675602" cy="2393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32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のコード生成</a:t>
            </a:r>
            <a:endParaRPr kumimoji="1" lang="en-US" altLang="ja-JP" sz="4000" dirty="0"/>
          </a:p>
        </p:txBody>
      </p:sp>
    </p:spTree>
    <p:extLst>
      <p:ext uri="{BB962C8B-B14F-4D97-AF65-F5344CB8AC3E}">
        <p14:creationId xmlns:p14="http://schemas.microsoft.com/office/powerpoint/2010/main" val="1470080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のコード生成比較</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以下の</a:t>
            </a:r>
            <a:r>
              <a:rPr kumimoji="1" lang="en-US" altLang="ja-JP" dirty="0" smtClean="0"/>
              <a:t>4</a:t>
            </a:r>
            <a:r>
              <a:rPr kumimoji="1" lang="ja-JP" altLang="en-US" dirty="0" smtClean="0"/>
              <a:t>パターンで比較する</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1219908315"/>
              </p:ext>
            </p:extLst>
          </p:nvPr>
        </p:nvGraphicFramePr>
        <p:xfrm>
          <a:off x="685800" y="1552759"/>
          <a:ext cx="8305800" cy="4741361"/>
        </p:xfrm>
        <a:graphic>
          <a:graphicData uri="http://schemas.openxmlformats.org/drawingml/2006/table">
            <a:tbl>
              <a:tblPr firstRow="1" bandRow="1">
                <a:tableStyleId>{8799B23B-EC83-4686-B30A-512413B5E67A}</a:tableStyleId>
              </a:tblPr>
              <a:tblGrid>
                <a:gridCol w="3200400"/>
                <a:gridCol w="5105400"/>
              </a:tblGrid>
              <a:tr h="4349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0" dirty="0" smtClean="0"/>
                        <a:t>モデル外観</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27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０．従来の組み方</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t>(Simulink State</a:t>
                      </a:r>
                      <a:r>
                        <a:rPr kumimoji="1" lang="ja-JP" altLang="en-US" b="0" dirty="0" smtClean="0"/>
                        <a:t>を使わない</a:t>
                      </a:r>
                      <a:r>
                        <a:rPr kumimoji="1" lang="en-US" altLang="ja-JP" b="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１．遷移に</a:t>
                      </a:r>
                      <a:r>
                        <a:rPr kumimoji="1" lang="en-US" altLang="ja-JP" dirty="0" smtClean="0"/>
                        <a:t>Unit</a:t>
                      </a:r>
                      <a:r>
                        <a:rPr kumimoji="1" lang="ja-JP" altLang="en-US" dirty="0" smtClean="0"/>
                        <a:t> </a:t>
                      </a:r>
                      <a:r>
                        <a:rPr kumimoji="1" lang="en-US" altLang="ja-JP" dirty="0" smtClean="0"/>
                        <a:t>Delay</a:t>
                      </a:r>
                      <a:r>
                        <a:rPr kumimoji="1" lang="ja-JP" altLang="en-US" dirty="0" smtClean="0"/>
                        <a:t>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２．遷移に</a:t>
                      </a:r>
                      <a:r>
                        <a:rPr kumimoji="1" lang="en-US" altLang="ja-JP" dirty="0" smtClean="0"/>
                        <a:t>State Reader</a:t>
                      </a:r>
                      <a:r>
                        <a:rPr kumimoji="1" lang="ja-JP" altLang="en-US" dirty="0" smtClean="0"/>
                        <a:t>を使用</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70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３．遷移に直接状態名を使用</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024678"/>
            <a:ext cx="2362200" cy="1099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231148"/>
            <a:ext cx="1700213" cy="723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2965" y="4003460"/>
            <a:ext cx="1245085" cy="105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158241"/>
            <a:ext cx="11715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直線矢印コネクタ 16"/>
          <p:cNvCxnSpPr/>
          <p:nvPr/>
        </p:nvCxnSpPr>
        <p:spPr bwMode="auto">
          <a:xfrm flipV="1">
            <a:off x="5733407" y="4529716"/>
            <a:ext cx="914400" cy="229372"/>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pic>
        <p:nvPicPr>
          <p:cNvPr id="1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05507" y="5230265"/>
            <a:ext cx="1366195" cy="94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5957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のコード生成</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コード</a:t>
            </a:r>
            <a:r>
              <a:rPr kumimoji="1" lang="ja-JP" altLang="en-US" dirty="0" smtClean="0"/>
              <a:t>生成時各設定を以下に統一して生成する</a:t>
            </a:r>
            <a:endParaRPr kumimoji="1" lang="en-US" altLang="ja-JP" dirty="0" smtClean="0"/>
          </a:p>
          <a:p>
            <a:pPr marL="0" indent="0">
              <a:buNone/>
            </a:pPr>
            <a:endParaRPr kumimoji="1" lang="en-US" altLang="ja-JP" dirty="0" smtClean="0"/>
          </a:p>
          <a:p>
            <a:pPr marL="0" indent="0">
              <a:buNone/>
            </a:pPr>
            <a:r>
              <a:rPr kumimoji="1" lang="en-US" altLang="ja-JP" dirty="0" smtClean="0"/>
              <a:t>Simulink State</a:t>
            </a:r>
            <a:r>
              <a:rPr kumimoji="1" lang="ja-JP" altLang="en-US" dirty="0" smtClean="0"/>
              <a:t>の設定              </a:t>
            </a:r>
            <a:r>
              <a:rPr kumimoji="1" lang="en-US" altLang="ja-JP" dirty="0" smtClean="0"/>
              <a:t>Simulink Function</a:t>
            </a:r>
            <a:r>
              <a:rPr kumimoji="1" lang="ja-JP" altLang="en-US" dirty="0" smtClean="0"/>
              <a:t>の設定</a:t>
            </a:r>
            <a:endParaRPr kumimoji="1" lang="en-US" altLang="ja-JP"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3016221"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43200"/>
            <a:ext cx="3121068"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081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とは</a:t>
            </a:r>
            <a:endParaRPr kumimoji="1" lang="en-US" altLang="ja-JP" sz="4000" dirty="0"/>
          </a:p>
        </p:txBody>
      </p:sp>
    </p:spTree>
    <p:extLst>
      <p:ext uri="{BB962C8B-B14F-4D97-AF65-F5344CB8AC3E}">
        <p14:creationId xmlns:p14="http://schemas.microsoft.com/office/powerpoint/2010/main" val="3590707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a:t>Ａ</a:t>
            </a:r>
            <a:r>
              <a:rPr lang="ja-JP" altLang="en-US" dirty="0" smtClean="0"/>
              <a:t>．コード生成比較（０．</a:t>
            </a:r>
            <a:r>
              <a:rPr lang="en-US" altLang="ja-JP" dirty="0" smtClean="0"/>
              <a:t>vs</a:t>
            </a:r>
            <a:r>
              <a:rPr lang="ja-JP" altLang="en-US" dirty="0" smtClean="0"/>
              <a:t>１．）</a:t>
            </a:r>
            <a:endParaRPr kumimoji="1" lang="ja-JP" altLang="en-US"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16" y="1905000"/>
            <a:ext cx="393927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1981200"/>
            <a:ext cx="4020254" cy="365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457200" y="770692"/>
            <a:ext cx="1676400" cy="338554"/>
          </a:xfrm>
          <a:prstGeom prst="rect">
            <a:avLst/>
          </a:prstGeom>
          <a:noFill/>
        </p:spPr>
        <p:txBody>
          <a:bodyPr wrap="square" rtlCol="0">
            <a:spAutoFit/>
          </a:bodyPr>
          <a:lstStyle/>
          <a:p>
            <a:r>
              <a:rPr lang="ja-JP" altLang="en-US" sz="1600" dirty="0" smtClean="0"/>
              <a:t>・０．のコード</a:t>
            </a:r>
            <a:endParaRPr lang="en-US" altLang="ja-JP" sz="1600" dirty="0" smtClean="0"/>
          </a:p>
        </p:txBody>
      </p:sp>
      <p:sp>
        <p:nvSpPr>
          <p:cNvPr id="9" name="テキスト ボックス 8"/>
          <p:cNvSpPr txBox="1"/>
          <p:nvPr/>
        </p:nvSpPr>
        <p:spPr>
          <a:xfrm>
            <a:off x="4724400" y="804446"/>
            <a:ext cx="1676400" cy="338554"/>
          </a:xfrm>
          <a:prstGeom prst="rect">
            <a:avLst/>
          </a:prstGeom>
          <a:noFill/>
        </p:spPr>
        <p:txBody>
          <a:bodyPr wrap="square" rtlCol="0">
            <a:spAutoFit/>
          </a:bodyPr>
          <a:lstStyle/>
          <a:p>
            <a:r>
              <a:rPr lang="ja-JP" altLang="en-US" sz="1600" dirty="0" smtClean="0"/>
              <a:t>・１．のコード</a:t>
            </a:r>
            <a:endParaRPr lang="en-US" altLang="ja-JP" sz="1600" dirty="0" smtClean="0"/>
          </a:p>
        </p:txBody>
      </p:sp>
      <p:sp>
        <p:nvSpPr>
          <p:cNvPr id="11" name="テキスト ボックス 10"/>
          <p:cNvSpPr txBox="1"/>
          <p:nvPr/>
        </p:nvSpPr>
        <p:spPr>
          <a:xfrm>
            <a:off x="685799" y="5892225"/>
            <a:ext cx="8135055" cy="584775"/>
          </a:xfrm>
          <a:prstGeom prst="rect">
            <a:avLst/>
          </a:prstGeom>
          <a:noFill/>
        </p:spPr>
        <p:txBody>
          <a:bodyPr wrap="square" rtlCol="0">
            <a:spAutoFit/>
          </a:bodyPr>
          <a:lstStyle/>
          <a:p>
            <a:r>
              <a:rPr lang="ja-JP" altLang="en-US" sz="1600" dirty="0" smtClean="0">
                <a:solidFill>
                  <a:srgbClr val="0000FF"/>
                </a:solidFill>
              </a:rPr>
              <a:t>変数の扱い方が異なる。（</a:t>
            </a:r>
            <a:r>
              <a:rPr lang="en-US" altLang="ja-JP" sz="1600" dirty="0" smtClean="0">
                <a:solidFill>
                  <a:srgbClr val="0000FF"/>
                </a:solidFill>
              </a:rPr>
              <a:t>Unit Delay</a:t>
            </a:r>
            <a:r>
              <a:rPr lang="ja-JP" altLang="en-US" sz="1600" dirty="0" smtClean="0">
                <a:solidFill>
                  <a:srgbClr val="0000FF"/>
                </a:solidFill>
              </a:rPr>
              <a:t>の値をそのまま次の周期で用いるか、用いないか</a:t>
            </a:r>
            <a:r>
              <a:rPr lang="en-US" altLang="ja-JP" sz="1600" dirty="0" smtClean="0">
                <a:solidFill>
                  <a:srgbClr val="0000FF"/>
                </a:solidFill>
              </a:rPr>
              <a:t>)</a:t>
            </a:r>
          </a:p>
          <a:p>
            <a:r>
              <a:rPr lang="ja-JP" altLang="en-US" sz="1600" dirty="0"/>
              <a:t>　</a:t>
            </a:r>
            <a:r>
              <a:rPr lang="ja-JP" altLang="en-US" sz="1600" dirty="0" smtClean="0"/>
              <a:t>→</a:t>
            </a:r>
            <a:r>
              <a:rPr lang="en-US" altLang="ja-JP" sz="1600" dirty="0" smtClean="0"/>
              <a:t>Function-Call Subsystem</a:t>
            </a:r>
            <a:r>
              <a:rPr lang="ja-JP" altLang="en-US" sz="1600" dirty="0" smtClean="0"/>
              <a:t>を使っているかどうか</a:t>
            </a:r>
            <a:r>
              <a:rPr lang="ja-JP" altLang="en-US" sz="1600" dirty="0"/>
              <a:t>。</a:t>
            </a:r>
            <a:endParaRPr lang="en-US" altLang="ja-JP" sz="1600" dirty="0" smtClean="0"/>
          </a:p>
        </p:txBody>
      </p:sp>
      <p:sp>
        <p:nvSpPr>
          <p:cNvPr id="12" name="正方形/長方形 11"/>
          <p:cNvSpPr/>
          <p:nvPr/>
        </p:nvSpPr>
        <p:spPr bwMode="auto">
          <a:xfrm>
            <a:off x="685800" y="2209800"/>
            <a:ext cx="2667000" cy="254969"/>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685799" y="5181600"/>
            <a:ext cx="8135055" cy="5334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47352"/>
            <a:ext cx="2057400" cy="957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5970" y="936870"/>
            <a:ext cx="2097430" cy="891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8790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a:t>
            </a:r>
            <a:r>
              <a:rPr lang="ja-JP" altLang="en-US" dirty="0" err="1" smtClean="0"/>
              <a:t>．</a:t>
            </a:r>
            <a:r>
              <a:rPr lang="ja-JP" altLang="en-US" dirty="0" smtClean="0"/>
              <a:t>コード生成比較（１．</a:t>
            </a:r>
            <a:r>
              <a:rPr lang="en-US" altLang="ja-JP" dirty="0" smtClean="0"/>
              <a:t>vs</a:t>
            </a:r>
            <a:r>
              <a:rPr lang="ja-JP" altLang="en-US" dirty="0"/>
              <a:t>２</a:t>
            </a:r>
            <a:r>
              <a:rPr lang="ja-JP" altLang="en-US" dirty="0" smtClean="0"/>
              <a:t>．）</a:t>
            </a:r>
            <a:endParaRPr kumimoji="1" lang="ja-JP" altLang="en-US" dirty="0"/>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2941"/>
            <a:ext cx="4020254" cy="365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860" y="1905000"/>
            <a:ext cx="368194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テキスト ボックス 11"/>
          <p:cNvSpPr txBox="1"/>
          <p:nvPr/>
        </p:nvSpPr>
        <p:spPr>
          <a:xfrm>
            <a:off x="457200" y="762000"/>
            <a:ext cx="1676400" cy="338554"/>
          </a:xfrm>
          <a:prstGeom prst="rect">
            <a:avLst/>
          </a:prstGeom>
          <a:noFill/>
        </p:spPr>
        <p:txBody>
          <a:bodyPr wrap="square" rtlCol="0">
            <a:spAutoFit/>
          </a:bodyPr>
          <a:lstStyle/>
          <a:p>
            <a:r>
              <a:rPr lang="ja-JP" altLang="en-US" sz="1600" dirty="0" smtClean="0"/>
              <a:t>・１．のコード</a:t>
            </a:r>
            <a:endParaRPr lang="en-US" altLang="ja-JP" sz="1600" dirty="0" smtClean="0"/>
          </a:p>
        </p:txBody>
      </p:sp>
      <p:sp>
        <p:nvSpPr>
          <p:cNvPr id="13" name="テキスト ボックス 12"/>
          <p:cNvSpPr txBox="1"/>
          <p:nvPr/>
        </p:nvSpPr>
        <p:spPr>
          <a:xfrm>
            <a:off x="5105400" y="795754"/>
            <a:ext cx="1676400" cy="338554"/>
          </a:xfrm>
          <a:prstGeom prst="rect">
            <a:avLst/>
          </a:prstGeom>
          <a:noFill/>
        </p:spPr>
        <p:txBody>
          <a:bodyPr wrap="square" rtlCol="0">
            <a:spAutoFit/>
          </a:bodyPr>
          <a:lstStyle/>
          <a:p>
            <a:r>
              <a:rPr lang="ja-JP" altLang="en-US" sz="1600" dirty="0" smtClean="0"/>
              <a:t>・２．のコード</a:t>
            </a:r>
            <a:endParaRPr lang="en-US" altLang="ja-JP" sz="1600" dirty="0" smtClean="0"/>
          </a:p>
        </p:txBody>
      </p:sp>
      <p:sp>
        <p:nvSpPr>
          <p:cNvPr id="14" name="正方形/長方形 13"/>
          <p:cNvSpPr/>
          <p:nvPr/>
        </p:nvSpPr>
        <p:spPr bwMode="auto">
          <a:xfrm>
            <a:off x="609600" y="2895802"/>
            <a:ext cx="3944054" cy="203684"/>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5199946" y="2946884"/>
            <a:ext cx="2877254" cy="482116"/>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テキスト ボックス 15"/>
          <p:cNvSpPr txBox="1"/>
          <p:nvPr/>
        </p:nvSpPr>
        <p:spPr>
          <a:xfrm>
            <a:off x="1066800" y="5892225"/>
            <a:ext cx="7543800" cy="584775"/>
          </a:xfrm>
          <a:prstGeom prst="rect">
            <a:avLst/>
          </a:prstGeom>
          <a:noFill/>
        </p:spPr>
        <p:txBody>
          <a:bodyPr wrap="square" rtlCol="0">
            <a:spAutoFit/>
          </a:bodyPr>
          <a:lstStyle/>
          <a:p>
            <a:r>
              <a:rPr lang="ja-JP" altLang="en-US" sz="1600" dirty="0" smtClean="0">
                <a:solidFill>
                  <a:srgbClr val="FF0000"/>
                </a:solidFill>
              </a:rPr>
              <a:t>○外部の</a:t>
            </a:r>
            <a:r>
              <a:rPr lang="ja-JP" altLang="en-US" sz="1600" dirty="0">
                <a:solidFill>
                  <a:srgbClr val="FF0000"/>
                </a:solidFill>
              </a:rPr>
              <a:t>状態</a:t>
            </a:r>
            <a:r>
              <a:rPr lang="ja-JP" altLang="en-US" sz="1600" dirty="0" smtClean="0">
                <a:solidFill>
                  <a:srgbClr val="FF0000"/>
                </a:solidFill>
              </a:rPr>
              <a:t>変数に代入する処理がなくなる</a:t>
            </a:r>
            <a:endParaRPr lang="en-US" altLang="ja-JP" sz="1600" dirty="0" smtClean="0">
              <a:solidFill>
                <a:srgbClr val="FF0000"/>
              </a:solidFill>
            </a:endParaRPr>
          </a:p>
          <a:p>
            <a:r>
              <a:rPr lang="ja-JP" altLang="en-US" sz="1600" dirty="0" smtClean="0">
                <a:solidFill>
                  <a:srgbClr val="0000FF"/>
                </a:solidFill>
              </a:rPr>
              <a:t>○遷移条件・遷移先状態変数への代入を関数を用いて行う</a:t>
            </a:r>
            <a:endParaRPr lang="en-US" altLang="ja-JP" sz="1600" dirty="0" smtClean="0">
              <a:solidFill>
                <a:srgbClr val="0000FF"/>
              </a:solidFill>
            </a:endParaRPr>
          </a:p>
        </p:txBody>
      </p:sp>
      <p:sp>
        <p:nvSpPr>
          <p:cNvPr id="17" name="正方形/長方形 16"/>
          <p:cNvSpPr/>
          <p:nvPr/>
        </p:nvSpPr>
        <p:spPr bwMode="auto">
          <a:xfrm>
            <a:off x="586946" y="5206516"/>
            <a:ext cx="3944054" cy="2036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FF0000"/>
              </a:solidFill>
              <a:effectLst/>
              <a:latin typeface="Arial" charset="0"/>
              <a:ea typeface="ＭＳ Ｐゴシック" pitchFamily="50" charset="-128"/>
            </a:endParaRPr>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36870"/>
            <a:ext cx="2097430" cy="891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4600" y="852488"/>
            <a:ext cx="1245085" cy="105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1007269"/>
            <a:ext cx="11715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直線矢印コネクタ 20"/>
          <p:cNvCxnSpPr/>
          <p:nvPr/>
        </p:nvCxnSpPr>
        <p:spPr bwMode="auto">
          <a:xfrm flipV="1">
            <a:off x="7175042" y="1493430"/>
            <a:ext cx="673558" cy="114686"/>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3427495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a:t>C</a:t>
            </a:r>
            <a:r>
              <a:rPr lang="ja-JP" altLang="en-US" dirty="0" err="1" smtClean="0"/>
              <a:t>．</a:t>
            </a:r>
            <a:r>
              <a:rPr lang="ja-JP" altLang="en-US" dirty="0" smtClean="0"/>
              <a:t>コード生成比較（１．</a:t>
            </a:r>
            <a:r>
              <a:rPr lang="en-US" altLang="ja-JP" dirty="0" smtClean="0"/>
              <a:t>vs</a:t>
            </a:r>
            <a:r>
              <a:rPr lang="ja-JP" altLang="en-US" dirty="0" smtClean="0"/>
              <a:t>３．）</a:t>
            </a:r>
            <a:endParaRPr kumimoji="1" lang="ja-JP" altLang="en-US" dirty="0"/>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53514"/>
            <a:ext cx="4020254" cy="365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977412"/>
            <a:ext cx="3785613" cy="368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457200" y="762000"/>
            <a:ext cx="1676400" cy="338554"/>
          </a:xfrm>
          <a:prstGeom prst="rect">
            <a:avLst/>
          </a:prstGeom>
          <a:noFill/>
        </p:spPr>
        <p:txBody>
          <a:bodyPr wrap="square" rtlCol="0">
            <a:spAutoFit/>
          </a:bodyPr>
          <a:lstStyle/>
          <a:p>
            <a:r>
              <a:rPr lang="ja-JP" altLang="en-US" sz="1600" dirty="0" smtClean="0"/>
              <a:t>・１．のコード</a:t>
            </a:r>
            <a:endParaRPr lang="en-US" altLang="ja-JP" sz="1600" dirty="0" smtClean="0"/>
          </a:p>
        </p:txBody>
      </p:sp>
      <p:sp>
        <p:nvSpPr>
          <p:cNvPr id="9" name="テキスト ボックス 8"/>
          <p:cNvSpPr txBox="1"/>
          <p:nvPr/>
        </p:nvSpPr>
        <p:spPr>
          <a:xfrm>
            <a:off x="4953000" y="795754"/>
            <a:ext cx="1676400" cy="338554"/>
          </a:xfrm>
          <a:prstGeom prst="rect">
            <a:avLst/>
          </a:prstGeom>
          <a:noFill/>
        </p:spPr>
        <p:txBody>
          <a:bodyPr wrap="square" rtlCol="0">
            <a:spAutoFit/>
          </a:bodyPr>
          <a:lstStyle/>
          <a:p>
            <a:r>
              <a:rPr lang="ja-JP" altLang="en-US" sz="1600" dirty="0" smtClean="0"/>
              <a:t>・３．のコード</a:t>
            </a:r>
            <a:endParaRPr lang="en-US" altLang="ja-JP" sz="1600" dirty="0" smtClean="0"/>
          </a:p>
        </p:txBody>
      </p:sp>
      <p:sp>
        <p:nvSpPr>
          <p:cNvPr id="10" name="テキスト ボックス 9"/>
          <p:cNvSpPr txBox="1"/>
          <p:nvPr/>
        </p:nvSpPr>
        <p:spPr>
          <a:xfrm>
            <a:off x="1066800" y="5892225"/>
            <a:ext cx="7543800" cy="584775"/>
          </a:xfrm>
          <a:prstGeom prst="rect">
            <a:avLst/>
          </a:prstGeom>
          <a:noFill/>
        </p:spPr>
        <p:txBody>
          <a:bodyPr wrap="square" rtlCol="0">
            <a:spAutoFit/>
          </a:bodyPr>
          <a:lstStyle/>
          <a:p>
            <a:r>
              <a:rPr lang="ja-JP" altLang="en-US" sz="1600" dirty="0" smtClean="0">
                <a:solidFill>
                  <a:srgbClr val="FF0000"/>
                </a:solidFill>
              </a:rPr>
              <a:t>○外部の</a:t>
            </a:r>
            <a:r>
              <a:rPr lang="ja-JP" altLang="en-US" sz="1600" dirty="0">
                <a:solidFill>
                  <a:srgbClr val="FF0000"/>
                </a:solidFill>
              </a:rPr>
              <a:t>状態</a:t>
            </a:r>
            <a:r>
              <a:rPr lang="ja-JP" altLang="en-US" sz="1600" dirty="0" smtClean="0">
                <a:solidFill>
                  <a:srgbClr val="FF0000"/>
                </a:solidFill>
              </a:rPr>
              <a:t>変数に代入する処理がなくなる</a:t>
            </a:r>
            <a:endParaRPr lang="en-US" altLang="ja-JP" sz="1600" dirty="0" smtClean="0">
              <a:solidFill>
                <a:srgbClr val="FF0000"/>
              </a:solidFill>
            </a:endParaRPr>
          </a:p>
          <a:p>
            <a:r>
              <a:rPr lang="ja-JP" altLang="en-US" sz="1600" dirty="0" smtClean="0">
                <a:solidFill>
                  <a:srgbClr val="0000FF"/>
                </a:solidFill>
              </a:rPr>
              <a:t>○遷移条件・遷移先状態変数への代入を構造体で直接指定して行う</a:t>
            </a:r>
            <a:endParaRPr lang="en-US" altLang="ja-JP" sz="1600" dirty="0" smtClean="0">
              <a:solidFill>
                <a:srgbClr val="0000FF"/>
              </a:solidFill>
            </a:endParaRPr>
          </a:p>
        </p:txBody>
      </p:sp>
      <p:sp>
        <p:nvSpPr>
          <p:cNvPr id="11" name="正方形/長方形 10"/>
          <p:cNvSpPr/>
          <p:nvPr/>
        </p:nvSpPr>
        <p:spPr bwMode="auto">
          <a:xfrm>
            <a:off x="609600" y="5208373"/>
            <a:ext cx="3944054" cy="1274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4876800" y="2938848"/>
            <a:ext cx="3944054" cy="3048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533400" y="2887360"/>
            <a:ext cx="3944054" cy="152400"/>
          </a:xfrm>
          <a:prstGeom prst="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370" y="936870"/>
            <a:ext cx="2097430" cy="891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30005" y="914400"/>
            <a:ext cx="1366195" cy="94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96237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D</a:t>
            </a:r>
            <a:r>
              <a:rPr lang="ja-JP" altLang="en-US" dirty="0" err="1" smtClean="0"/>
              <a:t>．</a:t>
            </a:r>
            <a:r>
              <a:rPr lang="ja-JP" altLang="en-US" dirty="0" smtClean="0"/>
              <a:t>コード生成比較（２．</a:t>
            </a:r>
            <a:r>
              <a:rPr lang="en-US" altLang="ja-JP" dirty="0" smtClean="0"/>
              <a:t>vs</a:t>
            </a:r>
            <a:r>
              <a:rPr lang="ja-JP" altLang="en-US" dirty="0" smtClean="0"/>
              <a:t>３．）</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83591"/>
            <a:ext cx="3785613" cy="368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37038"/>
            <a:ext cx="368194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609600" y="762000"/>
            <a:ext cx="1676400" cy="338554"/>
          </a:xfrm>
          <a:prstGeom prst="rect">
            <a:avLst/>
          </a:prstGeom>
          <a:noFill/>
        </p:spPr>
        <p:txBody>
          <a:bodyPr wrap="square" rtlCol="0">
            <a:spAutoFit/>
          </a:bodyPr>
          <a:lstStyle/>
          <a:p>
            <a:r>
              <a:rPr lang="ja-JP" altLang="en-US" sz="1600" dirty="0" smtClean="0"/>
              <a:t>・２．</a:t>
            </a:r>
            <a:r>
              <a:rPr lang="ja-JP" altLang="en-US" sz="1600" dirty="0" smtClean="0"/>
              <a:t>のコード</a:t>
            </a:r>
            <a:endParaRPr lang="en-US" altLang="ja-JP" sz="1600" dirty="0" smtClean="0"/>
          </a:p>
        </p:txBody>
      </p:sp>
      <p:sp>
        <p:nvSpPr>
          <p:cNvPr id="15" name="テキスト ボックス 14"/>
          <p:cNvSpPr txBox="1"/>
          <p:nvPr/>
        </p:nvSpPr>
        <p:spPr>
          <a:xfrm>
            <a:off x="4724400" y="795754"/>
            <a:ext cx="1676400" cy="338554"/>
          </a:xfrm>
          <a:prstGeom prst="rect">
            <a:avLst/>
          </a:prstGeom>
          <a:noFill/>
        </p:spPr>
        <p:txBody>
          <a:bodyPr wrap="square" rtlCol="0">
            <a:spAutoFit/>
          </a:bodyPr>
          <a:lstStyle/>
          <a:p>
            <a:r>
              <a:rPr lang="ja-JP" altLang="en-US" sz="1600" dirty="0" smtClean="0"/>
              <a:t>・３．のコード</a:t>
            </a:r>
            <a:endParaRPr lang="en-US" altLang="ja-JP" sz="1600" dirty="0" smtClean="0"/>
          </a:p>
        </p:txBody>
      </p:sp>
      <p:sp>
        <p:nvSpPr>
          <p:cNvPr id="16" name="テキスト ボックス 15"/>
          <p:cNvSpPr txBox="1"/>
          <p:nvPr/>
        </p:nvSpPr>
        <p:spPr>
          <a:xfrm>
            <a:off x="1066800" y="5892225"/>
            <a:ext cx="7543800" cy="338554"/>
          </a:xfrm>
          <a:prstGeom prst="rect">
            <a:avLst/>
          </a:prstGeom>
          <a:noFill/>
        </p:spPr>
        <p:txBody>
          <a:bodyPr wrap="square" rtlCol="0">
            <a:spAutoFit/>
          </a:bodyPr>
          <a:lstStyle/>
          <a:p>
            <a:r>
              <a:rPr lang="ja-JP" altLang="en-US" sz="1600" dirty="0" smtClean="0">
                <a:solidFill>
                  <a:srgbClr val="FF0000"/>
                </a:solidFill>
              </a:rPr>
              <a:t>○判定部分や遷移時の状態変数のやりとりが関数かされているかどうか</a:t>
            </a:r>
            <a:endParaRPr lang="en-US" altLang="ja-JP" sz="1600" dirty="0" smtClean="0">
              <a:solidFill>
                <a:srgbClr val="FF0000"/>
              </a:solidFill>
            </a:endParaRPr>
          </a:p>
        </p:txBody>
      </p:sp>
      <p:sp>
        <p:nvSpPr>
          <p:cNvPr id="17" name="正方形/長方形 16"/>
          <p:cNvSpPr/>
          <p:nvPr/>
        </p:nvSpPr>
        <p:spPr bwMode="auto">
          <a:xfrm>
            <a:off x="627946" y="2920516"/>
            <a:ext cx="3944054" cy="4322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4721379" y="2971800"/>
            <a:ext cx="3944054"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876986"/>
            <a:ext cx="1366195" cy="94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794952"/>
            <a:ext cx="1245085" cy="105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916781"/>
            <a:ext cx="11715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線矢印コネクタ 19"/>
          <p:cNvCxnSpPr/>
          <p:nvPr/>
        </p:nvCxnSpPr>
        <p:spPr bwMode="auto">
          <a:xfrm flipV="1">
            <a:off x="2679242" y="1321208"/>
            <a:ext cx="749758" cy="19642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3332322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D</a:t>
            </a:r>
            <a:r>
              <a:rPr lang="ja-JP" altLang="en-US" dirty="0" err="1" smtClean="0"/>
              <a:t>．</a:t>
            </a:r>
            <a:r>
              <a:rPr lang="ja-JP" altLang="en-US" dirty="0" smtClean="0"/>
              <a:t>コード生成比較（２．</a:t>
            </a:r>
            <a:r>
              <a:rPr lang="en-US" altLang="ja-JP" dirty="0" smtClean="0"/>
              <a:t>vs</a:t>
            </a:r>
            <a:r>
              <a:rPr lang="ja-JP" altLang="en-US" dirty="0" smtClean="0"/>
              <a:t>３．）</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83591"/>
            <a:ext cx="3785613" cy="368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37038"/>
            <a:ext cx="368194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609600" y="762000"/>
            <a:ext cx="1676400" cy="338554"/>
          </a:xfrm>
          <a:prstGeom prst="rect">
            <a:avLst/>
          </a:prstGeom>
          <a:noFill/>
        </p:spPr>
        <p:txBody>
          <a:bodyPr wrap="square" rtlCol="0">
            <a:spAutoFit/>
          </a:bodyPr>
          <a:lstStyle/>
          <a:p>
            <a:r>
              <a:rPr lang="ja-JP" altLang="en-US" sz="1600" dirty="0" smtClean="0"/>
              <a:t>・２．</a:t>
            </a:r>
            <a:r>
              <a:rPr lang="ja-JP" altLang="en-US" sz="1600" dirty="0" smtClean="0"/>
              <a:t>のコード</a:t>
            </a:r>
            <a:endParaRPr lang="en-US" altLang="ja-JP" sz="1600" dirty="0" smtClean="0"/>
          </a:p>
        </p:txBody>
      </p:sp>
      <p:sp>
        <p:nvSpPr>
          <p:cNvPr id="15" name="テキスト ボックス 14"/>
          <p:cNvSpPr txBox="1"/>
          <p:nvPr/>
        </p:nvSpPr>
        <p:spPr>
          <a:xfrm>
            <a:off x="4724400" y="795754"/>
            <a:ext cx="1676400" cy="338554"/>
          </a:xfrm>
          <a:prstGeom prst="rect">
            <a:avLst/>
          </a:prstGeom>
          <a:noFill/>
        </p:spPr>
        <p:txBody>
          <a:bodyPr wrap="square" rtlCol="0">
            <a:spAutoFit/>
          </a:bodyPr>
          <a:lstStyle/>
          <a:p>
            <a:r>
              <a:rPr lang="ja-JP" altLang="en-US" sz="1600" dirty="0" smtClean="0"/>
              <a:t>・３．のコード</a:t>
            </a:r>
            <a:endParaRPr lang="en-US" altLang="ja-JP" sz="1600" dirty="0" smtClean="0"/>
          </a:p>
        </p:txBody>
      </p:sp>
      <p:sp>
        <p:nvSpPr>
          <p:cNvPr id="16" name="テキスト ボックス 15"/>
          <p:cNvSpPr txBox="1"/>
          <p:nvPr/>
        </p:nvSpPr>
        <p:spPr>
          <a:xfrm>
            <a:off x="1066800" y="5892225"/>
            <a:ext cx="7543800" cy="584775"/>
          </a:xfrm>
          <a:prstGeom prst="rect">
            <a:avLst/>
          </a:prstGeom>
          <a:noFill/>
        </p:spPr>
        <p:txBody>
          <a:bodyPr wrap="square" rtlCol="0">
            <a:spAutoFit/>
          </a:bodyPr>
          <a:lstStyle/>
          <a:p>
            <a:r>
              <a:rPr lang="ja-JP" altLang="en-US" sz="1600" dirty="0" smtClean="0">
                <a:solidFill>
                  <a:srgbClr val="FF0000"/>
                </a:solidFill>
              </a:rPr>
              <a:t>○判定部分や遷移時の状態変数のやりとりが関数かされているか</a:t>
            </a:r>
            <a:r>
              <a:rPr lang="ja-JP" altLang="en-US" sz="1600" dirty="0" smtClean="0">
                <a:solidFill>
                  <a:srgbClr val="FF0000"/>
                </a:solidFill>
              </a:rPr>
              <a:t>どうか</a:t>
            </a:r>
            <a:endParaRPr lang="en-US" altLang="ja-JP" sz="1600" dirty="0" smtClean="0">
              <a:solidFill>
                <a:srgbClr val="FF0000"/>
              </a:solidFill>
            </a:endParaRPr>
          </a:p>
          <a:p>
            <a:r>
              <a:rPr lang="ja-JP" altLang="en-US" sz="1600" b="1" u="sng" dirty="0">
                <a:solidFill>
                  <a:srgbClr val="00B050"/>
                </a:solidFill>
              </a:rPr>
              <a:t>○関数中身まで見ると、状態変数の指定の仕方は</a:t>
            </a:r>
            <a:r>
              <a:rPr lang="ja-JP" altLang="en-US" sz="1600" b="1" u="sng" dirty="0" smtClean="0">
                <a:solidFill>
                  <a:srgbClr val="00B050"/>
                </a:solidFill>
              </a:rPr>
              <a:t>変わらない</a:t>
            </a:r>
            <a:endParaRPr lang="en-US" altLang="ja-JP" sz="1600" b="1" u="sng" dirty="0">
              <a:solidFill>
                <a:srgbClr val="00B050"/>
              </a:solidFill>
            </a:endParaRPr>
          </a:p>
        </p:txBody>
      </p:sp>
      <p:sp>
        <p:nvSpPr>
          <p:cNvPr id="17" name="正方形/長方形 16"/>
          <p:cNvSpPr/>
          <p:nvPr/>
        </p:nvSpPr>
        <p:spPr bwMode="auto">
          <a:xfrm>
            <a:off x="627946" y="2920516"/>
            <a:ext cx="3944054" cy="4322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4721379" y="2971800"/>
            <a:ext cx="3944054" cy="304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876986"/>
            <a:ext cx="1366195" cy="94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794952"/>
            <a:ext cx="1245085" cy="105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916781"/>
            <a:ext cx="11715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線矢印コネクタ 19"/>
          <p:cNvCxnSpPr/>
          <p:nvPr/>
        </p:nvCxnSpPr>
        <p:spPr bwMode="auto">
          <a:xfrm flipV="1">
            <a:off x="2679242" y="1321208"/>
            <a:ext cx="749758" cy="196420"/>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3" name="直線コネクタ 22"/>
          <p:cNvCxnSpPr>
            <a:stCxn id="24" idx="0"/>
          </p:cNvCxnSpPr>
          <p:nvPr/>
        </p:nvCxnSpPr>
        <p:spPr bwMode="auto">
          <a:xfrm flipV="1">
            <a:off x="2523773" y="3048000"/>
            <a:ext cx="0" cy="474478"/>
          </a:xfrm>
          <a:prstGeom prst="line">
            <a:avLst/>
          </a:prstGeom>
          <a:solidFill>
            <a:schemeClr val="accent1"/>
          </a:solidFill>
          <a:ln w="28575" cap="flat" cmpd="sng" algn="ctr">
            <a:solidFill>
              <a:srgbClr val="92D050"/>
            </a:solidFill>
            <a:prstDash val="solid"/>
            <a:round/>
            <a:headEnd type="none" w="med" len="med"/>
            <a:tailEnd type="none" w="med" len="med"/>
          </a:ln>
          <a:effectLst/>
        </p:spPr>
      </p:cxnSp>
      <p:pic>
        <p:nvPicPr>
          <p:cNvPr id="2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746" y="3522478"/>
            <a:ext cx="3944054" cy="663238"/>
          </a:xfrm>
          <a:prstGeom prst="rect">
            <a:avLst/>
          </a:prstGeom>
          <a:ln w="38100" cap="sq">
            <a:solidFill>
              <a:srgbClr val="92D05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2977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のコード生成比較</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83104360"/>
              </p:ext>
            </p:extLst>
          </p:nvPr>
        </p:nvGraphicFramePr>
        <p:xfrm>
          <a:off x="533400" y="1066800"/>
          <a:ext cx="8534400" cy="5133554"/>
        </p:xfrm>
        <a:graphic>
          <a:graphicData uri="http://schemas.openxmlformats.org/drawingml/2006/table">
            <a:tbl>
              <a:tblPr firstRow="1" bandRow="1">
                <a:tableStyleId>{8799B23B-EC83-4686-B30A-512413B5E67A}</a:tableStyleId>
              </a:tblPr>
              <a:tblGrid>
                <a:gridCol w="1771290"/>
                <a:gridCol w="1642470"/>
                <a:gridCol w="1706880"/>
                <a:gridCol w="1706880"/>
                <a:gridCol w="1706880"/>
              </a:tblGrid>
              <a:tr h="6858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０．</a:t>
                      </a:r>
                      <a:r>
                        <a:rPr kumimoji="1" lang="ja-JP" altLang="en-US" b="0" dirty="0" smtClean="0"/>
                        <a:t>従来の組み方</a:t>
                      </a:r>
                      <a:endParaRPr kumimoji="1" lang="en-US" altLang="ja-JP"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b="0" dirty="0" smtClean="0"/>
                        <a:t>１．遷移に</a:t>
                      </a:r>
                      <a:r>
                        <a:rPr kumimoji="1" lang="en-US" altLang="ja-JP" b="0" dirty="0" smtClean="0"/>
                        <a:t>Unit</a:t>
                      </a:r>
                      <a:r>
                        <a:rPr kumimoji="1" lang="ja-JP" altLang="en-US" b="0" dirty="0" smtClean="0"/>
                        <a:t> </a:t>
                      </a:r>
                      <a:r>
                        <a:rPr kumimoji="1" lang="en-US" altLang="ja-JP" b="0" dirty="0" smtClean="0"/>
                        <a:t>Delay</a:t>
                      </a:r>
                      <a:r>
                        <a:rPr kumimoji="1" lang="ja-JP" altLang="en-US" b="0" dirty="0" smtClean="0"/>
                        <a:t>を使用</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b="0" dirty="0" smtClean="0"/>
                        <a:t>２．遷移に</a:t>
                      </a:r>
                      <a:r>
                        <a:rPr kumimoji="1" lang="en-US" altLang="ja-JP" b="0" dirty="0" smtClean="0"/>
                        <a:t>State Reader</a:t>
                      </a:r>
                      <a:r>
                        <a:rPr kumimoji="1" lang="ja-JP" altLang="en-US" b="0" dirty="0" smtClean="0"/>
                        <a:t>を使用</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b="0" dirty="0" smtClean="0"/>
                        <a:t>３．遷移に直接状態名を使用</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609600">
                <a:tc>
                  <a:txBody>
                    <a:bodyPr/>
                    <a:lstStyle/>
                    <a:p>
                      <a:r>
                        <a:rPr kumimoji="1" lang="en-US" altLang="ja-JP" dirty="0" smtClean="0"/>
                        <a:t>Chart</a:t>
                      </a:r>
                      <a:r>
                        <a:rPr kumimoji="1" lang="ja-JP" altLang="en-US" dirty="0" smtClean="0"/>
                        <a:t>内部で完結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しない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しない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する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する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5320">
                <a:tc>
                  <a:txBody>
                    <a:bodyPr/>
                    <a:lstStyle/>
                    <a:p>
                      <a:r>
                        <a:rPr kumimoji="1" lang="ja-JP" altLang="en-US" dirty="0" smtClean="0"/>
                        <a:t>状態変数の指定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dirty="0" smtClean="0"/>
                        <a:t>-</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ドット演算子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ドット演算子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817">
                <a:tc>
                  <a:txBody>
                    <a:bodyPr/>
                    <a:lstStyle/>
                    <a:p>
                      <a:r>
                        <a:rPr kumimoji="1" lang="ja-JP" altLang="en-US" dirty="0" smtClean="0"/>
                        <a:t>コード上の遷移条件</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dirty="0" smtClean="0"/>
                        <a:t>if</a:t>
                      </a:r>
                      <a:r>
                        <a:rPr kumimoji="1" lang="ja-JP" altLang="en-US" dirty="0" smtClean="0"/>
                        <a:t>文内に出力</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if</a:t>
                      </a:r>
                      <a:r>
                        <a:rPr kumimoji="1" lang="ja-JP" altLang="en-US" dirty="0" smtClean="0"/>
                        <a:t>文内に出力</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関数化可能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if</a:t>
                      </a:r>
                      <a:r>
                        <a:rPr kumimoji="1" lang="ja-JP" altLang="en-US" dirty="0" smtClean="0"/>
                        <a:t>文内に出力</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817">
                <a:tc>
                  <a:txBody>
                    <a:bodyPr/>
                    <a:lstStyle/>
                    <a:p>
                      <a:r>
                        <a:rPr kumimoji="1" lang="ja-JP" altLang="en-US" dirty="0" smtClean="0"/>
                        <a:t>遷移時の状態変数の代入</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dirty="0" smtClean="0"/>
                        <a:t>-</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関数化可能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インライン</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817">
                <a:tc>
                  <a:txBody>
                    <a:bodyPr/>
                    <a:lstStyle/>
                    <a:p>
                      <a:r>
                        <a:rPr kumimoji="1" lang="en-US" altLang="ja-JP" dirty="0" smtClean="0"/>
                        <a:t>Merge</a:t>
                      </a:r>
                      <a:r>
                        <a:rPr kumimoji="1" lang="ja-JP" altLang="en-US" dirty="0" smtClean="0"/>
                        <a:t>処理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毎周期、一時変数を</a:t>
                      </a:r>
                      <a:r>
                        <a:rPr kumimoji="1" lang="en-US" altLang="ja-JP" dirty="0" smtClean="0"/>
                        <a:t>Chart</a:t>
                      </a:r>
                      <a:r>
                        <a:rPr kumimoji="1" lang="ja-JP" altLang="en-US" dirty="0" smtClean="0"/>
                        <a:t>入力変数へ代入する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一時変数をそのまま</a:t>
                      </a:r>
                      <a:r>
                        <a:rPr kumimoji="1" lang="en-US" altLang="ja-JP" dirty="0" smtClean="0"/>
                        <a:t>Chart</a:t>
                      </a:r>
                      <a:r>
                        <a:rPr kumimoji="1" lang="ja-JP" altLang="en-US" dirty="0" smtClean="0"/>
                        <a:t>ブロック内で用いる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3393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a:t>
            </a:r>
            <a:r>
              <a:rPr kumimoji="1" lang="en-US" altLang="ja-JP" sz="4000" dirty="0" smtClean="0"/>
              <a:t>SLDV</a:t>
            </a:r>
            <a:endParaRPr kumimoji="1" lang="en-US" altLang="ja-JP" sz="4000" dirty="0"/>
          </a:p>
        </p:txBody>
      </p:sp>
    </p:spTree>
    <p:extLst>
      <p:ext uri="{BB962C8B-B14F-4D97-AF65-F5344CB8AC3E}">
        <p14:creationId xmlns:p14="http://schemas.microsoft.com/office/powerpoint/2010/main" val="35389380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a:t>
            </a:r>
            <a:r>
              <a:rPr kumimoji="1" lang="en-US" altLang="ja-JP" dirty="0" smtClean="0"/>
              <a:t>SLDV</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のモデルで</a:t>
            </a:r>
            <a:r>
              <a:rPr kumimoji="1" lang="en-US" altLang="ja-JP" dirty="0" smtClean="0"/>
              <a:t>SLDV</a:t>
            </a:r>
            <a:r>
              <a:rPr kumimoji="1" lang="ja-JP" altLang="en-US" dirty="0" smtClean="0"/>
              <a:t>を掛ける</a:t>
            </a:r>
            <a:endParaRPr kumimoji="1" lang="en-US" altLang="ja-JP" dirty="0" smtClean="0"/>
          </a:p>
          <a:p>
            <a:pPr marL="0" indent="0">
              <a:buNone/>
            </a:pP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37528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62401"/>
            <a:ext cx="221296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099" y="2819399"/>
            <a:ext cx="20478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822225"/>
            <a:ext cx="227647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直線矢印コネクタ 18"/>
          <p:cNvCxnSpPr/>
          <p:nvPr/>
        </p:nvCxnSpPr>
        <p:spPr bwMode="auto">
          <a:xfrm flipV="1">
            <a:off x="2295338" y="3810000"/>
            <a:ext cx="2314761" cy="762772"/>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0" name="直線矢印コネクタ 19"/>
          <p:cNvCxnSpPr/>
          <p:nvPr/>
        </p:nvCxnSpPr>
        <p:spPr bwMode="auto">
          <a:xfrm>
            <a:off x="2181039" y="5465162"/>
            <a:ext cx="2429060" cy="249839"/>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1" name="直線矢印コネクタ 20"/>
          <p:cNvCxnSpPr/>
          <p:nvPr/>
        </p:nvCxnSpPr>
        <p:spPr bwMode="auto">
          <a:xfrm flipH="1">
            <a:off x="2295338" y="2667000"/>
            <a:ext cx="676462" cy="1524386"/>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4249076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a:t>
            </a:r>
            <a:r>
              <a:rPr kumimoji="1" lang="en-US" altLang="ja-JP" dirty="0" smtClean="0"/>
              <a:t>SLDV</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互換性チェック　　　　　　　　　　　テストパターン生成</a:t>
            </a:r>
            <a:endParaRPr kumimoji="1" lang="en-US" altLang="ja-JP" dirty="0" smtClean="0"/>
          </a:p>
          <a:p>
            <a:pPr marL="0" indent="0">
              <a:buNone/>
            </a:pPr>
            <a:r>
              <a:rPr kumimoji="1" lang="ja-JP" altLang="en-US" dirty="0"/>
              <a:t>　</a:t>
            </a:r>
            <a:r>
              <a:rPr kumimoji="1" lang="ja-JP" altLang="en-US" dirty="0" smtClean="0"/>
              <a:t>→互換性あり　　　　　　　　　　　　→意図通りできる</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35" y="2205681"/>
            <a:ext cx="369475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57400"/>
            <a:ext cx="36480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9332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a:t>
            </a:r>
            <a:r>
              <a:rPr kumimoji="1" lang="en-US" altLang="ja-JP" dirty="0" smtClean="0"/>
              <a:t>SLDV</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テスト生成結果</a:t>
            </a:r>
            <a:r>
              <a:rPr kumimoji="1" lang="en-US" altLang="ja-JP" dirty="0" smtClean="0"/>
              <a:t>-</a:t>
            </a:r>
            <a:r>
              <a:rPr kumimoji="1" lang="ja-JP" altLang="en-US" dirty="0" smtClean="0"/>
              <a:t>オブジェクティブ状況</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14476"/>
            <a:ext cx="3200400" cy="132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299" y="3006935"/>
            <a:ext cx="2092601" cy="1693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872" y="1981200"/>
            <a:ext cx="209550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1147" y="3598833"/>
            <a:ext cx="22669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4889778" y="5381625"/>
            <a:ext cx="4178022" cy="830997"/>
          </a:xfrm>
          <a:prstGeom prst="rect">
            <a:avLst/>
          </a:prstGeom>
          <a:noFill/>
        </p:spPr>
        <p:txBody>
          <a:bodyPr wrap="square" rtlCol="0">
            <a:spAutoFit/>
          </a:bodyPr>
          <a:lstStyle/>
          <a:p>
            <a:r>
              <a:rPr kumimoji="1" lang="en-US" altLang="ja-JP" sz="2400" dirty="0" smtClean="0"/>
              <a:t>in_data1</a:t>
            </a:r>
            <a:r>
              <a:rPr kumimoji="1" lang="ja-JP" altLang="en-US" sz="2400" dirty="0" smtClean="0"/>
              <a:t>の入力が「</a:t>
            </a:r>
            <a:r>
              <a:rPr kumimoji="1" lang="en-US" altLang="ja-JP" sz="2400" dirty="0" smtClean="0"/>
              <a:t>0</a:t>
            </a:r>
            <a:r>
              <a:rPr kumimoji="1" lang="ja-JP" altLang="en-US" sz="2400" dirty="0" smtClean="0"/>
              <a:t>～</a:t>
            </a:r>
            <a:r>
              <a:rPr kumimoji="1" lang="en-US" altLang="ja-JP" sz="2400" dirty="0" smtClean="0"/>
              <a:t>200</a:t>
            </a:r>
            <a:r>
              <a:rPr kumimoji="1" lang="ja-JP" altLang="en-US" sz="2400" dirty="0" smtClean="0"/>
              <a:t>」のため、</a:t>
            </a:r>
            <a:r>
              <a:rPr kumimoji="1" lang="en-US" altLang="ja-JP" sz="2400" dirty="0" smtClean="0"/>
              <a:t>true</a:t>
            </a:r>
            <a:r>
              <a:rPr kumimoji="1" lang="ja-JP" altLang="en-US" sz="2400" dirty="0" smtClean="0"/>
              <a:t>が意図通り未達</a:t>
            </a:r>
            <a:endParaRPr kumimoji="1" lang="ja-JP" altLang="en-US" sz="2400" dirty="0"/>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106" y="5084686"/>
            <a:ext cx="2976694" cy="1146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直線矢印コネクタ 12"/>
          <p:cNvCxnSpPr/>
          <p:nvPr/>
        </p:nvCxnSpPr>
        <p:spPr bwMode="auto">
          <a:xfrm flipH="1">
            <a:off x="2362200" y="2329375"/>
            <a:ext cx="230844" cy="871025"/>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5" name="直線矢印コネクタ 14"/>
          <p:cNvCxnSpPr/>
          <p:nvPr/>
        </p:nvCxnSpPr>
        <p:spPr bwMode="auto">
          <a:xfrm flipV="1">
            <a:off x="2477622" y="2895600"/>
            <a:ext cx="1484778" cy="703233"/>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8" name="直線矢印コネクタ 17"/>
          <p:cNvCxnSpPr/>
          <p:nvPr/>
        </p:nvCxnSpPr>
        <p:spPr bwMode="auto">
          <a:xfrm flipV="1">
            <a:off x="2469384" y="3956828"/>
            <a:ext cx="1493016" cy="351618"/>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0" name="直線矢印コネクタ 19"/>
          <p:cNvCxnSpPr/>
          <p:nvPr/>
        </p:nvCxnSpPr>
        <p:spPr bwMode="auto">
          <a:xfrm flipH="1">
            <a:off x="4572000" y="4308446"/>
            <a:ext cx="304800" cy="1073179"/>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148582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とは</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Stateflow</a:t>
            </a:r>
            <a:r>
              <a:rPr kumimoji="1" lang="ja-JP" altLang="en-US" dirty="0" smtClean="0"/>
              <a:t>の</a:t>
            </a:r>
            <a:r>
              <a:rPr kumimoji="1" lang="en-US" altLang="ja-JP" dirty="0" smtClean="0"/>
              <a:t>State</a:t>
            </a:r>
            <a:r>
              <a:rPr kumimoji="1" lang="ja-JP" altLang="en-US" dirty="0" smtClean="0"/>
              <a:t>内部を</a:t>
            </a:r>
            <a:r>
              <a:rPr kumimoji="1" lang="en-US" altLang="ja-JP" dirty="0" smtClean="0"/>
              <a:t>Simulink</a:t>
            </a:r>
            <a:r>
              <a:rPr kumimoji="1" lang="ja-JP" altLang="en-US" dirty="0" smtClean="0"/>
              <a:t>で描けるようになったもの</a:t>
            </a:r>
            <a:endParaRPr kumimoji="1" lang="en-US" altLang="ja-JP"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20002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38600"/>
            <a:ext cx="33623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曲折矢印 7"/>
          <p:cNvSpPr/>
          <p:nvPr/>
        </p:nvSpPr>
        <p:spPr bwMode="auto">
          <a:xfrm rot="5400000">
            <a:off x="3657600" y="2728912"/>
            <a:ext cx="1143000" cy="1143000"/>
          </a:xfrm>
          <a:prstGeom prst="ben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242455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のダウングレード</a:t>
            </a:r>
            <a:endParaRPr kumimoji="1" lang="en-US" altLang="ja-JP" sz="4000" dirty="0"/>
          </a:p>
        </p:txBody>
      </p:sp>
    </p:spTree>
    <p:extLst>
      <p:ext uri="{BB962C8B-B14F-4D97-AF65-F5344CB8AC3E}">
        <p14:creationId xmlns:p14="http://schemas.microsoft.com/office/powerpoint/2010/main" val="15847316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のダウングレード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のモデルをダウングレードする（</a:t>
            </a:r>
            <a:r>
              <a:rPr kumimoji="1" lang="en-US" altLang="ja-JP" dirty="0" smtClean="0"/>
              <a:t>R2019b</a:t>
            </a:r>
            <a:r>
              <a:rPr kumimoji="1" lang="ja-JP" altLang="en-US" dirty="0" smtClean="0"/>
              <a:t>→</a:t>
            </a:r>
            <a:r>
              <a:rPr kumimoji="1" lang="en-US" altLang="ja-JP" dirty="0" smtClean="0"/>
              <a:t>R2015a</a:t>
            </a:r>
            <a:r>
              <a:rPr kumimoji="1" lang="ja-JP" altLang="en-US" dirty="0" smtClean="0"/>
              <a:t>）</a:t>
            </a: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30956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733800"/>
            <a:ext cx="28003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593889"/>
            <a:ext cx="24384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0662" y="4214812"/>
            <a:ext cx="29622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直線矢印コネクタ 18"/>
          <p:cNvCxnSpPr/>
          <p:nvPr/>
        </p:nvCxnSpPr>
        <p:spPr bwMode="auto">
          <a:xfrm flipV="1">
            <a:off x="2819400" y="3505200"/>
            <a:ext cx="2590800" cy="885421"/>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21" name="直線矢印コネクタ 20"/>
          <p:cNvCxnSpPr/>
          <p:nvPr/>
        </p:nvCxnSpPr>
        <p:spPr bwMode="auto">
          <a:xfrm flipV="1">
            <a:off x="2819400" y="4800601"/>
            <a:ext cx="2590800" cy="785811"/>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1736179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のダウングレード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のモデルをダウングレードする（</a:t>
            </a:r>
            <a:r>
              <a:rPr kumimoji="1" lang="en-US" altLang="ja-JP" dirty="0" smtClean="0"/>
              <a:t>R2019b</a:t>
            </a:r>
            <a:r>
              <a:rPr kumimoji="1" lang="ja-JP" altLang="en-US" dirty="0" smtClean="0"/>
              <a:t>→</a:t>
            </a:r>
            <a:r>
              <a:rPr kumimoji="1" lang="en-US" altLang="ja-JP" dirty="0" smtClean="0"/>
              <a:t>R2015a</a:t>
            </a:r>
            <a:r>
              <a:rPr kumimoji="1" lang="ja-JP" altLang="en-US" dirty="0" smtClean="0"/>
              <a:t>）</a:t>
            </a:r>
            <a:endParaRPr kumimoji="1" lang="en-US" altLang="ja-JP" dirty="0" smtClean="0"/>
          </a:p>
          <a:p>
            <a:pPr marL="0" indent="0">
              <a:buNone/>
            </a:pPr>
            <a:endParaRPr kumimoji="1" lang="en-US" altLang="ja-JP" dirty="0" smtClean="0"/>
          </a:p>
          <a:p>
            <a:pPr marL="0" indent="0">
              <a:buNone/>
            </a:pPr>
            <a:r>
              <a:rPr kumimoji="1" lang="ja-JP" altLang="en-US" dirty="0" smtClean="0"/>
              <a:t>ダウングレード時のメッセージでは特に警告は出ない</a:t>
            </a: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599" y="4267200"/>
            <a:ext cx="30956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76525"/>
            <a:ext cx="66008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155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en-US" altLang="ja-JP" dirty="0" smtClean="0"/>
              <a:t>Simulink State</a:t>
            </a:r>
            <a:r>
              <a:rPr kumimoji="1" lang="ja-JP" altLang="en-US" dirty="0" smtClean="0"/>
              <a:t>のダウングレード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ダウングレードしたモデルを</a:t>
            </a:r>
            <a:r>
              <a:rPr kumimoji="1" lang="en-US" altLang="ja-JP" dirty="0" smtClean="0"/>
              <a:t>R2015aSP1</a:t>
            </a:r>
            <a:r>
              <a:rPr kumimoji="1" lang="ja-JP" altLang="en-US" dirty="0" smtClean="0"/>
              <a:t>で開く</a:t>
            </a:r>
            <a:endParaRPr kumimoji="1" lang="en-US" altLang="ja-JP" dirty="0" smtClean="0"/>
          </a:p>
          <a:p>
            <a:pPr marL="0" indent="0">
              <a:buNone/>
            </a:pPr>
            <a:r>
              <a:rPr kumimoji="1" lang="ja-JP" altLang="en-US" dirty="0"/>
              <a:t>　</a:t>
            </a:r>
            <a:r>
              <a:rPr kumimoji="1" lang="en-US" altLang="ja-JP" dirty="0" smtClean="0"/>
              <a:t>Simulink State</a:t>
            </a:r>
            <a:r>
              <a:rPr kumimoji="1" lang="ja-JP" altLang="en-US" dirty="0" smtClean="0"/>
              <a:t>が中身が空のサブチャートに置き換わっている。</a:t>
            </a: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93" y="2319897"/>
            <a:ext cx="33813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38600"/>
            <a:ext cx="228016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810000"/>
            <a:ext cx="9810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4878565"/>
            <a:ext cx="9525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線矢印コネクタ 9"/>
          <p:cNvCxnSpPr/>
          <p:nvPr/>
        </p:nvCxnSpPr>
        <p:spPr bwMode="auto">
          <a:xfrm flipV="1">
            <a:off x="1759978" y="4219575"/>
            <a:ext cx="2050022" cy="352023"/>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cxnSp>
        <p:nvCxnSpPr>
          <p:cNvPr id="12" name="直線矢印コネクタ 11"/>
          <p:cNvCxnSpPr/>
          <p:nvPr/>
        </p:nvCxnSpPr>
        <p:spPr bwMode="auto">
          <a:xfrm flipV="1">
            <a:off x="1749681" y="5207894"/>
            <a:ext cx="2060319" cy="252212"/>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5483761"/>
            <a:ext cx="4343400" cy="76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テキスト ボックス 17"/>
          <p:cNvSpPr txBox="1"/>
          <p:nvPr/>
        </p:nvSpPr>
        <p:spPr>
          <a:xfrm>
            <a:off x="4992902" y="4702314"/>
            <a:ext cx="3886200" cy="707886"/>
          </a:xfrm>
          <a:prstGeom prst="rect">
            <a:avLst/>
          </a:prstGeom>
          <a:noFill/>
        </p:spPr>
        <p:txBody>
          <a:bodyPr wrap="square" rtlCol="0">
            <a:spAutoFit/>
          </a:bodyPr>
          <a:lstStyle/>
          <a:p>
            <a:r>
              <a:rPr lang="ja-JP" altLang="en-US" sz="2000" dirty="0" smtClean="0"/>
              <a:t>モデルを開いた際に、以下の警告が表示される</a:t>
            </a:r>
            <a:endParaRPr lang="en-US" altLang="ja-JP" sz="2000" dirty="0"/>
          </a:p>
        </p:txBody>
      </p:sp>
    </p:spTree>
    <p:extLst>
      <p:ext uri="{BB962C8B-B14F-4D97-AF65-F5344CB8AC3E}">
        <p14:creationId xmlns:p14="http://schemas.microsoft.com/office/powerpoint/2010/main" val="239778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所感</a:t>
            </a:r>
            <a:endParaRPr kumimoji="1" lang="en-US" altLang="ja-JP" sz="4000" dirty="0"/>
          </a:p>
        </p:txBody>
      </p:sp>
    </p:spTree>
    <p:extLst>
      <p:ext uri="{BB962C8B-B14F-4D97-AF65-F5344CB8AC3E}">
        <p14:creationId xmlns:p14="http://schemas.microsoft.com/office/powerpoint/2010/main" val="27943912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所感</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今まで</a:t>
            </a:r>
            <a:r>
              <a:rPr kumimoji="1" lang="en-US" altLang="ja-JP" dirty="0" smtClean="0"/>
              <a:t>Function-Call Subsystem</a:t>
            </a:r>
            <a:r>
              <a:rPr kumimoji="1" lang="ja-JP" altLang="en-US" dirty="0" smtClean="0"/>
              <a:t>を用いて表現していたものが、</a:t>
            </a:r>
            <a:r>
              <a:rPr kumimoji="1" lang="en-US" altLang="ja-JP" dirty="0" smtClean="0"/>
              <a:t>Chart</a:t>
            </a:r>
            <a:r>
              <a:rPr kumimoji="1" lang="ja-JP" altLang="en-US" dirty="0" smtClean="0"/>
              <a:t>内部でスマートに書くことが可能となる</a:t>
            </a:r>
            <a:endParaRPr kumimoji="1" lang="en-US" altLang="ja-JP" dirty="0" smtClean="0"/>
          </a:p>
          <a:p>
            <a:pPr marL="0" indent="0">
              <a:buNone/>
            </a:pPr>
            <a:r>
              <a:rPr kumimoji="1" lang="ja-JP" altLang="en-US" dirty="0" smtClean="0"/>
              <a:t>→</a:t>
            </a:r>
            <a:r>
              <a:rPr kumimoji="1" lang="en-US" altLang="ja-JP" dirty="0" smtClean="0"/>
              <a:t>Merge</a:t>
            </a:r>
            <a:r>
              <a:rPr kumimoji="1" lang="ja-JP" altLang="en-US" dirty="0" smtClean="0"/>
              <a:t>ブロックへ通すための結線の交差などが少なくなり非常に見やすいものになる</a:t>
            </a:r>
            <a:endParaRPr kumimoji="1" lang="en-US" altLang="ja-JP" dirty="0" smtClean="0"/>
          </a:p>
          <a:p>
            <a:pPr marL="0" indent="0">
              <a:buNone/>
            </a:pPr>
            <a:endParaRPr kumimoji="1" lang="en-US" altLang="ja-JP" dirty="0"/>
          </a:p>
          <a:p>
            <a:pPr marL="0" indent="0">
              <a:buNone/>
            </a:pPr>
            <a:r>
              <a:rPr kumimoji="1" lang="en-US" altLang="ja-JP" dirty="0" smtClean="0"/>
              <a:t>State Reader</a:t>
            </a:r>
            <a:r>
              <a:rPr kumimoji="1" lang="ja-JP" altLang="en-US" dirty="0" smtClean="0"/>
              <a:t>や</a:t>
            </a:r>
            <a:r>
              <a:rPr kumimoji="1" lang="en-US" altLang="ja-JP" dirty="0" smtClean="0"/>
              <a:t>Writer</a:t>
            </a:r>
            <a:r>
              <a:rPr kumimoji="1" lang="ja-JP" altLang="en-US" dirty="0" smtClean="0"/>
              <a:t>を用いることで、状態変数を内部に持たせる挙動も可能になる</a:t>
            </a:r>
            <a:endParaRPr kumimoji="1" lang="en-US" altLang="ja-JP" dirty="0" smtClean="0"/>
          </a:p>
          <a:p>
            <a:pPr marL="0" indent="0">
              <a:buNone/>
            </a:pPr>
            <a:r>
              <a:rPr kumimoji="1" lang="ja-JP" altLang="en-US" dirty="0" smtClean="0"/>
              <a:t>（階層が分かれてしまうのでそこは注意してモデリングする必要がある）</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75695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疑問点</a:t>
            </a:r>
            <a:endParaRPr kumimoji="1" lang="en-US" altLang="ja-JP" sz="4000" dirty="0"/>
          </a:p>
        </p:txBody>
      </p:sp>
    </p:spTree>
    <p:extLst>
      <p:ext uri="{BB962C8B-B14F-4D97-AF65-F5344CB8AC3E}">
        <p14:creationId xmlns:p14="http://schemas.microsoft.com/office/powerpoint/2010/main" val="30471389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a:t>疑問点</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smtClean="0"/>
              <a:t>から</a:t>
            </a:r>
            <a:r>
              <a:rPr kumimoji="1" lang="en-US" altLang="ja-JP" dirty="0" smtClean="0"/>
              <a:t>Chart</a:t>
            </a:r>
            <a:r>
              <a:rPr kumimoji="1" lang="ja-JP" altLang="en-US" dirty="0" smtClean="0"/>
              <a:t>外部に出力できるが、</a:t>
            </a:r>
            <a:r>
              <a:rPr kumimoji="1" lang="en-US" altLang="ja-JP" dirty="0" smtClean="0"/>
              <a:t>Chart</a:t>
            </a:r>
            <a:r>
              <a:rPr kumimoji="1" lang="ja-JP" altLang="en-US" dirty="0" smtClean="0"/>
              <a:t>ブロック内部の</a:t>
            </a:r>
            <a:r>
              <a:rPr kumimoji="1" lang="en-US" altLang="ja-JP" dirty="0" smtClean="0"/>
              <a:t>Local</a:t>
            </a:r>
            <a:r>
              <a:rPr kumimoji="1" lang="ja-JP" altLang="en-US" dirty="0" smtClean="0"/>
              <a:t>変数へ値を渡す方法が不明</a:t>
            </a:r>
            <a:endParaRPr kumimoji="1" lang="en-US" altLang="ja-JP" dirty="0" smtClean="0"/>
          </a:p>
          <a:p>
            <a:pPr marL="0" indent="0">
              <a:buNone/>
            </a:pPr>
            <a:r>
              <a:rPr kumimoji="1" lang="ja-JP" altLang="en-US" dirty="0"/>
              <a:t>　</a:t>
            </a:r>
            <a:r>
              <a:rPr kumimoji="1" lang="ja-JP" altLang="en-US" dirty="0" smtClean="0"/>
              <a:t>→</a:t>
            </a:r>
            <a:r>
              <a:rPr kumimoji="1" lang="en-US" altLang="ja-JP" dirty="0" err="1" smtClean="0"/>
              <a:t>Outport</a:t>
            </a:r>
            <a:r>
              <a:rPr kumimoji="1" lang="ja-JP" altLang="en-US" dirty="0" smtClean="0"/>
              <a:t>に</a:t>
            </a:r>
            <a:r>
              <a:rPr kumimoji="1" lang="en-US" altLang="ja-JP" dirty="0" smtClean="0"/>
              <a:t>Local</a:t>
            </a:r>
            <a:r>
              <a:rPr kumimoji="1" lang="ja-JP" altLang="en-US" dirty="0" smtClean="0"/>
              <a:t>変数の名前を入れても不可能であった</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37122"/>
            <a:ext cx="4267200" cy="2470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660822"/>
            <a:ext cx="383857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063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Simulink State</a:t>
            </a:r>
            <a:r>
              <a:rPr kumimoji="1" lang="ja-JP" altLang="en-US" sz="4000" dirty="0" smtClean="0"/>
              <a:t>の使い方</a:t>
            </a:r>
            <a:endParaRPr kumimoji="1" lang="en-US" altLang="ja-JP" sz="4000" dirty="0"/>
          </a:p>
        </p:txBody>
      </p:sp>
    </p:spTree>
    <p:extLst>
      <p:ext uri="{BB962C8B-B14F-4D97-AF65-F5344CB8AC3E}">
        <p14:creationId xmlns:p14="http://schemas.microsoft.com/office/powerpoint/2010/main" val="2372445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ジャンクション・ステート等があるバーの中に存在</a:t>
            </a:r>
            <a:endParaRPr kumimoji="1" lang="en-US" altLang="ja-JP" dirty="0" smtClean="0"/>
          </a:p>
          <a:p>
            <a:pPr marL="0" indent="0">
              <a:buNone/>
            </a:pPr>
            <a:r>
              <a:rPr kumimoji="1" lang="ja-JP" altLang="en-US" dirty="0" smtClean="0"/>
              <a:t>ドラッグアンドドロップで配置可能</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18573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3962400" y="3810000"/>
            <a:ext cx="1066800" cy="685800"/>
          </a:xfrm>
          <a:prstGeom prst="rightArrow">
            <a:avLst/>
          </a:prstGeom>
          <a:solidFill>
            <a:srgbClr val="0070C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400425"/>
            <a:ext cx="2828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553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Simulink State</a:t>
            </a:r>
            <a:r>
              <a:rPr kumimoji="1" lang="ja-JP" altLang="en-US" dirty="0" smtClean="0"/>
              <a:t>の名前は下図赤枠「</a:t>
            </a:r>
            <a:r>
              <a:rPr kumimoji="1" lang="en-US" altLang="ja-JP" dirty="0" smtClean="0"/>
              <a:t>?</a:t>
            </a:r>
            <a:r>
              <a:rPr kumimoji="1" lang="ja-JP" altLang="en-US" dirty="0" smtClean="0"/>
              <a:t>」のマークをクリックし、編集することで設定可能</a:t>
            </a: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00425"/>
            <a:ext cx="2828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右矢印 4"/>
          <p:cNvSpPr/>
          <p:nvPr/>
        </p:nvSpPr>
        <p:spPr bwMode="auto">
          <a:xfrm>
            <a:off x="3962400" y="3810000"/>
            <a:ext cx="1066800" cy="685800"/>
          </a:xfrm>
          <a:prstGeom prst="rightArrow">
            <a:avLst/>
          </a:prstGeom>
          <a:solidFill>
            <a:srgbClr val="0070C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正方形/長方形 2"/>
          <p:cNvSpPr/>
          <p:nvPr/>
        </p:nvSpPr>
        <p:spPr bwMode="auto">
          <a:xfrm>
            <a:off x="2252662" y="3924300"/>
            <a:ext cx="261938" cy="2667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457575"/>
            <a:ext cx="158115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4137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配置した</a:t>
            </a:r>
            <a:r>
              <a:rPr kumimoji="1" lang="en-US" altLang="ja-JP" dirty="0" smtClean="0"/>
              <a:t>Simulink State</a:t>
            </a:r>
            <a:r>
              <a:rPr kumimoji="1" lang="ja-JP" altLang="en-US" dirty="0" smtClean="0"/>
              <a:t>はダブルクリックすることで内部を見ることが可能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モデルエクスプローラーで入出力変数を何も指定していない場合、</a:t>
            </a:r>
            <a:r>
              <a:rPr kumimoji="1" lang="en-US" altLang="ja-JP" dirty="0" smtClean="0"/>
              <a:t>Simulink State</a:t>
            </a:r>
            <a:r>
              <a:rPr kumimoji="1" lang="ja-JP" altLang="en-US" dirty="0" smtClean="0"/>
              <a:t>内には</a:t>
            </a:r>
            <a:r>
              <a:rPr kumimoji="1" lang="en-US" altLang="ja-JP" dirty="0" smtClean="0"/>
              <a:t>Action Port</a:t>
            </a:r>
            <a:r>
              <a:rPr kumimoji="1" lang="ja-JP" altLang="en-US" dirty="0" smtClean="0"/>
              <a:t>のみが存在する</a:t>
            </a:r>
            <a:endParaRPr kumimoji="1" lang="en-US" altLang="ja-JP" dirty="0" smtClean="0"/>
          </a:p>
          <a:p>
            <a:pPr marL="0" indent="0">
              <a:buNone/>
            </a:pP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095500"/>
            <a:ext cx="23336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3" y="4876800"/>
            <a:ext cx="3100387" cy="158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220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Simulink State</a:t>
            </a:r>
            <a:r>
              <a:rPr lang="ja-JP" altLang="en-US" dirty="0" smtClean="0"/>
              <a:t>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Stateflow</a:t>
            </a:r>
            <a:r>
              <a:rPr kumimoji="1" lang="ja-JP" altLang="en-US" dirty="0" smtClean="0"/>
              <a:t>外部からのデータ入出力</a:t>
            </a:r>
            <a:endParaRPr kumimoji="1" lang="en-US" altLang="ja-JP" dirty="0" smtClean="0"/>
          </a:p>
          <a:p>
            <a:pPr marL="0" indent="0">
              <a:buNone/>
            </a:pPr>
            <a:r>
              <a:rPr kumimoji="1" lang="ja-JP" altLang="en-US" dirty="0" smtClean="0"/>
              <a:t>　モデルエクスプローラーで</a:t>
            </a:r>
            <a:r>
              <a:rPr kumimoji="1" lang="en-US" altLang="ja-JP" dirty="0" smtClean="0"/>
              <a:t>Scope</a:t>
            </a:r>
            <a:r>
              <a:rPr kumimoji="1" lang="ja-JP" altLang="en-US" dirty="0" smtClean="0"/>
              <a:t>を</a:t>
            </a:r>
            <a:r>
              <a:rPr kumimoji="1" lang="en-US" altLang="ja-JP" dirty="0" smtClean="0"/>
              <a:t>Input</a:t>
            </a:r>
            <a:r>
              <a:rPr kumimoji="1" lang="ja-JP" altLang="en-US" dirty="0" smtClean="0"/>
              <a:t>および</a:t>
            </a:r>
            <a:r>
              <a:rPr kumimoji="1" lang="en-US" altLang="ja-JP" dirty="0" smtClean="0"/>
              <a:t>Output</a:t>
            </a:r>
            <a:r>
              <a:rPr kumimoji="1" lang="ja-JP" altLang="en-US" dirty="0" smtClean="0"/>
              <a:t>にした変数を用意することで可能</a:t>
            </a:r>
            <a:endParaRPr kumimoji="1" lang="en-US" altLang="ja-JP" dirty="0" smtClean="0"/>
          </a:p>
          <a:p>
            <a:pPr marL="0" indent="0">
              <a:buNone/>
            </a:pPr>
            <a:r>
              <a:rPr kumimoji="1" lang="ja-JP" altLang="en-US" dirty="0"/>
              <a:t>　</a:t>
            </a:r>
            <a:r>
              <a:rPr kumimoji="1" lang="ja-JP" altLang="en-US" dirty="0" smtClean="0"/>
              <a:t>変数と同じ名前の</a:t>
            </a:r>
            <a:r>
              <a:rPr kumimoji="1" lang="en-US" altLang="ja-JP" dirty="0" err="1" smtClean="0"/>
              <a:t>Inport,Outport</a:t>
            </a:r>
            <a:r>
              <a:rPr kumimoji="1" lang="ja-JP" altLang="en-US" dirty="0" smtClean="0"/>
              <a:t>を配置する</a:t>
            </a:r>
            <a:endParaRPr kumimoji="1" lang="en-US" altLang="ja-JP" dirty="0"/>
          </a:p>
          <a:p>
            <a:pPr marL="0" indent="0">
              <a:buNone/>
            </a:pPr>
            <a:endParaRPr kumimoji="1" lang="en-US" altLang="ja-JP" dirty="0" smtClean="0"/>
          </a:p>
          <a:p>
            <a:pPr marL="0" indent="0">
              <a:buNone/>
            </a:pP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648200"/>
            <a:ext cx="46386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96" y="3124200"/>
            <a:ext cx="255270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247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86F04051-CE1C-45A1-97E7-4667815BA3B8}"/>
</file>

<file path=docProps/app.xml><?xml version="1.0" encoding="utf-8"?>
<Properties xmlns="http://schemas.openxmlformats.org/officeDocument/2006/extended-properties" xmlns:vt="http://schemas.openxmlformats.org/officeDocument/2006/docPropsVTypes">
  <Template>JMAAB</Template>
  <TotalTime>0</TotalTime>
  <Words>1337</Words>
  <Application>Microsoft Office PowerPoint</Application>
  <PresentationFormat>画面に合わせる (4:3)</PresentationFormat>
  <Paragraphs>244</Paragraphs>
  <Slides>47</Slides>
  <Notes>0</Notes>
  <HiddenSlides>0</HiddenSlides>
  <MMClips>0</MMClips>
  <ScaleCrop>false</ScaleCrop>
  <HeadingPairs>
    <vt:vector size="4" baseType="variant">
      <vt:variant>
        <vt:lpstr>テーマ</vt:lpstr>
      </vt:variant>
      <vt:variant>
        <vt:i4>1</vt:i4>
      </vt:variant>
      <vt:variant>
        <vt:lpstr>スライド タイトル</vt:lpstr>
      </vt:variant>
      <vt:variant>
        <vt:i4>47</vt:i4>
      </vt:variant>
    </vt:vector>
  </HeadingPairs>
  <TitlesOfParts>
    <vt:vector size="48" baseType="lpstr">
      <vt:lpstr>1_標準デザイン</vt:lpstr>
      <vt:lpstr>SimulinkState調査結果</vt:lpstr>
      <vt:lpstr>目次</vt:lpstr>
      <vt:lpstr>PowerPoint プレゼンテーション</vt:lpstr>
      <vt:lpstr>Simulink Stateとは</vt:lpstr>
      <vt:lpstr>PowerPoint プレゼンテーション</vt:lpstr>
      <vt:lpstr>Simulink Stateの設定</vt:lpstr>
      <vt:lpstr>Simulink Stateの設定</vt:lpstr>
      <vt:lpstr>Simulink Stateの設定</vt:lpstr>
      <vt:lpstr>Simulink Stateの設定</vt:lpstr>
      <vt:lpstr>Simulink Stateの設定</vt:lpstr>
      <vt:lpstr>Simulink Stateの設定</vt:lpstr>
      <vt:lpstr>Simulink Stateの設定</vt:lpstr>
      <vt:lpstr>PowerPoint プレゼンテーション</vt:lpstr>
      <vt:lpstr>Simulink Stateの状態変数について</vt:lpstr>
      <vt:lpstr>Simulink Stateの状態変数について</vt:lpstr>
      <vt:lpstr>Simulink Stateの動作タイミング</vt:lpstr>
      <vt:lpstr>Simulink State間のデータやり取り</vt:lpstr>
      <vt:lpstr>Simulink Stateのデータやり取り</vt:lpstr>
      <vt:lpstr>Simulink Stateのデータやり取り</vt:lpstr>
      <vt:lpstr>Simulink Stateのデータやり取り</vt:lpstr>
      <vt:lpstr>Simulink Stateのデータやり取り</vt:lpstr>
      <vt:lpstr>Simulink Stateのデータやり取り</vt:lpstr>
      <vt:lpstr>Simulink Stateのデータやり取り</vt:lpstr>
      <vt:lpstr>Simulink Stateのデータやり取り</vt:lpstr>
      <vt:lpstr>Simulink Stateのデータやり取り</vt:lpstr>
      <vt:lpstr>参考：従来のChartとSimulinkのデータやり取り</vt:lpstr>
      <vt:lpstr>PowerPoint プレゼンテーション</vt:lpstr>
      <vt:lpstr>Simulink Stateのコード生成比較</vt:lpstr>
      <vt:lpstr>Simulink Stateのコード生成</vt:lpstr>
      <vt:lpstr>Ａ．コード生成比較（０．vs１．）</vt:lpstr>
      <vt:lpstr>B．コード生成比較（１．vs２．）</vt:lpstr>
      <vt:lpstr>C．コード生成比較（１．vs３．）</vt:lpstr>
      <vt:lpstr>D．コード生成比較（２．vs３．）</vt:lpstr>
      <vt:lpstr>D．コード生成比較（２．vs３．）</vt:lpstr>
      <vt:lpstr>Simulink Stateのコード生成比較</vt:lpstr>
      <vt:lpstr>PowerPoint プレゼンテーション</vt:lpstr>
      <vt:lpstr>Simulink StateのSLDV</vt:lpstr>
      <vt:lpstr>Simulink StateのSLDV</vt:lpstr>
      <vt:lpstr>Simulink StateのSLDV</vt:lpstr>
      <vt:lpstr>PowerPoint プレゼンテーション</vt:lpstr>
      <vt:lpstr>Simulink Stateのダウングレード</vt:lpstr>
      <vt:lpstr>Simulink Stateのダウングレード</vt:lpstr>
      <vt:lpstr>Simulink Stateのダウングレード</vt:lpstr>
      <vt:lpstr>PowerPoint プレゼンテーション</vt:lpstr>
      <vt:lpstr>所感</vt:lpstr>
      <vt:lpstr>PowerPoint プレゼンテーション</vt:lpstr>
      <vt:lpstr>疑問点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2020-03-25T23:26:55Z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