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856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70"/>
  </p:normalViewPr>
  <p:slideViewPr>
    <p:cSldViewPr snapToGrid="0">
      <p:cViewPr varScale="1">
        <p:scale>
          <a:sx n="90" d="100"/>
          <a:sy n="90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330F-6C95-6912-232E-DCF76628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5A1F-8257-39AB-B763-1A90F9DA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FED7-0AA9-28BC-A9E7-A75E9A1C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3641-D279-DC60-24BE-BF3E12A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332-6BB8-6CF9-A092-1836816F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3F7B-6F1E-C9F4-0FE5-C750489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829E-6C92-77C4-C0AB-9B3F974B1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77C7-A262-814E-B41A-AF8415D2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2783-68A4-251F-146F-F5DAE8ED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BDEB-6966-07FE-845C-292C2FEC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A07AA-F947-2B16-C978-FF97A57A7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3F39-FB73-F5A0-75C0-288A645F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6F59-9BD7-F044-EBD1-B5BAF8C9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3D7F-3239-5834-CBB8-685629F7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F352-D714-7006-B569-A0C84F1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E5E4-5238-E59B-04EA-640C064E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A8B-3F39-AA6D-9EAE-987DA3C7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BF37-6D73-13E4-C39A-622D08D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31FA-9267-31AB-5027-C786B08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E6B1-3247-CB5B-3EE1-788FDE89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4BB-26E2-AE36-4212-8A84390E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D6ED-C564-983F-C882-CF651C36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9B9AC-D35C-7573-6371-58BB5434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9CC3-F381-2764-59F3-8B9E2C1E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C055-4896-593C-273D-38982D8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389B-75FA-08D2-0D20-2CB5C7FB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586-9696-B796-9DF1-9A23A2E09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C944B-844B-012D-9E4E-BC13EE40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4E82-366F-9EF4-5E67-02EF6D5C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4D5D-2BB6-C602-FA5A-D19A729B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ADD3-3AC2-5491-D906-1CE875A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6E81-708C-B13E-0A6A-95A1876A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64E8-D513-D481-35CD-A6A8BDAF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F1C6-53E9-9FD1-6AFA-7538F11A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4A9BC-062D-81F6-DC9B-EB6B1E01C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B28B1-DDE2-9CE2-41A9-A4E29FD36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3B9EB-A041-B6B4-1AD0-9651B1DF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B1032-74A8-02DB-23F3-1AF5115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8D8D-1D36-2FE4-417A-6057D20E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A15-D63D-43C0-71A0-6AE01027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17CE1-87A9-0019-F5BE-F78971BA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CF813-36F5-8FFB-5E07-DC4FD24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1439-279E-56B8-7689-3A2814AF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7331A-D3FC-B417-2DD7-7ECF5D45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84B32-73AF-634F-E171-BFC93162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CB2AA-126D-89CD-C33B-87B5277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554E-9B61-38DA-F0B6-95DDC778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2DCC-3E2A-43E7-F825-A3C7D70D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0EC30-2544-B2C4-FEFD-F53E701B3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D4E24-E5F9-24FB-F341-186CAD72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203C7-8762-B959-5FAA-210A67FE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3FA38-6E15-4375-F04F-2F40F21C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D3C9-86B2-319E-8457-5680A548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1ECA4-7FA6-7C30-DD0C-2D7E29B17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D4C71-CBEA-B894-92B2-940BCFF2F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3B344-E9D6-0CA8-319A-02601244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29B3-E6FD-4F64-F1DE-C7B4F252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53133-ECCD-E0E5-B99F-5C751385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3C705-B0EB-709D-4BB6-1C6867C9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15C5-1920-9A0F-3707-0B41CC2C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68C-6612-7B8C-4729-BC333354A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BF5A-6C8E-8140-9D6E-BFB8AF3D8C4D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F259-6903-EED2-4DED-1A1D1A964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A73E-480A-4134-B067-07AC9974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A349-D13A-B84F-B4A7-23A455CD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8A04-B792-A37D-800C-E2B8DBECF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061C-FAD7-9631-69D4-A9ADEF5D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9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nt to know how Deep Learning works? Here's a quick guide for everyone.">
            <a:extLst>
              <a:ext uri="{FF2B5EF4-FFF2-40B4-BE49-F238E27FC236}">
                <a16:creationId xmlns:a16="http://schemas.microsoft.com/office/drawing/2014/main" id="{06F974A7-BDCE-74E3-8BE0-51223B58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386" y="1760784"/>
            <a:ext cx="1806498" cy="12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 - Download on Iconfinder on Iconfinder">
            <a:extLst>
              <a:ext uri="{FF2B5EF4-FFF2-40B4-BE49-F238E27FC236}">
                <a16:creationId xmlns:a16="http://schemas.microsoft.com/office/drawing/2014/main" id="{E29EE108-EE74-437C-0B35-CE642CF5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9" y="1901679"/>
            <a:ext cx="791737" cy="7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ant to know how Deep Learning works? Here's a quick guide for everyone.">
            <a:extLst>
              <a:ext uri="{FF2B5EF4-FFF2-40B4-BE49-F238E27FC236}">
                <a16:creationId xmlns:a16="http://schemas.microsoft.com/office/drawing/2014/main" id="{8712090E-5E4A-A69E-3AF1-63A8C952A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19" y="1672683"/>
            <a:ext cx="1806498" cy="12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63125E-1E80-5095-4654-D96B249D6749}"/>
              </a:ext>
            </a:extLst>
          </p:cNvPr>
          <p:cNvSpPr txBox="1"/>
          <p:nvPr/>
        </p:nvSpPr>
        <p:spPr>
          <a:xfrm>
            <a:off x="745275" y="1488017"/>
            <a:ext cx="73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B12E9-F462-C1E8-B947-C57EEFCC3643}"/>
              </a:ext>
            </a:extLst>
          </p:cNvPr>
          <p:cNvSpPr txBox="1"/>
          <p:nvPr/>
        </p:nvSpPr>
        <p:spPr>
          <a:xfrm>
            <a:off x="2432819" y="1303351"/>
            <a:ext cx="166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Forward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55280-9208-E017-6333-F6F84318F3B1}"/>
              </a:ext>
            </a:extLst>
          </p:cNvPr>
          <p:cNvSpPr txBox="1"/>
          <p:nvPr/>
        </p:nvSpPr>
        <p:spPr>
          <a:xfrm>
            <a:off x="4902819" y="1314502"/>
            <a:ext cx="199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Backward pass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2E64F5-64AD-2E13-B067-7A7A06C989FD}"/>
              </a:ext>
            </a:extLst>
          </p:cNvPr>
          <p:cNvCxnSpPr/>
          <p:nvPr/>
        </p:nvCxnSpPr>
        <p:spPr>
          <a:xfrm>
            <a:off x="1694986" y="2274849"/>
            <a:ext cx="51295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D18551-0203-3EF5-7A68-2ED076DE910D}"/>
              </a:ext>
            </a:extLst>
          </p:cNvPr>
          <p:cNvSpPr txBox="1"/>
          <p:nvPr/>
        </p:nvSpPr>
        <p:spPr>
          <a:xfrm>
            <a:off x="2406802" y="2877015"/>
            <a:ext cx="1806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Loss, 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C91385-3D6C-FF0B-A5AF-A68BC838A9FB}"/>
              </a:ext>
            </a:extLst>
          </p:cNvPr>
          <p:cNvCxnSpPr/>
          <p:nvPr/>
        </p:nvCxnSpPr>
        <p:spPr>
          <a:xfrm>
            <a:off x="4389863" y="2274849"/>
            <a:ext cx="51295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AB7681-E75E-2FDA-742A-46A68A8EBBB3}"/>
              </a:ext>
            </a:extLst>
          </p:cNvPr>
          <p:cNvSpPr txBox="1"/>
          <p:nvPr/>
        </p:nvSpPr>
        <p:spPr>
          <a:xfrm>
            <a:off x="4831727" y="2893676"/>
            <a:ext cx="216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Gradient, 𝛁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93A33-A5DE-DFA8-D898-FB2BC6594BCB}"/>
              </a:ext>
            </a:extLst>
          </p:cNvPr>
          <p:cNvCxnSpPr/>
          <p:nvPr/>
        </p:nvCxnSpPr>
        <p:spPr>
          <a:xfrm>
            <a:off x="6900749" y="2274849"/>
            <a:ext cx="51295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Want to know how Deep Learning works? Here's a quick guide for everyone.">
            <a:extLst>
              <a:ext uri="{FF2B5EF4-FFF2-40B4-BE49-F238E27FC236}">
                <a16:creationId xmlns:a16="http://schemas.microsoft.com/office/drawing/2014/main" id="{54326897-E950-9487-8CF1-CCD8B325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668" y="1706137"/>
            <a:ext cx="1806498" cy="12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1CFAF4-6F6C-D841-A774-66DE07306583}"/>
              </a:ext>
            </a:extLst>
          </p:cNvPr>
          <p:cNvSpPr txBox="1"/>
          <p:nvPr/>
        </p:nvSpPr>
        <p:spPr>
          <a:xfrm>
            <a:off x="7254804" y="1306539"/>
            <a:ext cx="200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Optimization Step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10183-0174-1766-C8B5-567B7680ABD3}"/>
              </a:ext>
            </a:extLst>
          </p:cNvPr>
          <p:cNvSpPr txBox="1"/>
          <p:nvPr/>
        </p:nvSpPr>
        <p:spPr>
          <a:xfrm>
            <a:off x="7209486" y="2898903"/>
            <a:ext cx="267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Weights/model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76275-AD3B-7A87-12C7-ACC5BF40D4BB}"/>
              </a:ext>
            </a:extLst>
          </p:cNvPr>
          <p:cNvSpPr txBox="1"/>
          <p:nvPr/>
        </p:nvSpPr>
        <p:spPr>
          <a:xfrm>
            <a:off x="285300" y="2721416"/>
            <a:ext cx="166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batch size to model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9CA2B3-4E8C-C99C-55EA-52573740DB57}"/>
              </a:ext>
            </a:extLst>
          </p:cNvPr>
          <p:cNvCxnSpPr>
            <a:cxnSpLocks/>
          </p:cNvCxnSpPr>
          <p:nvPr/>
        </p:nvCxnSpPr>
        <p:spPr>
          <a:xfrm>
            <a:off x="2837757" y="2332001"/>
            <a:ext cx="934142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29A12-7708-6F48-53F7-D1DF6E82E3F5}"/>
              </a:ext>
            </a:extLst>
          </p:cNvPr>
          <p:cNvCxnSpPr>
            <a:cxnSpLocks/>
          </p:cNvCxnSpPr>
          <p:nvPr/>
        </p:nvCxnSpPr>
        <p:spPr>
          <a:xfrm flipH="1">
            <a:off x="5345731" y="2301801"/>
            <a:ext cx="1055069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B93A33-A5DE-DFA8-D898-FB2BC6594BCB}"/>
              </a:ext>
            </a:extLst>
          </p:cNvPr>
          <p:cNvCxnSpPr>
            <a:cxnSpLocks/>
            <a:stCxn id="52" idx="3"/>
            <a:endCxn id="1035" idx="1"/>
          </p:cNvCxnSpPr>
          <p:nvPr/>
        </p:nvCxnSpPr>
        <p:spPr>
          <a:xfrm flipV="1">
            <a:off x="9357441" y="3231914"/>
            <a:ext cx="639991" cy="133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FDFC3C-9350-CF44-C13D-29A105C6475D}"/>
              </a:ext>
            </a:extLst>
          </p:cNvPr>
          <p:cNvGrpSpPr/>
          <p:nvPr/>
        </p:nvGrpSpPr>
        <p:grpSpPr>
          <a:xfrm>
            <a:off x="-85728" y="421062"/>
            <a:ext cx="6615113" cy="5622544"/>
            <a:chOff x="0" y="421062"/>
            <a:chExt cx="7505712" cy="6349126"/>
          </a:xfrm>
        </p:grpSpPr>
        <p:pic>
          <p:nvPicPr>
            <p:cNvPr id="1030" name="Picture 6" descr="Database icon - Download on Iconfinder on Iconfinder">
              <a:extLst>
                <a:ext uri="{FF2B5EF4-FFF2-40B4-BE49-F238E27FC236}">
                  <a16:creationId xmlns:a16="http://schemas.microsoft.com/office/drawing/2014/main" id="{E29EE108-EE74-437C-0B35-CE642CF5E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44" y="3216249"/>
              <a:ext cx="791737" cy="7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3125E-1E80-5095-4654-D96B249D6749}"/>
                </a:ext>
              </a:extLst>
            </p:cNvPr>
            <p:cNvSpPr txBox="1"/>
            <p:nvPr/>
          </p:nvSpPr>
          <p:spPr>
            <a:xfrm>
              <a:off x="533402" y="2859615"/>
              <a:ext cx="739697" cy="38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2E64F5-64AD-2E13-B067-7A7A06C989FD}"/>
                </a:ext>
              </a:extLst>
            </p:cNvPr>
            <p:cNvCxnSpPr>
              <a:cxnSpLocks/>
              <a:stCxn id="1030" idx="3"/>
            </p:cNvCxnSpPr>
            <p:nvPr/>
          </p:nvCxnSpPr>
          <p:spPr>
            <a:xfrm flipV="1">
              <a:off x="1297281" y="1399069"/>
              <a:ext cx="1585302" cy="22130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B76275-AD3B-7A87-12C7-ACC5BF40D4BB}"/>
                </a:ext>
              </a:extLst>
            </p:cNvPr>
            <p:cNvSpPr txBox="1"/>
            <p:nvPr/>
          </p:nvSpPr>
          <p:spPr>
            <a:xfrm>
              <a:off x="0" y="4093014"/>
              <a:ext cx="1918010" cy="149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Send different batch to each GPU with Distributed Sampler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C80DF5D-0EC4-F515-F9FD-5FCE94E17749}"/>
                </a:ext>
              </a:extLst>
            </p:cNvPr>
            <p:cNvGrpSpPr/>
            <p:nvPr/>
          </p:nvGrpSpPr>
          <p:grpSpPr>
            <a:xfrm>
              <a:off x="2903032" y="421062"/>
              <a:ext cx="4601744" cy="2031097"/>
              <a:chOff x="2289714" y="2207153"/>
              <a:chExt cx="4601744" cy="2031097"/>
            </a:xfrm>
          </p:grpSpPr>
          <p:pic>
            <p:nvPicPr>
              <p:cNvPr id="1026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06F974A7-BDCE-74E3-8BE0-51223B58F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8712090E-5E4A-A69E-3AF1-63A8C952AB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DB12E9-F462-C1E8-B947-C57EEFCC3643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55280-9208-E017-6333-F6F84318F3B1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18551-0203-3EF5-7A68-2ED076DE910D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C91385-3D6C-FF0B-A5AF-A68BC838A9FB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B7681-E75E-2FDA-742A-46A68A8EBBB3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09E0502-C4D0-AA0B-9633-5367FB9B3CFF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rgbClr val="4472C4">
                  <a:alpha val="14118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218996-85FA-1A81-955F-667A6D219055}"/>
                </a:ext>
              </a:extLst>
            </p:cNvPr>
            <p:cNvGrpSpPr/>
            <p:nvPr/>
          </p:nvGrpSpPr>
          <p:grpSpPr>
            <a:xfrm>
              <a:off x="2860396" y="2594678"/>
              <a:ext cx="4601744" cy="2031097"/>
              <a:chOff x="2289714" y="2207153"/>
              <a:chExt cx="4601744" cy="2031097"/>
            </a:xfrm>
          </p:grpSpPr>
          <p:pic>
            <p:nvPicPr>
              <p:cNvPr id="9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949394C1-AE7D-4104-FEAA-C46CC9FDB9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0422E78C-E9F0-6487-6C92-0533913DC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E1558-E6FA-A85F-D7DB-B50B55330C61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975278-7E4C-6754-10A5-6B562D8E1EB6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F30304-0B6D-9E76-2563-A924B25FE1ED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142D7F-5A9B-3930-6C12-20EE0543CD1A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228364-CF48-BB1D-42C0-2742F0EE1577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C65BDB4-94DE-2056-0E99-03295024E85C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rgbClr val="FF0000">
                  <a:alpha val="14118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4856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34A2BB-953A-3D96-20D0-9D19485EA012}"/>
                </a:ext>
              </a:extLst>
            </p:cNvPr>
            <p:cNvGrpSpPr/>
            <p:nvPr/>
          </p:nvGrpSpPr>
          <p:grpSpPr>
            <a:xfrm>
              <a:off x="2903968" y="4739091"/>
              <a:ext cx="4601744" cy="2031097"/>
              <a:chOff x="2289714" y="2207153"/>
              <a:chExt cx="4601744" cy="2031097"/>
            </a:xfrm>
          </p:grpSpPr>
          <p:pic>
            <p:nvPicPr>
              <p:cNvPr id="27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490EE7B6-1616-0335-3A80-F63E370F9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9D4A77BA-52EB-6ED3-A0EF-5C8DC9ED1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6254EC-FCF6-78BA-0317-C234326F234D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35EF07-04C1-91CE-F55C-EE7A1F5304D0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04FA82-374C-8783-8697-41FA4FF07736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5EA4BCC-75D4-AC97-B410-2948956F4930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E9BCFE-6A51-D184-A19B-DE495CAF50D2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14D1E29-8CBF-454C-B688-560CFE5279E9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chemeClr val="bg2">
                  <a:lumMod val="25000"/>
                  <a:alpha val="1411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6B3C57-C370-6E5B-BE88-7CBC5C7373A4}"/>
                </a:ext>
              </a:extLst>
            </p:cNvPr>
            <p:cNvCxnSpPr>
              <a:cxnSpLocks/>
              <a:stCxn id="1030" idx="3"/>
              <a:endCxn id="34" idx="1"/>
            </p:cNvCxnSpPr>
            <p:nvPr/>
          </p:nvCxnSpPr>
          <p:spPr>
            <a:xfrm>
              <a:off x="1297281" y="3612118"/>
              <a:ext cx="1606687" cy="214252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0D34A9-07EC-968F-7D34-D9FFA9DFF46C}"/>
                </a:ext>
              </a:extLst>
            </p:cNvPr>
            <p:cNvCxnSpPr>
              <a:cxnSpLocks/>
              <a:stCxn id="1030" idx="3"/>
              <a:endCxn id="25" idx="1"/>
            </p:cNvCxnSpPr>
            <p:nvPr/>
          </p:nvCxnSpPr>
          <p:spPr>
            <a:xfrm flipV="1">
              <a:off x="1297281" y="3610227"/>
              <a:ext cx="1563115" cy="189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E80334D-0AB1-7D43-8FFA-7A065DC67A52}"/>
              </a:ext>
            </a:extLst>
          </p:cNvPr>
          <p:cNvCxnSpPr>
            <a:cxnSpLocks/>
            <a:stCxn id="2" idx="3"/>
            <a:endCxn id="52" idx="1"/>
          </p:cNvCxnSpPr>
          <p:nvPr/>
        </p:nvCxnSpPr>
        <p:spPr>
          <a:xfrm>
            <a:off x="6528560" y="1320393"/>
            <a:ext cx="1035195" cy="192487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5828964-FB2E-C719-4C87-477B3260CA4D}"/>
              </a:ext>
            </a:extLst>
          </p:cNvPr>
          <p:cNvSpPr/>
          <p:nvPr/>
        </p:nvSpPr>
        <p:spPr>
          <a:xfrm>
            <a:off x="7563755" y="2345933"/>
            <a:ext cx="1793686" cy="1798662"/>
          </a:xfrm>
          <a:prstGeom prst="roundRect">
            <a:avLst/>
          </a:prstGeom>
          <a:solidFill>
            <a:srgbClr val="00B050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AllReduce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Average Gradients from each GPU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53A516-213F-6C30-2734-6D2A9B7018EF}"/>
              </a:ext>
            </a:extLst>
          </p:cNvPr>
          <p:cNvCxnSpPr>
            <a:cxnSpLocks/>
            <a:stCxn id="25" idx="3"/>
            <a:endCxn id="52" idx="1"/>
          </p:cNvCxnSpPr>
          <p:nvPr/>
        </p:nvCxnSpPr>
        <p:spPr>
          <a:xfrm>
            <a:off x="6490983" y="3245264"/>
            <a:ext cx="107277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0AFAFF7-450C-05AE-A2C3-425263B8B9AF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6529385" y="3245264"/>
            <a:ext cx="1034370" cy="189901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A9436A7-ED3E-AF56-CAA7-1289FA9CC469}"/>
              </a:ext>
            </a:extLst>
          </p:cNvPr>
          <p:cNvGrpSpPr/>
          <p:nvPr/>
        </p:nvGrpSpPr>
        <p:grpSpPr>
          <a:xfrm>
            <a:off x="9930100" y="370630"/>
            <a:ext cx="2166576" cy="1828554"/>
            <a:chOff x="9862304" y="528414"/>
            <a:chExt cx="2166576" cy="2280997"/>
          </a:xfrm>
        </p:grpSpPr>
        <p:pic>
          <p:nvPicPr>
            <p:cNvPr id="17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54326897-E950-9487-8CF1-CCD8B3256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1CFAF4-6F6C-D841-A774-66DE07306583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10183-0174-1766-C8B5-567B7680ABD3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28" name="Rounded Rectangle 1027">
              <a:extLst>
                <a:ext uri="{FF2B5EF4-FFF2-40B4-BE49-F238E27FC236}">
                  <a16:creationId xmlns:a16="http://schemas.microsoft.com/office/drawing/2014/main" id="{7498E5FA-22FA-94FF-046D-488E19E161F0}"/>
                </a:ext>
              </a:extLst>
            </p:cNvPr>
            <p:cNvSpPr/>
            <p:nvPr/>
          </p:nvSpPr>
          <p:spPr>
            <a:xfrm>
              <a:off x="9862304" y="528414"/>
              <a:ext cx="2099888" cy="2243709"/>
            </a:xfrm>
            <a:prstGeom prst="roundRect">
              <a:avLst/>
            </a:prstGeom>
            <a:solidFill>
              <a:srgbClr val="4472C4">
                <a:alpha val="1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C5B35F7-767F-7EDB-243E-DF290929EAD9}"/>
              </a:ext>
            </a:extLst>
          </p:cNvPr>
          <p:cNvGrpSpPr/>
          <p:nvPr/>
        </p:nvGrpSpPr>
        <p:grpSpPr>
          <a:xfrm>
            <a:off x="9997432" y="2332583"/>
            <a:ext cx="2166576" cy="1799978"/>
            <a:chOff x="9862304" y="564060"/>
            <a:chExt cx="2166576" cy="2245351"/>
          </a:xfrm>
        </p:grpSpPr>
        <p:pic>
          <p:nvPicPr>
            <p:cNvPr id="1032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4DD912D0-A9D0-A381-9A64-634436A91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ACFA8129-773A-4849-B6BB-0F1AED23EBD5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C4031C52-C1C8-6F76-932D-96CAC248EFC9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35" name="Rounded Rectangle 1034">
              <a:extLst>
                <a:ext uri="{FF2B5EF4-FFF2-40B4-BE49-F238E27FC236}">
                  <a16:creationId xmlns:a16="http://schemas.microsoft.com/office/drawing/2014/main" id="{521DC535-9AC5-21D4-630C-559631E211EC}"/>
                </a:ext>
              </a:extLst>
            </p:cNvPr>
            <p:cNvSpPr/>
            <p:nvPr/>
          </p:nvSpPr>
          <p:spPr>
            <a:xfrm>
              <a:off x="9862304" y="564060"/>
              <a:ext cx="2099888" cy="2243709"/>
            </a:xfrm>
            <a:prstGeom prst="roundRect">
              <a:avLst/>
            </a:prstGeom>
            <a:solidFill>
              <a:srgbClr val="FF0000">
                <a:alpha val="1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9C5438-0BE6-53AE-2E24-0E215BF0EAFC}"/>
              </a:ext>
            </a:extLst>
          </p:cNvPr>
          <p:cNvGrpSpPr/>
          <p:nvPr/>
        </p:nvGrpSpPr>
        <p:grpSpPr>
          <a:xfrm>
            <a:off x="9937699" y="4261452"/>
            <a:ext cx="2166576" cy="1828554"/>
            <a:chOff x="9862304" y="528414"/>
            <a:chExt cx="2166576" cy="2280997"/>
          </a:xfrm>
        </p:grpSpPr>
        <p:pic>
          <p:nvPicPr>
            <p:cNvPr id="1037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9A8AC562-22E5-516A-DFED-10DE9870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4EE3C6F-6C65-8EFD-AABB-0D8A600D7E12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95FDD09-DDE7-FF6B-1AAD-7E614749EC80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69B03BB4-516B-2543-EE82-3B028E90EFC9}"/>
                </a:ext>
              </a:extLst>
            </p:cNvPr>
            <p:cNvSpPr/>
            <p:nvPr/>
          </p:nvSpPr>
          <p:spPr>
            <a:xfrm>
              <a:off x="9862304" y="528414"/>
              <a:ext cx="2099888" cy="2243709"/>
            </a:xfrm>
            <a:prstGeom prst="roundRect">
              <a:avLst/>
            </a:prstGeom>
            <a:solidFill>
              <a:schemeClr val="bg2">
                <a:lumMod val="25000"/>
                <a:alpha val="1411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46288AB-115D-7DD5-A3E4-F985C6D2CC1F}"/>
              </a:ext>
            </a:extLst>
          </p:cNvPr>
          <p:cNvCxnSpPr>
            <a:cxnSpLocks/>
            <a:stCxn id="52" idx="3"/>
            <a:endCxn id="1028" idx="1"/>
          </p:cNvCxnSpPr>
          <p:nvPr/>
        </p:nvCxnSpPr>
        <p:spPr>
          <a:xfrm flipV="1">
            <a:off x="9357441" y="1269961"/>
            <a:ext cx="572659" cy="19753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21E50761-4B9F-93B9-7DAB-9C742F9995F6}"/>
              </a:ext>
            </a:extLst>
          </p:cNvPr>
          <p:cNvCxnSpPr>
            <a:cxnSpLocks/>
            <a:stCxn id="52" idx="3"/>
            <a:endCxn id="1040" idx="1"/>
          </p:cNvCxnSpPr>
          <p:nvPr/>
        </p:nvCxnSpPr>
        <p:spPr>
          <a:xfrm>
            <a:off x="9357441" y="3245264"/>
            <a:ext cx="580258" cy="19155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2FDFC3C-9350-CF44-C13D-29A105C6475D}"/>
              </a:ext>
            </a:extLst>
          </p:cNvPr>
          <p:cNvGrpSpPr/>
          <p:nvPr/>
        </p:nvGrpSpPr>
        <p:grpSpPr>
          <a:xfrm>
            <a:off x="0" y="433992"/>
            <a:ext cx="6615113" cy="5622544"/>
            <a:chOff x="0" y="421062"/>
            <a:chExt cx="7505712" cy="6349126"/>
          </a:xfrm>
        </p:grpSpPr>
        <p:pic>
          <p:nvPicPr>
            <p:cNvPr id="1030" name="Picture 6" descr="Database icon - Download on Iconfinder on Iconfinder">
              <a:extLst>
                <a:ext uri="{FF2B5EF4-FFF2-40B4-BE49-F238E27FC236}">
                  <a16:creationId xmlns:a16="http://schemas.microsoft.com/office/drawing/2014/main" id="{E29EE108-EE74-437C-0B35-CE642CF5E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44" y="3216249"/>
              <a:ext cx="791737" cy="7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3125E-1E80-5095-4654-D96B249D6749}"/>
                </a:ext>
              </a:extLst>
            </p:cNvPr>
            <p:cNvSpPr txBox="1"/>
            <p:nvPr/>
          </p:nvSpPr>
          <p:spPr>
            <a:xfrm>
              <a:off x="533402" y="2859615"/>
              <a:ext cx="739697" cy="38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2E64F5-64AD-2E13-B067-7A7A06C989FD}"/>
                </a:ext>
              </a:extLst>
            </p:cNvPr>
            <p:cNvCxnSpPr>
              <a:cxnSpLocks/>
              <a:stCxn id="1030" idx="3"/>
            </p:cNvCxnSpPr>
            <p:nvPr/>
          </p:nvCxnSpPr>
          <p:spPr>
            <a:xfrm flipV="1">
              <a:off x="1297281" y="1399069"/>
              <a:ext cx="1585302" cy="22130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B76275-AD3B-7A87-12C7-ACC5BF40D4BB}"/>
                </a:ext>
              </a:extLst>
            </p:cNvPr>
            <p:cNvSpPr txBox="1"/>
            <p:nvPr/>
          </p:nvSpPr>
          <p:spPr>
            <a:xfrm>
              <a:off x="0" y="4093014"/>
              <a:ext cx="1918010" cy="149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Send different batch to each GPU with Distributed Sampler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C80DF5D-0EC4-F515-F9FD-5FCE94E17749}"/>
                </a:ext>
              </a:extLst>
            </p:cNvPr>
            <p:cNvGrpSpPr/>
            <p:nvPr/>
          </p:nvGrpSpPr>
          <p:grpSpPr>
            <a:xfrm>
              <a:off x="2903032" y="421062"/>
              <a:ext cx="4601744" cy="2031097"/>
              <a:chOff x="2289714" y="2207153"/>
              <a:chExt cx="4601744" cy="2031097"/>
            </a:xfrm>
          </p:grpSpPr>
          <p:pic>
            <p:nvPicPr>
              <p:cNvPr id="1026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06F974A7-BDCE-74E3-8BE0-51223B58F5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8712090E-5E4A-A69E-3AF1-63A8C952AB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DB12E9-F462-C1E8-B947-C57EEFCC3643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D55280-9208-E017-6333-F6F84318F3B1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18551-0203-3EF5-7A68-2ED076DE910D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C91385-3D6C-FF0B-A5AF-A68BC838A9FB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B7681-E75E-2FDA-742A-46A68A8EBBB3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09E0502-C4D0-AA0B-9633-5367FB9B3CFF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rgbClr val="4472C4">
                  <a:alpha val="14118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218996-85FA-1A81-955F-667A6D219055}"/>
                </a:ext>
              </a:extLst>
            </p:cNvPr>
            <p:cNvGrpSpPr/>
            <p:nvPr/>
          </p:nvGrpSpPr>
          <p:grpSpPr>
            <a:xfrm>
              <a:off x="2860396" y="2594678"/>
              <a:ext cx="4601744" cy="2031097"/>
              <a:chOff x="2289714" y="2207153"/>
              <a:chExt cx="4601744" cy="2031097"/>
            </a:xfrm>
          </p:grpSpPr>
          <p:pic>
            <p:nvPicPr>
              <p:cNvPr id="9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949394C1-AE7D-4104-FEAA-C46CC9FDB9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0422E78C-E9F0-6487-6C92-0533913DC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E1558-E6FA-A85F-D7DB-B50B55330C61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975278-7E4C-6754-10A5-6B562D8E1EB6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F30304-0B6D-9E76-2563-A924B25FE1ED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142D7F-5A9B-3930-6C12-20EE0543CD1A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228364-CF48-BB1D-42C0-2742F0EE1577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C65BDB4-94DE-2056-0E99-03295024E85C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rgbClr val="FF0000">
                  <a:alpha val="14118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FF4856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34A2BB-953A-3D96-20D0-9D19485EA012}"/>
                </a:ext>
              </a:extLst>
            </p:cNvPr>
            <p:cNvGrpSpPr/>
            <p:nvPr/>
          </p:nvGrpSpPr>
          <p:grpSpPr>
            <a:xfrm>
              <a:off x="2903968" y="4739091"/>
              <a:ext cx="4601744" cy="2031097"/>
              <a:chOff x="2289714" y="2207153"/>
              <a:chExt cx="4601744" cy="2031097"/>
            </a:xfrm>
          </p:grpSpPr>
          <p:pic>
            <p:nvPicPr>
              <p:cNvPr id="27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490EE7B6-1616-0335-3A80-F63E370F9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6802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Want to know how Deep Learning works? Here's a quick guide for everyone.">
                <a:extLst>
                  <a:ext uri="{FF2B5EF4-FFF2-40B4-BE49-F238E27FC236}">
                    <a16:creationId xmlns:a16="http://schemas.microsoft.com/office/drawing/2014/main" id="{9D4A77BA-52EB-6ED3-A0EF-5C8DC9ED1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856" y="2620536"/>
                <a:ext cx="1806498" cy="1204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6254EC-FCF6-78BA-0317-C234326F234D}"/>
                  </a:ext>
                </a:extLst>
              </p:cNvPr>
              <p:cNvSpPr txBox="1"/>
              <p:nvPr/>
            </p:nvSpPr>
            <p:spPr>
              <a:xfrm>
                <a:off x="2432819" y="2351563"/>
                <a:ext cx="1663392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Forward pass: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35EF07-04C1-91CE-F55C-EE7A1F5304D0}"/>
                  </a:ext>
                </a:extLst>
              </p:cNvPr>
              <p:cNvSpPr txBox="1"/>
              <p:nvPr/>
            </p:nvSpPr>
            <p:spPr>
              <a:xfrm>
                <a:off x="4813611" y="2351563"/>
                <a:ext cx="1997930" cy="38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Backward pass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04FA82-374C-8783-8697-41FA4FF07736}"/>
                  </a:ext>
                </a:extLst>
              </p:cNvPr>
              <p:cNvSpPr txBox="1"/>
              <p:nvPr/>
            </p:nvSpPr>
            <p:spPr>
              <a:xfrm>
                <a:off x="2512740" y="3702207"/>
                <a:ext cx="1655956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Loss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5EA4BCC-75D4-AC97-B410-2948956F4930}"/>
                  </a:ext>
                </a:extLst>
              </p:cNvPr>
              <p:cNvCxnSpPr/>
              <p:nvPr/>
            </p:nvCxnSpPr>
            <p:spPr>
              <a:xfrm>
                <a:off x="4334108" y="3222702"/>
                <a:ext cx="5129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E9BCFE-6A51-D184-A19B-DE495CAF50D2}"/>
                  </a:ext>
                </a:extLst>
              </p:cNvPr>
              <p:cNvSpPr txBox="1"/>
              <p:nvPr/>
            </p:nvSpPr>
            <p:spPr>
              <a:xfrm>
                <a:off x="4858221" y="3734552"/>
                <a:ext cx="2005362" cy="38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Compute Gradient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14D1E29-8CBF-454C-B688-560CFE5279E9}"/>
                  </a:ext>
                </a:extLst>
              </p:cNvPr>
              <p:cNvSpPr/>
              <p:nvPr/>
            </p:nvSpPr>
            <p:spPr>
              <a:xfrm>
                <a:off x="2289714" y="2207153"/>
                <a:ext cx="4601744" cy="2031097"/>
              </a:xfrm>
              <a:prstGeom prst="roundRect">
                <a:avLst/>
              </a:prstGeom>
              <a:solidFill>
                <a:schemeClr val="bg2">
                  <a:lumMod val="25000"/>
                  <a:alpha val="1411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6B3C57-C370-6E5B-BE88-7CBC5C7373A4}"/>
                </a:ext>
              </a:extLst>
            </p:cNvPr>
            <p:cNvCxnSpPr>
              <a:cxnSpLocks/>
              <a:stCxn id="1030" idx="3"/>
              <a:endCxn id="34" idx="1"/>
            </p:cNvCxnSpPr>
            <p:nvPr/>
          </p:nvCxnSpPr>
          <p:spPr>
            <a:xfrm>
              <a:off x="1297281" y="3612118"/>
              <a:ext cx="1606687" cy="214252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0D34A9-07EC-968F-7D34-D9FFA9DFF46C}"/>
                </a:ext>
              </a:extLst>
            </p:cNvPr>
            <p:cNvCxnSpPr>
              <a:cxnSpLocks/>
              <a:stCxn id="1030" idx="3"/>
              <a:endCxn id="25" idx="1"/>
            </p:cNvCxnSpPr>
            <p:nvPr/>
          </p:nvCxnSpPr>
          <p:spPr>
            <a:xfrm flipV="1">
              <a:off x="1297281" y="3610227"/>
              <a:ext cx="1563115" cy="189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53A516-213F-6C30-2734-6D2A9B7018EF}"/>
              </a:ext>
            </a:extLst>
          </p:cNvPr>
          <p:cNvCxnSpPr>
            <a:cxnSpLocks/>
            <a:stCxn id="25" idx="3"/>
            <a:endCxn id="1035" idx="1"/>
          </p:cNvCxnSpPr>
          <p:nvPr/>
        </p:nvCxnSpPr>
        <p:spPr>
          <a:xfrm flipV="1">
            <a:off x="6576711" y="3231914"/>
            <a:ext cx="2789349" cy="262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EA9436A7-ED3E-AF56-CAA7-1289FA9CC469}"/>
              </a:ext>
            </a:extLst>
          </p:cNvPr>
          <p:cNvGrpSpPr/>
          <p:nvPr/>
        </p:nvGrpSpPr>
        <p:grpSpPr>
          <a:xfrm>
            <a:off x="9298728" y="370630"/>
            <a:ext cx="2166576" cy="1828554"/>
            <a:chOff x="9862304" y="528414"/>
            <a:chExt cx="2166576" cy="2280997"/>
          </a:xfrm>
        </p:grpSpPr>
        <p:pic>
          <p:nvPicPr>
            <p:cNvPr id="17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54326897-E950-9487-8CF1-CCD8B3256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1CFAF4-6F6C-D841-A774-66DE07306583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10183-0174-1766-C8B5-567B7680ABD3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28" name="Rounded Rectangle 1027">
              <a:extLst>
                <a:ext uri="{FF2B5EF4-FFF2-40B4-BE49-F238E27FC236}">
                  <a16:creationId xmlns:a16="http://schemas.microsoft.com/office/drawing/2014/main" id="{7498E5FA-22FA-94FF-046D-488E19E161F0}"/>
                </a:ext>
              </a:extLst>
            </p:cNvPr>
            <p:cNvSpPr/>
            <p:nvPr/>
          </p:nvSpPr>
          <p:spPr>
            <a:xfrm>
              <a:off x="9862304" y="528414"/>
              <a:ext cx="2099888" cy="2243709"/>
            </a:xfrm>
            <a:prstGeom prst="roundRect">
              <a:avLst/>
            </a:prstGeom>
            <a:solidFill>
              <a:srgbClr val="4472C4">
                <a:alpha val="1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C5B35F7-767F-7EDB-243E-DF290929EAD9}"/>
              </a:ext>
            </a:extLst>
          </p:cNvPr>
          <p:cNvGrpSpPr/>
          <p:nvPr/>
        </p:nvGrpSpPr>
        <p:grpSpPr>
          <a:xfrm>
            <a:off x="9366060" y="2332583"/>
            <a:ext cx="2166576" cy="1799978"/>
            <a:chOff x="9862304" y="564060"/>
            <a:chExt cx="2166576" cy="2245351"/>
          </a:xfrm>
        </p:grpSpPr>
        <p:pic>
          <p:nvPicPr>
            <p:cNvPr id="1032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4DD912D0-A9D0-A381-9A64-634436A91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ACFA8129-773A-4849-B6BB-0F1AED23EBD5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C4031C52-C1C8-6F76-932D-96CAC248EFC9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35" name="Rounded Rectangle 1034">
              <a:extLst>
                <a:ext uri="{FF2B5EF4-FFF2-40B4-BE49-F238E27FC236}">
                  <a16:creationId xmlns:a16="http://schemas.microsoft.com/office/drawing/2014/main" id="{521DC535-9AC5-21D4-630C-559631E211EC}"/>
                </a:ext>
              </a:extLst>
            </p:cNvPr>
            <p:cNvSpPr/>
            <p:nvPr/>
          </p:nvSpPr>
          <p:spPr>
            <a:xfrm>
              <a:off x="9862304" y="564060"/>
              <a:ext cx="2099888" cy="2243709"/>
            </a:xfrm>
            <a:prstGeom prst="roundRect">
              <a:avLst/>
            </a:prstGeom>
            <a:solidFill>
              <a:srgbClr val="FF0000">
                <a:alpha val="1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9C5438-0BE6-53AE-2E24-0E215BF0EAFC}"/>
              </a:ext>
            </a:extLst>
          </p:cNvPr>
          <p:cNvGrpSpPr/>
          <p:nvPr/>
        </p:nvGrpSpPr>
        <p:grpSpPr>
          <a:xfrm>
            <a:off x="9306327" y="4261452"/>
            <a:ext cx="2166576" cy="1828554"/>
            <a:chOff x="9862304" y="528414"/>
            <a:chExt cx="2166576" cy="2280997"/>
          </a:xfrm>
        </p:grpSpPr>
        <p:pic>
          <p:nvPicPr>
            <p:cNvPr id="1037" name="Picture 2" descr="Want to know how Deep Learning works? Here's a quick guide for everyone.">
              <a:extLst>
                <a:ext uri="{FF2B5EF4-FFF2-40B4-BE49-F238E27FC236}">
                  <a16:creationId xmlns:a16="http://schemas.microsoft.com/office/drawing/2014/main" id="{9A8AC562-22E5-516A-DFED-10DE98701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153" y="934405"/>
              <a:ext cx="1806498" cy="120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14EE3C6F-6C65-8EFD-AABB-0D8A600D7E12}"/>
                </a:ext>
              </a:extLst>
            </p:cNvPr>
            <p:cNvSpPr txBox="1"/>
            <p:nvPr/>
          </p:nvSpPr>
          <p:spPr>
            <a:xfrm>
              <a:off x="10023518" y="642861"/>
              <a:ext cx="2005362" cy="422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Optimization Step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95FDD09-DDE7-FF6B-1AAD-7E614749EC80}"/>
                </a:ext>
              </a:extLst>
            </p:cNvPr>
            <p:cNvSpPr txBox="1"/>
            <p:nvPr/>
          </p:nvSpPr>
          <p:spPr>
            <a:xfrm>
              <a:off x="9969586" y="2079944"/>
              <a:ext cx="1849021" cy="7294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Update Weights/model</a:t>
              </a:r>
            </a:p>
          </p:txBody>
        </p:sp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69B03BB4-516B-2543-EE82-3B028E90EFC9}"/>
                </a:ext>
              </a:extLst>
            </p:cNvPr>
            <p:cNvSpPr/>
            <p:nvPr/>
          </p:nvSpPr>
          <p:spPr>
            <a:xfrm>
              <a:off x="9862304" y="528414"/>
              <a:ext cx="2099888" cy="2243709"/>
            </a:xfrm>
            <a:prstGeom prst="roundRect">
              <a:avLst/>
            </a:prstGeom>
            <a:solidFill>
              <a:schemeClr val="bg2">
                <a:lumMod val="25000"/>
                <a:alpha val="1411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DD5BA57-D8EE-0F27-6F5C-78903156F62B}"/>
              </a:ext>
            </a:extLst>
          </p:cNvPr>
          <p:cNvSpPr txBox="1"/>
          <p:nvPr/>
        </p:nvSpPr>
        <p:spPr>
          <a:xfrm>
            <a:off x="6772461" y="2916843"/>
            <a:ext cx="23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AllReduce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Average Gradients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40EF85-8FEF-8212-E1F3-DBAF11DF3F43}"/>
              </a:ext>
            </a:extLst>
          </p:cNvPr>
          <p:cNvGrpSpPr/>
          <p:nvPr/>
        </p:nvGrpSpPr>
        <p:grpSpPr>
          <a:xfrm>
            <a:off x="9831880" y="944595"/>
            <a:ext cx="1033583" cy="457200"/>
            <a:chOff x="7186769" y="1034143"/>
            <a:chExt cx="1033583" cy="457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1A14A2-6C61-BD92-44F9-55A188E37BCF}"/>
                </a:ext>
              </a:extLst>
            </p:cNvPr>
            <p:cNvSpPr/>
            <p:nvPr/>
          </p:nvSpPr>
          <p:spPr>
            <a:xfrm>
              <a:off x="7186769" y="1034143"/>
              <a:ext cx="1033583" cy="4572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187BE09-2D71-A4A9-1D89-941FABE448AB}"/>
                </a:ext>
              </a:extLst>
            </p:cNvPr>
            <p:cNvSpPr/>
            <p:nvPr/>
          </p:nvSpPr>
          <p:spPr>
            <a:xfrm>
              <a:off x="7231820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B9A5DCD-C9EC-182A-9070-5F8455E93915}"/>
                </a:ext>
              </a:extLst>
            </p:cNvPr>
            <p:cNvSpPr/>
            <p:nvPr/>
          </p:nvSpPr>
          <p:spPr>
            <a:xfrm>
              <a:off x="7558867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56CE223-D9E2-810E-877D-2DE25715B63A}"/>
                </a:ext>
              </a:extLst>
            </p:cNvPr>
            <p:cNvSpPr/>
            <p:nvPr/>
          </p:nvSpPr>
          <p:spPr>
            <a:xfrm>
              <a:off x="7873628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D7068B-E9E5-1775-DB46-C772F6764892}"/>
              </a:ext>
            </a:extLst>
          </p:cNvPr>
          <p:cNvGrpSpPr/>
          <p:nvPr/>
        </p:nvGrpSpPr>
        <p:grpSpPr>
          <a:xfrm>
            <a:off x="9881060" y="2913655"/>
            <a:ext cx="1033583" cy="457200"/>
            <a:chOff x="7186769" y="1034143"/>
            <a:chExt cx="1033583" cy="457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6B836E-38E5-6EB0-6D71-5E6CF0E1BDDF}"/>
                </a:ext>
              </a:extLst>
            </p:cNvPr>
            <p:cNvSpPr/>
            <p:nvPr/>
          </p:nvSpPr>
          <p:spPr>
            <a:xfrm>
              <a:off x="7186769" y="1034143"/>
              <a:ext cx="1033583" cy="4572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0DF6C896-4D2A-C8DF-E198-62C9BCAF9219}"/>
                </a:ext>
              </a:extLst>
            </p:cNvPr>
            <p:cNvSpPr/>
            <p:nvPr/>
          </p:nvSpPr>
          <p:spPr>
            <a:xfrm>
              <a:off x="7231820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583C844-FA21-590C-1E72-7A29A15F91DE}"/>
                </a:ext>
              </a:extLst>
            </p:cNvPr>
            <p:cNvSpPr/>
            <p:nvPr/>
          </p:nvSpPr>
          <p:spPr>
            <a:xfrm>
              <a:off x="7558867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127D3A9-70FE-7AEB-7424-666D302BCA5C}"/>
                </a:ext>
              </a:extLst>
            </p:cNvPr>
            <p:cNvSpPr/>
            <p:nvPr/>
          </p:nvSpPr>
          <p:spPr>
            <a:xfrm>
              <a:off x="7873628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9F0F3-037C-4758-EEFB-55CED9AEAC3F}"/>
              </a:ext>
            </a:extLst>
          </p:cNvPr>
          <p:cNvGrpSpPr/>
          <p:nvPr/>
        </p:nvGrpSpPr>
        <p:grpSpPr>
          <a:xfrm>
            <a:off x="9831879" y="4869891"/>
            <a:ext cx="1033583" cy="457200"/>
            <a:chOff x="7186769" y="1034143"/>
            <a:chExt cx="1033583" cy="457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E15AFC-A191-E1BE-31C3-B963FB0DADBB}"/>
                </a:ext>
              </a:extLst>
            </p:cNvPr>
            <p:cNvSpPr/>
            <p:nvPr/>
          </p:nvSpPr>
          <p:spPr>
            <a:xfrm>
              <a:off x="7186769" y="1034143"/>
              <a:ext cx="1033583" cy="4572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CFBCD99-F4A8-3AEA-6512-67318C430CBB}"/>
                </a:ext>
              </a:extLst>
            </p:cNvPr>
            <p:cNvSpPr/>
            <p:nvPr/>
          </p:nvSpPr>
          <p:spPr>
            <a:xfrm>
              <a:off x="7231820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75A5246-38F6-CD70-601B-B354B7AC0310}"/>
                </a:ext>
              </a:extLst>
            </p:cNvPr>
            <p:cNvSpPr/>
            <p:nvPr/>
          </p:nvSpPr>
          <p:spPr>
            <a:xfrm>
              <a:off x="7558867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0CCEE2-38D9-3C46-1E57-EB2B7D81F572}"/>
                </a:ext>
              </a:extLst>
            </p:cNvPr>
            <p:cNvSpPr/>
            <p:nvPr/>
          </p:nvSpPr>
          <p:spPr>
            <a:xfrm>
              <a:off x="7873628" y="1144579"/>
              <a:ext cx="265094" cy="2363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𝛁</a:t>
              </a:r>
            </a:p>
          </p:txBody>
        </p:sp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A17F842-A7AC-9BF0-E00A-4F4A64A664E0}"/>
              </a:ext>
            </a:extLst>
          </p:cNvPr>
          <p:cNvSpPr/>
          <p:nvPr/>
        </p:nvSpPr>
        <p:spPr>
          <a:xfrm>
            <a:off x="5424177" y="1348904"/>
            <a:ext cx="388368" cy="3652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𝛁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2AE79D8-F3B7-9BCF-9EF1-775276DB06B1}"/>
              </a:ext>
            </a:extLst>
          </p:cNvPr>
          <p:cNvSpPr/>
          <p:nvPr/>
        </p:nvSpPr>
        <p:spPr>
          <a:xfrm>
            <a:off x="5399790" y="3193423"/>
            <a:ext cx="388368" cy="4270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𝛁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91B0E12-CF89-665A-8C00-FD440B66C328}"/>
              </a:ext>
            </a:extLst>
          </p:cNvPr>
          <p:cNvSpPr/>
          <p:nvPr/>
        </p:nvSpPr>
        <p:spPr>
          <a:xfrm>
            <a:off x="5437615" y="5098491"/>
            <a:ext cx="361493" cy="4107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𝛁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C6BCC68-24A4-9C98-42C4-7CB657D1243E}"/>
              </a:ext>
            </a:extLst>
          </p:cNvPr>
          <p:cNvSpPr/>
          <p:nvPr/>
        </p:nvSpPr>
        <p:spPr>
          <a:xfrm>
            <a:off x="3185943" y="1337970"/>
            <a:ext cx="388368" cy="3652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8E88BF3-42BB-EAD2-BA67-DC1EC5BF8877}"/>
              </a:ext>
            </a:extLst>
          </p:cNvPr>
          <p:cNvSpPr/>
          <p:nvPr/>
        </p:nvSpPr>
        <p:spPr>
          <a:xfrm>
            <a:off x="3185943" y="3227290"/>
            <a:ext cx="388368" cy="4270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25" name="Rounded Rectangle 1024">
            <a:extLst>
              <a:ext uri="{FF2B5EF4-FFF2-40B4-BE49-F238E27FC236}">
                <a16:creationId xmlns:a16="http://schemas.microsoft.com/office/drawing/2014/main" id="{5C280E26-77EB-14B3-5AAD-A474404B129E}"/>
              </a:ext>
            </a:extLst>
          </p:cNvPr>
          <p:cNvSpPr/>
          <p:nvPr/>
        </p:nvSpPr>
        <p:spPr>
          <a:xfrm>
            <a:off x="3197897" y="5151246"/>
            <a:ext cx="361493" cy="4107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4895118-A0E9-50BD-7E60-50411378A76C}"/>
              </a:ext>
            </a:extLst>
          </p:cNvPr>
          <p:cNvCxnSpPr/>
          <p:nvPr/>
        </p:nvCxnSpPr>
        <p:spPr>
          <a:xfrm>
            <a:off x="3247774" y="1161426"/>
            <a:ext cx="388368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16207D2F-15B7-FA0F-9316-B00E9347A9CE}"/>
              </a:ext>
            </a:extLst>
          </p:cNvPr>
          <p:cNvCxnSpPr>
            <a:cxnSpLocks/>
          </p:cNvCxnSpPr>
          <p:nvPr/>
        </p:nvCxnSpPr>
        <p:spPr>
          <a:xfrm flipH="1">
            <a:off x="5394129" y="1160543"/>
            <a:ext cx="381517" cy="0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B1E61BD9-C149-B4CA-E472-0F30CD20F120}"/>
              </a:ext>
            </a:extLst>
          </p:cNvPr>
          <p:cNvCxnSpPr/>
          <p:nvPr/>
        </p:nvCxnSpPr>
        <p:spPr>
          <a:xfrm>
            <a:off x="3223520" y="3064288"/>
            <a:ext cx="388368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602CBFBA-2570-B9F7-4321-7DC323F9ECAC}"/>
              </a:ext>
            </a:extLst>
          </p:cNvPr>
          <p:cNvCxnSpPr/>
          <p:nvPr/>
        </p:nvCxnSpPr>
        <p:spPr>
          <a:xfrm>
            <a:off x="3223520" y="4980327"/>
            <a:ext cx="388368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574F5D87-8B43-8ABD-02D6-7F8DE644FD4B}"/>
              </a:ext>
            </a:extLst>
          </p:cNvPr>
          <p:cNvCxnSpPr>
            <a:cxnSpLocks/>
          </p:cNvCxnSpPr>
          <p:nvPr/>
        </p:nvCxnSpPr>
        <p:spPr>
          <a:xfrm flipH="1">
            <a:off x="5349303" y="3024091"/>
            <a:ext cx="381517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EBB383D-BDCF-8C24-F823-A0CB8FF41361}"/>
              </a:ext>
            </a:extLst>
          </p:cNvPr>
          <p:cNvCxnSpPr>
            <a:cxnSpLocks/>
          </p:cNvCxnSpPr>
          <p:nvPr/>
        </p:nvCxnSpPr>
        <p:spPr>
          <a:xfrm flipH="1">
            <a:off x="5395462" y="4954327"/>
            <a:ext cx="381517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19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160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Duncan, Juliana R</dc:creator>
  <cp:lastModifiedBy>Duncan, Juliana R</cp:lastModifiedBy>
  <cp:revision>2</cp:revision>
  <dcterms:created xsi:type="dcterms:W3CDTF">2024-05-01T18:11:26Z</dcterms:created>
  <dcterms:modified xsi:type="dcterms:W3CDTF">2024-05-03T18:37:35Z</dcterms:modified>
</cp:coreProperties>
</file>