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86" r:id="rId3"/>
    <p:sldId id="453" r:id="rId4"/>
    <p:sldId id="468" r:id="rId5"/>
    <p:sldId id="469" r:id="rId6"/>
    <p:sldId id="456" r:id="rId7"/>
    <p:sldId id="470" r:id="rId8"/>
    <p:sldId id="471" r:id="rId9"/>
    <p:sldId id="455" r:id="rId10"/>
    <p:sldId id="472" r:id="rId11"/>
    <p:sldId id="473" r:id="rId12"/>
    <p:sldId id="463" r:id="rId13"/>
    <p:sldId id="474" r:id="rId14"/>
    <p:sldId id="475" r:id="rId15"/>
    <p:sldId id="465" r:id="rId16"/>
    <p:sldId id="487" r:id="rId17"/>
    <p:sldId id="460" r:id="rId18"/>
    <p:sldId id="454" r:id="rId19"/>
    <p:sldId id="457" r:id="rId20"/>
    <p:sldId id="458" r:id="rId21"/>
    <p:sldId id="459" r:id="rId22"/>
    <p:sldId id="461" r:id="rId23"/>
    <p:sldId id="482" r:id="rId24"/>
    <p:sldId id="479" r:id="rId25"/>
    <p:sldId id="478" r:id="rId26"/>
    <p:sldId id="480" r:id="rId27"/>
    <p:sldId id="481" r:id="rId28"/>
    <p:sldId id="477" r:id="rId29"/>
    <p:sldId id="476" r:id="rId30"/>
    <p:sldId id="483" r:id="rId31"/>
    <p:sldId id="484" r:id="rId32"/>
    <p:sldId id="489" r:id="rId33"/>
    <p:sldId id="488" r:id="rId34"/>
    <p:sldId id="4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/>
    <p:restoredTop sz="73322"/>
  </p:normalViewPr>
  <p:slideViewPr>
    <p:cSldViewPr snapToGrid="0">
      <p:cViewPr varScale="1">
        <p:scale>
          <a:sx n="55" d="100"/>
          <a:sy n="55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4BC19-7FD4-5746-946E-DA45E95481D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D326A-7124-D34B-B1E9-4422F4940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English-speakers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correct for “different” trial (old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incorrect for “same</a:t>
            </a:r>
            <a:r>
              <a:rPr lang="en-US"/>
              <a:t>” trial (old version)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Arabic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0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Japanese 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Japanese 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D326A-7124-D34B-B1E9-4422F4940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8542-A9F3-F9AB-27CF-FA52051A0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2876F-344C-42A5-503B-41341562A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FCEC-8D6C-B8A6-7A3D-08244920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3C94-CB52-D50A-1AC6-A0448917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5A73-9D98-6407-3A1F-BD44CD77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2D03-059E-A734-0B29-DFDE9A0E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E494-AD37-2287-4D27-0EEBD8177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6543-0656-EBA0-E641-DAE8571C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A666-7063-20D4-0943-656F9A9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AF7A-AF04-D7A7-B3DA-E3AA72B2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A5ECE-CF21-A908-673C-F2AB51B99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C817E-C6FF-DC40-9FB6-26AD963D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1A29-215F-7CAB-D28A-538C53E7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5152F-9C51-0208-3DC8-B0F58D3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2EDF-4DC7-E9A7-5DC4-2E2D07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34D4-692B-665B-40F9-C667397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F750-DE4E-A67F-13DB-778562FF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22BA-4E12-45DE-654C-C9F547F1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8C49-6DD6-43FF-629B-41649B4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61A0-9235-283D-468C-F6296A7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8C3-702A-4CC6-B010-C3BC3942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BE133-A569-3703-017B-AFA7E012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E4F1-09B7-E14E-FB08-A18C77EC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4147-B264-1247-0BB5-43D64DC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4A6B-180E-45C7-244A-D757E9C4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F1B0-E82D-C88C-770F-DBF9B09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B468-E410-F6B2-4757-54906DCB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3CA67-9CD0-C65D-51A4-BFB4E584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0DA2D-AE0D-2302-4BC2-1064E7C7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9CCF5-3560-E690-21F6-D6359858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4BE0-6534-6471-C4A6-C21B7F3E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B099-C4CA-F211-EE8B-B262DCE8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27126-E7DD-7F5E-9328-1D2CA48D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69B4-9DC0-87A0-1D83-5E1FCBE5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022A4-2A63-5329-B2F1-C9DFA16FC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F2591-9FC4-3653-DD66-4E79CC9A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D5341-F336-68B0-EF77-7A27CBC0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E3C4-B9D3-59F1-94AA-A94DA005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CD96A-D317-161E-50F2-B5FA10A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DB5-FA03-42F9-8928-024D99CA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353A5-F187-6378-5E9D-7BC4B8C3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F59D7-121E-5FE1-8B90-40A5B19D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2237-F191-F114-A1A7-6CA65C51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D01B6-BE3F-8149-E580-925469E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82B0E-BB0D-83BA-C23E-25A0E79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E136-5338-B81D-8414-07569915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9101-2820-FC3B-9FBF-3D3E0DC5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92CD-8349-4DAF-6AD6-0369EB40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2FF6B-2575-FED2-FE6B-D0C3389C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A254-5556-A2C8-42CB-B400A546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42FF-4619-486D-43CB-3BE930E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36D73-70C2-0D86-144C-7E13596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968-C09C-C9AA-0F01-189FAAD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E825B-D4CD-3143-697E-4EF40CA47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7AB1B-017E-39D5-9D4D-A2B4535A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18D1-0DF8-BCDE-5778-168EEBAC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7F62-F29D-5AB0-39C4-C60ACE49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6ABD-B539-D2BA-B5F7-9EF775B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B1F9B-CB89-DFF0-AFC4-8B059CF8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B824-81B7-1C60-830C-2F8F3CA6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123-C3D3-AAAF-80CE-448E68B94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4B98E-AD74-4540-8D60-7C6C72B4B9F8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1AD1-47C8-FF3D-E2E3-5369AC0E0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D915-F280-BADE-02A1-2A5FD386E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7F590-9154-9747-BF23-45B334724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B4B-8431-6166-16D2-70A7B05CB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50B7-584A-1485-732C-12B9C3AD9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25A20-6B36-1FD2-7523-508E3830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1484E-7019-A186-6BB2-B171DFB5BF83}"/>
              </a:ext>
            </a:extLst>
          </p:cNvPr>
          <p:cNvSpPr txBox="1"/>
          <p:nvPr/>
        </p:nvSpPr>
        <p:spPr>
          <a:xfrm>
            <a:off x="3276959" y="1851645"/>
            <a:ext cx="56380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/>
              <a:t>risen</a:t>
            </a:r>
          </a:p>
        </p:txBody>
      </p:sp>
    </p:spTree>
    <p:extLst>
      <p:ext uri="{BB962C8B-B14F-4D97-AF65-F5344CB8AC3E}">
        <p14:creationId xmlns:p14="http://schemas.microsoft.com/office/powerpoint/2010/main" val="352657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6039-65D5-E35C-DB30-E5E47FDD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14D67-BE78-FDA7-C0C7-0243DA61C281}"/>
              </a:ext>
            </a:extLst>
          </p:cNvPr>
          <p:cNvSpPr txBox="1"/>
          <p:nvPr/>
        </p:nvSpPr>
        <p:spPr>
          <a:xfrm>
            <a:off x="2217182" y="1851645"/>
            <a:ext cx="775763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/>
              <a:t>reason</a:t>
            </a:r>
          </a:p>
        </p:txBody>
      </p:sp>
    </p:spTree>
    <p:extLst>
      <p:ext uri="{BB962C8B-B14F-4D97-AF65-F5344CB8AC3E}">
        <p14:creationId xmlns:p14="http://schemas.microsoft.com/office/powerpoint/2010/main" val="28134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A2DFA4-1F45-8B3C-DDE1-A83103625F03}"/>
              </a:ext>
            </a:extLst>
          </p:cNvPr>
          <p:cNvGrpSpPr/>
          <p:nvPr/>
        </p:nvGrpSpPr>
        <p:grpSpPr>
          <a:xfrm>
            <a:off x="484094" y="663388"/>
            <a:ext cx="11331388" cy="5827059"/>
            <a:chOff x="484094" y="663388"/>
            <a:chExt cx="11331388" cy="58270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9DB6AF-99A9-ADEB-BC62-EDBEC42BB466}"/>
                </a:ext>
              </a:extLst>
            </p:cNvPr>
            <p:cNvGrpSpPr/>
            <p:nvPr/>
          </p:nvGrpSpPr>
          <p:grpSpPr>
            <a:xfrm>
              <a:off x="484094" y="663388"/>
              <a:ext cx="11331388" cy="5827059"/>
              <a:chOff x="484094" y="663388"/>
              <a:chExt cx="11331388" cy="58270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8D3EC28-2950-7839-9ADB-9049AD81B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8015" y="3516923"/>
                <a:ext cx="643596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7D0212-95BD-3433-1C9B-69D4775F2480}"/>
                  </a:ext>
                </a:extLst>
              </p:cNvPr>
              <p:cNvSpPr txBox="1"/>
              <p:nvPr/>
            </p:nvSpPr>
            <p:spPr>
              <a:xfrm>
                <a:off x="968532" y="3105834"/>
                <a:ext cx="14558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indent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2DC601-F5BC-5826-626C-F2504D50DC82}"/>
                  </a:ext>
                </a:extLst>
              </p:cNvPr>
              <p:cNvSpPr txBox="1"/>
              <p:nvPr/>
            </p:nvSpPr>
            <p:spPr>
              <a:xfrm>
                <a:off x="9806412" y="3105833"/>
                <a:ext cx="13445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intent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484007-1B01-E6AE-175C-6ED05661E52F}"/>
                  </a:ext>
                </a:extLst>
              </p:cNvPr>
              <p:cNvSpPr/>
              <p:nvPr/>
            </p:nvSpPr>
            <p:spPr>
              <a:xfrm>
                <a:off x="484094" y="663388"/>
                <a:ext cx="11331388" cy="5827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4FAF7F-45B4-869C-28D3-8E2332B6B61A}"/>
                </a:ext>
              </a:extLst>
            </p:cNvPr>
            <p:cNvSpPr txBox="1"/>
            <p:nvPr/>
          </p:nvSpPr>
          <p:spPr>
            <a:xfrm>
              <a:off x="3079548" y="4737865"/>
              <a:ext cx="60329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Click on the slider based on what you think the word sounded like, then press the Spacebar to continue.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79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DC7A6-5457-04E0-8EA1-C8E1AF20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50A2C-AEAA-D383-4335-BB75443C7AFA}"/>
              </a:ext>
            </a:extLst>
          </p:cNvPr>
          <p:cNvSpPr txBox="1"/>
          <p:nvPr/>
        </p:nvSpPr>
        <p:spPr>
          <a:xfrm>
            <a:off x="2491487" y="1851645"/>
            <a:ext cx="720902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/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28345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C4CA-1332-9AF3-3630-FDD15357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EF72B-5F39-8236-823D-0C3026303515}"/>
              </a:ext>
            </a:extLst>
          </p:cNvPr>
          <p:cNvSpPr txBox="1"/>
          <p:nvPr/>
        </p:nvSpPr>
        <p:spPr>
          <a:xfrm>
            <a:off x="2799873" y="1851645"/>
            <a:ext cx="659225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49384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36F36681-4719-4898-181B-573ABDA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30" y="223074"/>
            <a:ext cx="4398818" cy="3314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A black cross on a white background&#10;&#10;AI-generated content may be incorrect.">
            <a:extLst>
              <a:ext uri="{FF2B5EF4-FFF2-40B4-BE49-F238E27FC236}">
                <a16:creationId xmlns:a16="http://schemas.microsoft.com/office/drawing/2014/main" id="{6B7F58D6-F57E-6C72-49D9-78C66A1DB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1" y="995429"/>
            <a:ext cx="4392468" cy="3300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phic 9" descr="Volume with solid fill">
            <a:extLst>
              <a:ext uri="{FF2B5EF4-FFF2-40B4-BE49-F238E27FC236}">
                <a16:creationId xmlns:a16="http://schemas.microsoft.com/office/drawing/2014/main" id="{C80B44CE-F330-061C-25B7-577C0CE3F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0535" y="4328423"/>
            <a:ext cx="723865" cy="723865"/>
          </a:xfrm>
          <a:prstGeom prst="rect">
            <a:avLst/>
          </a:prstGeom>
        </p:spPr>
      </p:pic>
      <p:pic>
        <p:nvPicPr>
          <p:cNvPr id="11" name="Picture 10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5D3D7BE8-F569-D4DD-608C-2581F0EF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44" y="2181450"/>
            <a:ext cx="4398818" cy="33143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D7678-0B1B-9D85-A9C6-8CA214F924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81" r="3616"/>
          <a:stretch/>
        </p:blipFill>
        <p:spPr>
          <a:xfrm>
            <a:off x="7237729" y="3063546"/>
            <a:ext cx="4392468" cy="3332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ADF3A0-B181-02BE-FA50-72E1873EEB03}"/>
              </a:ext>
            </a:extLst>
          </p:cNvPr>
          <p:cNvSpPr txBox="1"/>
          <p:nvPr/>
        </p:nvSpPr>
        <p:spPr>
          <a:xfrm>
            <a:off x="1048942" y="3685652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150 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59193-0D7D-F438-F744-74881EA10374}"/>
              </a:ext>
            </a:extLst>
          </p:cNvPr>
          <p:cNvSpPr txBox="1"/>
          <p:nvPr/>
        </p:nvSpPr>
        <p:spPr>
          <a:xfrm>
            <a:off x="3083971" y="4328423"/>
            <a:ext cx="211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duration of stimulus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85A4D-9FF4-6250-1943-6FA4C820C35E}"/>
              </a:ext>
            </a:extLst>
          </p:cNvPr>
          <p:cNvSpPr txBox="1"/>
          <p:nvPr/>
        </p:nvSpPr>
        <p:spPr>
          <a:xfrm>
            <a:off x="5522177" y="5567286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150 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192AA-8932-D6AA-3CEF-1CA1E7EE0B97}"/>
              </a:ext>
            </a:extLst>
          </p:cNvPr>
          <p:cNvSpPr txBox="1"/>
          <p:nvPr/>
        </p:nvSpPr>
        <p:spPr>
          <a:xfrm>
            <a:off x="7362453" y="6396335"/>
            <a:ext cx="207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until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09C14-2185-113B-9728-ACAD8FE8AD18}"/>
              </a:ext>
            </a:extLst>
          </p:cNvPr>
          <p:cNvSpPr txBox="1"/>
          <p:nvPr/>
        </p:nvSpPr>
        <p:spPr>
          <a:xfrm>
            <a:off x="7259236" y="4538273"/>
            <a:ext cx="6716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かた</a:t>
            </a:r>
          </a:p>
          <a:p>
            <a:pPr algn="ctr"/>
            <a:r>
              <a:rPr lang="en-US" sz="1100" dirty="0"/>
              <a:t>kata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9131F-F1E2-14DF-E79A-61B38C016979}"/>
              </a:ext>
            </a:extLst>
          </p:cNvPr>
          <p:cNvSpPr txBox="1"/>
          <p:nvPr/>
        </p:nvSpPr>
        <p:spPr>
          <a:xfrm>
            <a:off x="10924230" y="4528477"/>
            <a:ext cx="60785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かった</a:t>
            </a:r>
          </a:p>
          <a:p>
            <a:pPr algn="ctr"/>
            <a:r>
              <a:rPr lang="en-US" sz="1100" dirty="0"/>
              <a:t>katta</a:t>
            </a:r>
          </a:p>
        </p:txBody>
      </p:sp>
    </p:spTree>
    <p:extLst>
      <p:ext uri="{BB962C8B-B14F-4D97-AF65-F5344CB8AC3E}">
        <p14:creationId xmlns:p14="http://schemas.microsoft.com/office/powerpoint/2010/main" val="374710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5CF6-6677-15C4-2341-6CDFC4D3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 discrimination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65EA-2CB9-A879-4940-4C9AAF2A6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Same-different speech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36489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AF7997-ED95-C0F7-403D-25DF71768152}"/>
              </a:ext>
            </a:extLst>
          </p:cNvPr>
          <p:cNvGrpSpPr/>
          <p:nvPr/>
        </p:nvGrpSpPr>
        <p:grpSpPr>
          <a:xfrm>
            <a:off x="420948" y="542364"/>
            <a:ext cx="11241741" cy="5773271"/>
            <a:chOff x="896077" y="1269727"/>
            <a:chExt cx="11241741" cy="57732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3F28B6-808A-0533-CD5C-A71855918141}"/>
                </a:ext>
              </a:extLst>
            </p:cNvPr>
            <p:cNvSpPr/>
            <p:nvPr/>
          </p:nvSpPr>
          <p:spPr>
            <a:xfrm>
              <a:off x="896077" y="1269727"/>
              <a:ext cx="11241741" cy="5773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23BFF-C00F-364A-A5A6-4037736366A9}"/>
                </a:ext>
              </a:extLst>
            </p:cNvPr>
            <p:cNvSpPr txBox="1"/>
            <p:nvPr/>
          </p:nvSpPr>
          <p:spPr>
            <a:xfrm>
              <a:off x="6095998" y="3371532"/>
              <a:ext cx="84189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9C3B3DD-59A2-62DD-54D0-951C9E6E37EE}"/>
              </a:ext>
            </a:extLst>
          </p:cNvPr>
          <p:cNvGrpSpPr/>
          <p:nvPr/>
        </p:nvGrpSpPr>
        <p:grpSpPr>
          <a:xfrm>
            <a:off x="1568823" y="430305"/>
            <a:ext cx="9054353" cy="6228222"/>
            <a:chOff x="1568823" y="430305"/>
            <a:chExt cx="9054353" cy="6228222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EC9902-BAE6-0952-8FFC-98D88974165B}"/>
                </a:ext>
              </a:extLst>
            </p:cNvPr>
            <p:cNvSpPr/>
            <p:nvPr/>
          </p:nvSpPr>
          <p:spPr>
            <a:xfrm>
              <a:off x="1568823" y="430305"/>
              <a:ext cx="9054353" cy="4917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245EE-1DAB-46F3-334E-36738FA2520A}"/>
                </a:ext>
              </a:extLst>
            </p:cNvPr>
            <p:cNvSpPr txBox="1"/>
            <p:nvPr/>
          </p:nvSpPr>
          <p:spPr>
            <a:xfrm>
              <a:off x="4117413" y="886615"/>
              <a:ext cx="3957174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SAME or DIFFERENT?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F09F7-81D2-E358-4CC3-B2B449A5500A}"/>
                </a:ext>
              </a:extLst>
            </p:cNvPr>
            <p:cNvSpPr txBox="1"/>
            <p:nvPr/>
          </p:nvSpPr>
          <p:spPr>
            <a:xfrm>
              <a:off x="2077937" y="6196862"/>
              <a:ext cx="179408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[Stimulus A]</a:t>
              </a:r>
            </a:p>
          </p:txBody>
        </p:sp>
        <p:pic>
          <p:nvPicPr>
            <p:cNvPr id="15" name="Graphic 14" descr="Volume with solid fill">
              <a:extLst>
                <a:ext uri="{FF2B5EF4-FFF2-40B4-BE49-F238E27FC236}">
                  <a16:creationId xmlns:a16="http://schemas.microsoft.com/office/drawing/2014/main" id="{97E0AF5D-F7D1-2BFF-29CB-252E1480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5092" y="5563507"/>
              <a:ext cx="723865" cy="7238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1BCBF4-1F22-820C-08D3-D948A7BADCFF}"/>
                </a:ext>
              </a:extLst>
            </p:cNvPr>
            <p:cNvSpPr txBox="1"/>
            <p:nvPr/>
          </p:nvSpPr>
          <p:spPr>
            <a:xfrm>
              <a:off x="8325595" y="6196862"/>
              <a:ext cx="178286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[Stimulus X]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76E20-DD11-B241-70B2-4A8AE046EBE2}"/>
                </a:ext>
              </a:extLst>
            </p:cNvPr>
            <p:cNvSpPr txBox="1"/>
            <p:nvPr/>
          </p:nvSpPr>
          <p:spPr>
            <a:xfrm>
              <a:off x="5228615" y="6196862"/>
              <a:ext cx="173477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[500 ms ISI]</a:t>
              </a:r>
            </a:p>
          </p:txBody>
        </p:sp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73939B97-C24F-1CA9-581E-20E4F3E3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044" y="5563507"/>
              <a:ext cx="723865" cy="723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53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CB5E1D-571D-934F-7746-3BF3D65EE89B}"/>
              </a:ext>
            </a:extLst>
          </p:cNvPr>
          <p:cNvGrpSpPr/>
          <p:nvPr/>
        </p:nvGrpSpPr>
        <p:grpSpPr>
          <a:xfrm>
            <a:off x="1568823" y="788893"/>
            <a:ext cx="9054353" cy="4917143"/>
            <a:chOff x="1568823" y="430305"/>
            <a:chExt cx="9054353" cy="49171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FB43FA-896A-E45E-6F4F-9308E1061F13}"/>
                </a:ext>
              </a:extLst>
            </p:cNvPr>
            <p:cNvSpPr/>
            <p:nvPr/>
          </p:nvSpPr>
          <p:spPr>
            <a:xfrm>
              <a:off x="1568823" y="430305"/>
              <a:ext cx="9054353" cy="4917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E245EE-1DAB-46F3-334E-36738FA2520A}"/>
                </a:ext>
              </a:extLst>
            </p:cNvPr>
            <p:cNvSpPr txBox="1"/>
            <p:nvPr/>
          </p:nvSpPr>
          <p:spPr>
            <a:xfrm>
              <a:off x="4117413" y="1201271"/>
              <a:ext cx="39571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SAME or DIFFERENT?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7442D4-2CA1-844C-8EC0-BA5CF0ECA10E}"/>
                </a:ext>
              </a:extLst>
            </p:cNvPr>
            <p:cNvSpPr txBox="1"/>
            <p:nvPr/>
          </p:nvSpPr>
          <p:spPr>
            <a:xfrm>
              <a:off x="2146616" y="3263153"/>
              <a:ext cx="144142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F</a:t>
              </a:r>
            </a:p>
            <a:p>
              <a:pPr algn="ctr"/>
              <a:r>
                <a:rPr lang="en-US" sz="3200" dirty="0"/>
                <a:t>(Same)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31264D-9287-BE39-9337-7B9E1DF773A1}"/>
                </a:ext>
              </a:extLst>
            </p:cNvPr>
            <p:cNvSpPr txBox="1"/>
            <p:nvPr/>
          </p:nvSpPr>
          <p:spPr>
            <a:xfrm>
              <a:off x="8074587" y="3263153"/>
              <a:ext cx="19707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J</a:t>
              </a:r>
            </a:p>
            <a:p>
              <a:pPr algn="ctr"/>
              <a:r>
                <a:rPr lang="en-US" sz="3200" dirty="0"/>
                <a:t>(Different)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8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9E94-C2AD-B24B-FFC2-B88CA2D0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VAS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9E52-B615-2300-C916-B59FE889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analog scale</a:t>
            </a:r>
          </a:p>
        </p:txBody>
      </p:sp>
    </p:spTree>
    <p:extLst>
      <p:ext uri="{BB962C8B-B14F-4D97-AF65-F5344CB8AC3E}">
        <p14:creationId xmlns:p14="http://schemas.microsoft.com/office/powerpoint/2010/main" val="211331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C93F3E-DB4A-B1E6-C996-CB95F0BEB91C}"/>
              </a:ext>
            </a:extLst>
          </p:cNvPr>
          <p:cNvGrpSpPr/>
          <p:nvPr/>
        </p:nvGrpSpPr>
        <p:grpSpPr>
          <a:xfrm>
            <a:off x="475129" y="542364"/>
            <a:ext cx="11241741" cy="5773271"/>
            <a:chOff x="475129" y="542364"/>
            <a:chExt cx="11241741" cy="57732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1B8698-A25F-024C-5C82-1DB64DBC234C}"/>
                </a:ext>
              </a:extLst>
            </p:cNvPr>
            <p:cNvSpPr/>
            <p:nvPr/>
          </p:nvSpPr>
          <p:spPr>
            <a:xfrm>
              <a:off x="475129" y="542364"/>
              <a:ext cx="11241741" cy="5773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8680D2-FF97-4C6C-89DD-39C7A3993036}"/>
                </a:ext>
              </a:extLst>
            </p:cNvPr>
            <p:cNvSpPr txBox="1"/>
            <p:nvPr/>
          </p:nvSpPr>
          <p:spPr>
            <a:xfrm>
              <a:off x="4790995" y="878542"/>
              <a:ext cx="26100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6"/>
                  </a:solidFill>
                </a:rPr>
                <a:t>✓</a:t>
              </a:r>
              <a:r>
                <a:rPr lang="en-US" sz="4000" dirty="0"/>
                <a:t> Correct!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954C3F-B597-F866-0629-C56CFF5B32D3}"/>
                </a:ext>
              </a:extLst>
            </p:cNvPr>
            <p:cNvSpPr txBox="1"/>
            <p:nvPr/>
          </p:nvSpPr>
          <p:spPr>
            <a:xfrm>
              <a:off x="1016444" y="3780890"/>
              <a:ext cx="37137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きいた</a:t>
              </a:r>
              <a:endParaRPr lang="en-US" sz="2800" dirty="0"/>
            </a:p>
            <a:p>
              <a:pPr algn="ctr"/>
              <a:r>
                <a:rPr lang="en-US" sz="2800" dirty="0" err="1"/>
                <a:t>kiita</a:t>
              </a:r>
              <a:endParaRPr lang="en-US" sz="2800" dirty="0"/>
            </a:p>
            <a:p>
              <a:pPr algn="ctr"/>
              <a:r>
                <a:rPr lang="en-US" sz="2800" dirty="0"/>
                <a:t>meaning: asked/heard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815EF8-1FFB-4492-B2FD-15AB855C64E2}"/>
                </a:ext>
              </a:extLst>
            </p:cNvPr>
            <p:cNvSpPr txBox="1"/>
            <p:nvPr/>
          </p:nvSpPr>
          <p:spPr>
            <a:xfrm>
              <a:off x="8031554" y="3780890"/>
              <a:ext cx="257423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きた</a:t>
              </a:r>
              <a:endParaRPr lang="en-US" sz="2800" dirty="0"/>
            </a:p>
            <a:p>
              <a:pPr algn="ctr"/>
              <a:r>
                <a:rPr lang="en-US" sz="2800" dirty="0" err="1"/>
                <a:t>kita</a:t>
              </a:r>
              <a:endParaRPr lang="en-US" sz="2800" dirty="0"/>
            </a:p>
            <a:p>
              <a:pPr algn="ctr"/>
              <a:r>
                <a:rPr lang="en-US" sz="2800" dirty="0"/>
                <a:t>meaning: came</a:t>
              </a:r>
            </a:p>
          </p:txBody>
        </p:sp>
        <p:pic>
          <p:nvPicPr>
            <p:cNvPr id="13" name="Picture 12" descr="A red rectangle with white text&#10;&#10;Description automatically generated">
              <a:extLst>
                <a:ext uri="{FF2B5EF4-FFF2-40B4-BE49-F238E27FC236}">
                  <a16:creationId xmlns:a16="http://schemas.microsoft.com/office/drawing/2014/main" id="{4598868B-EADB-7337-C72E-C722D93B8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336" y="2467562"/>
              <a:ext cx="1399989" cy="961438"/>
            </a:xfrm>
            <a:prstGeom prst="rect">
              <a:avLst/>
            </a:prstGeom>
          </p:spPr>
        </p:pic>
        <p:pic>
          <p:nvPicPr>
            <p:cNvPr id="14" name="Picture 13" descr="A red rectangle with white text&#10;&#10;Description automatically generated">
              <a:extLst>
                <a:ext uri="{FF2B5EF4-FFF2-40B4-BE49-F238E27FC236}">
                  <a16:creationId xmlns:a16="http://schemas.microsoft.com/office/drawing/2014/main" id="{085DB7FE-6E5A-8559-C31D-48213738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677" y="2467562"/>
              <a:ext cx="1399989" cy="96143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5CB09E1-0480-103E-6CDA-8778B3441A2A}"/>
              </a:ext>
            </a:extLst>
          </p:cNvPr>
          <p:cNvSpPr txBox="1"/>
          <p:nvPr/>
        </p:nvSpPr>
        <p:spPr>
          <a:xfrm>
            <a:off x="3896711" y="5748625"/>
            <a:ext cx="439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Press the Spacebar to continue.</a:t>
            </a:r>
          </a:p>
        </p:txBody>
      </p:sp>
    </p:spTree>
    <p:extLst>
      <p:ext uri="{BB962C8B-B14F-4D97-AF65-F5344CB8AC3E}">
        <p14:creationId xmlns:p14="http://schemas.microsoft.com/office/powerpoint/2010/main" val="65515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32CE94C-5F85-17CB-FFFD-EBE3762B27A3}"/>
              </a:ext>
            </a:extLst>
          </p:cNvPr>
          <p:cNvGrpSpPr/>
          <p:nvPr/>
        </p:nvGrpSpPr>
        <p:grpSpPr>
          <a:xfrm>
            <a:off x="475129" y="542364"/>
            <a:ext cx="11241741" cy="5773271"/>
            <a:chOff x="475129" y="542364"/>
            <a:chExt cx="11241741" cy="57732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53304E-8EB4-4BCA-C87D-2F96E2CBE4FB}"/>
                </a:ext>
              </a:extLst>
            </p:cNvPr>
            <p:cNvSpPr/>
            <p:nvPr/>
          </p:nvSpPr>
          <p:spPr>
            <a:xfrm>
              <a:off x="475129" y="542364"/>
              <a:ext cx="11241741" cy="5773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8680D2-FF97-4C6C-89DD-39C7A3993036}"/>
                </a:ext>
              </a:extLst>
            </p:cNvPr>
            <p:cNvSpPr txBox="1"/>
            <p:nvPr/>
          </p:nvSpPr>
          <p:spPr>
            <a:xfrm>
              <a:off x="4773355" y="914402"/>
              <a:ext cx="2971711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✕</a:t>
              </a:r>
              <a:r>
                <a:rPr lang="en-US" sz="4000" dirty="0"/>
                <a:t> Incorrect! 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189CF2-9504-047C-E921-68F83CB3EE0A}"/>
                </a:ext>
              </a:extLst>
            </p:cNvPr>
            <p:cNvSpPr txBox="1"/>
            <p:nvPr/>
          </p:nvSpPr>
          <p:spPr>
            <a:xfrm>
              <a:off x="1586215" y="3780890"/>
              <a:ext cx="257423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きた</a:t>
              </a:r>
              <a:endParaRPr lang="en-US" sz="2800" dirty="0"/>
            </a:p>
            <a:p>
              <a:pPr algn="ctr"/>
              <a:r>
                <a:rPr lang="en-US" sz="2800" dirty="0" err="1"/>
                <a:t>kita</a:t>
              </a:r>
              <a:endParaRPr lang="en-US" sz="2800" dirty="0"/>
            </a:p>
            <a:p>
              <a:pPr algn="ctr"/>
              <a:r>
                <a:rPr lang="en-US" sz="2800" dirty="0"/>
                <a:t>meaning: came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1ED3FC-BED0-579D-8F3E-9A12B739CE10}"/>
                </a:ext>
              </a:extLst>
            </p:cNvPr>
            <p:cNvSpPr txBox="1"/>
            <p:nvPr/>
          </p:nvSpPr>
          <p:spPr>
            <a:xfrm>
              <a:off x="8031554" y="3780890"/>
              <a:ext cx="257423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きた</a:t>
              </a:r>
              <a:endParaRPr lang="en-US" sz="2800" dirty="0"/>
            </a:p>
            <a:p>
              <a:pPr algn="ctr"/>
              <a:r>
                <a:rPr lang="en-US" sz="2800" dirty="0" err="1"/>
                <a:t>kita</a:t>
              </a:r>
              <a:endParaRPr lang="en-US" sz="2800" dirty="0"/>
            </a:p>
            <a:p>
              <a:pPr algn="ctr"/>
              <a:r>
                <a:rPr lang="en-US" sz="2800" dirty="0"/>
                <a:t>meaning: came</a:t>
              </a:r>
            </a:p>
          </p:txBody>
        </p:sp>
        <p:pic>
          <p:nvPicPr>
            <p:cNvPr id="11" name="Picture 10" descr="A red rectangle with white text&#10;&#10;Description automatically generated">
              <a:extLst>
                <a:ext uri="{FF2B5EF4-FFF2-40B4-BE49-F238E27FC236}">
                  <a16:creationId xmlns:a16="http://schemas.microsoft.com/office/drawing/2014/main" id="{DC9A6F0A-2411-F351-6099-91100C38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335" y="2467562"/>
              <a:ext cx="1399989" cy="961438"/>
            </a:xfrm>
            <a:prstGeom prst="rect">
              <a:avLst/>
            </a:prstGeom>
          </p:spPr>
        </p:pic>
        <p:pic>
          <p:nvPicPr>
            <p:cNvPr id="12" name="Picture 11" descr="A red rectangle with white text&#10;&#10;Description automatically generated">
              <a:extLst>
                <a:ext uri="{FF2B5EF4-FFF2-40B4-BE49-F238E27FC236}">
                  <a16:creationId xmlns:a16="http://schemas.microsoft.com/office/drawing/2014/main" id="{B3523378-CD48-5039-68CA-D7DC10979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678" y="2467562"/>
              <a:ext cx="1399989" cy="96143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D3740F-4288-F587-1B3F-A8610342FBF2}"/>
              </a:ext>
            </a:extLst>
          </p:cNvPr>
          <p:cNvSpPr txBox="1"/>
          <p:nvPr/>
        </p:nvSpPr>
        <p:spPr>
          <a:xfrm>
            <a:off x="3896711" y="5748625"/>
            <a:ext cx="439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Press the Spacebar to continue.</a:t>
            </a:r>
          </a:p>
        </p:txBody>
      </p:sp>
    </p:spTree>
    <p:extLst>
      <p:ext uri="{BB962C8B-B14F-4D97-AF65-F5344CB8AC3E}">
        <p14:creationId xmlns:p14="http://schemas.microsoft.com/office/powerpoint/2010/main" val="223020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8E0ED3E-D9F5-2BCB-CA9F-BBBE4F23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2" y="2254612"/>
            <a:ext cx="1950478" cy="10049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EE1F1B-E763-FDA7-17E5-69264401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99" y="2649837"/>
            <a:ext cx="1847098" cy="10049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85C72A-5E3D-788D-E9AA-A4D3E9CF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50" y="3014193"/>
            <a:ext cx="1847097" cy="10049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D8E9F9-A17F-51F9-F300-2A350CE7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17" y="3385761"/>
            <a:ext cx="1847097" cy="10049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08E8A15-D52B-8557-73F3-FB17B5A0067F}"/>
              </a:ext>
            </a:extLst>
          </p:cNvPr>
          <p:cNvSpPr txBox="1"/>
          <p:nvPr/>
        </p:nvSpPr>
        <p:spPr>
          <a:xfrm>
            <a:off x="2353001" y="2416375"/>
            <a:ext cx="732893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 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EAEF07-9DAB-0C23-0E66-071243FA9AA9}"/>
              </a:ext>
            </a:extLst>
          </p:cNvPr>
          <p:cNvSpPr txBox="1"/>
          <p:nvPr/>
        </p:nvSpPr>
        <p:spPr>
          <a:xfrm>
            <a:off x="3746377" y="2775984"/>
            <a:ext cx="740908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ISI: 500 ms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9BE7-17D0-BAB1-D9F5-116A0B23524A}"/>
              </a:ext>
            </a:extLst>
          </p:cNvPr>
          <p:cNvSpPr txBox="1"/>
          <p:nvPr/>
        </p:nvSpPr>
        <p:spPr>
          <a:xfrm>
            <a:off x="5124144" y="3158079"/>
            <a:ext cx="729687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 X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9A6EEF-CA7B-1607-5BF8-C4181A9B5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432" y="3757348"/>
            <a:ext cx="1847097" cy="100750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CB111A0-5E94-C5D1-D16B-EE0C2957123D}"/>
              </a:ext>
            </a:extLst>
          </p:cNvPr>
          <p:cNvSpPr txBox="1"/>
          <p:nvPr/>
        </p:nvSpPr>
        <p:spPr>
          <a:xfrm>
            <a:off x="891172" y="2052019"/>
            <a:ext cx="1011815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Fixation: 500 ms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6DAB04-195F-AA94-107D-EE2EDC7A83A3}"/>
              </a:ext>
            </a:extLst>
          </p:cNvPr>
          <p:cNvSpPr txBox="1"/>
          <p:nvPr/>
        </p:nvSpPr>
        <p:spPr>
          <a:xfrm>
            <a:off x="6600174" y="3523695"/>
            <a:ext cx="689612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9E01C0-3E4E-EB68-E5D7-C7BD56E59A87}"/>
              </a:ext>
            </a:extLst>
          </p:cNvPr>
          <p:cNvSpPr txBox="1"/>
          <p:nvPr/>
        </p:nvSpPr>
        <p:spPr>
          <a:xfrm>
            <a:off x="9530097" y="4016239"/>
            <a:ext cx="684803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66E5F2-D7FD-E4A0-B02B-80031459A74A}"/>
              </a:ext>
            </a:extLst>
          </p:cNvPr>
          <p:cNvSpPr txBox="1"/>
          <p:nvPr/>
        </p:nvSpPr>
        <p:spPr>
          <a:xfrm>
            <a:off x="9701618" y="4629270"/>
            <a:ext cx="341760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5539">
              <a:spcAft>
                <a:spcPts val="413"/>
              </a:spcAft>
            </a:pPr>
            <a:r>
              <a:rPr lang="en-US" sz="91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endParaRPr lang="en-US" dirty="0"/>
          </a:p>
        </p:txBody>
      </p:sp>
      <p:pic>
        <p:nvPicPr>
          <p:cNvPr id="67" name="Graphic 66" descr="Volume with solid fill">
            <a:extLst>
              <a:ext uri="{FF2B5EF4-FFF2-40B4-BE49-F238E27FC236}">
                <a16:creationId xmlns:a16="http://schemas.microsoft.com/office/drawing/2014/main" id="{79B33749-A17D-D669-AA91-25CC88A63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1021" y="2993873"/>
            <a:ext cx="316851" cy="316851"/>
          </a:xfrm>
          <a:prstGeom prst="rect">
            <a:avLst/>
          </a:prstGeom>
        </p:spPr>
      </p:pic>
      <p:pic>
        <p:nvPicPr>
          <p:cNvPr id="69" name="Graphic 68" descr="Volume with solid fill">
            <a:extLst>
              <a:ext uri="{FF2B5EF4-FFF2-40B4-BE49-F238E27FC236}">
                <a16:creationId xmlns:a16="http://schemas.microsoft.com/office/drawing/2014/main" id="{12EE8F80-AEC5-A3A2-1537-52CDEA075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2600" y="3729797"/>
            <a:ext cx="316851" cy="31685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5E1E33-03F4-73DB-0FE5-22C68BC1322E}"/>
              </a:ext>
            </a:extLst>
          </p:cNvPr>
          <p:cNvCxnSpPr>
            <a:cxnSpLocks/>
          </p:cNvCxnSpPr>
          <p:nvPr/>
        </p:nvCxnSpPr>
        <p:spPr>
          <a:xfrm>
            <a:off x="304800" y="3269030"/>
            <a:ext cx="10252364" cy="275769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FD01F3CA-3F98-33F8-822E-6D732936C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0398" y="4241379"/>
            <a:ext cx="1951220" cy="100750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5781423A-B4F1-84FA-7620-9F6ABC7C03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378" y="4254242"/>
            <a:ext cx="1951220" cy="10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0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cross on a white background&#10;&#10;AI-generated content may be incorrect.">
            <a:extLst>
              <a:ext uri="{FF2B5EF4-FFF2-40B4-BE49-F238E27FC236}">
                <a16:creationId xmlns:a16="http://schemas.microsoft.com/office/drawing/2014/main" id="{9B3922DB-76EB-62B5-887D-A0537FDE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t="9006" r="7574" b="13479"/>
          <a:stretch/>
        </p:blipFill>
        <p:spPr>
          <a:xfrm>
            <a:off x="2209800" y="457200"/>
            <a:ext cx="77724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288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D6CE74C-D50C-27C2-BA57-AFBABB7B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322" t="1" r="-5189" b="-3498"/>
          <a:stretch/>
        </p:blipFill>
        <p:spPr>
          <a:xfrm>
            <a:off x="2209800" y="456684"/>
            <a:ext cx="7772400" cy="59446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305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19DBD8A-6E9E-AE39-501B-056EABB0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0" b="3590"/>
          <a:stretch/>
        </p:blipFill>
        <p:spPr>
          <a:xfrm>
            <a:off x="2209800" y="457200"/>
            <a:ext cx="77724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331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AI-generated content may be incorrect.">
            <a:extLst>
              <a:ext uri="{FF2B5EF4-FFF2-40B4-BE49-F238E27FC236}">
                <a16:creationId xmlns:a16="http://schemas.microsoft.com/office/drawing/2014/main" id="{8CB364C1-F2BC-A5D4-3C57-4BEB5F8E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5" t="480" r="245" b="1110"/>
          <a:stretch/>
        </p:blipFill>
        <p:spPr>
          <a:xfrm>
            <a:off x="2209800" y="457200"/>
            <a:ext cx="77724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910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C2CD546-4AEB-DCF4-7728-09D406F2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25" t="588" r="1225" b="-642"/>
          <a:stretch/>
        </p:blipFill>
        <p:spPr>
          <a:xfrm>
            <a:off x="2209800" y="458817"/>
            <a:ext cx="7772400" cy="5940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327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B8EF505-33BC-E5CB-FD38-7B9C80FD7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" t="1659" r="4549" b="512"/>
          <a:stretch/>
        </p:blipFill>
        <p:spPr>
          <a:xfrm>
            <a:off x="2209800" y="457200"/>
            <a:ext cx="77724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905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0220339-D6B2-C19C-A0A2-911A2E95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473" t="1921" r="-862" b="383"/>
          <a:stretch/>
        </p:blipFill>
        <p:spPr>
          <a:xfrm>
            <a:off x="2209800" y="457200"/>
            <a:ext cx="77724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45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3BA882-67B3-EE49-8601-A6AC79DFCA06}"/>
              </a:ext>
            </a:extLst>
          </p:cNvPr>
          <p:cNvGrpSpPr/>
          <p:nvPr/>
        </p:nvGrpSpPr>
        <p:grpSpPr>
          <a:xfrm>
            <a:off x="484094" y="663388"/>
            <a:ext cx="11331388" cy="5827059"/>
            <a:chOff x="484094" y="663388"/>
            <a:chExt cx="11331388" cy="58270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9DB6AF-99A9-ADEB-BC62-EDBEC42BB466}"/>
                </a:ext>
              </a:extLst>
            </p:cNvPr>
            <p:cNvGrpSpPr/>
            <p:nvPr/>
          </p:nvGrpSpPr>
          <p:grpSpPr>
            <a:xfrm>
              <a:off x="484094" y="663388"/>
              <a:ext cx="11331388" cy="5827059"/>
              <a:chOff x="484094" y="663388"/>
              <a:chExt cx="11331388" cy="58270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8D3EC28-2950-7839-9ADB-9049AD81B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8015" y="3516923"/>
                <a:ext cx="643596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7D0212-95BD-3433-1C9B-69D4775F2480}"/>
                  </a:ext>
                </a:extLst>
              </p:cNvPr>
              <p:cNvSpPr txBox="1"/>
              <p:nvPr/>
            </p:nvSpPr>
            <p:spPr>
              <a:xfrm>
                <a:off x="1218080" y="2916758"/>
                <a:ext cx="11079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とる</a:t>
                </a:r>
              </a:p>
              <a:p>
                <a:pPr algn="ctr"/>
                <a:r>
                  <a:rPr lang="en-US" sz="3600" dirty="0"/>
                  <a:t>toru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2DC601-F5BC-5826-626C-F2504D50DC82}"/>
                  </a:ext>
                </a:extLst>
              </p:cNvPr>
              <p:cNvSpPr txBox="1"/>
              <p:nvPr/>
            </p:nvSpPr>
            <p:spPr>
              <a:xfrm>
                <a:off x="9865922" y="2916758"/>
                <a:ext cx="1569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とおる</a:t>
                </a:r>
              </a:p>
              <a:p>
                <a:pPr algn="ctr"/>
                <a:r>
                  <a:rPr lang="en-US" sz="3600" dirty="0"/>
                  <a:t>tooru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484007-1B01-E6AE-175C-6ED05661E52F}"/>
                  </a:ext>
                </a:extLst>
              </p:cNvPr>
              <p:cNvSpPr/>
              <p:nvPr/>
            </p:nvSpPr>
            <p:spPr>
              <a:xfrm>
                <a:off x="484094" y="663388"/>
                <a:ext cx="11331388" cy="5827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4FAF7F-45B4-869C-28D3-8E2332B6B61A}"/>
                </a:ext>
              </a:extLst>
            </p:cNvPr>
            <p:cNvSpPr txBox="1"/>
            <p:nvPr/>
          </p:nvSpPr>
          <p:spPr>
            <a:xfrm>
              <a:off x="3079548" y="4737865"/>
              <a:ext cx="60329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Click on the slider based on what you think the word sounded like, then press the Spacebar to continue.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16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E2ADA43-18EC-E8CA-994C-0DCDF1D22703}"/>
              </a:ext>
            </a:extLst>
          </p:cNvPr>
          <p:cNvGrpSpPr/>
          <p:nvPr/>
        </p:nvGrpSpPr>
        <p:grpSpPr>
          <a:xfrm>
            <a:off x="92369" y="31106"/>
            <a:ext cx="3612173" cy="3593247"/>
            <a:chOff x="92369" y="31106"/>
            <a:chExt cx="3612173" cy="3593247"/>
          </a:xfrm>
        </p:grpSpPr>
        <p:pic>
          <p:nvPicPr>
            <p:cNvPr id="2" name="Picture 1" descr="A black cross on a white background&#10;&#10;AI-generated content may be incorrect.">
              <a:extLst>
                <a:ext uri="{FF2B5EF4-FFF2-40B4-BE49-F238E27FC236}">
                  <a16:creationId xmlns:a16="http://schemas.microsoft.com/office/drawing/2014/main" id="{8C94A531-08D3-5DA4-8FA8-C36E2B1F3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8" t="9006" r="7574" b="13479"/>
            <a:stretch/>
          </p:blipFill>
          <p:spPr>
            <a:xfrm>
              <a:off x="92369" y="31106"/>
              <a:ext cx="3612173" cy="2762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94CF33-8223-16C2-A30C-EBAEA7CF9A8C}"/>
                </a:ext>
              </a:extLst>
            </p:cNvPr>
            <p:cNvSpPr txBox="1"/>
            <p:nvPr/>
          </p:nvSpPr>
          <p:spPr>
            <a:xfrm>
              <a:off x="92369" y="2793356"/>
              <a:ext cx="1154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500 ms</a:t>
              </a:r>
            </a:p>
            <a:p>
              <a:r>
                <a:rPr lang="en-US" sz="2400" dirty="0"/>
                <a:t>fixation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BAD011-4ED5-1FD2-891C-F40CCAF0A544}"/>
              </a:ext>
            </a:extLst>
          </p:cNvPr>
          <p:cNvGrpSpPr/>
          <p:nvPr/>
        </p:nvGrpSpPr>
        <p:grpSpPr>
          <a:xfrm>
            <a:off x="2224414" y="800610"/>
            <a:ext cx="3611546" cy="3278233"/>
            <a:chOff x="2224414" y="1169940"/>
            <a:chExt cx="3611546" cy="3278233"/>
          </a:xfrm>
        </p:grpSpPr>
        <p:pic>
          <p:nvPicPr>
            <p:cNvPr id="3" name="Picture 2" descr="A white background with black text&#10;&#10;AI-generated content may be incorrect.">
              <a:extLst>
                <a:ext uri="{FF2B5EF4-FFF2-40B4-BE49-F238E27FC236}">
                  <a16:creationId xmlns:a16="http://schemas.microsoft.com/office/drawing/2014/main" id="{8410DC36-B3B6-19D0-BD8F-C061125D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6322" t="1" r="-5189" b="-3498"/>
            <a:stretch/>
          </p:blipFill>
          <p:spPr>
            <a:xfrm>
              <a:off x="2224414" y="1169940"/>
              <a:ext cx="3611546" cy="2762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  <p:pic>
          <p:nvPicPr>
            <p:cNvPr id="9" name="Graphic 8" descr="Volume with solid fill">
              <a:extLst>
                <a:ext uri="{FF2B5EF4-FFF2-40B4-BE49-F238E27FC236}">
                  <a16:creationId xmlns:a16="http://schemas.microsoft.com/office/drawing/2014/main" id="{91CFD90D-168D-0D24-D388-A201826B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4414" y="3976576"/>
              <a:ext cx="471597" cy="4715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480381-DB95-EA06-5E6F-0981591533B4}"/>
                </a:ext>
              </a:extLst>
            </p:cNvPr>
            <p:cNvSpPr txBox="1"/>
            <p:nvPr/>
          </p:nvSpPr>
          <p:spPr>
            <a:xfrm>
              <a:off x="2656776" y="3976576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Stim 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4A1FA8-2A38-3174-B34A-384682E91161}"/>
              </a:ext>
            </a:extLst>
          </p:cNvPr>
          <p:cNvGrpSpPr/>
          <p:nvPr/>
        </p:nvGrpSpPr>
        <p:grpSpPr>
          <a:xfrm>
            <a:off x="4097235" y="1740753"/>
            <a:ext cx="3611546" cy="3593247"/>
            <a:chOff x="4128204" y="2147590"/>
            <a:chExt cx="3611546" cy="3593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93B374-ECF0-F618-3AF0-E58A39DD250F}"/>
                </a:ext>
              </a:extLst>
            </p:cNvPr>
            <p:cNvSpPr txBox="1"/>
            <p:nvPr/>
          </p:nvSpPr>
          <p:spPr>
            <a:xfrm>
              <a:off x="4128204" y="4909840"/>
              <a:ext cx="1154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500 ms</a:t>
              </a:r>
            </a:p>
            <a:p>
              <a:r>
                <a:rPr lang="en-US" sz="2400" dirty="0"/>
                <a:t>ISI</a:t>
              </a:r>
            </a:p>
          </p:txBody>
        </p:sp>
        <p:pic>
          <p:nvPicPr>
            <p:cNvPr id="4" name="Picture 3" descr="A white background with black text&#10;&#10;AI-generated content may be incorrect.">
              <a:extLst>
                <a:ext uri="{FF2B5EF4-FFF2-40B4-BE49-F238E27FC236}">
                  <a16:creationId xmlns:a16="http://schemas.microsoft.com/office/drawing/2014/main" id="{4160006E-8CA6-2783-35B8-63ADCFBF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6322" t="1" r="-5189" b="-3498"/>
            <a:stretch/>
          </p:blipFill>
          <p:spPr>
            <a:xfrm>
              <a:off x="4128204" y="2147590"/>
              <a:ext cx="3611546" cy="2762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4230B-8C50-11BD-588F-35DCE3E9AC47}"/>
              </a:ext>
            </a:extLst>
          </p:cNvPr>
          <p:cNvGrpSpPr/>
          <p:nvPr/>
        </p:nvGrpSpPr>
        <p:grpSpPr>
          <a:xfrm>
            <a:off x="6092398" y="2442135"/>
            <a:ext cx="3611546" cy="3273415"/>
            <a:chOff x="6259622" y="3055183"/>
            <a:chExt cx="3611546" cy="3273415"/>
          </a:xfrm>
        </p:grpSpPr>
        <p:pic>
          <p:nvPicPr>
            <p:cNvPr id="5" name="Picture 4" descr="A white background with black text&#10;&#10;AI-generated content may be incorrect.">
              <a:extLst>
                <a:ext uri="{FF2B5EF4-FFF2-40B4-BE49-F238E27FC236}">
                  <a16:creationId xmlns:a16="http://schemas.microsoft.com/office/drawing/2014/main" id="{7A357271-36AB-A0FE-A532-8152C2A8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6322" t="1" r="-5189" b="-3498"/>
            <a:stretch/>
          </p:blipFill>
          <p:spPr>
            <a:xfrm>
              <a:off x="6259622" y="3055183"/>
              <a:ext cx="3611546" cy="2762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9E0093-CC88-9FF8-3D0E-9A2667414531}"/>
                </a:ext>
              </a:extLst>
            </p:cNvPr>
            <p:cNvSpPr txBox="1"/>
            <p:nvPr/>
          </p:nvSpPr>
          <p:spPr>
            <a:xfrm>
              <a:off x="6669047" y="5857001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Stim X</a:t>
              </a:r>
            </a:p>
          </p:txBody>
        </p:sp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61A62DD9-0544-63C9-B9F5-79C47C2BB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59622" y="5857001"/>
              <a:ext cx="471597" cy="47159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A3EC4B-52F4-805D-D0F1-A6C96009DC47}"/>
              </a:ext>
            </a:extLst>
          </p:cNvPr>
          <p:cNvGrpSpPr/>
          <p:nvPr/>
        </p:nvGrpSpPr>
        <p:grpSpPr>
          <a:xfrm>
            <a:off x="8258666" y="3429000"/>
            <a:ext cx="3886200" cy="3433465"/>
            <a:chOff x="8305800" y="3848100"/>
            <a:chExt cx="3886200" cy="3433465"/>
          </a:xfrm>
        </p:grpSpPr>
        <p:pic>
          <p:nvPicPr>
            <p:cNvPr id="6" name="Picture 5" descr="A white background with black text&#10;&#10;AI-generated content may be incorrect.">
              <a:extLst>
                <a:ext uri="{FF2B5EF4-FFF2-40B4-BE49-F238E27FC236}">
                  <a16:creationId xmlns:a16="http://schemas.microsoft.com/office/drawing/2014/main" id="{B289B2BA-573B-AEDB-FE2E-C97D9E867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590" b="3590"/>
            <a:stretch/>
          </p:blipFill>
          <p:spPr>
            <a:xfrm>
              <a:off x="8305800" y="3848100"/>
              <a:ext cx="3886200" cy="297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FAE50E-5CBB-18CA-6C40-A734E6BBBC14}"/>
                </a:ext>
              </a:extLst>
            </p:cNvPr>
            <p:cNvSpPr txBox="1"/>
            <p:nvPr/>
          </p:nvSpPr>
          <p:spPr>
            <a:xfrm>
              <a:off x="8305800" y="6819900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4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ame&#10;&#10;AI-generated content may be incorrect.">
            <a:extLst>
              <a:ext uri="{FF2B5EF4-FFF2-40B4-BE49-F238E27FC236}">
                <a16:creationId xmlns:a16="http://schemas.microsoft.com/office/drawing/2014/main" id="{02FE437B-3B26-22D1-C5B8-7A9FEF1E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5" t="480" r="245" b="1110"/>
          <a:stretch/>
        </p:blipFill>
        <p:spPr>
          <a:xfrm>
            <a:off x="1676393" y="253250"/>
            <a:ext cx="4152904" cy="3175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3C44405-46AE-A19E-DF2F-10E667D7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25" t="588" r="1225" b="-642"/>
          <a:stretch/>
        </p:blipFill>
        <p:spPr>
          <a:xfrm>
            <a:off x="5829299" y="253250"/>
            <a:ext cx="4152903" cy="31740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4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56AEE12-ADEC-72B9-A27E-F7AA70B876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" t="1659" r="4549" b="512"/>
          <a:stretch/>
        </p:blipFill>
        <p:spPr>
          <a:xfrm>
            <a:off x="1676394" y="3427271"/>
            <a:ext cx="4152903" cy="31757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D1D1B7-ADC5-3E0E-0507-72092517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473" t="1921" r="-862" b="383"/>
          <a:stretch/>
        </p:blipFill>
        <p:spPr>
          <a:xfrm>
            <a:off x="5829298" y="3427270"/>
            <a:ext cx="4152904" cy="3175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8775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BACFC9-7AD3-2D7F-D5A4-AE146F38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1" t="-8584" r="-1435" b="-8287"/>
          <a:stretch>
            <a:fillRect/>
          </a:stretch>
        </p:blipFill>
        <p:spPr>
          <a:xfrm>
            <a:off x="2250831" y="445477"/>
            <a:ext cx="7773219" cy="5943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605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A28C-4160-3255-0937-9EC4167C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MCPD listening </a:t>
            </a:r>
            <a:r>
              <a:rPr lang="en-US" dirty="0" err="1"/>
              <a:t>assesssment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D0DB-3D4A-E9B0-4C9E-0062CB49C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Multiple-choice partial dictation</a:t>
            </a:r>
          </a:p>
        </p:txBody>
      </p:sp>
    </p:spTree>
    <p:extLst>
      <p:ext uri="{BB962C8B-B14F-4D97-AF65-F5344CB8AC3E}">
        <p14:creationId xmlns:p14="http://schemas.microsoft.com/office/powerpoint/2010/main" val="417658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est&#10;&#10;AI-generated content may be incorrect.">
            <a:extLst>
              <a:ext uri="{FF2B5EF4-FFF2-40B4-BE49-F238E27FC236}">
                <a16:creationId xmlns:a16="http://schemas.microsoft.com/office/drawing/2014/main" id="{D3350C06-9F5F-E620-B484-799F0317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7504D-192E-97E9-E059-44BFBD04DF6E}"/>
              </a:ext>
            </a:extLst>
          </p:cNvPr>
          <p:cNvSpPr txBox="1"/>
          <p:nvPr/>
        </p:nvSpPr>
        <p:spPr>
          <a:xfrm>
            <a:off x="3874878" y="828288"/>
            <a:ext cx="444224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とる</a:t>
            </a:r>
          </a:p>
          <a:p>
            <a:pPr algn="ctr"/>
            <a:r>
              <a:rPr lang="en-US" sz="16600" dirty="0"/>
              <a:t>toru</a:t>
            </a:r>
          </a:p>
        </p:txBody>
      </p:sp>
    </p:spTree>
    <p:extLst>
      <p:ext uri="{BB962C8B-B14F-4D97-AF65-F5344CB8AC3E}">
        <p14:creationId xmlns:p14="http://schemas.microsoft.com/office/powerpoint/2010/main" val="356503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CC1D1-6B0D-6FF9-1DBD-A111A684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3F617-86BD-7C7C-B8AC-6ABD727686D1}"/>
              </a:ext>
            </a:extLst>
          </p:cNvPr>
          <p:cNvSpPr txBox="1"/>
          <p:nvPr/>
        </p:nvSpPr>
        <p:spPr>
          <a:xfrm>
            <a:off x="2810485" y="828288"/>
            <a:ext cx="657103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とおる</a:t>
            </a:r>
          </a:p>
          <a:p>
            <a:pPr algn="ctr"/>
            <a:r>
              <a:rPr lang="en-US" sz="16600" dirty="0"/>
              <a:t>tooru</a:t>
            </a:r>
          </a:p>
        </p:txBody>
      </p:sp>
    </p:spTree>
    <p:extLst>
      <p:ext uri="{BB962C8B-B14F-4D97-AF65-F5344CB8AC3E}">
        <p14:creationId xmlns:p14="http://schemas.microsoft.com/office/powerpoint/2010/main" val="16284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87112D9-6ABC-CFE4-4769-F6D8634F280E}"/>
              </a:ext>
            </a:extLst>
          </p:cNvPr>
          <p:cNvGrpSpPr/>
          <p:nvPr/>
        </p:nvGrpSpPr>
        <p:grpSpPr>
          <a:xfrm>
            <a:off x="484094" y="663388"/>
            <a:ext cx="11331388" cy="5827059"/>
            <a:chOff x="484094" y="663388"/>
            <a:chExt cx="11331388" cy="58270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9DB6AF-99A9-ADEB-BC62-EDBEC42BB466}"/>
                </a:ext>
              </a:extLst>
            </p:cNvPr>
            <p:cNvGrpSpPr/>
            <p:nvPr/>
          </p:nvGrpSpPr>
          <p:grpSpPr>
            <a:xfrm>
              <a:off x="484094" y="663388"/>
              <a:ext cx="11331388" cy="5827059"/>
              <a:chOff x="484094" y="663388"/>
              <a:chExt cx="11331388" cy="58270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8D3EC28-2950-7839-9ADB-9049AD81B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8015" y="3516923"/>
                <a:ext cx="643596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7D0212-95BD-3433-1C9B-69D4775F2480}"/>
                  </a:ext>
                </a:extLst>
              </p:cNvPr>
              <p:cNvSpPr txBox="1"/>
              <p:nvPr/>
            </p:nvSpPr>
            <p:spPr>
              <a:xfrm>
                <a:off x="1218080" y="291675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かた</a:t>
                </a:r>
              </a:p>
              <a:p>
                <a:pPr algn="ctr"/>
                <a:r>
                  <a:rPr lang="en-US" sz="3600" dirty="0"/>
                  <a:t>kata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2DC601-F5BC-5826-626C-F2504D50DC82}"/>
                  </a:ext>
                </a:extLst>
              </p:cNvPr>
              <p:cNvSpPr txBox="1"/>
              <p:nvPr/>
            </p:nvSpPr>
            <p:spPr>
              <a:xfrm>
                <a:off x="9865923" y="2916758"/>
                <a:ext cx="1569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かった</a:t>
                </a:r>
              </a:p>
              <a:p>
                <a:pPr algn="ctr"/>
                <a:r>
                  <a:rPr lang="en-US" sz="3600" dirty="0"/>
                  <a:t>katta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484007-1B01-E6AE-175C-6ED05661E52F}"/>
                  </a:ext>
                </a:extLst>
              </p:cNvPr>
              <p:cNvSpPr/>
              <p:nvPr/>
            </p:nvSpPr>
            <p:spPr>
              <a:xfrm>
                <a:off x="484094" y="663388"/>
                <a:ext cx="11331388" cy="5827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4FAF7F-45B4-869C-28D3-8E2332B6B61A}"/>
                </a:ext>
              </a:extLst>
            </p:cNvPr>
            <p:cNvSpPr txBox="1"/>
            <p:nvPr/>
          </p:nvSpPr>
          <p:spPr>
            <a:xfrm>
              <a:off x="3079548" y="4737865"/>
              <a:ext cx="60329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Click on the slider based on what you think the word sounded like, then press the Spacebar to continue.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5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EDEF-E631-C80B-4D57-E681B2938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7286B-08C0-B2B4-F732-BBE1461D1370}"/>
              </a:ext>
            </a:extLst>
          </p:cNvPr>
          <p:cNvSpPr txBox="1"/>
          <p:nvPr/>
        </p:nvSpPr>
        <p:spPr>
          <a:xfrm>
            <a:off x="3874878" y="828288"/>
            <a:ext cx="4442243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かた</a:t>
            </a:r>
          </a:p>
          <a:p>
            <a:pPr algn="ctr"/>
            <a:r>
              <a:rPr lang="en-US" sz="16600" dirty="0"/>
              <a:t>kata</a:t>
            </a:r>
          </a:p>
        </p:txBody>
      </p:sp>
    </p:spTree>
    <p:extLst>
      <p:ext uri="{BB962C8B-B14F-4D97-AF65-F5344CB8AC3E}">
        <p14:creationId xmlns:p14="http://schemas.microsoft.com/office/powerpoint/2010/main" val="16809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70629-31F5-AD85-22D9-F124C683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32A23-E62B-BB5B-ECDC-1E79D16B967E}"/>
              </a:ext>
            </a:extLst>
          </p:cNvPr>
          <p:cNvSpPr txBox="1"/>
          <p:nvPr/>
        </p:nvSpPr>
        <p:spPr>
          <a:xfrm>
            <a:off x="2810484" y="828288"/>
            <a:ext cx="657103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かった</a:t>
            </a:r>
          </a:p>
          <a:p>
            <a:pPr algn="ctr"/>
            <a:r>
              <a:rPr lang="en-US" sz="16600" dirty="0"/>
              <a:t>katta</a:t>
            </a:r>
          </a:p>
        </p:txBody>
      </p:sp>
    </p:spTree>
    <p:extLst>
      <p:ext uri="{BB962C8B-B14F-4D97-AF65-F5344CB8AC3E}">
        <p14:creationId xmlns:p14="http://schemas.microsoft.com/office/powerpoint/2010/main" val="120135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A2DFA4-1F45-8B3C-DDE1-A83103625F03}"/>
              </a:ext>
            </a:extLst>
          </p:cNvPr>
          <p:cNvGrpSpPr/>
          <p:nvPr/>
        </p:nvGrpSpPr>
        <p:grpSpPr>
          <a:xfrm>
            <a:off x="484094" y="663388"/>
            <a:ext cx="11331388" cy="5827059"/>
            <a:chOff x="484094" y="663388"/>
            <a:chExt cx="11331388" cy="58270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9DB6AF-99A9-ADEB-BC62-EDBEC42BB466}"/>
                </a:ext>
              </a:extLst>
            </p:cNvPr>
            <p:cNvGrpSpPr/>
            <p:nvPr/>
          </p:nvGrpSpPr>
          <p:grpSpPr>
            <a:xfrm>
              <a:off x="484094" y="663388"/>
              <a:ext cx="11331388" cy="5827059"/>
              <a:chOff x="484094" y="663388"/>
              <a:chExt cx="11331388" cy="582705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8D3EC28-2950-7839-9ADB-9049AD81B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8015" y="3516923"/>
                <a:ext cx="643596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7D0212-95BD-3433-1C9B-69D4775F2480}"/>
                  </a:ext>
                </a:extLst>
              </p:cNvPr>
              <p:cNvSpPr txBox="1"/>
              <p:nvPr/>
            </p:nvSpPr>
            <p:spPr>
              <a:xfrm>
                <a:off x="1110397" y="3105834"/>
                <a:ext cx="1172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risen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2DC601-F5BC-5826-626C-F2504D50DC82}"/>
                  </a:ext>
                </a:extLst>
              </p:cNvPr>
              <p:cNvSpPr txBox="1"/>
              <p:nvPr/>
            </p:nvSpPr>
            <p:spPr>
              <a:xfrm>
                <a:off x="9701031" y="3105833"/>
                <a:ext cx="15553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reason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484007-1B01-E6AE-175C-6ED05661E52F}"/>
                  </a:ext>
                </a:extLst>
              </p:cNvPr>
              <p:cNvSpPr/>
              <p:nvPr/>
            </p:nvSpPr>
            <p:spPr>
              <a:xfrm>
                <a:off x="484094" y="663388"/>
                <a:ext cx="11331388" cy="5827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4FAF7F-45B4-869C-28D3-8E2332B6B61A}"/>
                </a:ext>
              </a:extLst>
            </p:cNvPr>
            <p:cNvSpPr txBox="1"/>
            <p:nvPr/>
          </p:nvSpPr>
          <p:spPr>
            <a:xfrm>
              <a:off x="3079548" y="4737865"/>
              <a:ext cx="60329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Click on the slider based on what you think the word sounded like, then press the Spacebar to continue.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77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251616</TotalTime>
  <Words>293</Words>
  <Application>Microsoft Macintosh PowerPoint</Application>
  <PresentationFormat>Widescreen</PresentationFormat>
  <Paragraphs>108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Example trials</vt:lpstr>
      <vt:lpstr>VAS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AX discrimination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MCPD listening assesssment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Chisom Obiamalu Obasih</dc:creator>
  <cp:lastModifiedBy>Chisom Obiamalu Obasih</cp:lastModifiedBy>
  <cp:revision>22</cp:revision>
  <dcterms:created xsi:type="dcterms:W3CDTF">2024-06-17T13:46:09Z</dcterms:created>
  <dcterms:modified xsi:type="dcterms:W3CDTF">2025-07-25T18:57:44Z</dcterms:modified>
</cp:coreProperties>
</file>