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71" r:id="rId3"/>
    <p:sldId id="257" r:id="rId4"/>
    <p:sldId id="258" r:id="rId5"/>
    <p:sldId id="274" r:id="rId6"/>
    <p:sldId id="275" r:id="rId7"/>
    <p:sldId id="276" r:id="rId8"/>
    <p:sldId id="277" r:id="rId9"/>
    <p:sldId id="280" r:id="rId10"/>
    <p:sldId id="298" r:id="rId11"/>
    <p:sldId id="278" r:id="rId12"/>
    <p:sldId id="279" r:id="rId13"/>
    <p:sldId id="272" r:id="rId14"/>
    <p:sldId id="259" r:id="rId15"/>
    <p:sldId id="260" r:id="rId16"/>
    <p:sldId id="283" r:id="rId17"/>
    <p:sldId id="261" r:id="rId18"/>
    <p:sldId id="263" r:id="rId19"/>
    <p:sldId id="262" r:id="rId20"/>
    <p:sldId id="282" r:id="rId21"/>
    <p:sldId id="281" r:id="rId22"/>
    <p:sldId id="285" r:id="rId23"/>
    <p:sldId id="289" r:id="rId24"/>
    <p:sldId id="291" r:id="rId25"/>
    <p:sldId id="292" r:id="rId26"/>
    <p:sldId id="273" r:id="rId27"/>
    <p:sldId id="264" r:id="rId28"/>
    <p:sldId id="265" r:id="rId29"/>
    <p:sldId id="286" r:id="rId30"/>
    <p:sldId id="266" r:id="rId31"/>
    <p:sldId id="270" r:id="rId32"/>
    <p:sldId id="267" r:id="rId33"/>
    <p:sldId id="268" r:id="rId34"/>
    <p:sldId id="269" r:id="rId35"/>
    <p:sldId id="287" r:id="rId36"/>
    <p:sldId id="288" r:id="rId37"/>
    <p:sldId id="297" r:id="rId38"/>
    <p:sldId id="290" r:id="rId39"/>
    <p:sldId id="293" r:id="rId40"/>
    <p:sldId id="294" r:id="rId41"/>
    <p:sldId id="29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8"/>
    <p:restoredTop sz="84779"/>
  </p:normalViewPr>
  <p:slideViewPr>
    <p:cSldViewPr snapToGrid="0">
      <p:cViewPr varScale="1">
        <p:scale>
          <a:sx n="84" d="100"/>
          <a:sy n="84" d="100"/>
        </p:scale>
        <p:origin x="2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C294C-E8D5-B742-B8B9-BBE12460A14F}" type="datetimeFigureOut">
              <a:rPr lang="en-US" smtClean="0"/>
              <a:t>7/25/25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CEA14-7484-8C49-9570-EC19DBC153FD}" type="slidenum">
              <a:rPr lang="en-US" smtClean="0"/>
              <a:t>‹#›</a:t>
            </a:fld>
            <a:endParaRPr lang="en-US"/>
          </a:p>
        </p:txBody>
      </p:sp>
    </p:spTree>
    <p:extLst>
      <p:ext uri="{BB962C8B-B14F-4D97-AF65-F5344CB8AC3E}">
        <p14:creationId xmlns:p14="http://schemas.microsoft.com/office/powerpoint/2010/main" val="3133899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risk I took – I added additional complexity to VAS – we know VAS works in monolinguals, we know it works in linguistically diverse individuals, we know it works in one dimension, but I added complexity in testing VAS across two dimensions, across two languages, across learners, across different phonemes</a:t>
            </a:r>
          </a:p>
        </p:txBody>
      </p:sp>
      <p:sp>
        <p:nvSpPr>
          <p:cNvPr id="4" name="Slide Number Placeholder 3"/>
          <p:cNvSpPr>
            <a:spLocks noGrp="1"/>
          </p:cNvSpPr>
          <p:nvPr>
            <p:ph type="sldNum" sz="quarter" idx="5"/>
          </p:nvPr>
        </p:nvSpPr>
        <p:spPr/>
        <p:txBody>
          <a:bodyPr/>
          <a:lstStyle/>
          <a:p>
            <a:fld id="{597CEA14-7484-8C49-9570-EC19DBC153FD}" type="slidenum">
              <a:rPr lang="en-US" smtClean="0"/>
              <a:t>2</a:t>
            </a:fld>
            <a:endParaRPr lang="en-US"/>
          </a:p>
        </p:txBody>
      </p:sp>
    </p:spTree>
    <p:extLst>
      <p:ext uri="{BB962C8B-B14F-4D97-AF65-F5344CB8AC3E}">
        <p14:creationId xmlns:p14="http://schemas.microsoft.com/office/powerpoint/2010/main" val="362685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to be 27, but removed 2 pairs/4 words</a:t>
            </a:r>
          </a:p>
          <a:p>
            <a:r>
              <a:rPr lang="en-US" dirty="0"/>
              <a:t>** used to be 108</a:t>
            </a:r>
          </a:p>
          <a:p>
            <a:r>
              <a:rPr lang="en-US" dirty="0"/>
              <a:t>*** might be worth it to do 200 trials for higher power, depending on how long it takes</a:t>
            </a:r>
          </a:p>
          <a:p>
            <a:endParaRPr lang="en-US" dirty="0"/>
          </a:p>
          <a:p>
            <a:r>
              <a:rPr lang="en-US" dirty="0"/>
              <a:t>short version (100 trials) took about 6 minutes, so 5-10 minutes for participants sounds correct</a:t>
            </a:r>
          </a:p>
          <a:p>
            <a:r>
              <a:rPr lang="en-US" dirty="0"/>
              <a:t>not sure it is worth it to do long version</a:t>
            </a:r>
          </a:p>
          <a:p>
            <a:r>
              <a:rPr lang="en-US" dirty="0"/>
              <a:t>long version (200 trials) took 11 minutes, so 10-15 minutes for participants sounds correct – might be worth it for study 3 but not study 2 –</a:t>
            </a:r>
          </a:p>
          <a:p>
            <a:endParaRPr lang="en-US" dirty="0"/>
          </a:p>
          <a:p>
            <a:r>
              <a:rPr lang="en-US" dirty="0"/>
              <a:t>At least for experiment 2, I am choosing to go with 100 trials (Bayesian analysis to estimate effect size, etc. should be more robust to smaller number of trials than frequentist analysis)</a:t>
            </a:r>
          </a:p>
        </p:txBody>
      </p:sp>
      <p:sp>
        <p:nvSpPr>
          <p:cNvPr id="4" name="Slide Number Placeholder 3"/>
          <p:cNvSpPr>
            <a:spLocks noGrp="1"/>
          </p:cNvSpPr>
          <p:nvPr>
            <p:ph type="sldNum" sz="quarter" idx="5"/>
          </p:nvPr>
        </p:nvSpPr>
        <p:spPr/>
        <p:txBody>
          <a:bodyPr/>
          <a:lstStyle/>
          <a:p>
            <a:fld id="{597CEA14-7484-8C49-9570-EC19DBC153FD}" type="slidenum">
              <a:rPr lang="en-US" smtClean="0"/>
              <a:t>19</a:t>
            </a:fld>
            <a:endParaRPr lang="en-US"/>
          </a:p>
        </p:txBody>
      </p:sp>
    </p:spTree>
    <p:extLst>
      <p:ext uri="{BB962C8B-B14F-4D97-AF65-F5344CB8AC3E}">
        <p14:creationId xmlns:p14="http://schemas.microsoft.com/office/powerpoint/2010/main" val="3376446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I changed the data cleaning for study 2 AX discrimination data to better match study 3 (in </a:t>
            </a:r>
            <a:r>
              <a:rPr lang="en-US" dirty="0" err="1"/>
              <a:t>july</a:t>
            </a:r>
            <a:r>
              <a:rPr lang="en-US" dirty="0"/>
              <a:t> 2025), I did NOT update the VAS data cleaning, because that would have meant re-running the </a:t>
            </a:r>
            <a:r>
              <a:rPr lang="en-US" dirty="0" err="1"/>
              <a:t>curvefitter</a:t>
            </a:r>
            <a:r>
              <a:rPr lang="en-US" dirty="0"/>
              <a:t>, the VAS model, and remaking all the curve figures, which I did not want to do</a:t>
            </a:r>
          </a:p>
        </p:txBody>
      </p:sp>
      <p:sp>
        <p:nvSpPr>
          <p:cNvPr id="4" name="Slide Number Placeholder 3"/>
          <p:cNvSpPr>
            <a:spLocks noGrp="1"/>
          </p:cNvSpPr>
          <p:nvPr>
            <p:ph type="sldNum" sz="quarter" idx="5"/>
          </p:nvPr>
        </p:nvSpPr>
        <p:spPr/>
        <p:txBody>
          <a:bodyPr/>
          <a:lstStyle/>
          <a:p>
            <a:fld id="{597CEA14-7484-8C49-9570-EC19DBC153FD}" type="slidenum">
              <a:rPr lang="en-US" smtClean="0"/>
              <a:t>20</a:t>
            </a:fld>
            <a:endParaRPr lang="en-US"/>
          </a:p>
        </p:txBody>
      </p:sp>
    </p:spTree>
    <p:extLst>
      <p:ext uri="{BB962C8B-B14F-4D97-AF65-F5344CB8AC3E}">
        <p14:creationId xmlns:p14="http://schemas.microsoft.com/office/powerpoint/2010/main" val="541599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B3402-98C5-88D4-A7E8-ADC0F9542F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896154-FCCB-68D6-5940-AF01BF22E8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6ED06A-0499-8CFC-04B5-23CBFA6E6832}"/>
              </a:ext>
            </a:extLst>
          </p:cNvPr>
          <p:cNvSpPr>
            <a:spLocks noGrp="1"/>
          </p:cNvSpPr>
          <p:nvPr>
            <p:ph type="body" idx="1"/>
          </p:nvPr>
        </p:nvSpPr>
        <p:spPr/>
        <p:txBody>
          <a:bodyPr/>
          <a:lstStyle/>
          <a:p>
            <a:r>
              <a:rPr lang="en-US" dirty="0"/>
              <a:t>add details of penalty term to paper I think that’s highly relevant</a:t>
            </a:r>
          </a:p>
          <a:p>
            <a:endParaRPr lang="en-US" dirty="0"/>
          </a:p>
          <a:p>
            <a:r>
              <a:rPr lang="en-US" dirty="0"/>
              <a:t>in the </a:t>
            </a:r>
            <a:r>
              <a:rPr lang="en-US" dirty="0" err="1"/>
              <a:t>test_curvefit_attempts</a:t>
            </a:r>
            <a:r>
              <a:rPr lang="en-US" dirty="0"/>
              <a:t>:</a:t>
            </a:r>
          </a:p>
          <a:p>
            <a:r>
              <a:rPr lang="en-US" dirty="0" err="1"/>
              <a:t>default_boundaries</a:t>
            </a:r>
            <a:r>
              <a:rPr lang="en-US" dirty="0"/>
              <a:t> were using the default boundaries in </a:t>
            </a:r>
            <a:r>
              <a:rPr lang="en-US" dirty="0" err="1"/>
              <a:t>logisticFit.m</a:t>
            </a:r>
            <a:endParaRPr lang="en-US" dirty="0"/>
          </a:p>
          <a:p>
            <a:r>
              <a:rPr lang="en-US" dirty="0"/>
              <a:t>attempt_2 was using </a:t>
            </a:r>
            <a:r>
              <a:rPr lang="en-US" dirty="0" err="1"/>
              <a:t>minslope</a:t>
            </a:r>
            <a:r>
              <a:rPr lang="en-US" dirty="0"/>
              <a:t> = 0.01 and </a:t>
            </a:r>
            <a:r>
              <a:rPr lang="en-US" dirty="0" err="1"/>
              <a:t>maxslope</a:t>
            </a:r>
            <a:r>
              <a:rPr lang="en-US" dirty="0"/>
              <a:t> = 200 in </a:t>
            </a:r>
            <a:r>
              <a:rPr lang="en-US" dirty="0" err="1"/>
              <a:t>logisticFit.m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in the current attempt (data that was used in subsequent analyses), with help from </a:t>
            </a:r>
            <a:r>
              <a:rPr lang="en-US" dirty="0" err="1"/>
              <a:t>chatgpt</a:t>
            </a:r>
            <a:r>
              <a:rPr lang="en-US" dirty="0"/>
              <a:t>, I changed </a:t>
            </a:r>
            <a:r>
              <a:rPr lang="en-US" dirty="0" err="1"/>
              <a:t>logisticFit.m</a:t>
            </a:r>
            <a:r>
              <a:rPr lang="en-US" dirty="0"/>
              <a:t> by adjusting the upper and lower boundaries for slope and changed </a:t>
            </a:r>
            <a:r>
              <a:rPr lang="en-US" dirty="0" err="1"/>
              <a:t>logistic_ls.m</a:t>
            </a:r>
            <a:r>
              <a:rPr lang="en-US" dirty="0"/>
              <a:t> by adding an amplitude-dependent slope penalty to the least squares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upper and lower boundaries of slope set in </a:t>
            </a:r>
            <a:r>
              <a:rPr lang="en-US" dirty="0" err="1"/>
              <a:t>logisticFit.m</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minslope</a:t>
            </a:r>
            <a:r>
              <a:rPr lang="en-US" dirty="0"/>
              <a:t> = 0.01, </a:t>
            </a:r>
            <a:r>
              <a:rPr lang="en-US" dirty="0" err="1"/>
              <a:t>maxslope</a:t>
            </a:r>
            <a:r>
              <a:rPr lang="en-US" dirty="0"/>
              <a:t> = </a:t>
            </a:r>
            <a:r>
              <a:rPr lang="en-US" dirty="0" err="1"/>
              <a:t>dy</a:t>
            </a:r>
            <a:r>
              <a:rPr lang="en-US" dirty="0"/>
              <a:t> * 0.2 (scale of y in 0.2 steps of x), where </a:t>
            </a:r>
            <a:r>
              <a:rPr lang="en-US" b="0" i="0" dirty="0" err="1">
                <a:effectLst/>
                <a:latin typeface="Menlo" panose="020B0609030804020204" pitchFamily="49" charset="0"/>
              </a:rPr>
              <a:t>dy</a:t>
            </a:r>
            <a:r>
              <a:rPr lang="en-US" b="0" i="0" dirty="0">
                <a:effectLst/>
                <a:latin typeface="Menlo" panose="020B0609030804020204" pitchFamily="49" charset="0"/>
              </a:rPr>
              <a:t> = </a:t>
            </a:r>
            <a:r>
              <a:rPr lang="en-US" b="0" i="0" dirty="0" err="1">
                <a:effectLst/>
                <a:latin typeface="Menlo" panose="020B0609030804020204" pitchFamily="49" charset="0"/>
              </a:rPr>
              <a:t>maxy_loose</a:t>
            </a:r>
            <a:r>
              <a:rPr lang="en-US" b="0" i="0" dirty="0">
                <a:effectLst/>
                <a:latin typeface="Menlo" panose="020B0609030804020204" pitchFamily="49" charset="0"/>
              </a:rPr>
              <a:t> - </a:t>
            </a:r>
            <a:r>
              <a:rPr lang="en-US" b="0" i="0" dirty="0" err="1">
                <a:effectLst/>
                <a:latin typeface="Menlo" panose="020B0609030804020204" pitchFamily="49" charset="0"/>
              </a:rPr>
              <a:t>miny_loose</a:t>
            </a:r>
            <a:r>
              <a:rPr lang="en-US" b="0" i="0" dirty="0">
                <a:effectLst/>
                <a:latin typeface="Menlo" panose="020B0609030804020204" pitchFamily="49" charset="0"/>
              </a:rPr>
              <a:t> + eps; </a:t>
            </a:r>
            <a:r>
              <a:rPr lang="en-US" b="0" i="0" dirty="0">
                <a:solidFill>
                  <a:srgbClr val="008013"/>
                </a:solidFill>
                <a:effectLst/>
                <a:latin typeface="Menlo" panose="020B0609030804020204" pitchFamily="49" charset="0"/>
              </a:rPr>
              <a:t>% +eps likewise, and </a:t>
            </a:r>
            <a:r>
              <a:rPr lang="en-US" b="0" i="0" dirty="0" err="1">
                <a:solidFill>
                  <a:srgbClr val="008013"/>
                </a:solidFill>
                <a:effectLst/>
                <a:latin typeface="Menlo" panose="020B0609030804020204" pitchFamily="49" charset="0"/>
              </a:rPr>
              <a:t>minyloose</a:t>
            </a:r>
            <a:r>
              <a:rPr lang="en-US" b="0" i="0" dirty="0">
                <a:solidFill>
                  <a:srgbClr val="008013"/>
                </a:solidFill>
                <a:effectLst/>
                <a:latin typeface="Menlo" panose="020B0609030804020204" pitchFamily="49" charset="0"/>
              </a:rPr>
              <a:t> etc. are in the script</a:t>
            </a:r>
            <a:br>
              <a:rPr lang="en-US" b="0" i="0" dirty="0">
                <a:solidFill>
                  <a:srgbClr val="008013"/>
                </a:solidFill>
                <a:effectLst/>
                <a:latin typeface="Menlo" panose="020B0609030804020204" pitchFamily="49" charset="0"/>
              </a:rPr>
            </a:br>
            <a:r>
              <a:rPr lang="en-US" b="0" i="0" dirty="0">
                <a:solidFill>
                  <a:srgbClr val="008013"/>
                </a:solidFill>
                <a:effectLst/>
                <a:latin typeface="Menlo" panose="020B0609030804020204" pitchFamily="49" charset="0"/>
              </a:rPr>
              <a:t>for slope penalty: </a:t>
            </a:r>
          </a:p>
          <a:p>
            <a:pPr>
              <a:buNone/>
            </a:pPr>
            <a:r>
              <a:rPr lang="en-US" b="0" i="0" dirty="0">
                <a:solidFill>
                  <a:srgbClr val="008013"/>
                </a:solidFill>
                <a:effectLst/>
                <a:latin typeface="Menlo" panose="020B0609030804020204" pitchFamily="49" charset="0"/>
              </a:rPr>
              <a:t>% Base least squares error (for RMSE)</a:t>
            </a:r>
            <a:endParaRPr lang="en-US" b="0" i="0" dirty="0">
              <a:effectLst/>
              <a:latin typeface="Menlo" panose="020B0609030804020204" pitchFamily="49" charset="0"/>
            </a:endParaRPr>
          </a:p>
          <a:p>
            <a:pPr>
              <a:buNone/>
            </a:pPr>
            <a:r>
              <a:rPr lang="en-US" b="0" i="0" dirty="0" err="1">
                <a:effectLst/>
                <a:latin typeface="Menlo" panose="020B0609030804020204" pitchFamily="49" charset="0"/>
              </a:rPr>
              <a:t>sse</a:t>
            </a:r>
            <a:r>
              <a:rPr lang="en-US" b="0" i="0" dirty="0">
                <a:effectLst/>
                <a:latin typeface="Menlo" panose="020B0609030804020204" pitchFamily="49" charset="0"/>
              </a:rPr>
              <a:t> = mean((y-</a:t>
            </a:r>
            <a:r>
              <a:rPr lang="en-US" b="0" i="0" dirty="0" err="1">
                <a:effectLst/>
                <a:latin typeface="Menlo" panose="020B0609030804020204" pitchFamily="49" charset="0"/>
              </a:rPr>
              <a:t>predy</a:t>
            </a:r>
            <a:r>
              <a:rPr lang="en-US" b="0" i="0" dirty="0">
                <a:effectLst/>
                <a:latin typeface="Menlo" panose="020B0609030804020204" pitchFamily="49" charset="0"/>
              </a:rPr>
              <a:t>).^2);</a:t>
            </a:r>
            <a:br>
              <a:rPr lang="en-US" b="0" i="0" dirty="0">
                <a:effectLst/>
                <a:latin typeface="Menlo" panose="020B0609030804020204" pitchFamily="49" charset="0"/>
              </a:rPr>
            </a:br>
            <a:endParaRPr lang="en-US" b="0" i="0" dirty="0">
              <a:effectLst/>
              <a:latin typeface="Menlo" panose="020B0609030804020204" pitchFamily="49" charset="0"/>
            </a:endParaRPr>
          </a:p>
          <a:p>
            <a:pPr>
              <a:buNone/>
            </a:pPr>
            <a:r>
              <a:rPr lang="en-US" b="0" i="0" dirty="0">
                <a:solidFill>
                  <a:srgbClr val="008013"/>
                </a:solidFill>
                <a:effectLst/>
                <a:latin typeface="Menlo" panose="020B0609030804020204" pitchFamily="49" charset="0"/>
              </a:rPr>
              <a:t>% Penalty for steep slope relative to amplitude</a:t>
            </a:r>
            <a:endParaRPr lang="en-US" b="0" i="0" dirty="0">
              <a:effectLst/>
              <a:latin typeface="Menlo" panose="020B0609030804020204" pitchFamily="49" charset="0"/>
            </a:endParaRPr>
          </a:p>
          <a:p>
            <a:pPr>
              <a:buNone/>
            </a:pPr>
            <a:r>
              <a:rPr lang="en-US" b="0" i="0" dirty="0">
                <a:effectLst/>
                <a:latin typeface="Menlo" panose="020B0609030804020204" pitchFamily="49" charset="0"/>
              </a:rPr>
              <a:t>slope = params(4);</a:t>
            </a:r>
          </a:p>
          <a:p>
            <a:pPr>
              <a:buNone/>
            </a:pPr>
            <a:r>
              <a:rPr lang="en-US" b="0" i="0" dirty="0">
                <a:effectLst/>
                <a:latin typeface="Menlo" panose="020B0609030804020204" pitchFamily="49" charset="0"/>
              </a:rPr>
              <a:t>amplitude = abs(params(2) - params(1)) + eps;</a:t>
            </a:r>
          </a:p>
          <a:p>
            <a:pPr>
              <a:buNone/>
            </a:pPr>
            <a:r>
              <a:rPr lang="en-US" b="0" i="0" dirty="0">
                <a:effectLst/>
                <a:latin typeface="Menlo" panose="020B0609030804020204" pitchFamily="49" charset="0"/>
              </a:rPr>
              <a:t>lambda = 5;</a:t>
            </a:r>
          </a:p>
          <a:p>
            <a:pPr>
              <a:buNone/>
            </a:pPr>
            <a:r>
              <a:rPr lang="en-US" b="0" i="0" dirty="0">
                <a:effectLst/>
                <a:latin typeface="Menlo" panose="020B0609030804020204" pitchFamily="49" charset="0"/>
              </a:rPr>
              <a:t>penalty = lambda * abs(slope / amplitude);</a:t>
            </a:r>
          </a:p>
          <a:p>
            <a:pPr>
              <a:buNone/>
            </a:pPr>
            <a:endParaRPr lang="en-US" b="0" i="0" dirty="0">
              <a:effectLst/>
              <a:latin typeface="Menlo" panose="020B0609030804020204" pitchFamily="49" charset="0"/>
            </a:endParaRPr>
          </a:p>
          <a:p>
            <a:pPr>
              <a:buNone/>
            </a:pPr>
            <a:r>
              <a:rPr lang="en-US" b="0" i="0" dirty="0">
                <a:solidFill>
                  <a:srgbClr val="008013"/>
                </a:solidFill>
                <a:effectLst/>
                <a:latin typeface="Menlo" panose="020B0609030804020204" pitchFamily="49" charset="0"/>
              </a:rPr>
              <a:t>% Add penalty to loss used by optimizer</a:t>
            </a:r>
            <a:endParaRPr lang="en-US" b="0" i="0" dirty="0">
              <a:effectLst/>
              <a:latin typeface="Menlo" panose="020B0609030804020204" pitchFamily="49" charset="0"/>
            </a:endParaRPr>
          </a:p>
          <a:p>
            <a:r>
              <a:rPr lang="en-US" b="0" i="0" dirty="0">
                <a:effectLst/>
                <a:latin typeface="Menlo" panose="020B0609030804020204" pitchFamily="49" charset="0"/>
              </a:rPr>
              <a:t>ls = </a:t>
            </a:r>
            <a:r>
              <a:rPr lang="en-US" b="0" i="0" dirty="0" err="1">
                <a:effectLst/>
                <a:latin typeface="Menlo" panose="020B0609030804020204" pitchFamily="49" charset="0"/>
              </a:rPr>
              <a:t>sse</a:t>
            </a:r>
            <a:r>
              <a:rPr lang="en-US" b="0" i="0" dirty="0">
                <a:effectLst/>
                <a:latin typeface="Menlo" panose="020B0609030804020204" pitchFamily="49" charset="0"/>
              </a:rPr>
              <a:t> + penalty;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Menlo" panose="020B0609030804020204" pitchFamily="49" charset="0"/>
            </a:endParaRPr>
          </a:p>
          <a:p>
            <a:endParaRPr lang="en-US" dirty="0"/>
          </a:p>
        </p:txBody>
      </p:sp>
      <p:sp>
        <p:nvSpPr>
          <p:cNvPr id="4" name="Slide Number Placeholder 3">
            <a:extLst>
              <a:ext uri="{FF2B5EF4-FFF2-40B4-BE49-F238E27FC236}">
                <a16:creationId xmlns:a16="http://schemas.microsoft.com/office/drawing/2014/main" id="{7F60D0E2-66EB-2813-6D4E-CA46D881D3B0}"/>
              </a:ext>
            </a:extLst>
          </p:cNvPr>
          <p:cNvSpPr>
            <a:spLocks noGrp="1"/>
          </p:cNvSpPr>
          <p:nvPr>
            <p:ph type="sldNum" sz="quarter" idx="5"/>
          </p:nvPr>
        </p:nvSpPr>
        <p:spPr/>
        <p:txBody>
          <a:bodyPr/>
          <a:lstStyle/>
          <a:p>
            <a:fld id="{597CEA14-7484-8C49-9570-EC19DBC153FD}" type="slidenum">
              <a:rPr lang="en-US" smtClean="0"/>
              <a:t>21</a:t>
            </a:fld>
            <a:endParaRPr lang="en-US"/>
          </a:p>
        </p:txBody>
      </p:sp>
    </p:spTree>
    <p:extLst>
      <p:ext uri="{BB962C8B-B14F-4D97-AF65-F5344CB8AC3E}">
        <p14:creationId xmlns:p14="http://schemas.microsoft.com/office/powerpoint/2010/main" val="1091170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july</a:t>
            </a:r>
            <a:r>
              <a:rPr lang="en-US" dirty="0"/>
              <a:t> 2025, I had updated the cleaning process of this AX data to better match that of Study 3)</a:t>
            </a:r>
          </a:p>
        </p:txBody>
      </p:sp>
      <p:sp>
        <p:nvSpPr>
          <p:cNvPr id="4" name="Slide Number Placeholder 3"/>
          <p:cNvSpPr>
            <a:spLocks noGrp="1"/>
          </p:cNvSpPr>
          <p:nvPr>
            <p:ph type="sldNum" sz="quarter" idx="5"/>
          </p:nvPr>
        </p:nvSpPr>
        <p:spPr/>
        <p:txBody>
          <a:bodyPr/>
          <a:lstStyle/>
          <a:p>
            <a:fld id="{597CEA14-7484-8C49-9570-EC19DBC153FD}" type="slidenum">
              <a:rPr lang="en-US" smtClean="0"/>
              <a:t>22</a:t>
            </a:fld>
            <a:endParaRPr lang="en-US"/>
          </a:p>
        </p:txBody>
      </p:sp>
    </p:spTree>
    <p:extLst>
      <p:ext uri="{BB962C8B-B14F-4D97-AF65-F5344CB8AC3E}">
        <p14:creationId xmlns:p14="http://schemas.microsoft.com/office/powerpoint/2010/main" val="1993082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did not center the control variables MLD_A and MLD_P since zero is a meaningful value and also most of the values were 0</a:t>
            </a:r>
          </a:p>
          <a:p>
            <a:endParaRPr lang="en-US" dirty="0"/>
          </a:p>
          <a:p>
            <a:r>
              <a:rPr lang="en-US" dirty="0"/>
              <a:t>the additive random slopes for ID made the model better than when the random slopes interacted, but the model where they interact was used for visualization purposes – I might not need to do this if I figure out how to use </a:t>
            </a:r>
            <a:r>
              <a:rPr lang="en-US" dirty="0" err="1"/>
              <a:t>emmeans</a:t>
            </a:r>
            <a:endParaRPr lang="en-US" dirty="0"/>
          </a:p>
        </p:txBody>
      </p:sp>
      <p:sp>
        <p:nvSpPr>
          <p:cNvPr id="4" name="Slide Number Placeholder 3"/>
          <p:cNvSpPr>
            <a:spLocks noGrp="1"/>
          </p:cNvSpPr>
          <p:nvPr>
            <p:ph type="sldNum" sz="quarter" idx="5"/>
          </p:nvPr>
        </p:nvSpPr>
        <p:spPr/>
        <p:txBody>
          <a:bodyPr/>
          <a:lstStyle/>
          <a:p>
            <a:fld id="{597CEA14-7484-8C49-9570-EC19DBC153FD}" type="slidenum">
              <a:rPr lang="en-US" smtClean="0"/>
              <a:t>23</a:t>
            </a:fld>
            <a:endParaRPr lang="en-US"/>
          </a:p>
        </p:txBody>
      </p:sp>
    </p:spTree>
    <p:extLst>
      <p:ext uri="{BB962C8B-B14F-4D97-AF65-F5344CB8AC3E}">
        <p14:creationId xmlns:p14="http://schemas.microsoft.com/office/powerpoint/2010/main" val="3463407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numeric transformation of signal was done using a simple binomial model with canonical link for signal (factor, simple effects coded such that different = 0.5 and same = -0.5) predicting response (as numeric) and random intercepts for ID and </a:t>
            </a:r>
            <a:r>
              <a:rPr lang="en-US" dirty="0" err="1"/>
              <a:t>word_pair</a:t>
            </a:r>
            <a:r>
              <a:rPr lang="en-US" dirty="0"/>
              <a:t>, then taking the matrix of model outcome and taking the part of the matrix representing the numeric value of signal and adding that to the </a:t>
            </a:r>
            <a:r>
              <a:rPr lang="en-US" dirty="0" err="1"/>
              <a:t>dataframe</a:t>
            </a:r>
            <a:r>
              <a:rPr lang="en-US" dirty="0"/>
              <a:t> used in the main model (</a:t>
            </a:r>
            <a:r>
              <a:rPr lang="en-US" dirty="0" err="1"/>
              <a:t>signal_cont</a:t>
            </a:r>
            <a:r>
              <a:rPr lang="en-US" dirty="0"/>
              <a:t>) – I don’t know why this had to be done like this, I was basing this off of </a:t>
            </a:r>
            <a:r>
              <a:rPr lang="en-US" dirty="0" err="1"/>
              <a:t>Furhmeister</a:t>
            </a:r>
            <a:r>
              <a:rPr lang="en-US" dirty="0"/>
              <a:t> et al., 2023 supplementary material (the model did not work when I simply mutated a version of signal using </a:t>
            </a:r>
            <a:r>
              <a:rPr lang="en-US" dirty="0" err="1"/>
              <a:t>ifelse</a:t>
            </a:r>
            <a:r>
              <a:rPr lang="en-US" dirty="0"/>
              <a:t> different = 0.5 and same = -0.5)</a:t>
            </a:r>
          </a:p>
          <a:p>
            <a:endParaRPr lang="en-US" dirty="0"/>
          </a:p>
          <a:p>
            <a:r>
              <a:rPr lang="en-US" dirty="0"/>
              <a:t>I did not center the control variables MLD_A and MLD_P since zero is a meaningful value and most of the values were 0</a:t>
            </a:r>
          </a:p>
        </p:txBody>
      </p:sp>
      <p:sp>
        <p:nvSpPr>
          <p:cNvPr id="4" name="Slide Number Placeholder 3"/>
          <p:cNvSpPr>
            <a:spLocks noGrp="1"/>
          </p:cNvSpPr>
          <p:nvPr>
            <p:ph type="sldNum" sz="quarter" idx="5"/>
          </p:nvPr>
        </p:nvSpPr>
        <p:spPr/>
        <p:txBody>
          <a:bodyPr/>
          <a:lstStyle/>
          <a:p>
            <a:fld id="{597CEA14-7484-8C49-9570-EC19DBC153FD}" type="slidenum">
              <a:rPr lang="en-US" smtClean="0"/>
              <a:t>24</a:t>
            </a:fld>
            <a:endParaRPr lang="en-US"/>
          </a:p>
        </p:txBody>
      </p:sp>
    </p:spTree>
    <p:extLst>
      <p:ext uri="{BB962C8B-B14F-4D97-AF65-F5344CB8AC3E}">
        <p14:creationId xmlns:p14="http://schemas.microsoft.com/office/powerpoint/2010/main" val="3789781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 not center the control variables MLD_A and MLD_P since zero is a meaningful value and most of the values were 0</a:t>
            </a:r>
          </a:p>
          <a:p>
            <a:endParaRPr lang="en-US" dirty="0"/>
          </a:p>
        </p:txBody>
      </p:sp>
      <p:sp>
        <p:nvSpPr>
          <p:cNvPr id="4" name="Slide Number Placeholder 3"/>
          <p:cNvSpPr>
            <a:spLocks noGrp="1"/>
          </p:cNvSpPr>
          <p:nvPr>
            <p:ph type="sldNum" sz="quarter" idx="5"/>
          </p:nvPr>
        </p:nvSpPr>
        <p:spPr/>
        <p:txBody>
          <a:bodyPr/>
          <a:lstStyle/>
          <a:p>
            <a:fld id="{597CEA14-7484-8C49-9570-EC19DBC153FD}" type="slidenum">
              <a:rPr lang="en-US" smtClean="0"/>
              <a:t>25</a:t>
            </a:fld>
            <a:endParaRPr lang="en-US"/>
          </a:p>
        </p:txBody>
      </p:sp>
    </p:spTree>
    <p:extLst>
      <p:ext uri="{BB962C8B-B14F-4D97-AF65-F5344CB8AC3E}">
        <p14:creationId xmlns:p14="http://schemas.microsoft.com/office/powerpoint/2010/main" val="1804093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CEA14-7484-8C49-9570-EC19DBC153FD}" type="slidenum">
              <a:rPr lang="en-US" smtClean="0"/>
              <a:t>28</a:t>
            </a:fld>
            <a:endParaRPr lang="en-US"/>
          </a:p>
        </p:txBody>
      </p:sp>
    </p:spTree>
    <p:extLst>
      <p:ext uri="{BB962C8B-B14F-4D97-AF65-F5344CB8AC3E}">
        <p14:creationId xmlns:p14="http://schemas.microsoft.com/office/powerpoint/2010/main" val="1141727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sent recruitment emails to I think 20 universities – CMU &amp; Pitt, Emory and Western Michigan University (from Seth), and 16 additional universities on the </a:t>
            </a:r>
            <a:r>
              <a:rPr lang="en-US"/>
              <a:t>quarter system</a:t>
            </a:r>
          </a:p>
        </p:txBody>
      </p:sp>
      <p:sp>
        <p:nvSpPr>
          <p:cNvPr id="4" name="Slide Number Placeholder 3"/>
          <p:cNvSpPr>
            <a:spLocks noGrp="1"/>
          </p:cNvSpPr>
          <p:nvPr>
            <p:ph type="sldNum" sz="quarter" idx="5"/>
          </p:nvPr>
        </p:nvSpPr>
        <p:spPr/>
        <p:txBody>
          <a:bodyPr/>
          <a:lstStyle/>
          <a:p>
            <a:fld id="{597CEA14-7484-8C49-9570-EC19DBC153FD}" type="slidenum">
              <a:rPr lang="en-US" smtClean="0"/>
              <a:t>29</a:t>
            </a:fld>
            <a:endParaRPr lang="en-US"/>
          </a:p>
        </p:txBody>
      </p:sp>
    </p:spTree>
    <p:extLst>
      <p:ext uri="{BB962C8B-B14F-4D97-AF65-F5344CB8AC3E}">
        <p14:creationId xmlns:p14="http://schemas.microsoft.com/office/powerpoint/2010/main" val="4140730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CEA14-7484-8C49-9570-EC19DBC153FD}" type="slidenum">
              <a:rPr lang="en-US" smtClean="0"/>
              <a:t>30</a:t>
            </a:fld>
            <a:endParaRPr lang="en-US"/>
          </a:p>
        </p:txBody>
      </p:sp>
    </p:spTree>
    <p:extLst>
      <p:ext uri="{BB962C8B-B14F-4D97-AF65-F5344CB8AC3E}">
        <p14:creationId xmlns:p14="http://schemas.microsoft.com/office/powerpoint/2010/main" val="102153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piloting: doing both VAS and LD-Q took about 33 minutes</a:t>
            </a:r>
          </a:p>
          <a:p>
            <a:r>
              <a:rPr lang="en-US" dirty="0"/>
              <a:t>VAS: about 16 minutes (I skipped most breaks early and went pretty quickly) so I would think for participants it would be 20-30 minutes</a:t>
            </a:r>
          </a:p>
          <a:p>
            <a:r>
              <a:rPr lang="en-US" dirty="0"/>
              <a:t>LD-Q: about 17 minutes, so I think for participants 20-25 minutes</a:t>
            </a:r>
          </a:p>
          <a:p>
            <a:r>
              <a:rPr lang="en-US" dirty="0"/>
              <a:t>perhaps want to add about 250 ms before/after fixation</a:t>
            </a:r>
          </a:p>
        </p:txBody>
      </p:sp>
      <p:sp>
        <p:nvSpPr>
          <p:cNvPr id="4" name="Slide Number Placeholder 3"/>
          <p:cNvSpPr>
            <a:spLocks noGrp="1"/>
          </p:cNvSpPr>
          <p:nvPr>
            <p:ph type="sldNum" sz="quarter" idx="5"/>
          </p:nvPr>
        </p:nvSpPr>
        <p:spPr/>
        <p:txBody>
          <a:bodyPr/>
          <a:lstStyle/>
          <a:p>
            <a:fld id="{597CEA14-7484-8C49-9570-EC19DBC153FD}" type="slidenum">
              <a:rPr lang="en-US" smtClean="0"/>
              <a:t>3</a:t>
            </a:fld>
            <a:endParaRPr lang="en-US"/>
          </a:p>
        </p:txBody>
      </p:sp>
    </p:spTree>
    <p:extLst>
      <p:ext uri="{BB962C8B-B14F-4D97-AF65-F5344CB8AC3E}">
        <p14:creationId xmlns:p14="http://schemas.microsoft.com/office/powerpoint/2010/main" val="2354991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to be 27, but removed 2 pairs/4 words</a:t>
            </a:r>
          </a:p>
          <a:p>
            <a:r>
              <a:rPr lang="en-US" dirty="0"/>
              <a:t>** used to be 108</a:t>
            </a:r>
          </a:p>
          <a:p>
            <a:endParaRPr lang="en-US" dirty="0"/>
          </a:p>
          <a:p>
            <a:r>
              <a:rPr lang="en-US" dirty="0"/>
              <a:t>*** I’ve chosen to double the amount (use the long spreadsheet), which should take people 10-15 minutes to complete, just for study 3 (study 2 was 100 </a:t>
            </a:r>
            <a:r>
              <a:rPr lang="en-US"/>
              <a:t>trials total)</a:t>
            </a:r>
            <a:endParaRPr lang="en-US" dirty="0"/>
          </a:p>
        </p:txBody>
      </p:sp>
      <p:sp>
        <p:nvSpPr>
          <p:cNvPr id="4" name="Slide Number Placeholder 3"/>
          <p:cNvSpPr>
            <a:spLocks noGrp="1"/>
          </p:cNvSpPr>
          <p:nvPr>
            <p:ph type="sldNum" sz="quarter" idx="5"/>
          </p:nvPr>
        </p:nvSpPr>
        <p:spPr/>
        <p:txBody>
          <a:bodyPr/>
          <a:lstStyle/>
          <a:p>
            <a:fld id="{597CEA14-7484-8C49-9570-EC19DBC153FD}" type="slidenum">
              <a:rPr lang="en-US" smtClean="0"/>
              <a:t>33</a:t>
            </a:fld>
            <a:endParaRPr lang="en-US"/>
          </a:p>
        </p:txBody>
      </p:sp>
    </p:spTree>
    <p:extLst>
      <p:ext uri="{BB962C8B-B14F-4D97-AF65-F5344CB8AC3E}">
        <p14:creationId xmlns:p14="http://schemas.microsoft.com/office/powerpoint/2010/main" val="37678124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all n = 24 participants:</a:t>
            </a:r>
          </a:p>
          <a:p>
            <a:r>
              <a:rPr lang="en-US" dirty="0"/>
              <a:t>MCPD unfiltered n = 840 trials</a:t>
            </a:r>
          </a:p>
          <a:p>
            <a:r>
              <a:rPr lang="en-US" dirty="0"/>
              <a:t>VAS unfiltered n = 4707 trials</a:t>
            </a:r>
          </a:p>
          <a:p>
            <a:r>
              <a:rPr lang="en-US" dirty="0"/>
              <a:t>AX testing unfiltered n = 8625 trials</a:t>
            </a:r>
          </a:p>
          <a:p>
            <a:r>
              <a:rPr lang="en-US" dirty="0"/>
              <a:t>AX training unfiltered n = 25918 trials (n = 17 participants)</a:t>
            </a:r>
          </a:p>
        </p:txBody>
      </p:sp>
      <p:sp>
        <p:nvSpPr>
          <p:cNvPr id="4" name="Slide Number Placeholder 3"/>
          <p:cNvSpPr>
            <a:spLocks noGrp="1"/>
          </p:cNvSpPr>
          <p:nvPr>
            <p:ph type="sldNum" sz="quarter" idx="5"/>
          </p:nvPr>
        </p:nvSpPr>
        <p:spPr/>
        <p:txBody>
          <a:bodyPr/>
          <a:lstStyle/>
          <a:p>
            <a:fld id="{597CEA14-7484-8C49-9570-EC19DBC153FD}" type="slidenum">
              <a:rPr lang="en-US" smtClean="0"/>
              <a:t>35</a:t>
            </a:fld>
            <a:endParaRPr lang="en-US"/>
          </a:p>
        </p:txBody>
      </p:sp>
    </p:spTree>
    <p:extLst>
      <p:ext uri="{BB962C8B-B14F-4D97-AF65-F5344CB8AC3E}">
        <p14:creationId xmlns:p14="http://schemas.microsoft.com/office/powerpoint/2010/main" val="1483699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CEA14-7484-8C49-9570-EC19DBC153FD}" type="slidenum">
              <a:rPr lang="en-US" smtClean="0"/>
              <a:t>36</a:t>
            </a:fld>
            <a:endParaRPr lang="en-US"/>
          </a:p>
        </p:txBody>
      </p:sp>
    </p:spTree>
    <p:extLst>
      <p:ext uri="{BB962C8B-B14F-4D97-AF65-F5344CB8AC3E}">
        <p14:creationId xmlns:p14="http://schemas.microsoft.com/office/powerpoint/2010/main" val="537265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numeric transformation of signal was done using a simple binomial model with canonical link for signal (factor, simple effects coded such that different = 0.5 and same = -0.5) predicting response (as numeric) and random intercepts for ID and </a:t>
            </a:r>
            <a:r>
              <a:rPr lang="en-US" dirty="0" err="1"/>
              <a:t>word_pair</a:t>
            </a:r>
            <a:r>
              <a:rPr lang="en-US" dirty="0"/>
              <a:t>, then taking the matrix of model outcome and taking the part of the matrix representing the numeric value of signal and adding that to the </a:t>
            </a:r>
            <a:r>
              <a:rPr lang="en-US" dirty="0" err="1"/>
              <a:t>dataframe</a:t>
            </a:r>
            <a:r>
              <a:rPr lang="en-US" dirty="0"/>
              <a:t> used in the main model (</a:t>
            </a:r>
            <a:r>
              <a:rPr lang="en-US" dirty="0" err="1"/>
              <a:t>signal_cont</a:t>
            </a:r>
            <a:r>
              <a:rPr lang="en-US" dirty="0"/>
              <a:t>) – I don’t know why this had to be done like this, I was basing this off of </a:t>
            </a:r>
            <a:r>
              <a:rPr lang="en-US" dirty="0" err="1"/>
              <a:t>Furhmeister</a:t>
            </a:r>
            <a:r>
              <a:rPr lang="en-US" dirty="0"/>
              <a:t> et al., 2023 supplementary material (the model did not work when I simply mutated a version of signal using </a:t>
            </a:r>
            <a:r>
              <a:rPr lang="en-US" dirty="0" err="1"/>
              <a:t>ifelse</a:t>
            </a:r>
            <a:r>
              <a:rPr lang="en-US" dirty="0"/>
              <a:t> different = 0.5 and same = -0.5)</a:t>
            </a:r>
          </a:p>
          <a:p>
            <a:endParaRPr lang="en-US" dirty="0"/>
          </a:p>
        </p:txBody>
      </p:sp>
      <p:sp>
        <p:nvSpPr>
          <p:cNvPr id="4" name="Slide Number Placeholder 3"/>
          <p:cNvSpPr>
            <a:spLocks noGrp="1"/>
          </p:cNvSpPr>
          <p:nvPr>
            <p:ph type="sldNum" sz="quarter" idx="5"/>
          </p:nvPr>
        </p:nvSpPr>
        <p:spPr/>
        <p:txBody>
          <a:bodyPr/>
          <a:lstStyle/>
          <a:p>
            <a:fld id="{597CEA14-7484-8C49-9570-EC19DBC153FD}" type="slidenum">
              <a:rPr lang="en-US" smtClean="0"/>
              <a:t>37</a:t>
            </a:fld>
            <a:endParaRPr lang="en-US"/>
          </a:p>
        </p:txBody>
      </p:sp>
    </p:spTree>
    <p:extLst>
      <p:ext uri="{BB962C8B-B14F-4D97-AF65-F5344CB8AC3E}">
        <p14:creationId xmlns:p14="http://schemas.microsoft.com/office/powerpoint/2010/main" val="2179562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additive random slopes for ID made the model better than when the random slopes interacted, but the model where they interact was used for visualization purposes – I might not need to do this if I figure out how to use </a:t>
            </a:r>
            <a:r>
              <a:rPr lang="en-US" dirty="0" err="1"/>
              <a:t>emmeans</a:t>
            </a:r>
            <a:r>
              <a:rPr lang="en-US" dirty="0"/>
              <a:t> (note after running analyses: I chose just not to visualize random slopes at all)</a:t>
            </a:r>
          </a:p>
          <a:p>
            <a:endParaRPr lang="en-US" dirty="0"/>
          </a:p>
        </p:txBody>
      </p:sp>
      <p:sp>
        <p:nvSpPr>
          <p:cNvPr id="4" name="Slide Number Placeholder 3"/>
          <p:cNvSpPr>
            <a:spLocks noGrp="1"/>
          </p:cNvSpPr>
          <p:nvPr>
            <p:ph type="sldNum" sz="quarter" idx="5"/>
          </p:nvPr>
        </p:nvSpPr>
        <p:spPr/>
        <p:txBody>
          <a:bodyPr/>
          <a:lstStyle/>
          <a:p>
            <a:fld id="{597CEA14-7484-8C49-9570-EC19DBC153FD}" type="slidenum">
              <a:rPr lang="en-US" smtClean="0"/>
              <a:t>38</a:t>
            </a:fld>
            <a:endParaRPr lang="en-US"/>
          </a:p>
        </p:txBody>
      </p:sp>
    </p:spTree>
    <p:extLst>
      <p:ext uri="{BB962C8B-B14F-4D97-AF65-F5344CB8AC3E}">
        <p14:creationId xmlns:p14="http://schemas.microsoft.com/office/powerpoint/2010/main" val="2766999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numeric transformation of signal was done using a simple binomial model with canonical link for signal (factor, simple effects coded such that different = 0.5 and same = -0.5) predicting response (as numeric) and random intercepts for ID and </a:t>
            </a:r>
            <a:r>
              <a:rPr lang="en-US" dirty="0" err="1"/>
              <a:t>word_pair</a:t>
            </a:r>
            <a:r>
              <a:rPr lang="en-US" dirty="0"/>
              <a:t>, then taking the matrix of model outcome and taking the part of the matrix representing the numeric value of signal and adding that to the </a:t>
            </a:r>
            <a:r>
              <a:rPr lang="en-US" dirty="0" err="1"/>
              <a:t>dataframe</a:t>
            </a:r>
            <a:r>
              <a:rPr lang="en-US" dirty="0"/>
              <a:t> used in the main model (</a:t>
            </a:r>
            <a:r>
              <a:rPr lang="en-US" dirty="0" err="1"/>
              <a:t>signal_cont</a:t>
            </a:r>
            <a:r>
              <a:rPr lang="en-US" dirty="0"/>
              <a:t>) – I don’t know why this had to be done like this, I was basing this off of </a:t>
            </a:r>
            <a:r>
              <a:rPr lang="en-US" dirty="0" err="1"/>
              <a:t>Furhmeister</a:t>
            </a:r>
            <a:r>
              <a:rPr lang="en-US" dirty="0"/>
              <a:t> et al., 2023 supplementary material (the model did not work when I simply mutated a version of signal using </a:t>
            </a:r>
            <a:r>
              <a:rPr lang="en-US" dirty="0" err="1"/>
              <a:t>ifelse</a:t>
            </a:r>
            <a:r>
              <a:rPr lang="en-US" dirty="0"/>
              <a:t> different = 0.5 and same = -0.5)</a:t>
            </a:r>
          </a:p>
          <a:p>
            <a:endParaRPr lang="en-US" dirty="0"/>
          </a:p>
          <a:p>
            <a:endParaRPr lang="en-US" dirty="0"/>
          </a:p>
          <a:p>
            <a:r>
              <a:rPr lang="en-US" dirty="0"/>
              <a:t>the model was struggling with singular convergence when modeling interaction between the random slopes </a:t>
            </a:r>
            <a:r>
              <a:rPr lang="en-US" dirty="0" err="1"/>
              <a:t>signal_cont:prepost</a:t>
            </a:r>
            <a:r>
              <a:rPr lang="en-US" dirty="0"/>
              <a:t> because people didn’t really change in </a:t>
            </a:r>
            <a:r>
              <a:rPr lang="en-US" dirty="0" err="1"/>
              <a:t>dprime</a:t>
            </a:r>
            <a:r>
              <a:rPr lang="en-US" dirty="0"/>
              <a:t> from pre to post, so there was not enough variance in the interaction to support modeling it. removing it helped the model converge without singular fit. same thing for </a:t>
            </a:r>
            <a:r>
              <a:rPr lang="en-US" dirty="0" err="1"/>
              <a:t>word_pair</a:t>
            </a:r>
            <a:endParaRPr lang="en-US" dirty="0"/>
          </a:p>
        </p:txBody>
      </p:sp>
      <p:sp>
        <p:nvSpPr>
          <p:cNvPr id="4" name="Slide Number Placeholder 3"/>
          <p:cNvSpPr>
            <a:spLocks noGrp="1"/>
          </p:cNvSpPr>
          <p:nvPr>
            <p:ph type="sldNum" sz="quarter" idx="5"/>
          </p:nvPr>
        </p:nvSpPr>
        <p:spPr/>
        <p:txBody>
          <a:bodyPr/>
          <a:lstStyle/>
          <a:p>
            <a:fld id="{597CEA14-7484-8C49-9570-EC19DBC153FD}" type="slidenum">
              <a:rPr lang="en-US" smtClean="0"/>
              <a:t>39</a:t>
            </a:fld>
            <a:endParaRPr lang="en-US"/>
          </a:p>
        </p:txBody>
      </p:sp>
    </p:spTree>
    <p:extLst>
      <p:ext uri="{BB962C8B-B14F-4D97-AF65-F5344CB8AC3E}">
        <p14:creationId xmlns:p14="http://schemas.microsoft.com/office/powerpoint/2010/main" val="917997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 think the model struggled to converge with random slope of day for </a:t>
            </a:r>
            <a:r>
              <a:rPr lang="en-US" dirty="0" err="1"/>
              <a:t>word_pair</a:t>
            </a:r>
            <a:r>
              <a:rPr lang="en-US" dirty="0"/>
              <a:t>)</a:t>
            </a:r>
          </a:p>
          <a:p>
            <a:endParaRPr lang="en-US" dirty="0"/>
          </a:p>
        </p:txBody>
      </p:sp>
      <p:sp>
        <p:nvSpPr>
          <p:cNvPr id="4" name="Slide Number Placeholder 3"/>
          <p:cNvSpPr>
            <a:spLocks noGrp="1"/>
          </p:cNvSpPr>
          <p:nvPr>
            <p:ph type="sldNum" sz="quarter" idx="5"/>
          </p:nvPr>
        </p:nvSpPr>
        <p:spPr/>
        <p:txBody>
          <a:bodyPr/>
          <a:lstStyle/>
          <a:p>
            <a:fld id="{597CEA14-7484-8C49-9570-EC19DBC153FD}" type="slidenum">
              <a:rPr lang="en-US" smtClean="0"/>
              <a:t>40</a:t>
            </a:fld>
            <a:endParaRPr lang="en-US"/>
          </a:p>
        </p:txBody>
      </p:sp>
    </p:spTree>
    <p:extLst>
      <p:ext uri="{BB962C8B-B14F-4D97-AF65-F5344CB8AC3E}">
        <p14:creationId xmlns:p14="http://schemas.microsoft.com/office/powerpoint/2010/main" val="231866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took about 24-25 minutes, went a bit slow, took the full time of all the breaks</a:t>
            </a:r>
          </a:p>
          <a:p>
            <a:r>
              <a:rPr lang="en-US" dirty="0"/>
              <a:t>BIG NOTE: there will probably be a big confound for the toru/tooru pair, in that people may be basing their perception on how natural the token sounds (with more natural sounding tokens sounding more like tooru)</a:t>
            </a:r>
          </a:p>
        </p:txBody>
      </p:sp>
      <p:sp>
        <p:nvSpPr>
          <p:cNvPr id="4" name="Slide Number Placeholder 3"/>
          <p:cNvSpPr>
            <a:spLocks noGrp="1"/>
          </p:cNvSpPr>
          <p:nvPr>
            <p:ph type="sldNum" sz="quarter" idx="5"/>
          </p:nvPr>
        </p:nvSpPr>
        <p:spPr/>
        <p:txBody>
          <a:bodyPr/>
          <a:lstStyle/>
          <a:p>
            <a:fld id="{597CEA14-7484-8C49-9570-EC19DBC153FD}" type="slidenum">
              <a:rPr lang="en-US" smtClean="0"/>
              <a:t>4</a:t>
            </a:fld>
            <a:endParaRPr lang="en-US"/>
          </a:p>
        </p:txBody>
      </p:sp>
    </p:spTree>
    <p:extLst>
      <p:ext uri="{BB962C8B-B14F-4D97-AF65-F5344CB8AC3E}">
        <p14:creationId xmlns:p14="http://schemas.microsoft.com/office/powerpoint/2010/main" val="1562681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do each step of secondary dimension with regular logistic – so running 5 separate logistic</a:t>
            </a:r>
          </a:p>
          <a:p>
            <a:r>
              <a:rPr lang="en-US" dirty="0"/>
              <a:t>give a couple of participant examples to show who is consistent, those who are inconsistency, using just response variability instead of LPA</a:t>
            </a:r>
          </a:p>
          <a:p>
            <a:endParaRPr lang="en-US" dirty="0"/>
          </a:p>
          <a:p>
            <a:r>
              <a:rPr lang="en-US" dirty="0"/>
              <a:t>using RV and slope, go through proficiency measures</a:t>
            </a:r>
          </a:p>
        </p:txBody>
      </p:sp>
      <p:sp>
        <p:nvSpPr>
          <p:cNvPr id="4" name="Slide Number Placeholder 3"/>
          <p:cNvSpPr>
            <a:spLocks noGrp="1"/>
          </p:cNvSpPr>
          <p:nvPr>
            <p:ph type="sldNum" sz="quarter" idx="5"/>
          </p:nvPr>
        </p:nvSpPr>
        <p:spPr/>
        <p:txBody>
          <a:bodyPr/>
          <a:lstStyle/>
          <a:p>
            <a:fld id="{597CEA14-7484-8C49-9570-EC19DBC153FD}" type="slidenum">
              <a:rPr lang="en-US" smtClean="0"/>
              <a:t>6</a:t>
            </a:fld>
            <a:endParaRPr lang="en-US"/>
          </a:p>
        </p:txBody>
      </p:sp>
    </p:spTree>
    <p:extLst>
      <p:ext uri="{BB962C8B-B14F-4D97-AF65-F5344CB8AC3E}">
        <p14:creationId xmlns:p14="http://schemas.microsoft.com/office/powerpoint/2010/main" val="157338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slopes don’t make sense – for negative slopes, can either refit or exclude the person (or just that negative slope data point if it’s just one or two</a:t>
            </a:r>
          </a:p>
          <a:p>
            <a:endParaRPr lang="en-US" dirty="0"/>
          </a:p>
          <a:p>
            <a:r>
              <a:rPr lang="en-US" dirty="0" err="1"/>
              <a:t>pointvar</a:t>
            </a:r>
            <a:r>
              <a:rPr lang="en-US" dirty="0"/>
              <a:t> has been consistently been the best indicator of what VAS is picking up on</a:t>
            </a:r>
          </a:p>
          <a:p>
            <a:endParaRPr lang="en-US" dirty="0"/>
          </a:p>
          <a:p>
            <a:r>
              <a:rPr lang="en-US" dirty="0"/>
              <a:t>don’t fit LPA separately for different pairs – collapse across all data points – try variance = </a:t>
            </a:r>
            <a:r>
              <a:rPr lang="en-US" dirty="0" err="1"/>
              <a:t>varyingv</a:t>
            </a:r>
            <a:r>
              <a:rPr lang="en-US" dirty="0"/>
              <a:t> and covariance = varying</a:t>
            </a:r>
          </a:p>
          <a:p>
            <a:endParaRPr lang="en-US" dirty="0"/>
          </a:p>
          <a:p>
            <a:r>
              <a:rPr lang="en-US" dirty="0"/>
              <a:t>I didn’t end up doing this</a:t>
            </a:r>
          </a:p>
        </p:txBody>
      </p:sp>
      <p:sp>
        <p:nvSpPr>
          <p:cNvPr id="4" name="Slide Number Placeholder 3"/>
          <p:cNvSpPr>
            <a:spLocks noGrp="1"/>
          </p:cNvSpPr>
          <p:nvPr>
            <p:ph type="sldNum" sz="quarter" idx="5"/>
          </p:nvPr>
        </p:nvSpPr>
        <p:spPr/>
        <p:txBody>
          <a:bodyPr/>
          <a:lstStyle/>
          <a:p>
            <a:fld id="{597CEA14-7484-8C49-9570-EC19DBC153FD}" type="slidenum">
              <a:rPr lang="en-US" smtClean="0"/>
              <a:t>7</a:t>
            </a:fld>
            <a:endParaRPr lang="en-US"/>
          </a:p>
        </p:txBody>
      </p:sp>
    </p:spTree>
    <p:extLst>
      <p:ext uri="{BB962C8B-B14F-4D97-AF65-F5344CB8AC3E}">
        <p14:creationId xmlns:p14="http://schemas.microsoft.com/office/powerpoint/2010/main" val="1285346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Ethan as I go</a:t>
            </a:r>
          </a:p>
          <a:p>
            <a:r>
              <a:rPr lang="en-US" dirty="0"/>
              <a:t>visualize at every stage to see how it’s working</a:t>
            </a:r>
          </a:p>
          <a:p>
            <a:r>
              <a:rPr lang="en-US" dirty="0"/>
              <a:t>DON’T DO ANYTHNING AT THE CONTINUUM LEVEL FOR LPA</a:t>
            </a:r>
          </a:p>
          <a:p>
            <a:endParaRPr lang="en-US" dirty="0"/>
          </a:p>
          <a:p>
            <a:r>
              <a:rPr lang="en-US" dirty="0"/>
              <a:t>I didn’t end up doing this either</a:t>
            </a:r>
          </a:p>
        </p:txBody>
      </p:sp>
      <p:sp>
        <p:nvSpPr>
          <p:cNvPr id="4" name="Slide Number Placeholder 3"/>
          <p:cNvSpPr>
            <a:spLocks noGrp="1"/>
          </p:cNvSpPr>
          <p:nvPr>
            <p:ph type="sldNum" sz="quarter" idx="5"/>
          </p:nvPr>
        </p:nvSpPr>
        <p:spPr/>
        <p:txBody>
          <a:bodyPr/>
          <a:lstStyle/>
          <a:p>
            <a:fld id="{597CEA14-7484-8C49-9570-EC19DBC153FD}" type="slidenum">
              <a:rPr lang="en-US" smtClean="0"/>
              <a:t>8</a:t>
            </a:fld>
            <a:endParaRPr lang="en-US"/>
          </a:p>
        </p:txBody>
      </p:sp>
    </p:spTree>
    <p:extLst>
      <p:ext uri="{BB962C8B-B14F-4D97-AF65-F5344CB8AC3E}">
        <p14:creationId xmlns:p14="http://schemas.microsoft.com/office/powerpoint/2010/main" val="2867807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CEA14-7484-8C49-9570-EC19DBC153FD}" type="slidenum">
              <a:rPr lang="en-US" smtClean="0"/>
              <a:t>12</a:t>
            </a:fld>
            <a:endParaRPr lang="en-US"/>
          </a:p>
        </p:txBody>
      </p:sp>
    </p:spTree>
    <p:extLst>
      <p:ext uri="{BB962C8B-B14F-4D97-AF65-F5344CB8AC3E}">
        <p14:creationId xmlns:p14="http://schemas.microsoft.com/office/powerpoint/2010/main" val="2312471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took me about 8 minutes, going pretty slow, and taking the full amount of break time</a:t>
            </a:r>
          </a:p>
        </p:txBody>
      </p:sp>
      <p:sp>
        <p:nvSpPr>
          <p:cNvPr id="4" name="Slide Number Placeholder 3"/>
          <p:cNvSpPr>
            <a:spLocks noGrp="1"/>
          </p:cNvSpPr>
          <p:nvPr>
            <p:ph type="sldNum" sz="quarter" idx="5"/>
          </p:nvPr>
        </p:nvSpPr>
        <p:spPr/>
        <p:txBody>
          <a:bodyPr/>
          <a:lstStyle/>
          <a:p>
            <a:fld id="{597CEA14-7484-8C49-9570-EC19DBC153FD}" type="slidenum">
              <a:rPr lang="en-US" smtClean="0"/>
              <a:t>17</a:t>
            </a:fld>
            <a:endParaRPr lang="en-US"/>
          </a:p>
        </p:txBody>
      </p:sp>
    </p:spTree>
    <p:extLst>
      <p:ext uri="{BB962C8B-B14F-4D97-AF65-F5344CB8AC3E}">
        <p14:creationId xmlns:p14="http://schemas.microsoft.com/office/powerpoint/2010/main" val="572074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took me about 20 minutes, so for participants 25-30 sounds right, and will go even faster for the study 3 experimental groups after the first session</a:t>
            </a:r>
          </a:p>
        </p:txBody>
      </p:sp>
      <p:sp>
        <p:nvSpPr>
          <p:cNvPr id="4" name="Slide Number Placeholder 3"/>
          <p:cNvSpPr>
            <a:spLocks noGrp="1"/>
          </p:cNvSpPr>
          <p:nvPr>
            <p:ph type="sldNum" sz="quarter" idx="5"/>
          </p:nvPr>
        </p:nvSpPr>
        <p:spPr/>
        <p:txBody>
          <a:bodyPr/>
          <a:lstStyle/>
          <a:p>
            <a:fld id="{597CEA14-7484-8C49-9570-EC19DBC153FD}" type="slidenum">
              <a:rPr lang="en-US" smtClean="0"/>
              <a:t>18</a:t>
            </a:fld>
            <a:endParaRPr lang="en-US"/>
          </a:p>
        </p:txBody>
      </p:sp>
    </p:spTree>
    <p:extLst>
      <p:ext uri="{BB962C8B-B14F-4D97-AF65-F5344CB8AC3E}">
        <p14:creationId xmlns:p14="http://schemas.microsoft.com/office/powerpoint/2010/main" val="310495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D78D-79B9-01AE-D702-8216DFE916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031B1F-FEE5-67EE-13D2-575955F4D3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2A97D5-90E4-4C4D-B3C3-1DC7D7B57A3B}"/>
              </a:ext>
            </a:extLst>
          </p:cNvPr>
          <p:cNvSpPr>
            <a:spLocks noGrp="1"/>
          </p:cNvSpPr>
          <p:nvPr>
            <p:ph type="dt" sz="half" idx="10"/>
          </p:nvPr>
        </p:nvSpPr>
        <p:spPr/>
        <p:txBody>
          <a:bodyPr/>
          <a:lstStyle/>
          <a:p>
            <a:fld id="{E9C89DBB-1CAF-3D46-9606-1CBCD4DB8B32}" type="datetimeFigureOut">
              <a:rPr lang="en-US" smtClean="0"/>
              <a:t>7/25/25</a:t>
            </a:fld>
            <a:endParaRPr lang="en-US"/>
          </a:p>
        </p:txBody>
      </p:sp>
      <p:sp>
        <p:nvSpPr>
          <p:cNvPr id="5" name="Footer Placeholder 4">
            <a:extLst>
              <a:ext uri="{FF2B5EF4-FFF2-40B4-BE49-F238E27FC236}">
                <a16:creationId xmlns:a16="http://schemas.microsoft.com/office/drawing/2014/main" id="{C3EBBF61-ADDF-9125-D5CE-5C49CF0AA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3340D-336F-E22C-A742-65FFE9C98C8D}"/>
              </a:ext>
            </a:extLst>
          </p:cNvPr>
          <p:cNvSpPr>
            <a:spLocks noGrp="1"/>
          </p:cNvSpPr>
          <p:nvPr>
            <p:ph type="sldNum" sz="quarter" idx="12"/>
          </p:nvPr>
        </p:nvSpPr>
        <p:spPr/>
        <p:txBody>
          <a:bodyPr/>
          <a:lstStyle/>
          <a:p>
            <a:fld id="{71E3B5F5-7D3C-914B-BE8D-827E9D666CFE}" type="slidenum">
              <a:rPr lang="en-US" smtClean="0"/>
              <a:t>‹#›</a:t>
            </a:fld>
            <a:endParaRPr lang="en-US"/>
          </a:p>
        </p:txBody>
      </p:sp>
    </p:spTree>
    <p:extLst>
      <p:ext uri="{BB962C8B-B14F-4D97-AF65-F5344CB8AC3E}">
        <p14:creationId xmlns:p14="http://schemas.microsoft.com/office/powerpoint/2010/main" val="3833288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1724-68FB-C20C-2157-F2D023E530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A10D3E-945A-A7B0-080E-6C34DC5EB8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D1C1C-F4B8-000E-7D72-F2C5860333FD}"/>
              </a:ext>
            </a:extLst>
          </p:cNvPr>
          <p:cNvSpPr>
            <a:spLocks noGrp="1"/>
          </p:cNvSpPr>
          <p:nvPr>
            <p:ph type="dt" sz="half" idx="10"/>
          </p:nvPr>
        </p:nvSpPr>
        <p:spPr/>
        <p:txBody>
          <a:bodyPr/>
          <a:lstStyle/>
          <a:p>
            <a:fld id="{E9C89DBB-1CAF-3D46-9606-1CBCD4DB8B32}" type="datetimeFigureOut">
              <a:rPr lang="en-US" smtClean="0"/>
              <a:t>7/25/25</a:t>
            </a:fld>
            <a:endParaRPr lang="en-US"/>
          </a:p>
        </p:txBody>
      </p:sp>
      <p:sp>
        <p:nvSpPr>
          <p:cNvPr id="5" name="Footer Placeholder 4">
            <a:extLst>
              <a:ext uri="{FF2B5EF4-FFF2-40B4-BE49-F238E27FC236}">
                <a16:creationId xmlns:a16="http://schemas.microsoft.com/office/drawing/2014/main" id="{DB747CA9-A46E-4D61-FC5D-ACAA6F0BA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B020A5-0172-5673-AC2D-53946A8FDF0E}"/>
              </a:ext>
            </a:extLst>
          </p:cNvPr>
          <p:cNvSpPr>
            <a:spLocks noGrp="1"/>
          </p:cNvSpPr>
          <p:nvPr>
            <p:ph type="sldNum" sz="quarter" idx="12"/>
          </p:nvPr>
        </p:nvSpPr>
        <p:spPr/>
        <p:txBody>
          <a:bodyPr/>
          <a:lstStyle/>
          <a:p>
            <a:fld id="{71E3B5F5-7D3C-914B-BE8D-827E9D666CFE}" type="slidenum">
              <a:rPr lang="en-US" smtClean="0"/>
              <a:t>‹#›</a:t>
            </a:fld>
            <a:endParaRPr lang="en-US"/>
          </a:p>
        </p:txBody>
      </p:sp>
    </p:spTree>
    <p:extLst>
      <p:ext uri="{BB962C8B-B14F-4D97-AF65-F5344CB8AC3E}">
        <p14:creationId xmlns:p14="http://schemas.microsoft.com/office/powerpoint/2010/main" val="219217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D62EC-1200-CF68-D021-5669BD80FE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06BC7E-A621-66BA-A6B1-DCB116DD5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E5688-084F-1E16-A725-63903540ECC3}"/>
              </a:ext>
            </a:extLst>
          </p:cNvPr>
          <p:cNvSpPr>
            <a:spLocks noGrp="1"/>
          </p:cNvSpPr>
          <p:nvPr>
            <p:ph type="dt" sz="half" idx="10"/>
          </p:nvPr>
        </p:nvSpPr>
        <p:spPr/>
        <p:txBody>
          <a:bodyPr/>
          <a:lstStyle/>
          <a:p>
            <a:fld id="{E9C89DBB-1CAF-3D46-9606-1CBCD4DB8B32}" type="datetimeFigureOut">
              <a:rPr lang="en-US" smtClean="0"/>
              <a:t>7/25/25</a:t>
            </a:fld>
            <a:endParaRPr lang="en-US"/>
          </a:p>
        </p:txBody>
      </p:sp>
      <p:sp>
        <p:nvSpPr>
          <p:cNvPr id="5" name="Footer Placeholder 4">
            <a:extLst>
              <a:ext uri="{FF2B5EF4-FFF2-40B4-BE49-F238E27FC236}">
                <a16:creationId xmlns:a16="http://schemas.microsoft.com/office/drawing/2014/main" id="{5F949496-C409-51D7-6578-D54C92F7B3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206038-28B6-D2FB-E4CB-9357E6B2B47F}"/>
              </a:ext>
            </a:extLst>
          </p:cNvPr>
          <p:cNvSpPr>
            <a:spLocks noGrp="1"/>
          </p:cNvSpPr>
          <p:nvPr>
            <p:ph type="sldNum" sz="quarter" idx="12"/>
          </p:nvPr>
        </p:nvSpPr>
        <p:spPr/>
        <p:txBody>
          <a:bodyPr/>
          <a:lstStyle/>
          <a:p>
            <a:fld id="{71E3B5F5-7D3C-914B-BE8D-827E9D666CFE}" type="slidenum">
              <a:rPr lang="en-US" smtClean="0"/>
              <a:t>‹#›</a:t>
            </a:fld>
            <a:endParaRPr lang="en-US"/>
          </a:p>
        </p:txBody>
      </p:sp>
    </p:spTree>
    <p:extLst>
      <p:ext uri="{BB962C8B-B14F-4D97-AF65-F5344CB8AC3E}">
        <p14:creationId xmlns:p14="http://schemas.microsoft.com/office/powerpoint/2010/main" val="940321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1799-9ADB-8DB7-7619-7D2811F2B8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729C9-06EF-BB28-97CD-C7248ED7CA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7C406-5651-6DFA-E633-54673F13582A}"/>
              </a:ext>
            </a:extLst>
          </p:cNvPr>
          <p:cNvSpPr>
            <a:spLocks noGrp="1"/>
          </p:cNvSpPr>
          <p:nvPr>
            <p:ph type="dt" sz="half" idx="10"/>
          </p:nvPr>
        </p:nvSpPr>
        <p:spPr/>
        <p:txBody>
          <a:bodyPr/>
          <a:lstStyle/>
          <a:p>
            <a:fld id="{E9C89DBB-1CAF-3D46-9606-1CBCD4DB8B32}" type="datetimeFigureOut">
              <a:rPr lang="en-US" smtClean="0"/>
              <a:t>7/25/25</a:t>
            </a:fld>
            <a:endParaRPr lang="en-US"/>
          </a:p>
        </p:txBody>
      </p:sp>
      <p:sp>
        <p:nvSpPr>
          <p:cNvPr id="5" name="Footer Placeholder 4">
            <a:extLst>
              <a:ext uri="{FF2B5EF4-FFF2-40B4-BE49-F238E27FC236}">
                <a16:creationId xmlns:a16="http://schemas.microsoft.com/office/drawing/2014/main" id="{6D06F4C8-5E32-DDA8-5627-4F3650BC6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0A0C5-8A11-BDE0-6749-D089D68C4A1B}"/>
              </a:ext>
            </a:extLst>
          </p:cNvPr>
          <p:cNvSpPr>
            <a:spLocks noGrp="1"/>
          </p:cNvSpPr>
          <p:nvPr>
            <p:ph type="sldNum" sz="quarter" idx="12"/>
          </p:nvPr>
        </p:nvSpPr>
        <p:spPr/>
        <p:txBody>
          <a:bodyPr/>
          <a:lstStyle/>
          <a:p>
            <a:fld id="{71E3B5F5-7D3C-914B-BE8D-827E9D666CFE}" type="slidenum">
              <a:rPr lang="en-US" smtClean="0"/>
              <a:t>‹#›</a:t>
            </a:fld>
            <a:endParaRPr lang="en-US"/>
          </a:p>
        </p:txBody>
      </p:sp>
    </p:spTree>
    <p:extLst>
      <p:ext uri="{BB962C8B-B14F-4D97-AF65-F5344CB8AC3E}">
        <p14:creationId xmlns:p14="http://schemas.microsoft.com/office/powerpoint/2010/main" val="268774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6E68-B064-E76B-EF58-7DC1F9D36E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10460E-E808-1399-8F6E-4EEB639F5E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5AD6AF-414F-6CD7-832F-47D97F951362}"/>
              </a:ext>
            </a:extLst>
          </p:cNvPr>
          <p:cNvSpPr>
            <a:spLocks noGrp="1"/>
          </p:cNvSpPr>
          <p:nvPr>
            <p:ph type="dt" sz="half" idx="10"/>
          </p:nvPr>
        </p:nvSpPr>
        <p:spPr/>
        <p:txBody>
          <a:bodyPr/>
          <a:lstStyle/>
          <a:p>
            <a:fld id="{E9C89DBB-1CAF-3D46-9606-1CBCD4DB8B32}" type="datetimeFigureOut">
              <a:rPr lang="en-US" smtClean="0"/>
              <a:t>7/25/25</a:t>
            </a:fld>
            <a:endParaRPr lang="en-US"/>
          </a:p>
        </p:txBody>
      </p:sp>
      <p:sp>
        <p:nvSpPr>
          <p:cNvPr id="5" name="Footer Placeholder 4">
            <a:extLst>
              <a:ext uri="{FF2B5EF4-FFF2-40B4-BE49-F238E27FC236}">
                <a16:creationId xmlns:a16="http://schemas.microsoft.com/office/drawing/2014/main" id="{FF2CEE50-5DBD-6E82-FB30-09CE9D435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A438C-290A-C75C-4740-5A726E764400}"/>
              </a:ext>
            </a:extLst>
          </p:cNvPr>
          <p:cNvSpPr>
            <a:spLocks noGrp="1"/>
          </p:cNvSpPr>
          <p:nvPr>
            <p:ph type="sldNum" sz="quarter" idx="12"/>
          </p:nvPr>
        </p:nvSpPr>
        <p:spPr/>
        <p:txBody>
          <a:bodyPr/>
          <a:lstStyle/>
          <a:p>
            <a:fld id="{71E3B5F5-7D3C-914B-BE8D-827E9D666CFE}" type="slidenum">
              <a:rPr lang="en-US" smtClean="0"/>
              <a:t>‹#›</a:t>
            </a:fld>
            <a:endParaRPr lang="en-US"/>
          </a:p>
        </p:txBody>
      </p:sp>
    </p:spTree>
    <p:extLst>
      <p:ext uri="{BB962C8B-B14F-4D97-AF65-F5344CB8AC3E}">
        <p14:creationId xmlns:p14="http://schemas.microsoft.com/office/powerpoint/2010/main" val="397769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3D62-EC94-8862-A016-1F21DF02AC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7EF200-2802-40C6-7D08-C4C3BA796F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697C8-2ADB-BA30-45A2-224A647D58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8CBC56-91D9-30A6-5523-74D155B5E28C}"/>
              </a:ext>
            </a:extLst>
          </p:cNvPr>
          <p:cNvSpPr>
            <a:spLocks noGrp="1"/>
          </p:cNvSpPr>
          <p:nvPr>
            <p:ph type="dt" sz="half" idx="10"/>
          </p:nvPr>
        </p:nvSpPr>
        <p:spPr/>
        <p:txBody>
          <a:bodyPr/>
          <a:lstStyle/>
          <a:p>
            <a:fld id="{E9C89DBB-1CAF-3D46-9606-1CBCD4DB8B32}" type="datetimeFigureOut">
              <a:rPr lang="en-US" smtClean="0"/>
              <a:t>7/25/25</a:t>
            </a:fld>
            <a:endParaRPr lang="en-US"/>
          </a:p>
        </p:txBody>
      </p:sp>
      <p:sp>
        <p:nvSpPr>
          <p:cNvPr id="6" name="Footer Placeholder 5">
            <a:extLst>
              <a:ext uri="{FF2B5EF4-FFF2-40B4-BE49-F238E27FC236}">
                <a16:creationId xmlns:a16="http://schemas.microsoft.com/office/drawing/2014/main" id="{D375B87A-011B-87D1-A32B-2CE0EEBEE8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92C3D1-3DF7-0EED-843A-DDD906A00B05}"/>
              </a:ext>
            </a:extLst>
          </p:cNvPr>
          <p:cNvSpPr>
            <a:spLocks noGrp="1"/>
          </p:cNvSpPr>
          <p:nvPr>
            <p:ph type="sldNum" sz="quarter" idx="12"/>
          </p:nvPr>
        </p:nvSpPr>
        <p:spPr/>
        <p:txBody>
          <a:bodyPr/>
          <a:lstStyle/>
          <a:p>
            <a:fld id="{71E3B5F5-7D3C-914B-BE8D-827E9D666CFE}" type="slidenum">
              <a:rPr lang="en-US" smtClean="0"/>
              <a:t>‹#›</a:t>
            </a:fld>
            <a:endParaRPr lang="en-US"/>
          </a:p>
        </p:txBody>
      </p:sp>
    </p:spTree>
    <p:extLst>
      <p:ext uri="{BB962C8B-B14F-4D97-AF65-F5344CB8AC3E}">
        <p14:creationId xmlns:p14="http://schemas.microsoft.com/office/powerpoint/2010/main" val="2355582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8A09-E8E9-3887-40AC-F9B85C52C3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73541B-687C-DD54-53E9-531F40318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27591E-B16F-7B2B-66B3-271EC7C18E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FC901A-5F39-DC6C-252F-E2553A26C3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5CC072-85C8-EEA0-13CE-1C0A49A29B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3B26AE-BD5F-977C-7DCA-8BAE3BA1B6D7}"/>
              </a:ext>
            </a:extLst>
          </p:cNvPr>
          <p:cNvSpPr>
            <a:spLocks noGrp="1"/>
          </p:cNvSpPr>
          <p:nvPr>
            <p:ph type="dt" sz="half" idx="10"/>
          </p:nvPr>
        </p:nvSpPr>
        <p:spPr/>
        <p:txBody>
          <a:bodyPr/>
          <a:lstStyle/>
          <a:p>
            <a:fld id="{E9C89DBB-1CAF-3D46-9606-1CBCD4DB8B32}" type="datetimeFigureOut">
              <a:rPr lang="en-US" smtClean="0"/>
              <a:t>7/25/25</a:t>
            </a:fld>
            <a:endParaRPr lang="en-US"/>
          </a:p>
        </p:txBody>
      </p:sp>
      <p:sp>
        <p:nvSpPr>
          <p:cNvPr id="8" name="Footer Placeholder 7">
            <a:extLst>
              <a:ext uri="{FF2B5EF4-FFF2-40B4-BE49-F238E27FC236}">
                <a16:creationId xmlns:a16="http://schemas.microsoft.com/office/drawing/2014/main" id="{B7FCA22A-E2BB-C1A5-F8B1-B61CBB6B51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427D6F-5154-84DC-D212-C0B13F5C3C4D}"/>
              </a:ext>
            </a:extLst>
          </p:cNvPr>
          <p:cNvSpPr>
            <a:spLocks noGrp="1"/>
          </p:cNvSpPr>
          <p:nvPr>
            <p:ph type="sldNum" sz="quarter" idx="12"/>
          </p:nvPr>
        </p:nvSpPr>
        <p:spPr/>
        <p:txBody>
          <a:bodyPr/>
          <a:lstStyle/>
          <a:p>
            <a:fld id="{71E3B5F5-7D3C-914B-BE8D-827E9D666CFE}" type="slidenum">
              <a:rPr lang="en-US" smtClean="0"/>
              <a:t>‹#›</a:t>
            </a:fld>
            <a:endParaRPr lang="en-US"/>
          </a:p>
        </p:txBody>
      </p:sp>
    </p:spTree>
    <p:extLst>
      <p:ext uri="{BB962C8B-B14F-4D97-AF65-F5344CB8AC3E}">
        <p14:creationId xmlns:p14="http://schemas.microsoft.com/office/powerpoint/2010/main" val="47578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A5E5-3AB7-D68B-50E1-9204239A66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05A960-C2D1-A43C-D515-D531CE06B04A}"/>
              </a:ext>
            </a:extLst>
          </p:cNvPr>
          <p:cNvSpPr>
            <a:spLocks noGrp="1"/>
          </p:cNvSpPr>
          <p:nvPr>
            <p:ph type="dt" sz="half" idx="10"/>
          </p:nvPr>
        </p:nvSpPr>
        <p:spPr/>
        <p:txBody>
          <a:bodyPr/>
          <a:lstStyle/>
          <a:p>
            <a:fld id="{E9C89DBB-1CAF-3D46-9606-1CBCD4DB8B32}" type="datetimeFigureOut">
              <a:rPr lang="en-US" smtClean="0"/>
              <a:t>7/25/25</a:t>
            </a:fld>
            <a:endParaRPr lang="en-US"/>
          </a:p>
        </p:txBody>
      </p:sp>
      <p:sp>
        <p:nvSpPr>
          <p:cNvPr id="4" name="Footer Placeholder 3">
            <a:extLst>
              <a:ext uri="{FF2B5EF4-FFF2-40B4-BE49-F238E27FC236}">
                <a16:creationId xmlns:a16="http://schemas.microsoft.com/office/drawing/2014/main" id="{3EC806D8-4F44-BEAF-A515-BBF9B4A20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B342DC-6651-3ADC-FD69-5951FC095B2C}"/>
              </a:ext>
            </a:extLst>
          </p:cNvPr>
          <p:cNvSpPr>
            <a:spLocks noGrp="1"/>
          </p:cNvSpPr>
          <p:nvPr>
            <p:ph type="sldNum" sz="quarter" idx="12"/>
          </p:nvPr>
        </p:nvSpPr>
        <p:spPr/>
        <p:txBody>
          <a:bodyPr/>
          <a:lstStyle/>
          <a:p>
            <a:fld id="{71E3B5F5-7D3C-914B-BE8D-827E9D666CFE}" type="slidenum">
              <a:rPr lang="en-US" smtClean="0"/>
              <a:t>‹#›</a:t>
            </a:fld>
            <a:endParaRPr lang="en-US"/>
          </a:p>
        </p:txBody>
      </p:sp>
    </p:spTree>
    <p:extLst>
      <p:ext uri="{BB962C8B-B14F-4D97-AF65-F5344CB8AC3E}">
        <p14:creationId xmlns:p14="http://schemas.microsoft.com/office/powerpoint/2010/main" val="786817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280516-1579-A18F-BD96-0262DC74138B}"/>
              </a:ext>
            </a:extLst>
          </p:cNvPr>
          <p:cNvSpPr>
            <a:spLocks noGrp="1"/>
          </p:cNvSpPr>
          <p:nvPr>
            <p:ph type="dt" sz="half" idx="10"/>
          </p:nvPr>
        </p:nvSpPr>
        <p:spPr/>
        <p:txBody>
          <a:bodyPr/>
          <a:lstStyle/>
          <a:p>
            <a:fld id="{E9C89DBB-1CAF-3D46-9606-1CBCD4DB8B32}" type="datetimeFigureOut">
              <a:rPr lang="en-US" smtClean="0"/>
              <a:t>7/25/25</a:t>
            </a:fld>
            <a:endParaRPr lang="en-US"/>
          </a:p>
        </p:txBody>
      </p:sp>
      <p:sp>
        <p:nvSpPr>
          <p:cNvPr id="3" name="Footer Placeholder 2">
            <a:extLst>
              <a:ext uri="{FF2B5EF4-FFF2-40B4-BE49-F238E27FC236}">
                <a16:creationId xmlns:a16="http://schemas.microsoft.com/office/drawing/2014/main" id="{C8E99893-78A9-1484-31AC-0891F593C7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00466D-89B3-0434-5D33-94270F178729}"/>
              </a:ext>
            </a:extLst>
          </p:cNvPr>
          <p:cNvSpPr>
            <a:spLocks noGrp="1"/>
          </p:cNvSpPr>
          <p:nvPr>
            <p:ph type="sldNum" sz="quarter" idx="12"/>
          </p:nvPr>
        </p:nvSpPr>
        <p:spPr/>
        <p:txBody>
          <a:bodyPr/>
          <a:lstStyle/>
          <a:p>
            <a:fld id="{71E3B5F5-7D3C-914B-BE8D-827E9D666CFE}" type="slidenum">
              <a:rPr lang="en-US" smtClean="0"/>
              <a:t>‹#›</a:t>
            </a:fld>
            <a:endParaRPr lang="en-US"/>
          </a:p>
        </p:txBody>
      </p:sp>
    </p:spTree>
    <p:extLst>
      <p:ext uri="{BB962C8B-B14F-4D97-AF65-F5344CB8AC3E}">
        <p14:creationId xmlns:p14="http://schemas.microsoft.com/office/powerpoint/2010/main" val="442470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DBDC8-EDEA-5E96-70A5-6DE58C41C7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ED07F9-CFC9-848A-8F5E-EE04DA8151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42A60A-1CEC-EBA9-F8C4-14F79AE3F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480A27-872C-5883-1767-3DB99F073F01}"/>
              </a:ext>
            </a:extLst>
          </p:cNvPr>
          <p:cNvSpPr>
            <a:spLocks noGrp="1"/>
          </p:cNvSpPr>
          <p:nvPr>
            <p:ph type="dt" sz="half" idx="10"/>
          </p:nvPr>
        </p:nvSpPr>
        <p:spPr/>
        <p:txBody>
          <a:bodyPr/>
          <a:lstStyle/>
          <a:p>
            <a:fld id="{E9C89DBB-1CAF-3D46-9606-1CBCD4DB8B32}" type="datetimeFigureOut">
              <a:rPr lang="en-US" smtClean="0"/>
              <a:t>7/25/25</a:t>
            </a:fld>
            <a:endParaRPr lang="en-US"/>
          </a:p>
        </p:txBody>
      </p:sp>
      <p:sp>
        <p:nvSpPr>
          <p:cNvPr id="6" name="Footer Placeholder 5">
            <a:extLst>
              <a:ext uri="{FF2B5EF4-FFF2-40B4-BE49-F238E27FC236}">
                <a16:creationId xmlns:a16="http://schemas.microsoft.com/office/drawing/2014/main" id="{2BA2FF75-DF03-7EEB-3035-2ABD6A7BC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99042-81F5-D1E3-24DB-735E93C5BC27}"/>
              </a:ext>
            </a:extLst>
          </p:cNvPr>
          <p:cNvSpPr>
            <a:spLocks noGrp="1"/>
          </p:cNvSpPr>
          <p:nvPr>
            <p:ph type="sldNum" sz="quarter" idx="12"/>
          </p:nvPr>
        </p:nvSpPr>
        <p:spPr/>
        <p:txBody>
          <a:bodyPr/>
          <a:lstStyle/>
          <a:p>
            <a:fld id="{71E3B5F5-7D3C-914B-BE8D-827E9D666CFE}" type="slidenum">
              <a:rPr lang="en-US" smtClean="0"/>
              <a:t>‹#›</a:t>
            </a:fld>
            <a:endParaRPr lang="en-US"/>
          </a:p>
        </p:txBody>
      </p:sp>
    </p:spTree>
    <p:extLst>
      <p:ext uri="{BB962C8B-B14F-4D97-AF65-F5344CB8AC3E}">
        <p14:creationId xmlns:p14="http://schemas.microsoft.com/office/powerpoint/2010/main" val="454361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AAA9-C65D-A2A3-3A6F-BD2F83470A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8DFBF5-EA36-7021-3A24-85AD86AD18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824680-624A-746D-10C7-0DDFE8D958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DFA361-56B6-6206-4E17-DB4F3E7B08C4}"/>
              </a:ext>
            </a:extLst>
          </p:cNvPr>
          <p:cNvSpPr>
            <a:spLocks noGrp="1"/>
          </p:cNvSpPr>
          <p:nvPr>
            <p:ph type="dt" sz="half" idx="10"/>
          </p:nvPr>
        </p:nvSpPr>
        <p:spPr/>
        <p:txBody>
          <a:bodyPr/>
          <a:lstStyle/>
          <a:p>
            <a:fld id="{E9C89DBB-1CAF-3D46-9606-1CBCD4DB8B32}" type="datetimeFigureOut">
              <a:rPr lang="en-US" smtClean="0"/>
              <a:t>7/25/25</a:t>
            </a:fld>
            <a:endParaRPr lang="en-US"/>
          </a:p>
        </p:txBody>
      </p:sp>
      <p:sp>
        <p:nvSpPr>
          <p:cNvPr id="6" name="Footer Placeholder 5">
            <a:extLst>
              <a:ext uri="{FF2B5EF4-FFF2-40B4-BE49-F238E27FC236}">
                <a16:creationId xmlns:a16="http://schemas.microsoft.com/office/drawing/2014/main" id="{9F4E7CD9-A789-663A-54EA-45C132FAD8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7BFEF0-5A15-3BFC-992A-42DF1F788EDB}"/>
              </a:ext>
            </a:extLst>
          </p:cNvPr>
          <p:cNvSpPr>
            <a:spLocks noGrp="1"/>
          </p:cNvSpPr>
          <p:nvPr>
            <p:ph type="sldNum" sz="quarter" idx="12"/>
          </p:nvPr>
        </p:nvSpPr>
        <p:spPr/>
        <p:txBody>
          <a:bodyPr/>
          <a:lstStyle/>
          <a:p>
            <a:fld id="{71E3B5F5-7D3C-914B-BE8D-827E9D666CFE}" type="slidenum">
              <a:rPr lang="en-US" smtClean="0"/>
              <a:t>‹#›</a:t>
            </a:fld>
            <a:endParaRPr lang="en-US"/>
          </a:p>
        </p:txBody>
      </p:sp>
    </p:spTree>
    <p:extLst>
      <p:ext uri="{BB962C8B-B14F-4D97-AF65-F5344CB8AC3E}">
        <p14:creationId xmlns:p14="http://schemas.microsoft.com/office/powerpoint/2010/main" val="1153501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44291C-B9FF-BFAF-C99A-DD7AA052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F8BCF7-82D6-C1BF-B59C-46CF7248D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83D4D6-4F72-C440-2D34-7431CBE121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C89DBB-1CAF-3D46-9606-1CBCD4DB8B32}" type="datetimeFigureOut">
              <a:rPr lang="en-US" smtClean="0"/>
              <a:t>7/25/25</a:t>
            </a:fld>
            <a:endParaRPr lang="en-US"/>
          </a:p>
        </p:txBody>
      </p:sp>
      <p:sp>
        <p:nvSpPr>
          <p:cNvPr id="5" name="Footer Placeholder 4">
            <a:extLst>
              <a:ext uri="{FF2B5EF4-FFF2-40B4-BE49-F238E27FC236}">
                <a16:creationId xmlns:a16="http://schemas.microsoft.com/office/drawing/2014/main" id="{7F9EB0BD-1594-6A85-EDF5-6A8D2F8E5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D569B5-C692-CE5F-1A50-B433740EDA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E3B5F5-7D3C-914B-BE8D-827E9D666CFE}" type="slidenum">
              <a:rPr lang="en-US" smtClean="0"/>
              <a:t>‹#›</a:t>
            </a:fld>
            <a:endParaRPr lang="en-US"/>
          </a:p>
        </p:txBody>
      </p:sp>
    </p:spTree>
    <p:extLst>
      <p:ext uri="{BB962C8B-B14F-4D97-AF65-F5344CB8AC3E}">
        <p14:creationId xmlns:p14="http://schemas.microsoft.com/office/powerpoint/2010/main" val="2324758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24DBB-EF3D-8EB9-F668-AFC07984C347}"/>
              </a:ext>
            </a:extLst>
          </p:cNvPr>
          <p:cNvSpPr>
            <a:spLocks noGrp="1"/>
          </p:cNvSpPr>
          <p:nvPr>
            <p:ph type="ctrTitle"/>
          </p:nvPr>
        </p:nvSpPr>
        <p:spPr/>
        <p:txBody>
          <a:bodyPr/>
          <a:lstStyle/>
          <a:p>
            <a:r>
              <a:rPr lang="en-US" dirty="0"/>
              <a:t>Experiment and task procedures</a:t>
            </a:r>
          </a:p>
        </p:txBody>
      </p:sp>
      <p:sp>
        <p:nvSpPr>
          <p:cNvPr id="3" name="Subtitle 2">
            <a:extLst>
              <a:ext uri="{FF2B5EF4-FFF2-40B4-BE49-F238E27FC236}">
                <a16:creationId xmlns:a16="http://schemas.microsoft.com/office/drawing/2014/main" id="{2E0D3CAE-1217-DE15-F2C4-BEA17D960C91}"/>
              </a:ext>
            </a:extLst>
          </p:cNvPr>
          <p:cNvSpPr>
            <a:spLocks noGrp="1"/>
          </p:cNvSpPr>
          <p:nvPr>
            <p:ph type="subTitle" idx="1"/>
          </p:nvPr>
        </p:nvSpPr>
        <p:spPr/>
        <p:txBody>
          <a:bodyPr/>
          <a:lstStyle/>
          <a:p>
            <a:r>
              <a:rPr lang="en-US" dirty="0"/>
              <a:t>and analysis notes</a:t>
            </a:r>
          </a:p>
        </p:txBody>
      </p:sp>
    </p:spTree>
    <p:extLst>
      <p:ext uri="{BB962C8B-B14F-4D97-AF65-F5344CB8AC3E}">
        <p14:creationId xmlns:p14="http://schemas.microsoft.com/office/powerpoint/2010/main" val="1926380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EAB20-E886-BC23-8D3D-307D5B9C96DC}"/>
              </a:ext>
            </a:extLst>
          </p:cNvPr>
          <p:cNvSpPr>
            <a:spLocks noGrp="1"/>
          </p:cNvSpPr>
          <p:nvPr>
            <p:ph type="title"/>
          </p:nvPr>
        </p:nvSpPr>
        <p:spPr/>
        <p:txBody>
          <a:bodyPr/>
          <a:lstStyle/>
          <a:p>
            <a:r>
              <a:rPr lang="en-US" dirty="0"/>
              <a:t>LDQ Part 1 questions based on LHQ3</a:t>
            </a:r>
          </a:p>
        </p:txBody>
      </p:sp>
      <p:sp>
        <p:nvSpPr>
          <p:cNvPr id="3" name="Content Placeholder 2">
            <a:extLst>
              <a:ext uri="{FF2B5EF4-FFF2-40B4-BE49-F238E27FC236}">
                <a16:creationId xmlns:a16="http://schemas.microsoft.com/office/drawing/2014/main" id="{2E7E2D1F-EC45-993D-3A75-A282A07C9323}"/>
              </a:ext>
            </a:extLst>
          </p:cNvPr>
          <p:cNvSpPr>
            <a:spLocks noGrp="1"/>
          </p:cNvSpPr>
          <p:nvPr>
            <p:ph idx="1"/>
          </p:nvPr>
        </p:nvSpPr>
        <p:spPr>
          <a:xfrm>
            <a:off x="838200" y="1493520"/>
            <a:ext cx="10515600" cy="5257799"/>
          </a:xfrm>
        </p:spPr>
        <p:txBody>
          <a:bodyPr>
            <a:normAutofit fontScale="47500" lnSpcReduction="20000"/>
          </a:bodyPr>
          <a:lstStyle/>
          <a:p>
            <a:r>
              <a:rPr lang="en-US" dirty="0"/>
              <a:t>Page 3 = "7.Indicate your native language(s) and any other languages you have studied or learned, the age at which you started using each language in terms of listening, speaking, reading, and writing, and the total number of years you have spent using each language."</a:t>
            </a:r>
          </a:p>
          <a:p>
            <a:r>
              <a:rPr lang="en-US" dirty="0"/>
              <a:t>Page 4 = "10.If you have lived or traveled in countries other than your country of residence for three months or more, then indicate the name of the country, your length of stay (in Months), the language you used, and the frequency of your use of the language for each country."</a:t>
            </a:r>
          </a:p>
          <a:p>
            <a:r>
              <a:rPr lang="en-US" dirty="0"/>
              <a:t>Page 5 = "11.Indicate the way you learned or acquired your non-native language(s). Check one or more boxes that apply."</a:t>
            </a:r>
          </a:p>
          <a:p>
            <a:r>
              <a:rPr lang="en-US" dirty="0"/>
              <a:t>Page 6 = "12.Indicate the age at which you started using each of the languages you have studied or learned in the following environments (Including native language)."</a:t>
            </a:r>
          </a:p>
          <a:p>
            <a:r>
              <a:rPr lang="en-US" dirty="0"/>
              <a:t>Page 7 = "13.Indicate the language used by your teachers for instruction at each educational level. If the instructional language switched during any educational level, then also indicate the "Switched to" language. If you had a bilingual education at any educational level, then simply check the box under "Both Languages"."</a:t>
            </a:r>
          </a:p>
          <a:p>
            <a:r>
              <a:rPr lang="en-US" dirty="0"/>
              <a:t>Page 8 = "15.Rate your current ability in terms of listening, speaking, reading, and writing in each of the languages you have studied or learned (including the native language)."</a:t>
            </a:r>
          </a:p>
          <a:p>
            <a:r>
              <a:rPr lang="en-US" dirty="0"/>
              <a:t>Page 9 = "18.Estimate how many hours per day you spend engaged in the following activities in each of the languages you have studied or learned (including the native language)."</a:t>
            </a:r>
          </a:p>
          <a:p>
            <a:r>
              <a:rPr lang="en-US" dirty="0"/>
              <a:t>Page 10 = "19.Estimate how many hours per day you spend speaking with the following groups of people in each of the languages you have studied or learned (including the native language)."</a:t>
            </a:r>
          </a:p>
          <a:p>
            <a:r>
              <a:rPr lang="en-US" dirty="0"/>
              <a:t>Page 11 = "21.In which language do you communicate best or feel most comfortable in terms of listening, speaking, reading, and writing in each of the following environments? You may be selecting the same language for all or some of the fields below."</a:t>
            </a:r>
          </a:p>
          <a:p>
            <a:r>
              <a:rPr lang="en-US" dirty="0"/>
              <a:t>Page 12 = "23.What percentage of your friends speaks each of the languages you have studied or learned? (including the native language)"</a:t>
            </a:r>
          </a:p>
          <a:p>
            <a:r>
              <a:rPr lang="en-US" dirty="0"/>
              <a:t>Page 13_11. = "25.Use the comment box below to indicate any additional answers to any of the questions above that you feel better describe your language background or usage."</a:t>
            </a:r>
          </a:p>
          <a:p>
            <a:r>
              <a:rPr lang="en-US" dirty="0"/>
              <a:t>Page 13_12. = "27.Do you also speak/use any dialects of the languages you know? Please indicate the name(s) of the dialect and the degree you use them."</a:t>
            </a:r>
          </a:p>
        </p:txBody>
      </p:sp>
    </p:spTree>
    <p:extLst>
      <p:ext uri="{BB962C8B-B14F-4D97-AF65-F5344CB8AC3E}">
        <p14:creationId xmlns:p14="http://schemas.microsoft.com/office/powerpoint/2010/main" val="4153982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CE107-0288-E20B-AE3E-705FF552A4C2}"/>
              </a:ext>
            </a:extLst>
          </p:cNvPr>
          <p:cNvSpPr>
            <a:spLocks noGrp="1"/>
          </p:cNvSpPr>
          <p:nvPr>
            <p:ph type="title"/>
          </p:nvPr>
        </p:nvSpPr>
        <p:spPr/>
        <p:txBody>
          <a:bodyPr/>
          <a:lstStyle/>
          <a:p>
            <a:r>
              <a:rPr lang="en-US" dirty="0"/>
              <a:t>LDQ– Part 2 calculations</a:t>
            </a:r>
          </a:p>
        </p:txBody>
      </p:sp>
      <p:sp>
        <p:nvSpPr>
          <p:cNvPr id="3" name="Content Placeholder 2">
            <a:extLst>
              <a:ext uri="{FF2B5EF4-FFF2-40B4-BE49-F238E27FC236}">
                <a16:creationId xmlns:a16="http://schemas.microsoft.com/office/drawing/2014/main" id="{4188474F-A075-2F5B-768F-607A5A125582}"/>
              </a:ext>
            </a:extLst>
          </p:cNvPr>
          <p:cNvSpPr>
            <a:spLocks noGrp="1"/>
          </p:cNvSpPr>
          <p:nvPr>
            <p:ph idx="1"/>
          </p:nvPr>
        </p:nvSpPr>
        <p:spPr>
          <a:xfrm>
            <a:off x="838200" y="1825625"/>
            <a:ext cx="10515600" cy="4821918"/>
          </a:xfrm>
        </p:spPr>
        <p:txBody>
          <a:bodyPr>
            <a:normAutofit fontScale="85000" lnSpcReduction="20000"/>
          </a:bodyPr>
          <a:lstStyle/>
          <a:p>
            <a:r>
              <a:rPr lang="en-US" dirty="0"/>
              <a:t>Part 2 questions are on pages 15, 16, 17</a:t>
            </a:r>
          </a:p>
          <a:p>
            <a:r>
              <a:rPr lang="en-US" dirty="0"/>
              <a:t>a lot of people misinterpreted what was being asked of them when reporting times spent in context</a:t>
            </a:r>
          </a:p>
          <a:p>
            <a:pPr lvl="1"/>
            <a:r>
              <a:rPr lang="en-US" dirty="0"/>
              <a:t>for example, some people put “24” for home since they’re home all day, despite putting a lower number for total hours awake</a:t>
            </a:r>
          </a:p>
          <a:p>
            <a:pPr lvl="1"/>
            <a:r>
              <a:rPr lang="en-US" dirty="0"/>
              <a:t>I should have anticipated this, because really I wanted them to report how much time they are exposed to language from the people they live with at home – so if they live alone, they should have put 0 -  I did not make that clear enough</a:t>
            </a:r>
          </a:p>
          <a:p>
            <a:pPr lvl="1"/>
            <a:r>
              <a:rPr lang="en-US" dirty="0"/>
              <a:t>this has resulted in proportions that are above 1 for contexts</a:t>
            </a:r>
          </a:p>
          <a:p>
            <a:r>
              <a:rPr lang="en-US" dirty="0"/>
              <a:t>one difference in calculating </a:t>
            </a:r>
            <a:r>
              <a:rPr lang="en-US" dirty="0" err="1"/>
              <a:t>H</a:t>
            </a:r>
            <a:r>
              <a:rPr lang="en-US" baseline="-25000" dirty="0" err="1"/>
              <a:t>context</a:t>
            </a:r>
            <a:r>
              <a:rPr lang="en-US" dirty="0"/>
              <a:t>: instead of using their reported time spent in the context as the denominator to make a proportion, I used the sum of all the reported hours per language as the denominator, even though some of those times invariably overlap</a:t>
            </a:r>
          </a:p>
          <a:p>
            <a:r>
              <a:rPr lang="en-US" dirty="0"/>
              <a:t>another difference in calculating weighted entropy </a:t>
            </a:r>
            <a:r>
              <a:rPr lang="en-US" dirty="0" err="1"/>
              <a:t>H</a:t>
            </a:r>
            <a:r>
              <a:rPr lang="en-US" baseline="-25000" dirty="0" err="1"/>
              <a:t>w</a:t>
            </a:r>
            <a:r>
              <a:rPr lang="en-US" dirty="0"/>
              <a:t>: I think I would do well to use a constant scaling factor rather than variable scaling factors, so I’ve chosen 24 just for one day, as the denominator to proportion each context instead of the time spent awake</a:t>
            </a:r>
          </a:p>
        </p:txBody>
      </p:sp>
    </p:spTree>
    <p:extLst>
      <p:ext uri="{BB962C8B-B14F-4D97-AF65-F5344CB8AC3E}">
        <p14:creationId xmlns:p14="http://schemas.microsoft.com/office/powerpoint/2010/main" val="198857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14F64-E483-793E-A1D3-A05B3544CB40}"/>
              </a:ext>
            </a:extLst>
          </p:cNvPr>
          <p:cNvSpPr>
            <a:spLocks noGrp="1"/>
          </p:cNvSpPr>
          <p:nvPr>
            <p:ph type="title"/>
          </p:nvPr>
        </p:nvSpPr>
        <p:spPr/>
        <p:txBody>
          <a:bodyPr/>
          <a:lstStyle/>
          <a:p>
            <a:r>
              <a:rPr lang="en-US" dirty="0"/>
              <a:t>LDQ-Part 2 calculations</a:t>
            </a:r>
          </a:p>
        </p:txBody>
      </p:sp>
      <p:sp>
        <p:nvSpPr>
          <p:cNvPr id="3" name="Content Placeholder 2">
            <a:extLst>
              <a:ext uri="{FF2B5EF4-FFF2-40B4-BE49-F238E27FC236}">
                <a16:creationId xmlns:a16="http://schemas.microsoft.com/office/drawing/2014/main" id="{6966D1EB-AB54-453C-F6FD-A2F05BFFE8BD}"/>
              </a:ext>
            </a:extLst>
          </p:cNvPr>
          <p:cNvSpPr>
            <a:spLocks noGrp="1"/>
          </p:cNvSpPr>
          <p:nvPr>
            <p:ph idx="1"/>
          </p:nvPr>
        </p:nvSpPr>
        <p:spPr>
          <a:xfrm>
            <a:off x="624114" y="1549457"/>
            <a:ext cx="10515600" cy="757918"/>
          </a:xfrm>
        </p:spPr>
        <p:txBody>
          <a:bodyPr/>
          <a:lstStyle/>
          <a:p>
            <a:pPr marL="0" indent="0">
              <a:buNone/>
            </a:pPr>
            <a:r>
              <a:rPr lang="en-US" dirty="0"/>
              <a:t>the new equations are as follows: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0D200D-801C-275E-25B1-101FE47D3419}"/>
                  </a:ext>
                </a:extLst>
              </p:cNvPr>
              <p:cNvSpPr txBox="1"/>
              <p:nvPr/>
            </p:nvSpPr>
            <p:spPr>
              <a:xfrm>
                <a:off x="838200" y="2812477"/>
                <a:ext cx="4651829" cy="5442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𝑐</m:t>
                          </m:r>
                        </m:sub>
                      </m:sSub>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𝑖</m:t>
                                  </m:r>
                                </m:sub>
                              </m:sSub>
                            </m:e>
                          </m:d>
                        </m:e>
                      </m:nary>
                    </m:oMath>
                  </m:oMathPara>
                </a14:m>
                <a:endParaRPr lang="en-US" dirty="0"/>
              </a:p>
            </p:txBody>
          </p:sp>
        </mc:Choice>
        <mc:Fallback xmlns="">
          <p:sp>
            <p:nvSpPr>
              <p:cNvPr id="4" name="TextBox 3">
                <a:extLst>
                  <a:ext uri="{FF2B5EF4-FFF2-40B4-BE49-F238E27FC236}">
                    <a16:creationId xmlns:a16="http://schemas.microsoft.com/office/drawing/2014/main" id="{F80D200D-801C-275E-25B1-101FE47D3419}"/>
                  </a:ext>
                </a:extLst>
              </p:cNvPr>
              <p:cNvSpPr txBox="1">
                <a:spLocks noRot="1" noChangeAspect="1" noMove="1" noResize="1" noEditPoints="1" noAdjustHandles="1" noChangeArrowheads="1" noChangeShapeType="1" noTextEdit="1"/>
              </p:cNvSpPr>
              <p:nvPr/>
            </p:nvSpPr>
            <p:spPr>
              <a:xfrm>
                <a:off x="838200" y="2812477"/>
                <a:ext cx="4651829" cy="544252"/>
              </a:xfrm>
              <a:prstGeom prst="rect">
                <a:avLst/>
              </a:prstGeom>
              <a:blipFill>
                <a:blip r:embed="rId3"/>
                <a:stretch>
                  <a:fillRect t="-181818" b="-261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7C5D520-DB3B-AF3C-383F-E811572F21E0}"/>
                  </a:ext>
                </a:extLst>
              </p:cNvPr>
              <p:cNvSpPr txBox="1"/>
              <p:nvPr/>
            </p:nvSpPr>
            <p:spPr>
              <a:xfrm>
                <a:off x="2075863" y="4431985"/>
                <a:ext cx="1948289" cy="6122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𝑖</m:t>
                          </m:r>
                        </m:sub>
                      </m:sSub>
                      <m:r>
                        <a:rPr lang="en-US" b="0" i="0"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h𝑜𝑢𝑟𝑠</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𝑖</m:t>
                              </m:r>
                            </m:sub>
                          </m:sSub>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h𝑜𝑢𝑟𝑠</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𝑖</m:t>
                                  </m:r>
                                </m:sub>
                              </m:sSub>
                            </m:e>
                          </m:nary>
                        </m:den>
                      </m:f>
                    </m:oMath>
                  </m:oMathPara>
                </a14:m>
                <a:endParaRPr lang="en-US" dirty="0"/>
              </a:p>
            </p:txBody>
          </p:sp>
        </mc:Choice>
        <mc:Fallback xmlns="">
          <p:sp>
            <p:nvSpPr>
              <p:cNvPr id="5" name="TextBox 4">
                <a:extLst>
                  <a:ext uri="{FF2B5EF4-FFF2-40B4-BE49-F238E27FC236}">
                    <a16:creationId xmlns:a16="http://schemas.microsoft.com/office/drawing/2014/main" id="{37C5D520-DB3B-AF3C-383F-E811572F21E0}"/>
                  </a:ext>
                </a:extLst>
              </p:cNvPr>
              <p:cNvSpPr txBox="1">
                <a:spLocks noRot="1" noChangeAspect="1" noMove="1" noResize="1" noEditPoints="1" noAdjustHandles="1" noChangeArrowheads="1" noChangeShapeType="1" noTextEdit="1"/>
              </p:cNvSpPr>
              <p:nvPr/>
            </p:nvSpPr>
            <p:spPr>
              <a:xfrm>
                <a:off x="2075863" y="4431985"/>
                <a:ext cx="1948289" cy="612284"/>
              </a:xfrm>
              <a:prstGeom prst="rect">
                <a:avLst/>
              </a:prstGeom>
              <a:blipFill>
                <a:blip r:embed="rId4"/>
                <a:stretch>
                  <a:fillRect l="-2597" t="-24490" r="-649" b="-1061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CA7A07E-7686-ECCB-FB9D-151381C9FB70}"/>
                  </a:ext>
                </a:extLst>
              </p:cNvPr>
              <p:cNvSpPr txBox="1"/>
              <p:nvPr/>
            </p:nvSpPr>
            <p:spPr>
              <a:xfrm>
                <a:off x="145143" y="5522105"/>
                <a:ext cx="11473542" cy="14822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where</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 =</m:t>
                      </m:r>
                      <m:r>
                        <a:rPr lang="en-US" i="1">
                          <a:latin typeface="Cambria Math" panose="02040503050406030204" pitchFamily="18" charset="0"/>
                        </a:rPr>
                        <m:t>𝑐𝑜𝑛𝑡𝑒𝑥𝑡</m:t>
                      </m:r>
                      <m:r>
                        <a:rPr lang="en-US" i="1">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𝑤𝑎𝑡𝑐h𝑖𝑛𝑔</m:t>
                          </m:r>
                          <m:r>
                            <a:rPr lang="en-US" i="1">
                              <a:latin typeface="Cambria Math" panose="02040503050406030204" pitchFamily="18" charset="0"/>
                            </a:rPr>
                            <m:t>, </m:t>
                          </m:r>
                          <m:r>
                            <a:rPr lang="en-US" i="1">
                              <a:latin typeface="Cambria Math" panose="02040503050406030204" pitchFamily="18" charset="0"/>
                            </a:rPr>
                            <m:t>𝑙𝑖𝑠𝑡𝑒𝑛𝑖𝑛𝑔</m:t>
                          </m:r>
                          <m:r>
                            <a:rPr lang="en-US" i="1">
                              <a:latin typeface="Cambria Math" panose="02040503050406030204" pitchFamily="18" charset="0"/>
                            </a:rPr>
                            <m:t>, </m:t>
                          </m:r>
                          <m:r>
                            <a:rPr lang="en-US" i="1">
                              <a:latin typeface="Cambria Math" panose="02040503050406030204" pitchFamily="18" charset="0"/>
                            </a:rPr>
                            <m:t>𝑔𝑎𝑚𝑒𝑠</m:t>
                          </m:r>
                          <m:r>
                            <a:rPr lang="en-US" i="1">
                              <a:latin typeface="Cambria Math" panose="02040503050406030204" pitchFamily="18" charset="0"/>
                            </a:rPr>
                            <m:t>, </m:t>
                          </m:r>
                          <m:r>
                            <a:rPr lang="en-US" i="1">
                              <a:latin typeface="Cambria Math" panose="02040503050406030204" pitchFamily="18" charset="0"/>
                            </a:rPr>
                            <m:t>𝑖𝑛𝑡𝑒𝑟𝑛𝑒𝑡</m:t>
                          </m:r>
                          <m:r>
                            <a:rPr lang="en-US" i="1">
                              <a:latin typeface="Cambria Math" panose="02040503050406030204" pitchFamily="18" charset="0"/>
                            </a:rPr>
                            <m:t>, </m:t>
                          </m:r>
                          <m:r>
                            <a:rPr lang="en-US" i="1">
                              <a:latin typeface="Cambria Math" panose="02040503050406030204" pitchFamily="18" charset="0"/>
                            </a:rPr>
                            <m:t>h𝑜𝑚𝑒</m:t>
                          </m:r>
                          <m:r>
                            <a:rPr lang="en-US" i="1">
                              <a:latin typeface="Cambria Math" panose="02040503050406030204" pitchFamily="18" charset="0"/>
                            </a:rPr>
                            <m:t>, </m:t>
                          </m:r>
                          <m:r>
                            <a:rPr lang="en-US" i="1">
                              <a:latin typeface="Cambria Math" panose="02040503050406030204" pitchFamily="18" charset="0"/>
                            </a:rPr>
                            <m:t>𝑓𝑎𝑚𝑖𝑙𝑦</m:t>
                          </m:r>
                          <m:r>
                            <a:rPr lang="en-US" i="1">
                              <a:latin typeface="Cambria Math" panose="02040503050406030204" pitchFamily="18" charset="0"/>
                            </a:rPr>
                            <m:t>, </m:t>
                          </m:r>
                          <m:r>
                            <a:rPr lang="en-US" i="1">
                              <a:latin typeface="Cambria Math" panose="02040503050406030204" pitchFamily="18" charset="0"/>
                            </a:rPr>
                            <m:t>𝑠𝑜𝑐𝑖𝑎𝑙</m:t>
                          </m:r>
                          <m:r>
                            <a:rPr lang="en-US" i="1">
                              <a:latin typeface="Cambria Math" panose="02040503050406030204" pitchFamily="18" charset="0"/>
                            </a:rPr>
                            <m:t>, </m:t>
                          </m:r>
                          <m:r>
                            <a:rPr lang="en-US" i="1">
                              <a:latin typeface="Cambria Math" panose="02040503050406030204" pitchFamily="18" charset="0"/>
                            </a:rPr>
                            <m:t>𝑤𝑜𝑟𝑘</m:t>
                          </m:r>
                          <m:r>
                            <a:rPr lang="en-US" i="1">
                              <a:latin typeface="Cambria Math" panose="02040503050406030204" pitchFamily="18" charset="0"/>
                            </a:rPr>
                            <m:t> </m:t>
                          </m:r>
                          <m:r>
                            <a:rPr lang="en-US" i="1">
                              <a:latin typeface="Cambria Math" panose="02040503050406030204" pitchFamily="18" charset="0"/>
                            </a:rPr>
                            <m:t>𝑜𝑟</m:t>
                          </m:r>
                          <m:r>
                            <a:rPr lang="en-US" i="1">
                              <a:latin typeface="Cambria Math" panose="02040503050406030204" pitchFamily="18" charset="0"/>
                            </a:rPr>
                            <m:t> </m:t>
                          </m:r>
                          <m:r>
                            <a:rPr lang="en-US" i="1">
                              <a:latin typeface="Cambria Math" panose="02040503050406030204" pitchFamily="18" charset="0"/>
                            </a:rPr>
                            <m:t>𝑠𝑐h𝑜𝑜𝑙</m:t>
                          </m:r>
                          <m:r>
                            <a:rPr lang="en-US" i="1">
                              <a:latin typeface="Cambria Math" panose="02040503050406030204" pitchFamily="18" charset="0"/>
                            </a:rPr>
                            <m:t>, </m:t>
                          </m:r>
                          <m:r>
                            <a:rPr lang="en-US" i="1">
                              <a:latin typeface="Cambria Math" panose="02040503050406030204" pitchFamily="18" charset="0"/>
                            </a:rPr>
                            <m:t>𝑜𝑢𝑡</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h𝑜𝑚𝑒</m:t>
                          </m:r>
                          <m:r>
                            <a:rPr lang="en-US" i="1">
                              <a:latin typeface="Cambria Math" panose="02040503050406030204" pitchFamily="18" charset="0"/>
                            </a:rPr>
                            <m:t>, </m:t>
                          </m:r>
                          <m:r>
                            <a:rPr lang="en-US" i="1">
                              <a:latin typeface="Cambria Math" panose="02040503050406030204" pitchFamily="18" charset="0"/>
                            </a:rPr>
                            <m:t>𝑜𝑡h𝑒𝑟</m:t>
                          </m:r>
                        </m:e>
                      </m:d>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𝑙𝑎𝑛𝑔𝑢𝑎𝑔𝑒𝑠</m:t>
                      </m:r>
                      <m:r>
                        <a:rPr lang="en-US" b="0" i="1" smtClean="0">
                          <a:latin typeface="Cambria Math" panose="02040503050406030204" pitchFamily="18" charset="0"/>
                        </a:rPr>
                        <m:t> </m:t>
                      </m:r>
                      <m:r>
                        <a:rPr lang="en-US" b="0" i="1" smtClean="0">
                          <a:latin typeface="Cambria Math" panose="02040503050406030204" pitchFamily="18" charset="0"/>
                        </a:rPr>
                        <m:t>𝑟𝑒𝑝𝑜𝑟𝑡𝑒𝑑</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𝑐𝑜𝑛𝑡𝑒𝑥𝑡𝑐</m:t>
                      </m:r>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r>
                        <a:rPr lang="en-US" b="0" i="1" smtClean="0">
                          <a:latin typeface="Cambria Math" panose="02040503050406030204" pitchFamily="18" charset="0"/>
                        </a:rPr>
                        <m:t> </m:t>
                      </m:r>
                      <m:r>
                        <a:rPr lang="en-US" b="0" i="1" smtClean="0">
                          <a:latin typeface="Cambria Math" panose="02040503050406030204" pitchFamily="18" charset="0"/>
                        </a:rPr>
                        <m:t>𝑙𝑎𝑛𝑔𝑢𝑎𝑔𝑒</m:t>
                      </m:r>
                      <m:r>
                        <a:rPr lang="en-US" b="0" i="1" smtClean="0">
                          <a:latin typeface="Cambria Math" panose="02040503050406030204" pitchFamily="18" charset="0"/>
                        </a:rPr>
                        <m:t> </m:t>
                      </m:r>
                      <m:r>
                        <a:rPr lang="en-US" b="0" i="1" smtClean="0">
                          <a:latin typeface="Cambria Math" panose="02040503050406030204" pitchFamily="18" charset="0"/>
                        </a:rPr>
                        <m:t>𝑟𝑒𝑝𝑜𝑟𝑡𝑒𝑑</m:t>
                      </m:r>
                      <m:r>
                        <a:rPr lang="en-US" b="0" i="1" smtClean="0">
                          <a:latin typeface="Cambria Math" panose="02040503050406030204" pitchFamily="18" charset="0"/>
                        </a:rPr>
                        <m:t> </m:t>
                      </m:r>
                      <m:r>
                        <a:rPr lang="en-US" b="0" i="1" smtClean="0">
                          <a:latin typeface="Cambria Math" panose="02040503050406030204" pitchFamily="18" charset="0"/>
                        </a:rPr>
                        <m:t>𝑤𝑖𝑡h𝑖𝑛</m:t>
                      </m:r>
                      <m:r>
                        <a:rPr lang="en-US" b="0" i="1" smtClean="0">
                          <a:latin typeface="Cambria Math" panose="02040503050406030204" pitchFamily="18" charset="0"/>
                        </a:rPr>
                        <m:t> </m:t>
                      </m:r>
                      <m:r>
                        <a:rPr lang="en-US" b="0" i="1" smtClean="0">
                          <a:latin typeface="Cambria Math" panose="02040503050406030204" pitchFamily="18" charset="0"/>
                        </a:rPr>
                        <m:t>𝑐𝑜𝑛𝑡𝑒𝑥𝑡𝑐</m:t>
                      </m:r>
                      <m:r>
                        <a:rPr lang="en-US" b="0" i="1" smtClean="0">
                          <a:latin typeface="Cambria Math" panose="02040503050406030204" pitchFamily="18" charset="0"/>
                        </a:rPr>
                        <m:t>,</m:t>
                      </m:r>
                    </m:oMath>
                  </m:oMathPara>
                </a14:m>
                <a:endParaRPr lang="en-US" b="0" dirty="0"/>
              </a:p>
              <a:p>
                <a:endParaRPr lang="en-US" dirty="0"/>
              </a:p>
            </p:txBody>
          </p:sp>
        </mc:Choice>
        <mc:Fallback xmlns="">
          <p:sp>
            <p:nvSpPr>
              <p:cNvPr id="6" name="TextBox 5">
                <a:extLst>
                  <a:ext uri="{FF2B5EF4-FFF2-40B4-BE49-F238E27FC236}">
                    <a16:creationId xmlns:a16="http://schemas.microsoft.com/office/drawing/2014/main" id="{6CA7A07E-7686-ECCB-FB9D-151381C9FB70}"/>
                  </a:ext>
                </a:extLst>
              </p:cNvPr>
              <p:cNvSpPr txBox="1">
                <a:spLocks noRot="1" noChangeAspect="1" noMove="1" noResize="1" noEditPoints="1" noAdjustHandles="1" noChangeArrowheads="1" noChangeShapeType="1" noTextEdit="1"/>
              </p:cNvSpPr>
              <p:nvPr/>
            </p:nvSpPr>
            <p:spPr>
              <a:xfrm>
                <a:off x="145143" y="5522105"/>
                <a:ext cx="11473542" cy="14822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5BA241B-185C-0505-DF80-F2EF5F4FFA5F}"/>
                  </a:ext>
                </a:extLst>
              </p:cNvPr>
              <p:cNvSpPr txBox="1"/>
              <p:nvPr/>
            </p:nvSpPr>
            <p:spPr>
              <a:xfrm>
                <a:off x="5881914" y="3132335"/>
                <a:ext cx="4651829" cy="597984"/>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𝑤</m:t>
                          </m:r>
                        </m:sub>
                      </m:sSub>
                      <m:r>
                        <a:rPr lang="en-US" b="0" i="1" smtClean="0">
                          <a:latin typeface="Cambria Math" panose="02040503050406030204" pitchFamily="18" charset="0"/>
                        </a:rPr>
                        <m:t>=</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𝑐𝑜𝑛𝑡𝑒𝑥𝑡𝑠</m:t>
                          </m:r>
                          <m:r>
                            <a:rPr lang="en-US" b="0" i="1" smtClean="0">
                              <a:latin typeface="Cambria Math" panose="02040503050406030204" pitchFamily="18" charset="0"/>
                            </a:rPr>
                            <m:t>}</m:t>
                          </m:r>
                        </m:sub>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h𝑜𝑢𝑟𝑠</m:t>
                                  </m:r>
                                  <m:r>
                                    <a:rPr lang="en-US" i="1">
                                      <a:latin typeface="Cambria Math" panose="02040503050406030204" pitchFamily="18" charset="0"/>
                                    </a:rPr>
                                    <m:t> </m:t>
                                  </m:r>
                                  <m:r>
                                    <a:rPr lang="en-US" i="1">
                                      <a:latin typeface="Cambria Math" panose="02040503050406030204" pitchFamily="18" charset="0"/>
                                    </a:rPr>
                                    <m:t>𝑝𝑒𝑟</m:t>
                                  </m:r>
                                  <m:r>
                                    <a:rPr lang="en-US" i="1">
                                      <a:latin typeface="Cambria Math" panose="02040503050406030204" pitchFamily="18" charset="0"/>
                                    </a:rPr>
                                    <m:t> </m:t>
                                  </m:r>
                                  <m:r>
                                    <a:rPr lang="en-US" i="1">
                                      <a:latin typeface="Cambria Math" panose="02040503050406030204" pitchFamily="18" charset="0"/>
                                    </a:rPr>
                                    <m:t>𝑑𝑎𝑦</m:t>
                                  </m:r>
                                </m:e>
                                <m:sub>
                                  <m:r>
                                    <a:rPr lang="en-US" i="1">
                                      <a:latin typeface="Cambria Math" panose="02040503050406030204" pitchFamily="18" charset="0"/>
                                    </a:rPr>
                                    <m:t>𝑐</m:t>
                                  </m:r>
                                </m:sub>
                              </m:sSub>
                            </m:num>
                            <m:den>
                              <m:r>
                                <a:rPr lang="en-US" b="0" i="1" smtClean="0">
                                  <a:latin typeface="Cambria Math" panose="02040503050406030204" pitchFamily="18" charset="0"/>
                                </a:rPr>
                                <m:t>𝐾</m:t>
                              </m:r>
                            </m:den>
                          </m:f>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𝐶</m:t>
                              </m:r>
                            </m:sub>
                          </m:sSub>
                        </m:e>
                      </m:nary>
                    </m:oMath>
                  </m:oMathPara>
                </a14:m>
                <a:endParaRPr lang="en-US" dirty="0"/>
              </a:p>
            </p:txBody>
          </p:sp>
        </mc:Choice>
        <mc:Fallback xmlns="">
          <p:sp>
            <p:nvSpPr>
              <p:cNvPr id="7" name="TextBox 6">
                <a:extLst>
                  <a:ext uri="{FF2B5EF4-FFF2-40B4-BE49-F238E27FC236}">
                    <a16:creationId xmlns:a16="http://schemas.microsoft.com/office/drawing/2014/main" id="{85BA241B-185C-0505-DF80-F2EF5F4FFA5F}"/>
                  </a:ext>
                </a:extLst>
              </p:cNvPr>
              <p:cNvSpPr txBox="1">
                <a:spLocks noRot="1" noChangeAspect="1" noMove="1" noResize="1" noEditPoints="1" noAdjustHandles="1" noChangeArrowheads="1" noChangeShapeType="1" noTextEdit="1"/>
              </p:cNvSpPr>
              <p:nvPr/>
            </p:nvSpPr>
            <p:spPr>
              <a:xfrm>
                <a:off x="5881914" y="3132335"/>
                <a:ext cx="4651829" cy="597984"/>
              </a:xfrm>
              <a:prstGeom prst="rect">
                <a:avLst/>
              </a:prstGeom>
              <a:blipFill>
                <a:blip r:embed="rId6"/>
                <a:stretch>
                  <a:fillRect l="-272" t="-162500" b="-23750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F925444F-0EBD-B63C-802E-ECD7735C87DD}"/>
              </a:ext>
            </a:extLst>
          </p:cNvPr>
          <p:cNvSpPr txBox="1"/>
          <p:nvPr/>
        </p:nvSpPr>
        <p:spPr>
          <a:xfrm>
            <a:off x="604314" y="2372377"/>
            <a:ext cx="2173608" cy="369332"/>
          </a:xfrm>
          <a:prstGeom prst="rect">
            <a:avLst/>
          </a:prstGeom>
          <a:noFill/>
        </p:spPr>
        <p:txBody>
          <a:bodyPr wrap="none" rtlCol="0">
            <a:spAutoFit/>
          </a:bodyPr>
          <a:lstStyle/>
          <a:p>
            <a:r>
              <a:rPr lang="en-US" dirty="0"/>
              <a:t>entropy per context: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04A7994-8A3D-DF9E-44C1-FFE878C1A94E}"/>
                  </a:ext>
                </a:extLst>
              </p:cNvPr>
              <p:cNvSpPr txBox="1"/>
              <p:nvPr/>
            </p:nvSpPr>
            <p:spPr>
              <a:xfrm>
                <a:off x="704704" y="3908989"/>
                <a:ext cx="4794839" cy="381515"/>
              </a:xfrm>
              <a:prstGeom prst="rect">
                <a:avLst/>
              </a:prstGeom>
              <a:noFill/>
            </p:spPr>
            <p:txBody>
              <a:bodyPr wrap="none" rtlCol="0">
                <a:spAutoFit/>
              </a:bodyPr>
              <a:lstStyle/>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𝑖</m:t>
                        </m:r>
                      </m:sub>
                    </m:sSub>
                  </m:oMath>
                </a14:m>
                <a:r>
                  <a:rPr lang="en-US" dirty="0"/>
                  <a:t> aka language proportion per context:</a:t>
                </a:r>
              </a:p>
            </p:txBody>
          </p:sp>
        </mc:Choice>
        <mc:Fallback xmlns="">
          <p:sp>
            <p:nvSpPr>
              <p:cNvPr id="9" name="TextBox 8">
                <a:extLst>
                  <a:ext uri="{FF2B5EF4-FFF2-40B4-BE49-F238E27FC236}">
                    <a16:creationId xmlns:a16="http://schemas.microsoft.com/office/drawing/2014/main" id="{B04A7994-8A3D-DF9E-44C1-FFE878C1A94E}"/>
                  </a:ext>
                </a:extLst>
              </p:cNvPr>
              <p:cNvSpPr txBox="1">
                <a:spLocks noRot="1" noChangeAspect="1" noMove="1" noResize="1" noEditPoints="1" noAdjustHandles="1" noChangeArrowheads="1" noChangeShapeType="1" noTextEdit="1"/>
              </p:cNvSpPr>
              <p:nvPr/>
            </p:nvSpPr>
            <p:spPr>
              <a:xfrm>
                <a:off x="704704" y="3908989"/>
                <a:ext cx="4794839" cy="381515"/>
              </a:xfrm>
              <a:prstGeom prst="rect">
                <a:avLst/>
              </a:prstGeom>
              <a:blipFill>
                <a:blip r:embed="rId7"/>
                <a:stretch>
                  <a:fillRect l="-1058" t="-6452" r="-1323" b="-2258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45BB271-EE9B-876F-DC82-D8AD92CFC818}"/>
              </a:ext>
            </a:extLst>
          </p:cNvPr>
          <p:cNvSpPr txBox="1"/>
          <p:nvPr/>
        </p:nvSpPr>
        <p:spPr>
          <a:xfrm>
            <a:off x="7257348" y="3936313"/>
            <a:ext cx="4651829" cy="1477328"/>
          </a:xfrm>
          <a:prstGeom prst="rect">
            <a:avLst/>
          </a:prstGeom>
          <a:noFill/>
        </p:spPr>
        <p:txBody>
          <a:bodyPr wrap="square" rtlCol="0">
            <a:spAutoFit/>
          </a:bodyPr>
          <a:lstStyle/>
          <a:p>
            <a:r>
              <a:rPr lang="en-US" dirty="0"/>
              <a:t>here K is a constant scaling factor used to weight each context, and K was set to 24 (to represent 24 hours, such that each context is weighted as a proportion of time spent per day in that context)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5806C4-182D-170B-042A-3FB79A0F3361}"/>
                  </a:ext>
                </a:extLst>
              </p:cNvPr>
              <p:cNvSpPr txBox="1"/>
              <p:nvPr/>
            </p:nvSpPr>
            <p:spPr>
              <a:xfrm>
                <a:off x="5835709" y="2719855"/>
                <a:ext cx="3711465" cy="369332"/>
              </a:xfrm>
              <a:prstGeom prst="rect">
                <a:avLst/>
              </a:prstGeom>
              <a:noFill/>
            </p:spPr>
            <p:txBody>
              <a:bodyPr wrap="none" rtlCol="0">
                <a:spAutoFit/>
              </a:bodyPr>
              <a:lstStyle/>
              <a:p>
                <a:r>
                  <a:rPr lang="en-US" dirty="0"/>
                  <a:t>MLD-P =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𝑤</m:t>
                        </m:r>
                      </m:sub>
                    </m:sSub>
                  </m:oMath>
                </a14:m>
                <a:r>
                  <a:rPr lang="en-US" dirty="0"/>
                  <a:t> aka weighted entropy:</a:t>
                </a:r>
              </a:p>
            </p:txBody>
          </p:sp>
        </mc:Choice>
        <mc:Fallback xmlns="">
          <p:sp>
            <p:nvSpPr>
              <p:cNvPr id="11" name="TextBox 10">
                <a:extLst>
                  <a:ext uri="{FF2B5EF4-FFF2-40B4-BE49-F238E27FC236}">
                    <a16:creationId xmlns:a16="http://schemas.microsoft.com/office/drawing/2014/main" id="{335806C4-182D-170B-042A-3FB79A0F3361}"/>
                  </a:ext>
                </a:extLst>
              </p:cNvPr>
              <p:cNvSpPr txBox="1">
                <a:spLocks noRot="1" noChangeAspect="1" noMove="1" noResize="1" noEditPoints="1" noAdjustHandles="1" noChangeArrowheads="1" noChangeShapeType="1" noTextEdit="1"/>
              </p:cNvSpPr>
              <p:nvPr/>
            </p:nvSpPr>
            <p:spPr>
              <a:xfrm>
                <a:off x="5835709" y="2719855"/>
                <a:ext cx="3711465" cy="369332"/>
              </a:xfrm>
              <a:prstGeom prst="rect">
                <a:avLst/>
              </a:prstGeom>
              <a:blipFill>
                <a:blip r:embed="rId8"/>
                <a:stretch>
                  <a:fillRect l="-1365"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E98009B-04DC-C72F-ACC2-FB5599BBFEEE}"/>
                  </a:ext>
                </a:extLst>
              </p:cNvPr>
              <p:cNvSpPr txBox="1"/>
              <p:nvPr/>
            </p:nvSpPr>
            <p:spPr>
              <a:xfrm>
                <a:off x="6817825" y="1074009"/>
                <a:ext cx="5283201" cy="935513"/>
              </a:xfrm>
              <a:prstGeom prst="rect">
                <a:avLst/>
              </a:prstGeom>
              <a:noFill/>
            </p:spPr>
            <p:txBody>
              <a:bodyPr wrap="square" rtlCol="0">
                <a:spAutoFit/>
              </a:bodyPr>
              <a:lstStyle/>
              <a:p>
                <a:r>
                  <a:rPr lang="en-US" dirty="0"/>
                  <a:t>note that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h𝑜𝑢𝑟𝑠</m:t>
                        </m:r>
                        <m:r>
                          <a:rPr lang="en-US" b="0" i="1" smtClean="0">
                            <a:latin typeface="Cambria Math" panose="02040503050406030204" pitchFamily="18" charset="0"/>
                          </a:rPr>
                          <m:t> </m:t>
                        </m:r>
                        <m:r>
                          <a:rPr lang="en-US" b="0" i="1" smtClean="0">
                            <a:latin typeface="Cambria Math" panose="02040503050406030204" pitchFamily="18" charset="0"/>
                          </a:rPr>
                          <m:t>𝑝𝑒𝑟</m:t>
                        </m:r>
                        <m:r>
                          <a:rPr lang="en-US" b="0" i="1" smtClean="0">
                            <a:latin typeface="Cambria Math" panose="02040503050406030204" pitchFamily="18" charset="0"/>
                          </a:rPr>
                          <m:t> </m:t>
                        </m:r>
                        <m:r>
                          <a:rPr lang="en-US" b="0" i="1" smtClean="0">
                            <a:latin typeface="Cambria Math" panose="02040503050406030204" pitchFamily="18" charset="0"/>
                          </a:rPr>
                          <m:t>𝑑𝑎𝑦</m:t>
                        </m:r>
                      </m:e>
                      <m:sub>
                        <m:r>
                          <a:rPr lang="en-US" b="0" i="1" smtClean="0">
                            <a:latin typeface="Cambria Math" panose="02040503050406030204" pitchFamily="18" charset="0"/>
                          </a:rPr>
                          <m:t>𝑐</m:t>
                        </m:r>
                      </m:sub>
                    </m:sSub>
                  </m:oMath>
                </a14:m>
                <a:r>
                  <a:rPr lang="en-US" dirty="0"/>
                  <a:t> is a time reported separate from the hours reported per language per context, and </a:t>
                </a:r>
                <a:r>
                  <a:rPr lang="en-US" b="1" dirty="0"/>
                  <a:t>may or may not </a:t>
                </a:r>
                <a:r>
                  <a:rPr lang="en-US" dirty="0"/>
                  <a:t>equal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h𝑜𝑢𝑟𝑠</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𝑐</m:t>
                            </m:r>
                          </m:sub>
                        </m:sSub>
                      </m:e>
                    </m:nary>
                  </m:oMath>
                </a14:m>
                <a:endParaRPr lang="en-US" dirty="0"/>
              </a:p>
            </p:txBody>
          </p:sp>
        </mc:Choice>
        <mc:Fallback xmlns="">
          <p:sp>
            <p:nvSpPr>
              <p:cNvPr id="13" name="TextBox 12">
                <a:extLst>
                  <a:ext uri="{FF2B5EF4-FFF2-40B4-BE49-F238E27FC236}">
                    <a16:creationId xmlns:a16="http://schemas.microsoft.com/office/drawing/2014/main" id="{DE98009B-04DC-C72F-ACC2-FB5599BBFEEE}"/>
                  </a:ext>
                </a:extLst>
              </p:cNvPr>
              <p:cNvSpPr txBox="1">
                <a:spLocks noRot="1" noChangeAspect="1" noMove="1" noResize="1" noEditPoints="1" noAdjustHandles="1" noChangeArrowheads="1" noChangeShapeType="1" noTextEdit="1"/>
              </p:cNvSpPr>
              <p:nvPr/>
            </p:nvSpPr>
            <p:spPr>
              <a:xfrm>
                <a:off x="6817825" y="1074009"/>
                <a:ext cx="5283201" cy="935513"/>
              </a:xfrm>
              <a:prstGeom prst="rect">
                <a:avLst/>
              </a:prstGeom>
              <a:blipFill>
                <a:blip r:embed="rId9"/>
                <a:stretch>
                  <a:fillRect l="-959" t="-2667" b="-64000"/>
                </a:stretch>
              </a:blipFill>
            </p:spPr>
            <p:txBody>
              <a:bodyPr/>
              <a:lstStyle/>
              <a:p>
                <a:r>
                  <a:rPr lang="en-US">
                    <a:noFill/>
                  </a:rPr>
                  <a:t> </a:t>
                </a:r>
              </a:p>
            </p:txBody>
          </p:sp>
        </mc:Fallback>
      </mc:AlternateContent>
    </p:spTree>
    <p:extLst>
      <p:ext uri="{BB962C8B-B14F-4D97-AF65-F5344CB8AC3E}">
        <p14:creationId xmlns:p14="http://schemas.microsoft.com/office/powerpoint/2010/main" val="2611973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C4BC8-D028-E324-993C-B716DE3BE7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7DB91A-49F4-B295-3403-DF2AD2D18FD3}"/>
              </a:ext>
            </a:extLst>
          </p:cNvPr>
          <p:cNvSpPr>
            <a:spLocks noGrp="1"/>
          </p:cNvSpPr>
          <p:nvPr>
            <p:ph type="title"/>
          </p:nvPr>
        </p:nvSpPr>
        <p:spPr/>
        <p:txBody>
          <a:bodyPr/>
          <a:lstStyle/>
          <a:p>
            <a:r>
              <a:rPr lang="en-US" dirty="0"/>
              <a:t>Experiment 2</a:t>
            </a:r>
          </a:p>
        </p:txBody>
      </p:sp>
      <p:sp>
        <p:nvSpPr>
          <p:cNvPr id="3" name="Text Placeholder 2">
            <a:extLst>
              <a:ext uri="{FF2B5EF4-FFF2-40B4-BE49-F238E27FC236}">
                <a16:creationId xmlns:a16="http://schemas.microsoft.com/office/drawing/2014/main" id="{002C38B8-63AA-740C-70FB-35A88CD39F4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04221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DCA5-208F-5C4B-87B8-F023FA228B85}"/>
              </a:ext>
            </a:extLst>
          </p:cNvPr>
          <p:cNvSpPr>
            <a:spLocks noGrp="1"/>
          </p:cNvSpPr>
          <p:nvPr>
            <p:ph type="title"/>
          </p:nvPr>
        </p:nvSpPr>
        <p:spPr/>
        <p:txBody>
          <a:bodyPr/>
          <a:lstStyle/>
          <a:p>
            <a:r>
              <a:rPr lang="en-US" dirty="0"/>
              <a:t>Experiment 2</a:t>
            </a:r>
          </a:p>
        </p:txBody>
      </p:sp>
      <p:sp>
        <p:nvSpPr>
          <p:cNvPr id="3" name="Content Placeholder 2">
            <a:extLst>
              <a:ext uri="{FF2B5EF4-FFF2-40B4-BE49-F238E27FC236}">
                <a16:creationId xmlns:a16="http://schemas.microsoft.com/office/drawing/2014/main" id="{6D727FC2-65C4-4CC1-06D2-DE4BDBA04206}"/>
              </a:ext>
            </a:extLst>
          </p:cNvPr>
          <p:cNvSpPr>
            <a:spLocks noGrp="1"/>
          </p:cNvSpPr>
          <p:nvPr>
            <p:ph idx="1"/>
          </p:nvPr>
        </p:nvSpPr>
        <p:spPr/>
        <p:txBody>
          <a:bodyPr>
            <a:normAutofit fontScale="92500" lnSpcReduction="20000"/>
          </a:bodyPr>
          <a:lstStyle/>
          <a:p>
            <a:r>
              <a:rPr lang="en-US" dirty="0"/>
              <a:t>Day 1:</a:t>
            </a:r>
          </a:p>
          <a:p>
            <a:pPr lvl="1"/>
            <a:r>
              <a:rPr lang="en-US" dirty="0"/>
              <a:t>L1 &amp; L2 VAS (one dimensional) pre-training</a:t>
            </a:r>
          </a:p>
          <a:p>
            <a:pPr lvl="1"/>
            <a:r>
              <a:rPr lang="en-US" dirty="0"/>
              <a:t>AX discrimination pre-test</a:t>
            </a:r>
          </a:p>
          <a:p>
            <a:pPr lvl="1"/>
            <a:r>
              <a:rPr lang="en-US" dirty="0"/>
              <a:t>AX discrimination training</a:t>
            </a:r>
          </a:p>
          <a:p>
            <a:r>
              <a:rPr lang="en-US" dirty="0"/>
              <a:t>Day 2 (at least 24 hours following, at most 48 hours):</a:t>
            </a:r>
          </a:p>
          <a:p>
            <a:pPr lvl="1"/>
            <a:r>
              <a:rPr lang="en-US" dirty="0"/>
              <a:t>L1 &amp; L2 VAS (one-dimensional) post-training</a:t>
            </a:r>
          </a:p>
          <a:p>
            <a:pPr lvl="1"/>
            <a:r>
              <a:rPr lang="en-US" dirty="0"/>
              <a:t>AX discrimination post-test</a:t>
            </a:r>
          </a:p>
          <a:p>
            <a:pPr lvl="1"/>
            <a:r>
              <a:rPr lang="en-US" dirty="0"/>
              <a:t>LD-Q</a:t>
            </a:r>
          </a:p>
          <a:p>
            <a:r>
              <a:rPr lang="en-US" dirty="0"/>
              <a:t>recruited n = 103</a:t>
            </a:r>
          </a:p>
          <a:p>
            <a:r>
              <a:rPr lang="en-US" dirty="0"/>
              <a:t>13 did not come back for day 2 (recruited n for both days = 90)</a:t>
            </a:r>
          </a:p>
          <a:p>
            <a:r>
              <a:rPr lang="en-US" dirty="0"/>
              <a:t>10 did not provide usable answers to LDQ</a:t>
            </a:r>
          </a:p>
          <a:p>
            <a:r>
              <a:rPr lang="en-US" dirty="0"/>
              <a:t>total n included in analysis = 80: low LD n = 42, high LD n = 38</a:t>
            </a:r>
          </a:p>
          <a:p>
            <a:endParaRPr lang="en-US" dirty="0"/>
          </a:p>
        </p:txBody>
      </p:sp>
    </p:spTree>
    <p:extLst>
      <p:ext uri="{BB962C8B-B14F-4D97-AF65-F5344CB8AC3E}">
        <p14:creationId xmlns:p14="http://schemas.microsoft.com/office/powerpoint/2010/main" val="1735733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773E-6C1C-E389-5774-CDB1C2B0B11A}"/>
              </a:ext>
            </a:extLst>
          </p:cNvPr>
          <p:cNvSpPr>
            <a:spLocks noGrp="1"/>
          </p:cNvSpPr>
          <p:nvPr>
            <p:ph type="title"/>
          </p:nvPr>
        </p:nvSpPr>
        <p:spPr/>
        <p:txBody>
          <a:bodyPr/>
          <a:lstStyle/>
          <a:p>
            <a:r>
              <a:rPr lang="en-US" dirty="0"/>
              <a:t>Experiment 2</a:t>
            </a:r>
          </a:p>
        </p:txBody>
      </p:sp>
      <p:graphicFrame>
        <p:nvGraphicFramePr>
          <p:cNvPr id="4" name="Content Placeholder 3">
            <a:extLst>
              <a:ext uri="{FF2B5EF4-FFF2-40B4-BE49-F238E27FC236}">
                <a16:creationId xmlns:a16="http://schemas.microsoft.com/office/drawing/2014/main" id="{AE5EEA85-7308-4E0D-79EC-882715693F2B}"/>
              </a:ext>
            </a:extLst>
          </p:cNvPr>
          <p:cNvGraphicFramePr>
            <a:graphicFrameLocks noGrp="1"/>
          </p:cNvGraphicFramePr>
          <p:nvPr>
            <p:ph idx="1"/>
            <p:extLst>
              <p:ext uri="{D42A27DB-BD31-4B8C-83A1-F6EECF244321}">
                <p14:modId xmlns:p14="http://schemas.microsoft.com/office/powerpoint/2010/main" val="714208430"/>
              </p:ext>
            </p:extLst>
          </p:nvPr>
        </p:nvGraphicFramePr>
        <p:xfrm>
          <a:off x="838200" y="1513984"/>
          <a:ext cx="10515601" cy="5120640"/>
        </p:xfrm>
        <a:graphic>
          <a:graphicData uri="http://schemas.openxmlformats.org/drawingml/2006/table">
            <a:tbl>
              <a:tblPr firstRow="1" firstCol="1" bandRow="1">
                <a:tableStyleId>{5C22544A-7EE6-4342-B048-85BDC9FD1C3A}</a:tableStyleId>
              </a:tblPr>
              <a:tblGrid>
                <a:gridCol w="1006575">
                  <a:extLst>
                    <a:ext uri="{9D8B030D-6E8A-4147-A177-3AD203B41FA5}">
                      <a16:colId xmlns:a16="http://schemas.microsoft.com/office/drawing/2014/main" val="392406556"/>
                    </a:ext>
                  </a:extLst>
                </a:gridCol>
                <a:gridCol w="809757">
                  <a:extLst>
                    <a:ext uri="{9D8B030D-6E8A-4147-A177-3AD203B41FA5}">
                      <a16:colId xmlns:a16="http://schemas.microsoft.com/office/drawing/2014/main" val="3180184360"/>
                    </a:ext>
                  </a:extLst>
                </a:gridCol>
                <a:gridCol w="3239029">
                  <a:extLst>
                    <a:ext uri="{9D8B030D-6E8A-4147-A177-3AD203B41FA5}">
                      <a16:colId xmlns:a16="http://schemas.microsoft.com/office/drawing/2014/main" val="3347520389"/>
                    </a:ext>
                  </a:extLst>
                </a:gridCol>
                <a:gridCol w="4253477">
                  <a:extLst>
                    <a:ext uri="{9D8B030D-6E8A-4147-A177-3AD203B41FA5}">
                      <a16:colId xmlns:a16="http://schemas.microsoft.com/office/drawing/2014/main" val="97684371"/>
                    </a:ext>
                  </a:extLst>
                </a:gridCol>
                <a:gridCol w="1206763">
                  <a:extLst>
                    <a:ext uri="{9D8B030D-6E8A-4147-A177-3AD203B41FA5}">
                      <a16:colId xmlns:a16="http://schemas.microsoft.com/office/drawing/2014/main" val="3363342525"/>
                    </a:ext>
                  </a:extLst>
                </a:gridCol>
              </a:tblGrid>
              <a:tr h="271959">
                <a:tc>
                  <a:txBody>
                    <a:bodyPr/>
                    <a:lstStyle/>
                    <a:p>
                      <a:pPr marL="0" marR="0">
                        <a:spcBef>
                          <a:spcPts val="0"/>
                        </a:spcBef>
                        <a:spcAft>
                          <a:spcPts val="0"/>
                        </a:spcAft>
                      </a:pPr>
                      <a:r>
                        <a:rPr lang="en-US" sz="1400" kern="100">
                          <a:effectLst/>
                        </a:rPr>
                        <a:t>Order</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Day</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Task</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Purpose</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Duration (mins)</a:t>
                      </a:r>
                      <a:endParaRPr lang="en-US" sz="1400" kern="100">
                        <a:effectLst/>
                        <a:latin typeface="Times New Roman" panose="02020603050405020304" pitchFamily="18" charset="0"/>
                        <a:ea typeface="Yu Gothic" panose="020B0400000000000000" pitchFamily="34" charset="-128"/>
                      </a:endParaRPr>
                    </a:p>
                  </a:txBody>
                  <a:tcPr marL="50992" marR="50992" marT="0" marB="0"/>
                </a:tc>
                <a:extLst>
                  <a:ext uri="{0D108BD9-81ED-4DB2-BD59-A6C34878D82A}">
                    <a16:rowId xmlns:a16="http://schemas.microsoft.com/office/drawing/2014/main" val="2745637972"/>
                  </a:ext>
                </a:extLst>
              </a:tr>
              <a:tr h="815876">
                <a:tc>
                  <a:txBody>
                    <a:bodyPr/>
                    <a:lstStyle/>
                    <a:p>
                      <a:pPr marL="0" marR="0">
                        <a:spcBef>
                          <a:spcPts val="0"/>
                        </a:spcBef>
                        <a:spcAft>
                          <a:spcPts val="0"/>
                        </a:spcAft>
                      </a:pPr>
                      <a:r>
                        <a:rPr lang="en-US" sz="1400" kern="100">
                          <a:effectLst/>
                        </a:rPr>
                        <a:t>1</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1</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Consent form, system and headphone checks</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342900" marR="0" lvl="0" indent="-342900" rtl="0">
                        <a:spcBef>
                          <a:spcPts val="0"/>
                        </a:spcBef>
                        <a:spcAft>
                          <a:spcPts val="0"/>
                        </a:spcAft>
                        <a:buFont typeface="Symbol" pitchFamily="2" charset="2"/>
                        <a:buChar char=""/>
                      </a:pPr>
                      <a:r>
                        <a:rPr lang="en-US" sz="1400" kern="100">
                          <a:effectLst/>
                        </a:rPr>
                        <a:t>Obtain consent</a:t>
                      </a:r>
                    </a:p>
                    <a:p>
                      <a:pPr marL="342900" marR="0" lvl="0" indent="-342900">
                        <a:spcBef>
                          <a:spcPts val="0"/>
                        </a:spcBef>
                        <a:spcAft>
                          <a:spcPts val="0"/>
                        </a:spcAft>
                        <a:buFont typeface="Symbol" pitchFamily="2" charset="2"/>
                        <a:buChar char=""/>
                      </a:pPr>
                      <a:r>
                        <a:rPr lang="en-US" sz="1400" kern="100">
                          <a:effectLst/>
                        </a:rPr>
                        <a:t>Ensure browser auto plays audio and volume is set to comfortable listening level</a:t>
                      </a:r>
                    </a:p>
                    <a:p>
                      <a:pPr marL="342900" marR="0" lvl="0" indent="-342900">
                        <a:spcBef>
                          <a:spcPts val="0"/>
                        </a:spcBef>
                        <a:spcAft>
                          <a:spcPts val="0"/>
                        </a:spcAft>
                        <a:buFont typeface="Symbol" pitchFamily="2" charset="2"/>
                        <a:buChar char=""/>
                      </a:pPr>
                      <a:r>
                        <a:rPr lang="en-US" sz="1400" kern="100">
                          <a:effectLst/>
                        </a:rPr>
                        <a:t>Ensure participant is wearing wired binaural headphones</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5</a:t>
                      </a:r>
                      <a:endParaRPr lang="en-US" sz="1400" kern="100">
                        <a:effectLst/>
                        <a:latin typeface="Times New Roman" panose="02020603050405020304" pitchFamily="18" charset="0"/>
                        <a:ea typeface="Yu Gothic" panose="020B0400000000000000" pitchFamily="34" charset="-128"/>
                      </a:endParaRPr>
                    </a:p>
                  </a:txBody>
                  <a:tcPr marL="50992" marR="50992" marT="0" marB="0"/>
                </a:tc>
                <a:extLst>
                  <a:ext uri="{0D108BD9-81ED-4DB2-BD59-A6C34878D82A}">
                    <a16:rowId xmlns:a16="http://schemas.microsoft.com/office/drawing/2014/main" val="2376182463"/>
                  </a:ext>
                </a:extLst>
              </a:tr>
              <a:tr h="407938">
                <a:tc>
                  <a:txBody>
                    <a:bodyPr/>
                    <a:lstStyle/>
                    <a:p>
                      <a:pPr marL="0" marR="0">
                        <a:spcBef>
                          <a:spcPts val="0"/>
                        </a:spcBef>
                        <a:spcAft>
                          <a:spcPts val="0"/>
                        </a:spcAft>
                      </a:pPr>
                      <a:r>
                        <a:rPr lang="en-US" sz="1400" kern="100">
                          <a:effectLst/>
                        </a:rPr>
                        <a:t>2</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1</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Pre-training L1 and L2 VAS</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342900" marR="0" lvl="0" indent="-342900" rtl="0">
                        <a:spcBef>
                          <a:spcPts val="0"/>
                        </a:spcBef>
                        <a:spcAft>
                          <a:spcPts val="0"/>
                        </a:spcAft>
                        <a:buFont typeface="Symbol" pitchFamily="2" charset="2"/>
                        <a:buChar char=""/>
                      </a:pPr>
                      <a:r>
                        <a:rPr lang="en-US" sz="1400" kern="100">
                          <a:effectLst/>
                        </a:rPr>
                        <a:t>Measure pre-training L1 and L2 speech categorization gradiency </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8-10</a:t>
                      </a:r>
                      <a:endParaRPr lang="en-US" sz="1400" kern="100">
                        <a:effectLst/>
                        <a:latin typeface="Times New Roman" panose="02020603050405020304" pitchFamily="18" charset="0"/>
                        <a:ea typeface="Yu Gothic" panose="020B0400000000000000" pitchFamily="34" charset="-128"/>
                      </a:endParaRPr>
                    </a:p>
                  </a:txBody>
                  <a:tcPr marL="50992" marR="50992" marT="0" marB="0"/>
                </a:tc>
                <a:extLst>
                  <a:ext uri="{0D108BD9-81ED-4DB2-BD59-A6C34878D82A}">
                    <a16:rowId xmlns:a16="http://schemas.microsoft.com/office/drawing/2014/main" val="3053326519"/>
                  </a:ext>
                </a:extLst>
              </a:tr>
              <a:tr h="407938">
                <a:tc>
                  <a:txBody>
                    <a:bodyPr/>
                    <a:lstStyle/>
                    <a:p>
                      <a:pPr marL="0" marR="0">
                        <a:spcBef>
                          <a:spcPts val="0"/>
                        </a:spcBef>
                        <a:spcAft>
                          <a:spcPts val="0"/>
                        </a:spcAft>
                      </a:pPr>
                      <a:r>
                        <a:rPr lang="en-US" sz="1400" kern="100">
                          <a:effectLst/>
                        </a:rPr>
                        <a:t>3</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1</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Discrimination pre-test</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342900" marR="0" lvl="0" indent="-342900" rtl="0">
                        <a:spcBef>
                          <a:spcPts val="0"/>
                        </a:spcBef>
                        <a:spcAft>
                          <a:spcPts val="0"/>
                        </a:spcAft>
                        <a:buFont typeface="Symbol" pitchFamily="2" charset="2"/>
                        <a:buChar char=""/>
                      </a:pPr>
                      <a:r>
                        <a:rPr lang="en-US" sz="1400" kern="100">
                          <a:effectLst/>
                        </a:rPr>
                        <a:t>Measure pre-training sensitivity to L2 phonemic contrasts</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dirty="0">
                          <a:effectLst/>
                        </a:rPr>
                        <a:t>5-10</a:t>
                      </a:r>
                      <a:endParaRPr lang="en-US" sz="1400" kern="100" dirty="0">
                        <a:effectLst/>
                        <a:latin typeface="Times New Roman" panose="02020603050405020304" pitchFamily="18" charset="0"/>
                        <a:ea typeface="Yu Gothic" panose="020B0400000000000000" pitchFamily="34" charset="-128"/>
                      </a:endParaRPr>
                    </a:p>
                  </a:txBody>
                  <a:tcPr marL="50992" marR="50992" marT="0" marB="0"/>
                </a:tc>
                <a:extLst>
                  <a:ext uri="{0D108BD9-81ED-4DB2-BD59-A6C34878D82A}">
                    <a16:rowId xmlns:a16="http://schemas.microsoft.com/office/drawing/2014/main" val="3077682133"/>
                  </a:ext>
                </a:extLst>
              </a:tr>
              <a:tr h="407938">
                <a:tc>
                  <a:txBody>
                    <a:bodyPr/>
                    <a:lstStyle/>
                    <a:p>
                      <a:pPr marL="0" marR="0">
                        <a:spcBef>
                          <a:spcPts val="0"/>
                        </a:spcBef>
                        <a:spcAft>
                          <a:spcPts val="0"/>
                        </a:spcAft>
                      </a:pPr>
                      <a:r>
                        <a:rPr lang="en-US" sz="1400" kern="100">
                          <a:effectLst/>
                        </a:rPr>
                        <a:t>4</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1</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Discrimination training session</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342900" marR="0" lvl="0" indent="-342900" rtl="0">
                        <a:spcBef>
                          <a:spcPts val="0"/>
                        </a:spcBef>
                        <a:spcAft>
                          <a:spcPts val="0"/>
                        </a:spcAft>
                        <a:buFont typeface="Symbol" pitchFamily="2" charset="2"/>
                        <a:buChar char=""/>
                      </a:pPr>
                      <a:r>
                        <a:rPr lang="en-US" sz="1400" kern="100">
                          <a:effectLst/>
                        </a:rPr>
                        <a:t>Perceptual learning of L2 phonemic contrasts with low or high linguistic diversity</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30</a:t>
                      </a:r>
                      <a:endParaRPr lang="en-US" sz="1400" kern="100">
                        <a:effectLst/>
                        <a:latin typeface="Times New Roman" panose="02020603050405020304" pitchFamily="18" charset="0"/>
                        <a:ea typeface="Yu Gothic" panose="020B0400000000000000" pitchFamily="34" charset="-128"/>
                      </a:endParaRPr>
                    </a:p>
                  </a:txBody>
                  <a:tcPr marL="50992" marR="50992" marT="0" marB="0"/>
                </a:tc>
                <a:extLst>
                  <a:ext uri="{0D108BD9-81ED-4DB2-BD59-A6C34878D82A}">
                    <a16:rowId xmlns:a16="http://schemas.microsoft.com/office/drawing/2014/main" val="4251755745"/>
                  </a:ext>
                </a:extLst>
              </a:tr>
              <a:tr h="679897">
                <a:tc>
                  <a:txBody>
                    <a:bodyPr/>
                    <a:lstStyle/>
                    <a:p>
                      <a:pPr marL="0" marR="0">
                        <a:spcBef>
                          <a:spcPts val="0"/>
                        </a:spcBef>
                        <a:spcAft>
                          <a:spcPts val="0"/>
                        </a:spcAft>
                      </a:pPr>
                      <a:r>
                        <a:rPr lang="en-US" sz="1400" kern="100">
                          <a:effectLst/>
                        </a:rPr>
                        <a:t>5</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2</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System and headphone checks</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342900" marR="0" lvl="0" indent="-342900" rtl="0">
                        <a:spcBef>
                          <a:spcPts val="0"/>
                        </a:spcBef>
                        <a:spcAft>
                          <a:spcPts val="0"/>
                        </a:spcAft>
                        <a:buFont typeface="Symbol" pitchFamily="2" charset="2"/>
                        <a:buChar char=""/>
                      </a:pPr>
                      <a:r>
                        <a:rPr lang="en-US" sz="1400" kern="100">
                          <a:effectLst/>
                        </a:rPr>
                        <a:t>Ensure browser auto plays audio and volume is set to comfortable listening level</a:t>
                      </a:r>
                    </a:p>
                    <a:p>
                      <a:pPr marL="342900" marR="0" lvl="0" indent="-342900">
                        <a:spcBef>
                          <a:spcPts val="0"/>
                        </a:spcBef>
                        <a:spcAft>
                          <a:spcPts val="0"/>
                        </a:spcAft>
                        <a:buFont typeface="Symbol" pitchFamily="2" charset="2"/>
                        <a:buChar char=""/>
                      </a:pPr>
                      <a:r>
                        <a:rPr lang="en-US" sz="1400" kern="100">
                          <a:effectLst/>
                        </a:rPr>
                        <a:t>Ensure participant is wearing wired binaural headphones</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3-4</a:t>
                      </a:r>
                      <a:endParaRPr lang="en-US" sz="1400" kern="100">
                        <a:effectLst/>
                        <a:latin typeface="Times New Roman" panose="02020603050405020304" pitchFamily="18" charset="0"/>
                        <a:ea typeface="Yu Gothic" panose="020B0400000000000000" pitchFamily="34" charset="-128"/>
                      </a:endParaRPr>
                    </a:p>
                  </a:txBody>
                  <a:tcPr marL="50992" marR="50992" marT="0" marB="0"/>
                </a:tc>
                <a:extLst>
                  <a:ext uri="{0D108BD9-81ED-4DB2-BD59-A6C34878D82A}">
                    <a16:rowId xmlns:a16="http://schemas.microsoft.com/office/drawing/2014/main" val="3812368821"/>
                  </a:ext>
                </a:extLst>
              </a:tr>
              <a:tr h="407938">
                <a:tc>
                  <a:txBody>
                    <a:bodyPr/>
                    <a:lstStyle/>
                    <a:p>
                      <a:pPr marL="0" marR="0">
                        <a:spcBef>
                          <a:spcPts val="0"/>
                        </a:spcBef>
                        <a:spcAft>
                          <a:spcPts val="0"/>
                        </a:spcAft>
                      </a:pPr>
                      <a:r>
                        <a:rPr lang="en-US" sz="1400" kern="100">
                          <a:effectLst/>
                        </a:rPr>
                        <a:t>6</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2</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Discrimination post-test</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342900" marR="0" lvl="0" indent="-342900" rtl="0">
                        <a:spcBef>
                          <a:spcPts val="0"/>
                        </a:spcBef>
                        <a:spcAft>
                          <a:spcPts val="0"/>
                        </a:spcAft>
                        <a:buFont typeface="Symbol" pitchFamily="2" charset="2"/>
                        <a:buChar char=""/>
                      </a:pPr>
                      <a:r>
                        <a:rPr lang="en-US" sz="1400" kern="100">
                          <a:effectLst/>
                        </a:rPr>
                        <a:t>Measure pre-training sensitivity to L2 phonemic contrasts</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dirty="0">
                          <a:effectLst/>
                        </a:rPr>
                        <a:t>5-10</a:t>
                      </a:r>
                      <a:endParaRPr lang="en-US" sz="1400" kern="100" dirty="0">
                        <a:effectLst/>
                        <a:latin typeface="Times New Roman" panose="02020603050405020304" pitchFamily="18" charset="0"/>
                        <a:ea typeface="Yu Gothic" panose="020B0400000000000000" pitchFamily="34" charset="-128"/>
                      </a:endParaRPr>
                    </a:p>
                  </a:txBody>
                  <a:tcPr marL="50992" marR="50992" marT="0" marB="0"/>
                </a:tc>
                <a:extLst>
                  <a:ext uri="{0D108BD9-81ED-4DB2-BD59-A6C34878D82A}">
                    <a16:rowId xmlns:a16="http://schemas.microsoft.com/office/drawing/2014/main" val="2741915983"/>
                  </a:ext>
                </a:extLst>
              </a:tr>
              <a:tr h="407938">
                <a:tc>
                  <a:txBody>
                    <a:bodyPr/>
                    <a:lstStyle/>
                    <a:p>
                      <a:pPr marL="0" marR="0">
                        <a:spcBef>
                          <a:spcPts val="0"/>
                        </a:spcBef>
                        <a:spcAft>
                          <a:spcPts val="0"/>
                        </a:spcAft>
                      </a:pPr>
                      <a:r>
                        <a:rPr lang="en-US" sz="1400" kern="100">
                          <a:effectLst/>
                        </a:rPr>
                        <a:t>7</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2</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Post-training L1 and L2 VAS</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342900" marR="0" lvl="0" indent="-342900" rtl="0">
                        <a:spcBef>
                          <a:spcPts val="0"/>
                        </a:spcBef>
                        <a:spcAft>
                          <a:spcPts val="0"/>
                        </a:spcAft>
                        <a:buFont typeface="Symbol" pitchFamily="2" charset="2"/>
                        <a:buChar char=""/>
                      </a:pPr>
                      <a:r>
                        <a:rPr lang="en-US" sz="1400" kern="100">
                          <a:effectLst/>
                        </a:rPr>
                        <a:t>Measure post-training L1 and L2 speech categorization gradiency </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8-10</a:t>
                      </a:r>
                      <a:endParaRPr lang="en-US" sz="1400" kern="100">
                        <a:effectLst/>
                        <a:latin typeface="Times New Roman" panose="02020603050405020304" pitchFamily="18" charset="0"/>
                        <a:ea typeface="Yu Gothic" panose="020B0400000000000000" pitchFamily="34" charset="-128"/>
                      </a:endParaRPr>
                    </a:p>
                  </a:txBody>
                  <a:tcPr marL="50992" marR="50992" marT="0" marB="0"/>
                </a:tc>
                <a:extLst>
                  <a:ext uri="{0D108BD9-81ED-4DB2-BD59-A6C34878D82A}">
                    <a16:rowId xmlns:a16="http://schemas.microsoft.com/office/drawing/2014/main" val="368480418"/>
                  </a:ext>
                </a:extLst>
              </a:tr>
              <a:tr h="543917">
                <a:tc>
                  <a:txBody>
                    <a:bodyPr/>
                    <a:lstStyle/>
                    <a:p>
                      <a:pPr marL="0" marR="0">
                        <a:spcBef>
                          <a:spcPts val="0"/>
                        </a:spcBef>
                        <a:spcAft>
                          <a:spcPts val="0"/>
                        </a:spcAft>
                      </a:pPr>
                      <a:r>
                        <a:rPr lang="en-US" sz="1400" kern="100">
                          <a:effectLst/>
                        </a:rPr>
                        <a:t>8</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2</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a:effectLst/>
                        </a:rPr>
                        <a:t>LD-Q</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342900" marR="0" lvl="0" indent="-342900" rtl="0">
                        <a:spcBef>
                          <a:spcPts val="0"/>
                        </a:spcBef>
                        <a:spcAft>
                          <a:spcPts val="0"/>
                        </a:spcAft>
                        <a:buFont typeface="Symbol" pitchFamily="2" charset="2"/>
                        <a:buChar char=""/>
                      </a:pPr>
                      <a:r>
                        <a:rPr lang="en-US" sz="1400" kern="100">
                          <a:effectLst/>
                        </a:rPr>
                        <a:t>Measure linguistic diversity from active and passive use of and exposure to known and unknown languages</a:t>
                      </a:r>
                      <a:endParaRPr lang="en-US" sz="1400" kern="100">
                        <a:effectLst/>
                        <a:latin typeface="Times New Roman" panose="02020603050405020304" pitchFamily="18" charset="0"/>
                        <a:ea typeface="Yu Gothic" panose="020B0400000000000000" pitchFamily="34" charset="-128"/>
                      </a:endParaRPr>
                    </a:p>
                  </a:txBody>
                  <a:tcPr marL="50992" marR="50992" marT="0" marB="0"/>
                </a:tc>
                <a:tc>
                  <a:txBody>
                    <a:bodyPr/>
                    <a:lstStyle/>
                    <a:p>
                      <a:pPr marL="0" marR="0">
                        <a:spcBef>
                          <a:spcPts val="0"/>
                        </a:spcBef>
                        <a:spcAft>
                          <a:spcPts val="0"/>
                        </a:spcAft>
                      </a:pPr>
                      <a:r>
                        <a:rPr lang="en-US" sz="1400" kern="100" dirty="0">
                          <a:effectLst/>
                        </a:rPr>
                        <a:t>25</a:t>
                      </a:r>
                      <a:endParaRPr lang="en-US" sz="1400" kern="100" dirty="0">
                        <a:effectLst/>
                        <a:latin typeface="Times New Roman" panose="02020603050405020304" pitchFamily="18" charset="0"/>
                        <a:ea typeface="Yu Gothic" panose="020B0400000000000000" pitchFamily="34" charset="-128"/>
                      </a:endParaRPr>
                    </a:p>
                  </a:txBody>
                  <a:tcPr marL="50992" marR="50992" marT="0" marB="0"/>
                </a:tc>
                <a:extLst>
                  <a:ext uri="{0D108BD9-81ED-4DB2-BD59-A6C34878D82A}">
                    <a16:rowId xmlns:a16="http://schemas.microsoft.com/office/drawing/2014/main" val="3562652656"/>
                  </a:ext>
                </a:extLst>
              </a:tr>
            </a:tbl>
          </a:graphicData>
        </a:graphic>
      </p:graphicFrame>
    </p:spTree>
    <p:extLst>
      <p:ext uri="{BB962C8B-B14F-4D97-AF65-F5344CB8AC3E}">
        <p14:creationId xmlns:p14="http://schemas.microsoft.com/office/powerpoint/2010/main" val="129765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6992-2823-F6D6-4050-37A3570DFCFB}"/>
              </a:ext>
            </a:extLst>
          </p:cNvPr>
          <p:cNvSpPr>
            <a:spLocks noGrp="1"/>
          </p:cNvSpPr>
          <p:nvPr>
            <p:ph type="title"/>
          </p:nvPr>
        </p:nvSpPr>
        <p:spPr/>
        <p:txBody>
          <a:bodyPr/>
          <a:lstStyle/>
          <a:p>
            <a:r>
              <a:rPr lang="en-US" dirty="0"/>
              <a:t>Day 2 mistake and data cleaning with IDs</a:t>
            </a:r>
          </a:p>
        </p:txBody>
      </p:sp>
      <p:sp>
        <p:nvSpPr>
          <p:cNvPr id="3" name="Content Placeholder 2">
            <a:extLst>
              <a:ext uri="{FF2B5EF4-FFF2-40B4-BE49-F238E27FC236}">
                <a16:creationId xmlns:a16="http://schemas.microsoft.com/office/drawing/2014/main" id="{6EDEE9B8-6393-1F41-2026-BACF47538FF1}"/>
              </a:ext>
            </a:extLst>
          </p:cNvPr>
          <p:cNvSpPr>
            <a:spLocks noGrp="1"/>
          </p:cNvSpPr>
          <p:nvPr>
            <p:ph idx="1"/>
          </p:nvPr>
        </p:nvSpPr>
        <p:spPr>
          <a:xfrm>
            <a:off x="838200" y="1460500"/>
            <a:ext cx="10515600" cy="5032375"/>
          </a:xfrm>
        </p:spPr>
        <p:txBody>
          <a:bodyPr>
            <a:normAutofit fontScale="70000" lnSpcReduction="20000"/>
          </a:bodyPr>
          <a:lstStyle/>
          <a:p>
            <a:r>
              <a:rPr lang="en-US" dirty="0"/>
              <a:t>because of a mistake in publishing Day 2 too early on Prolific (and the mistake of making the completion code for Day 1 the exact same as Day 2), some people clicked into the experiment after Day 1 but before they could enter for Day 2</a:t>
            </a:r>
          </a:p>
          <a:p>
            <a:r>
              <a:rPr lang="en-US" dirty="0"/>
              <a:t>the message was the same as they saw at the end of Day 1 with the button that sends them back to Prolific with the completion code, but because Day 2 had the same completion code, it was sending them back to the Day 2 Prolific page as completed</a:t>
            </a:r>
          </a:p>
          <a:p>
            <a:r>
              <a:rPr lang="en-US" dirty="0"/>
              <a:t>these participants knew it was a mistake so returned their submission, but returning their submission automatically “manually” rejects them in Gorilla, meaning they couldn’t pick up back where they started once they could actually continue for Day 2</a:t>
            </a:r>
          </a:p>
          <a:p>
            <a:r>
              <a:rPr lang="en-US" dirty="0"/>
              <a:t>I hard to create a new experiment on Gorilla for these folks (7 of them) with just the Day 2 activities, but because it was a new experiment, the public ID that would match them to their Day 1 data had different private IDs (which show up in the blinded data from Gorilla) between Day 1 and Day 2</a:t>
            </a:r>
          </a:p>
          <a:p>
            <a:r>
              <a:rPr lang="en-US" dirty="0"/>
              <a:t>in order to match these Day 1 and Day 2 people with separate private IDs, I downloaded the data unblinded and systematically assigned a new ID based on matching public IDs for all participants (in the Study 2/</a:t>
            </a:r>
            <a:r>
              <a:rPr lang="en-US" dirty="0" err="1"/>
              <a:t>data_cleaning_visualization_analysis</a:t>
            </a:r>
            <a:r>
              <a:rPr lang="en-US" dirty="0"/>
              <a:t> folder, R script study2_ID_cleaning.R) and used this list that excluded the public IDs to match the private IDs with the new IDs in the other data cleaning </a:t>
            </a:r>
            <a:r>
              <a:rPr lang="en-US" dirty="0" err="1"/>
              <a:t>Rmd</a:t>
            </a:r>
            <a:r>
              <a:rPr lang="en-US" dirty="0"/>
              <a:t> scripts</a:t>
            </a:r>
          </a:p>
          <a:p>
            <a:r>
              <a:rPr lang="en-US" dirty="0"/>
              <a:t>then I deleted the unblinded data from my computer and redownloaded the data blinded (public ID is blinded, so just using private IDs to match with new IDs)</a:t>
            </a:r>
          </a:p>
        </p:txBody>
      </p:sp>
    </p:spTree>
    <p:extLst>
      <p:ext uri="{BB962C8B-B14F-4D97-AF65-F5344CB8AC3E}">
        <p14:creationId xmlns:p14="http://schemas.microsoft.com/office/powerpoint/2010/main" val="3576928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9DD94-6D24-8C3D-91E4-F5E94C0812F8}"/>
              </a:ext>
            </a:extLst>
          </p:cNvPr>
          <p:cNvSpPr>
            <a:spLocks noGrp="1"/>
          </p:cNvSpPr>
          <p:nvPr>
            <p:ph type="title"/>
          </p:nvPr>
        </p:nvSpPr>
        <p:spPr/>
        <p:txBody>
          <a:bodyPr/>
          <a:lstStyle/>
          <a:p>
            <a:r>
              <a:rPr lang="en-US" dirty="0"/>
              <a:t>Experiment 2 VAS</a:t>
            </a:r>
          </a:p>
        </p:txBody>
      </p:sp>
      <p:sp>
        <p:nvSpPr>
          <p:cNvPr id="3" name="Content Placeholder 2">
            <a:extLst>
              <a:ext uri="{FF2B5EF4-FFF2-40B4-BE49-F238E27FC236}">
                <a16:creationId xmlns:a16="http://schemas.microsoft.com/office/drawing/2014/main" id="{047CE69A-D301-8A60-5555-D691F661776A}"/>
              </a:ext>
            </a:extLst>
          </p:cNvPr>
          <p:cNvSpPr>
            <a:spLocks noGrp="1"/>
          </p:cNvSpPr>
          <p:nvPr>
            <p:ph idx="1"/>
          </p:nvPr>
        </p:nvSpPr>
        <p:spPr>
          <a:xfrm>
            <a:off x="838200" y="1346056"/>
            <a:ext cx="10515600" cy="4351338"/>
          </a:xfrm>
        </p:spPr>
        <p:txBody>
          <a:bodyPr>
            <a:normAutofit fontScale="92500" lnSpcReduction="10000"/>
          </a:bodyPr>
          <a:lstStyle/>
          <a:p>
            <a:r>
              <a:rPr lang="en-US" dirty="0"/>
              <a:t>4 blocks, 1 for each continuum – 7 tokens per continuum </a:t>
            </a:r>
          </a:p>
          <a:p>
            <a:pPr lvl="1"/>
            <a:r>
              <a:rPr lang="en-US" dirty="0"/>
              <a:t>7 steps of the primary dimension at the midpoint of the secondary dimension, made for Experiment 1</a:t>
            </a:r>
          </a:p>
          <a:p>
            <a:pPr lvl="1"/>
            <a:r>
              <a:rPr lang="en-US" dirty="0"/>
              <a:t>4 base continua (2 English, 2 Japanese)</a:t>
            </a:r>
          </a:p>
          <a:p>
            <a:r>
              <a:rPr lang="en-US" dirty="0"/>
              <a:t>112 trials total (7 steps x 4 repetitions x 4 continua)</a:t>
            </a:r>
          </a:p>
          <a:p>
            <a:r>
              <a:rPr lang="en-US" dirty="0"/>
              <a:t>7 tokens repeated 4x per block, 28 trials per block</a:t>
            </a:r>
          </a:p>
          <a:p>
            <a:pPr lvl="1"/>
            <a:r>
              <a:rPr lang="en-US" dirty="0"/>
              <a:t>the position of each word on the endpoints (e.g., for the /d/-/t/ continuum, indent on the left and intent on the right) is randomized across</a:t>
            </a:r>
            <a:r>
              <a:rPr lang="en-US" i="1" dirty="0"/>
              <a:t> </a:t>
            </a:r>
            <a:r>
              <a:rPr lang="en-US" dirty="0"/>
              <a:t>participants</a:t>
            </a:r>
          </a:p>
          <a:p>
            <a:pPr lvl="1"/>
            <a:r>
              <a:rPr lang="en-US" dirty="0"/>
              <a:t>30 second break between every block</a:t>
            </a:r>
          </a:p>
          <a:p>
            <a:r>
              <a:rPr lang="en-US" dirty="0"/>
              <a:t>no attention checks</a:t>
            </a:r>
          </a:p>
          <a:p>
            <a:r>
              <a:rPr lang="en-US" dirty="0"/>
              <a:t>4 spreadsheets for order of blocks (or can randomize blocks in Gorilla)</a:t>
            </a:r>
          </a:p>
          <a:p>
            <a:endParaRPr lang="en-US" dirty="0"/>
          </a:p>
        </p:txBody>
      </p:sp>
      <p:graphicFrame>
        <p:nvGraphicFramePr>
          <p:cNvPr id="4" name="Table 3">
            <a:extLst>
              <a:ext uri="{FF2B5EF4-FFF2-40B4-BE49-F238E27FC236}">
                <a16:creationId xmlns:a16="http://schemas.microsoft.com/office/drawing/2014/main" id="{9FC296F8-6A7E-6C4A-0CC6-70BD365E0308}"/>
              </a:ext>
            </a:extLst>
          </p:cNvPr>
          <p:cNvGraphicFramePr>
            <a:graphicFrameLocks noGrp="1"/>
          </p:cNvGraphicFramePr>
          <p:nvPr>
            <p:extLst>
              <p:ext uri="{D42A27DB-BD31-4B8C-83A1-F6EECF244321}">
                <p14:modId xmlns:p14="http://schemas.microsoft.com/office/powerpoint/2010/main" val="2599235371"/>
              </p:ext>
            </p:extLst>
          </p:nvPr>
        </p:nvGraphicFramePr>
        <p:xfrm>
          <a:off x="3108961" y="5697394"/>
          <a:ext cx="5196840" cy="1066800"/>
        </p:xfrm>
        <a:graphic>
          <a:graphicData uri="http://schemas.openxmlformats.org/drawingml/2006/table">
            <a:tbl>
              <a:tblPr firstRow="1" firstCol="1" bandRow="1">
                <a:tableStyleId>{5940675A-B579-460E-94D1-54222C63F5DA}</a:tableStyleId>
              </a:tblPr>
              <a:tblGrid>
                <a:gridCol w="1317625">
                  <a:extLst>
                    <a:ext uri="{9D8B030D-6E8A-4147-A177-3AD203B41FA5}">
                      <a16:colId xmlns:a16="http://schemas.microsoft.com/office/drawing/2014/main" val="965798433"/>
                    </a:ext>
                  </a:extLst>
                </a:gridCol>
                <a:gridCol w="1242695">
                  <a:extLst>
                    <a:ext uri="{9D8B030D-6E8A-4147-A177-3AD203B41FA5}">
                      <a16:colId xmlns:a16="http://schemas.microsoft.com/office/drawing/2014/main" val="3813166639"/>
                    </a:ext>
                  </a:extLst>
                </a:gridCol>
                <a:gridCol w="1318260">
                  <a:extLst>
                    <a:ext uri="{9D8B030D-6E8A-4147-A177-3AD203B41FA5}">
                      <a16:colId xmlns:a16="http://schemas.microsoft.com/office/drawing/2014/main" val="3413433048"/>
                    </a:ext>
                  </a:extLst>
                </a:gridCol>
                <a:gridCol w="1318260">
                  <a:extLst>
                    <a:ext uri="{9D8B030D-6E8A-4147-A177-3AD203B41FA5}">
                      <a16:colId xmlns:a16="http://schemas.microsoft.com/office/drawing/2014/main" val="912889797"/>
                    </a:ext>
                  </a:extLst>
                </a:gridCol>
              </a:tblGrid>
              <a:tr h="0">
                <a:tc>
                  <a:txBody>
                    <a:bodyPr/>
                    <a:lstStyle/>
                    <a:p>
                      <a:pPr marL="0" marR="0">
                        <a:spcBef>
                          <a:spcPts val="0"/>
                        </a:spcBef>
                        <a:spcAft>
                          <a:spcPts val="0"/>
                        </a:spcAft>
                      </a:pPr>
                      <a:r>
                        <a:rPr lang="en-US" sz="1400" kern="100" dirty="0">
                          <a:effectLst/>
                        </a:rPr>
                        <a:t>Block 1</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dirty="0">
                          <a:effectLst/>
                        </a:rPr>
                        <a:t>Block 2</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dirty="0">
                          <a:effectLst/>
                        </a:rPr>
                        <a:t>Block 3</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dirty="0">
                          <a:effectLst/>
                        </a:rPr>
                        <a:t>Block 4</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extLst>
                  <a:ext uri="{0D108BD9-81ED-4DB2-BD59-A6C34878D82A}">
                    <a16:rowId xmlns:a16="http://schemas.microsoft.com/office/drawing/2014/main" val="2900410951"/>
                  </a:ext>
                </a:extLst>
              </a:tr>
              <a:tr h="0">
                <a:tc>
                  <a:txBody>
                    <a:bodyPr/>
                    <a:lstStyle/>
                    <a:p>
                      <a:pPr marL="0" marR="0">
                        <a:spcBef>
                          <a:spcPts val="0"/>
                        </a:spcBef>
                        <a:spcAft>
                          <a:spcPts val="0"/>
                        </a:spcAft>
                      </a:pPr>
                      <a:r>
                        <a:rPr lang="en-US" sz="1400" kern="100">
                          <a:effectLst/>
                        </a:rPr>
                        <a:t>indent-intent</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dirty="0">
                          <a:effectLst/>
                        </a:rPr>
                        <a:t>reason-risen</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toru-tooru</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kita-kitta</a:t>
                      </a:r>
                      <a:endParaRPr lang="en-US" sz="1400" kern="100">
                        <a:effectLst/>
                        <a:latin typeface="Times New Roman" panose="02020603050405020304" pitchFamily="18" charset="0"/>
                        <a:ea typeface="Yu Gothic" panose="020B0400000000000000" pitchFamily="34" charset="-128"/>
                      </a:endParaRPr>
                    </a:p>
                  </a:txBody>
                  <a:tcPr marL="68580" marR="68580" marT="0" marB="0"/>
                </a:tc>
                <a:extLst>
                  <a:ext uri="{0D108BD9-81ED-4DB2-BD59-A6C34878D82A}">
                    <a16:rowId xmlns:a16="http://schemas.microsoft.com/office/drawing/2014/main" val="1911153388"/>
                  </a:ext>
                </a:extLst>
              </a:tr>
              <a:tr h="0">
                <a:tc>
                  <a:txBody>
                    <a:bodyPr/>
                    <a:lstStyle/>
                    <a:p>
                      <a:pPr marL="0" marR="0">
                        <a:spcBef>
                          <a:spcPts val="0"/>
                        </a:spcBef>
                        <a:spcAft>
                          <a:spcPts val="0"/>
                        </a:spcAft>
                      </a:pPr>
                      <a:r>
                        <a:rPr lang="en-US" sz="1400" kern="100">
                          <a:effectLst/>
                        </a:rPr>
                        <a:t>indent-intent</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dirty="0">
                          <a:effectLst/>
                        </a:rPr>
                        <a:t>reason-risen</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kita-kitta</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toru-tooru</a:t>
                      </a:r>
                      <a:endParaRPr lang="en-US" sz="1400" kern="100">
                        <a:effectLst/>
                        <a:latin typeface="Times New Roman" panose="02020603050405020304" pitchFamily="18" charset="0"/>
                        <a:ea typeface="Yu Gothic" panose="020B0400000000000000" pitchFamily="34" charset="-128"/>
                      </a:endParaRPr>
                    </a:p>
                  </a:txBody>
                  <a:tcPr marL="68580" marR="68580" marT="0" marB="0"/>
                </a:tc>
                <a:extLst>
                  <a:ext uri="{0D108BD9-81ED-4DB2-BD59-A6C34878D82A}">
                    <a16:rowId xmlns:a16="http://schemas.microsoft.com/office/drawing/2014/main" val="48393835"/>
                  </a:ext>
                </a:extLst>
              </a:tr>
              <a:tr h="0">
                <a:tc>
                  <a:txBody>
                    <a:bodyPr/>
                    <a:lstStyle/>
                    <a:p>
                      <a:pPr marL="0" marR="0">
                        <a:spcBef>
                          <a:spcPts val="0"/>
                        </a:spcBef>
                        <a:spcAft>
                          <a:spcPts val="0"/>
                        </a:spcAft>
                      </a:pPr>
                      <a:r>
                        <a:rPr lang="en-US" sz="1400" kern="100">
                          <a:effectLst/>
                        </a:rPr>
                        <a:t>reason-risen</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indent-intent</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toru-tooru</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kita-kitta</a:t>
                      </a:r>
                      <a:endParaRPr lang="en-US" sz="1400" kern="100">
                        <a:effectLst/>
                        <a:latin typeface="Times New Roman" panose="02020603050405020304" pitchFamily="18" charset="0"/>
                        <a:ea typeface="Yu Gothic" panose="020B0400000000000000" pitchFamily="34" charset="-128"/>
                      </a:endParaRPr>
                    </a:p>
                  </a:txBody>
                  <a:tcPr marL="68580" marR="68580" marT="0" marB="0"/>
                </a:tc>
                <a:extLst>
                  <a:ext uri="{0D108BD9-81ED-4DB2-BD59-A6C34878D82A}">
                    <a16:rowId xmlns:a16="http://schemas.microsoft.com/office/drawing/2014/main" val="3547624729"/>
                  </a:ext>
                </a:extLst>
              </a:tr>
              <a:tr h="0">
                <a:tc>
                  <a:txBody>
                    <a:bodyPr/>
                    <a:lstStyle/>
                    <a:p>
                      <a:pPr marL="0" marR="0">
                        <a:spcBef>
                          <a:spcPts val="0"/>
                        </a:spcBef>
                        <a:spcAft>
                          <a:spcPts val="0"/>
                        </a:spcAft>
                      </a:pPr>
                      <a:r>
                        <a:rPr lang="en-US" sz="1400" kern="100" dirty="0">
                          <a:effectLst/>
                        </a:rPr>
                        <a:t>reason-risen</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dirty="0">
                          <a:effectLst/>
                        </a:rPr>
                        <a:t>indent-intent</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kita-kitta</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dirty="0" err="1">
                          <a:effectLst/>
                        </a:rPr>
                        <a:t>toru-tooru</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extLst>
                  <a:ext uri="{0D108BD9-81ED-4DB2-BD59-A6C34878D82A}">
                    <a16:rowId xmlns:a16="http://schemas.microsoft.com/office/drawing/2014/main" val="1136996382"/>
                  </a:ext>
                </a:extLst>
              </a:tr>
            </a:tbl>
          </a:graphicData>
        </a:graphic>
      </p:graphicFrame>
    </p:spTree>
    <p:extLst>
      <p:ext uri="{BB962C8B-B14F-4D97-AF65-F5344CB8AC3E}">
        <p14:creationId xmlns:p14="http://schemas.microsoft.com/office/powerpoint/2010/main" val="1884358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4268-DFE6-7DB9-B7E4-03C98FFD89F0}"/>
              </a:ext>
            </a:extLst>
          </p:cNvPr>
          <p:cNvSpPr>
            <a:spLocks noGrp="1"/>
          </p:cNvSpPr>
          <p:nvPr>
            <p:ph type="title"/>
          </p:nvPr>
        </p:nvSpPr>
        <p:spPr/>
        <p:txBody>
          <a:bodyPr/>
          <a:lstStyle/>
          <a:p>
            <a:r>
              <a:rPr lang="en-US" dirty="0"/>
              <a:t>Experiment 2 AX discrimination training</a:t>
            </a:r>
          </a:p>
        </p:txBody>
      </p:sp>
      <p:sp>
        <p:nvSpPr>
          <p:cNvPr id="3" name="Content Placeholder 2">
            <a:extLst>
              <a:ext uri="{FF2B5EF4-FFF2-40B4-BE49-F238E27FC236}">
                <a16:creationId xmlns:a16="http://schemas.microsoft.com/office/drawing/2014/main" id="{2896FCB8-DEA4-E740-DA2D-6CF43B75A8FC}"/>
              </a:ext>
            </a:extLst>
          </p:cNvPr>
          <p:cNvSpPr>
            <a:spLocks noGrp="1"/>
          </p:cNvSpPr>
          <p:nvPr>
            <p:ph idx="1"/>
          </p:nvPr>
        </p:nvSpPr>
        <p:spPr/>
        <p:txBody>
          <a:bodyPr>
            <a:normAutofit fontScale="77500" lnSpcReduction="20000"/>
          </a:bodyPr>
          <a:lstStyle/>
          <a:p>
            <a:r>
              <a:rPr lang="en-US" dirty="0"/>
              <a:t>4 practice trials with L1 minimal pairs and feedback</a:t>
            </a:r>
          </a:p>
          <a:p>
            <a:r>
              <a:rPr lang="en-US" dirty="0"/>
              <a:t>8 blocks, 36 trials per block, 288 total trials, 20 second break in between every block</a:t>
            </a:r>
          </a:p>
          <a:p>
            <a:r>
              <a:rPr lang="en-US" dirty="0"/>
              <a:t>trial: 500 ms fixation, Stim A, 500 ms ISI, Stim X, response (F (same) or J (different)), feedback</a:t>
            </a:r>
          </a:p>
          <a:p>
            <a:pPr lvl="1"/>
            <a:r>
              <a:rPr lang="en-US" dirty="0"/>
              <a:t>alignment of F to same and J to different is counterbalanced to be F to different and J to same across participants</a:t>
            </a:r>
          </a:p>
          <a:p>
            <a:r>
              <a:rPr lang="en-US" dirty="0"/>
              <a:t>4 trial types (AA, BB, AB, BA) x 2 repetitions (speaker is randomized per token) for each minimal pair</a:t>
            </a:r>
          </a:p>
          <a:p>
            <a:r>
              <a:rPr lang="en-US" dirty="0"/>
              <a:t>High LD experimental group: 288 total trials (18 minimal pairs x 8 repetitions x 2 languages)</a:t>
            </a:r>
          </a:p>
          <a:p>
            <a:pPr lvl="1"/>
            <a:r>
              <a:rPr lang="en-US" dirty="0"/>
              <a:t>trials blocked by language, but block order is randomized</a:t>
            </a:r>
          </a:p>
          <a:p>
            <a:pPr lvl="1"/>
            <a:r>
              <a:rPr lang="en-US" dirty="0"/>
              <a:t>trials completely randomized within language (not blocking to see each type equally across blocks, just completely random)</a:t>
            </a:r>
          </a:p>
          <a:p>
            <a:r>
              <a:rPr lang="en-US" dirty="0"/>
              <a:t>Low LD experimental group: 288 total trials (18 minimal pairs x 16 repetitions)</a:t>
            </a:r>
          </a:p>
        </p:txBody>
      </p:sp>
    </p:spTree>
    <p:extLst>
      <p:ext uri="{BB962C8B-B14F-4D97-AF65-F5344CB8AC3E}">
        <p14:creationId xmlns:p14="http://schemas.microsoft.com/office/powerpoint/2010/main" val="57521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0644-3BD7-9C05-0A86-3F8745204CC2}"/>
              </a:ext>
            </a:extLst>
          </p:cNvPr>
          <p:cNvSpPr>
            <a:spLocks noGrp="1"/>
          </p:cNvSpPr>
          <p:nvPr>
            <p:ph type="title"/>
          </p:nvPr>
        </p:nvSpPr>
        <p:spPr/>
        <p:txBody>
          <a:bodyPr/>
          <a:lstStyle/>
          <a:p>
            <a:r>
              <a:rPr lang="en-US" dirty="0"/>
              <a:t>Experiment 2 AX discrimination test</a:t>
            </a:r>
          </a:p>
        </p:txBody>
      </p:sp>
      <p:sp>
        <p:nvSpPr>
          <p:cNvPr id="3" name="Content Placeholder 2">
            <a:extLst>
              <a:ext uri="{FF2B5EF4-FFF2-40B4-BE49-F238E27FC236}">
                <a16:creationId xmlns:a16="http://schemas.microsoft.com/office/drawing/2014/main" id="{9D4F544C-B0A2-4D6C-2B23-748ED5E08FBF}"/>
              </a:ext>
            </a:extLst>
          </p:cNvPr>
          <p:cNvSpPr>
            <a:spLocks noGrp="1"/>
          </p:cNvSpPr>
          <p:nvPr>
            <p:ph idx="1"/>
          </p:nvPr>
        </p:nvSpPr>
        <p:spPr/>
        <p:txBody>
          <a:bodyPr/>
          <a:lstStyle/>
          <a:p>
            <a:r>
              <a:rPr lang="en-US" dirty="0"/>
              <a:t>4 blocks, 25* trials per block, 100** total trials (25* minimal pairs x 4 trial types x 1 repetition), 15 second breaks in between each block</a:t>
            </a:r>
          </a:p>
          <a:p>
            <a:pPr lvl="1"/>
            <a:r>
              <a:rPr lang="en-US" dirty="0"/>
              <a:t>trial order is completely randomized across blocks (i.e., 4 trial types of the same minimal pair can appear all in Block 1 or across all four blocks, or anything in between)</a:t>
            </a:r>
          </a:p>
          <a:p>
            <a:r>
              <a:rPr lang="en-US" dirty="0"/>
              <a:t>trial: 500 ms fixation, Stim A, 500 ms ISI, Stim X, response (F (same) or J (different)), NO feedback</a:t>
            </a:r>
          </a:p>
          <a:p>
            <a:pPr lvl="1"/>
            <a:r>
              <a:rPr lang="en-US" dirty="0"/>
              <a:t>alignment of F for same and J for different is counterbalanced to be F for different and J for same across participants (but it will be the same alignment as their training)</a:t>
            </a:r>
          </a:p>
          <a:p>
            <a:endParaRPr lang="en-US" dirty="0"/>
          </a:p>
        </p:txBody>
      </p:sp>
    </p:spTree>
    <p:extLst>
      <p:ext uri="{BB962C8B-B14F-4D97-AF65-F5344CB8AC3E}">
        <p14:creationId xmlns:p14="http://schemas.microsoft.com/office/powerpoint/2010/main" val="2543449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8393-BFE8-2C53-2F02-529690A26722}"/>
              </a:ext>
            </a:extLst>
          </p:cNvPr>
          <p:cNvSpPr>
            <a:spLocks noGrp="1"/>
          </p:cNvSpPr>
          <p:nvPr>
            <p:ph type="title"/>
          </p:nvPr>
        </p:nvSpPr>
        <p:spPr/>
        <p:txBody>
          <a:bodyPr/>
          <a:lstStyle/>
          <a:p>
            <a:r>
              <a:rPr lang="en-US" dirty="0"/>
              <a:t>Experiment 1</a:t>
            </a:r>
          </a:p>
        </p:txBody>
      </p:sp>
      <p:sp>
        <p:nvSpPr>
          <p:cNvPr id="3" name="Text Placeholder 2">
            <a:extLst>
              <a:ext uri="{FF2B5EF4-FFF2-40B4-BE49-F238E27FC236}">
                <a16:creationId xmlns:a16="http://schemas.microsoft.com/office/drawing/2014/main" id="{2810DC5A-C04B-E526-B0CF-9E6C3FE6859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22143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3C955-8CF9-1ED6-5240-AEE0BDF7D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B641E-7CB5-CF1B-7B81-92643F9E0595}"/>
              </a:ext>
            </a:extLst>
          </p:cNvPr>
          <p:cNvSpPr>
            <a:spLocks noGrp="1"/>
          </p:cNvSpPr>
          <p:nvPr>
            <p:ph type="title"/>
          </p:nvPr>
        </p:nvSpPr>
        <p:spPr/>
        <p:txBody>
          <a:bodyPr/>
          <a:lstStyle/>
          <a:p>
            <a:r>
              <a:rPr lang="en-US" dirty="0"/>
              <a:t>exp 2 VAS analysis</a:t>
            </a:r>
          </a:p>
        </p:txBody>
      </p:sp>
      <p:sp>
        <p:nvSpPr>
          <p:cNvPr id="3" name="Content Placeholder 2">
            <a:extLst>
              <a:ext uri="{FF2B5EF4-FFF2-40B4-BE49-F238E27FC236}">
                <a16:creationId xmlns:a16="http://schemas.microsoft.com/office/drawing/2014/main" id="{688882AE-8B3F-E862-9F18-9F86360844AF}"/>
              </a:ext>
            </a:extLst>
          </p:cNvPr>
          <p:cNvSpPr>
            <a:spLocks noGrp="1"/>
          </p:cNvSpPr>
          <p:nvPr>
            <p:ph idx="1"/>
          </p:nvPr>
        </p:nvSpPr>
        <p:spPr>
          <a:xfrm>
            <a:off x="838200" y="1825624"/>
            <a:ext cx="10744200" cy="5032375"/>
          </a:xfrm>
        </p:spPr>
        <p:txBody>
          <a:bodyPr>
            <a:normAutofit fontScale="92500" lnSpcReduction="10000"/>
          </a:bodyPr>
          <a:lstStyle/>
          <a:p>
            <a:r>
              <a:rPr lang="en-US" dirty="0"/>
              <a:t>filtered trials based on RT – (1) filtered out any trials above 10 seconds, and then(2) above or below 3*MAD (median absolute deviation) (2)</a:t>
            </a:r>
          </a:p>
          <a:p>
            <a:pPr lvl="1"/>
            <a:r>
              <a:rPr lang="en-US" dirty="0"/>
              <a:t>went from 21616 trials to 21274 trials (1) to 20894 trials (2) – participant n is still 103 (contains 13 participants who did not complete day 2)</a:t>
            </a:r>
          </a:p>
          <a:p>
            <a:pPr lvl="1"/>
            <a:r>
              <a:rPr lang="en-US" dirty="0"/>
              <a:t>also created a version that filters only for those with calculated MLD scores from the LDQ – so excludes anyone who did not come back for day 2 and those for whom MLD scores could not be calculated (i.e. didn’t provide usable data in LDQ) – here there are 17372 trials from n= 80 participants</a:t>
            </a:r>
          </a:p>
          <a:p>
            <a:r>
              <a:rPr lang="en-US" dirty="0"/>
              <a:t>MLD filtered trials (17372, n-sub = 80) went to MATLAB for logistic curve fitting</a:t>
            </a:r>
          </a:p>
          <a:p>
            <a:pPr lvl="1"/>
            <a:r>
              <a:rPr lang="en-US" dirty="0"/>
              <a:t>I changed a lot of stuff – added stuff based on help from </a:t>
            </a:r>
            <a:r>
              <a:rPr lang="en-US" dirty="0" err="1"/>
              <a:t>chatgpt</a:t>
            </a:r>
            <a:r>
              <a:rPr lang="en-US" dirty="0"/>
              <a:t> (see next slide)</a:t>
            </a:r>
          </a:p>
          <a:p>
            <a:pPr lvl="1"/>
            <a:r>
              <a:rPr lang="en-US" dirty="0"/>
              <a:t>grouping variables: ID, </a:t>
            </a:r>
            <a:r>
              <a:rPr lang="en-US" dirty="0" err="1"/>
              <a:t>ax_condition</a:t>
            </a:r>
            <a:r>
              <a:rPr lang="en-US" dirty="0"/>
              <a:t> (redundant within ID), day, </a:t>
            </a:r>
            <a:r>
              <a:rPr lang="en-US" dirty="0" err="1"/>
              <a:t>prepost</a:t>
            </a:r>
            <a:r>
              <a:rPr lang="en-US" dirty="0"/>
              <a:t> (redundant with day), language (redundant for pair), pair, </a:t>
            </a:r>
            <a:r>
              <a:rPr lang="en-US" dirty="0" err="1"/>
              <a:t>second_dim_step</a:t>
            </a:r>
            <a:r>
              <a:rPr lang="en-US" dirty="0"/>
              <a:t> (not informative, all 3)</a:t>
            </a:r>
          </a:p>
          <a:p>
            <a:r>
              <a:rPr lang="en-US" dirty="0"/>
              <a:t>X = </a:t>
            </a:r>
            <a:r>
              <a:rPr lang="en-US" dirty="0" err="1"/>
              <a:t>first_dim_step</a:t>
            </a:r>
            <a:r>
              <a:rPr lang="en-US" dirty="0"/>
              <a:t>, Y = </a:t>
            </a:r>
            <a:r>
              <a:rPr lang="en-US" dirty="0" err="1"/>
              <a:t>norm_response</a:t>
            </a:r>
            <a:endParaRPr lang="en-US" dirty="0"/>
          </a:p>
        </p:txBody>
      </p:sp>
    </p:spTree>
    <p:extLst>
      <p:ext uri="{BB962C8B-B14F-4D97-AF65-F5344CB8AC3E}">
        <p14:creationId xmlns:p14="http://schemas.microsoft.com/office/powerpoint/2010/main" val="4005773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09901-DC65-2D34-DB6C-E600E93B28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D9829-7139-5B48-D6C3-C8924723EE1F}"/>
              </a:ext>
            </a:extLst>
          </p:cNvPr>
          <p:cNvSpPr>
            <a:spLocks noGrp="1"/>
          </p:cNvSpPr>
          <p:nvPr>
            <p:ph type="title"/>
          </p:nvPr>
        </p:nvSpPr>
        <p:spPr/>
        <p:txBody>
          <a:bodyPr/>
          <a:lstStyle/>
          <a:p>
            <a:r>
              <a:rPr lang="en-US" dirty="0"/>
              <a:t>exp 2 VAS analysis - changes</a:t>
            </a:r>
          </a:p>
        </p:txBody>
      </p:sp>
      <p:sp>
        <p:nvSpPr>
          <p:cNvPr id="3" name="Content Placeholder 2">
            <a:extLst>
              <a:ext uri="{FF2B5EF4-FFF2-40B4-BE49-F238E27FC236}">
                <a16:creationId xmlns:a16="http://schemas.microsoft.com/office/drawing/2014/main" id="{838B3A20-36A6-809D-99DE-B87EED8AC3B3}"/>
              </a:ext>
            </a:extLst>
          </p:cNvPr>
          <p:cNvSpPr>
            <a:spLocks noGrp="1"/>
          </p:cNvSpPr>
          <p:nvPr>
            <p:ph idx="1"/>
          </p:nvPr>
        </p:nvSpPr>
        <p:spPr>
          <a:xfrm>
            <a:off x="838200" y="1825624"/>
            <a:ext cx="10744200" cy="4879975"/>
          </a:xfrm>
        </p:spPr>
        <p:txBody>
          <a:bodyPr>
            <a:normAutofit fontScale="92500"/>
          </a:bodyPr>
          <a:lstStyle/>
          <a:p>
            <a:r>
              <a:rPr lang="en-US" dirty="0"/>
              <a:t>curve fitting output data file gives predictions based on fitted curve</a:t>
            </a:r>
          </a:p>
          <a:p>
            <a:r>
              <a:rPr lang="en-US" dirty="0"/>
              <a:t>output file gives parameters for asymptotes (b1, b2), crossover point (x1), slope (at location of crossover point), </a:t>
            </a:r>
            <a:r>
              <a:rPr lang="en-US" dirty="0" err="1"/>
              <a:t>PointVar</a:t>
            </a:r>
            <a:r>
              <a:rPr lang="en-US" dirty="0"/>
              <a:t> (average deviation of each individual response from the mean curve at that point), correlation coefficient (R, NOT R^2), response variability (LS, which was calculated as mean of squared error, even though the documentation says sum of squared error), and still not sure what AR is</a:t>
            </a:r>
          </a:p>
          <a:p>
            <a:r>
              <a:rPr lang="en-US" dirty="0"/>
              <a:t>did NO data smoothing, and 10 fit repeats</a:t>
            </a:r>
          </a:p>
          <a:p>
            <a:r>
              <a:rPr lang="en-US" dirty="0"/>
              <a:t>with help from </a:t>
            </a:r>
            <a:r>
              <a:rPr lang="en-US" dirty="0" err="1"/>
              <a:t>chatgpt</a:t>
            </a:r>
            <a:r>
              <a:rPr lang="en-US" dirty="0"/>
              <a:t>, I adjusted the starting parameters for min and max (added to </a:t>
            </a:r>
            <a:r>
              <a:rPr lang="en-US" dirty="0" err="1"/>
              <a:t>logisticFit.m</a:t>
            </a:r>
            <a:r>
              <a:rPr lang="en-US" dirty="0"/>
              <a:t>) and added a penalty term to least squares (added to </a:t>
            </a:r>
            <a:r>
              <a:rPr lang="en-US" dirty="0" err="1"/>
              <a:t>logistic_ls.m</a:t>
            </a:r>
            <a:r>
              <a:rPr lang="en-US" dirty="0"/>
              <a:t>) to avoid artificial inflation of slope for noisy data with high amplitudes and non-noisy data with low amplitudes</a:t>
            </a:r>
          </a:p>
        </p:txBody>
      </p:sp>
    </p:spTree>
    <p:extLst>
      <p:ext uri="{BB962C8B-B14F-4D97-AF65-F5344CB8AC3E}">
        <p14:creationId xmlns:p14="http://schemas.microsoft.com/office/powerpoint/2010/main" val="1586801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8081-008A-EE1A-FAF6-1A8911AF0237}"/>
              </a:ext>
            </a:extLst>
          </p:cNvPr>
          <p:cNvSpPr>
            <a:spLocks noGrp="1"/>
          </p:cNvSpPr>
          <p:nvPr>
            <p:ph type="title"/>
          </p:nvPr>
        </p:nvSpPr>
        <p:spPr/>
        <p:txBody>
          <a:bodyPr/>
          <a:lstStyle/>
          <a:p>
            <a:r>
              <a:rPr lang="en-US" dirty="0"/>
              <a:t>exp 2 AX pre/post test analysis</a:t>
            </a:r>
          </a:p>
        </p:txBody>
      </p:sp>
      <p:sp>
        <p:nvSpPr>
          <p:cNvPr id="3" name="Content Placeholder 2">
            <a:extLst>
              <a:ext uri="{FF2B5EF4-FFF2-40B4-BE49-F238E27FC236}">
                <a16:creationId xmlns:a16="http://schemas.microsoft.com/office/drawing/2014/main" id="{2B36CCB6-2E6E-800B-925D-DF12FFB7200A}"/>
              </a:ext>
            </a:extLst>
          </p:cNvPr>
          <p:cNvSpPr>
            <a:spLocks noGrp="1"/>
          </p:cNvSpPr>
          <p:nvPr>
            <p:ph idx="1"/>
          </p:nvPr>
        </p:nvSpPr>
        <p:spPr/>
        <p:txBody>
          <a:bodyPr>
            <a:normAutofit/>
          </a:bodyPr>
          <a:lstStyle/>
          <a:p>
            <a:r>
              <a:rPr lang="en-US" dirty="0"/>
              <a:t>total number of trials: 19300 - trials were first filtered to remove participants who did not return for day 2 (16000), then after log transformation, trials were filtered to remove trials with RTs above/below 3 MAD about the median log-RT by participant (15654), after this trials with RTs above 10 seconds and below 150 ms were removed (15236 from n = 80 participants)</a:t>
            </a:r>
          </a:p>
          <a:p>
            <a:r>
              <a:rPr lang="en-US" dirty="0"/>
              <a:t>for RT analysis, only correct trial rows were included (11876 rows, n-subj = 80)</a:t>
            </a:r>
          </a:p>
        </p:txBody>
      </p:sp>
    </p:spTree>
    <p:extLst>
      <p:ext uri="{BB962C8B-B14F-4D97-AF65-F5344CB8AC3E}">
        <p14:creationId xmlns:p14="http://schemas.microsoft.com/office/powerpoint/2010/main" val="3267054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24F5-B4FC-541A-7D62-FC4016A00039}"/>
              </a:ext>
            </a:extLst>
          </p:cNvPr>
          <p:cNvSpPr>
            <a:spLocks noGrp="1"/>
          </p:cNvSpPr>
          <p:nvPr>
            <p:ph type="title"/>
          </p:nvPr>
        </p:nvSpPr>
        <p:spPr/>
        <p:txBody>
          <a:bodyPr/>
          <a:lstStyle/>
          <a:p>
            <a:r>
              <a:rPr lang="en-US" dirty="0"/>
              <a:t>exp 2 VAS model specifications</a:t>
            </a:r>
          </a:p>
        </p:txBody>
      </p:sp>
      <p:sp>
        <p:nvSpPr>
          <p:cNvPr id="3" name="Content Placeholder 2">
            <a:extLst>
              <a:ext uri="{FF2B5EF4-FFF2-40B4-BE49-F238E27FC236}">
                <a16:creationId xmlns:a16="http://schemas.microsoft.com/office/drawing/2014/main" id="{AA2C20A4-03DF-7C34-0C31-4AE5DD4AEA1D}"/>
              </a:ext>
            </a:extLst>
          </p:cNvPr>
          <p:cNvSpPr>
            <a:spLocks noGrp="1"/>
          </p:cNvSpPr>
          <p:nvPr>
            <p:ph idx="1"/>
          </p:nvPr>
        </p:nvSpPr>
        <p:spPr>
          <a:xfrm>
            <a:off x="838200" y="1825625"/>
            <a:ext cx="10515600" cy="4813714"/>
          </a:xfrm>
        </p:spPr>
        <p:txBody>
          <a:bodyPr>
            <a:normAutofit/>
          </a:bodyPr>
          <a:lstStyle/>
          <a:p>
            <a:r>
              <a:rPr lang="en-US" dirty="0"/>
              <a:t>VAS measures (slope, response variability) are grand-mean centered and scaled to 1 SD using base R scale function (z-transformed)</a:t>
            </a:r>
          </a:p>
          <a:p>
            <a:r>
              <a:rPr lang="en-US" dirty="0"/>
              <a:t>language was effects coded (English = -0.5, Japanese = 0.5)</a:t>
            </a:r>
          </a:p>
          <a:p>
            <a:r>
              <a:rPr lang="en-US" dirty="0" err="1"/>
              <a:t>ax_condition</a:t>
            </a:r>
            <a:r>
              <a:rPr lang="en-US" dirty="0"/>
              <a:t> was effects coded (</a:t>
            </a:r>
            <a:r>
              <a:rPr lang="en-US" dirty="0" err="1"/>
              <a:t>lowLD</a:t>
            </a:r>
            <a:r>
              <a:rPr lang="en-US" dirty="0"/>
              <a:t> = -0.5, </a:t>
            </a:r>
            <a:r>
              <a:rPr lang="en-US" dirty="0" err="1"/>
              <a:t>highLD</a:t>
            </a:r>
            <a:r>
              <a:rPr lang="en-US" dirty="0"/>
              <a:t> = 0.5)</a:t>
            </a:r>
          </a:p>
          <a:p>
            <a:r>
              <a:rPr lang="en-US" dirty="0"/>
              <a:t>control variables: MLD_A (not centered), MLD_P (not centered), </a:t>
            </a:r>
            <a:r>
              <a:rPr lang="en-US" dirty="0" err="1"/>
              <a:t>ax_pretest_dprime</a:t>
            </a:r>
            <a:r>
              <a:rPr lang="en-US" dirty="0"/>
              <a:t> (calculated with psycho </a:t>
            </a:r>
            <a:r>
              <a:rPr lang="en-US" dirty="0" err="1"/>
              <a:t>dprime</a:t>
            </a:r>
            <a:r>
              <a:rPr lang="en-US" dirty="0"/>
              <a:t> function; grand mean centered)</a:t>
            </a:r>
          </a:p>
          <a:p>
            <a:r>
              <a:rPr lang="en-US" dirty="0"/>
              <a:t>random slope for day and language (additive – see notes) and intercept for ID, random intercept for pair</a:t>
            </a:r>
          </a:p>
        </p:txBody>
      </p:sp>
    </p:spTree>
    <p:extLst>
      <p:ext uri="{BB962C8B-B14F-4D97-AF65-F5344CB8AC3E}">
        <p14:creationId xmlns:p14="http://schemas.microsoft.com/office/powerpoint/2010/main" val="447019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2459-8E8F-B5A2-20B6-9D4C72341DBA}"/>
              </a:ext>
            </a:extLst>
          </p:cNvPr>
          <p:cNvSpPr>
            <a:spLocks noGrp="1"/>
          </p:cNvSpPr>
          <p:nvPr>
            <p:ph type="title"/>
          </p:nvPr>
        </p:nvSpPr>
        <p:spPr/>
        <p:txBody>
          <a:bodyPr/>
          <a:lstStyle/>
          <a:p>
            <a:r>
              <a:rPr lang="en-US" dirty="0"/>
              <a:t>exp 2 AX </a:t>
            </a:r>
            <a:r>
              <a:rPr lang="en-US" dirty="0" err="1"/>
              <a:t>dprime</a:t>
            </a:r>
            <a:r>
              <a:rPr lang="en-US" dirty="0"/>
              <a:t> model specifications</a:t>
            </a:r>
          </a:p>
        </p:txBody>
      </p:sp>
      <p:sp>
        <p:nvSpPr>
          <p:cNvPr id="3" name="Content Placeholder 2">
            <a:extLst>
              <a:ext uri="{FF2B5EF4-FFF2-40B4-BE49-F238E27FC236}">
                <a16:creationId xmlns:a16="http://schemas.microsoft.com/office/drawing/2014/main" id="{D78A10A8-9B95-7F54-A8F1-9BE670CACEFD}"/>
              </a:ext>
            </a:extLst>
          </p:cNvPr>
          <p:cNvSpPr>
            <a:spLocks noGrp="1"/>
          </p:cNvSpPr>
          <p:nvPr>
            <p:ph idx="1"/>
          </p:nvPr>
        </p:nvSpPr>
        <p:spPr>
          <a:xfrm>
            <a:off x="838200" y="1825625"/>
            <a:ext cx="10515600" cy="4854144"/>
          </a:xfrm>
        </p:spPr>
        <p:txBody>
          <a:bodyPr>
            <a:normAutofit fontScale="70000" lnSpcReduction="20000"/>
          </a:bodyPr>
          <a:lstStyle/>
          <a:p>
            <a:r>
              <a:rPr lang="en-US" dirty="0"/>
              <a:t>modeling trial level discrimination accuracy using GLMM, binomial family with probit link</a:t>
            </a:r>
          </a:p>
          <a:p>
            <a:r>
              <a:rPr lang="en-US" dirty="0"/>
              <a:t>outcome variable is response (“different” or “same”) transformed to numeric (1 = different, 0 = same)</a:t>
            </a:r>
          </a:p>
          <a:p>
            <a:r>
              <a:rPr lang="en-US" dirty="0"/>
              <a:t>main predictor is signal (true signal of the trial, “different” or “same”) transformed to continuous numeric (0.5 = different, -0.5 = same; see notes) – the coefficient for </a:t>
            </a:r>
            <a:r>
              <a:rPr lang="en-US" dirty="0" err="1"/>
              <a:t>signal_cont</a:t>
            </a:r>
            <a:r>
              <a:rPr lang="en-US" dirty="0"/>
              <a:t> and interactions with </a:t>
            </a:r>
            <a:r>
              <a:rPr lang="en-US" dirty="0" err="1"/>
              <a:t>signal_cont</a:t>
            </a:r>
            <a:r>
              <a:rPr lang="en-US" dirty="0"/>
              <a:t> are estimates of </a:t>
            </a:r>
            <a:r>
              <a:rPr lang="en-US" dirty="0" err="1"/>
              <a:t>dprime</a:t>
            </a:r>
            <a:r>
              <a:rPr lang="en-US" dirty="0"/>
              <a:t> (anything without interaction with </a:t>
            </a:r>
            <a:r>
              <a:rPr lang="en-US" dirty="0" err="1"/>
              <a:t>signal_cont</a:t>
            </a:r>
            <a:r>
              <a:rPr lang="en-US" dirty="0"/>
              <a:t> are estimates of bias criterion c)</a:t>
            </a:r>
          </a:p>
          <a:p>
            <a:r>
              <a:rPr lang="en-US" dirty="0"/>
              <a:t>other main predictors are day (dummy coded) and condition (effects coded, </a:t>
            </a:r>
            <a:r>
              <a:rPr lang="en-US" dirty="0" err="1"/>
              <a:t>lowLD</a:t>
            </a:r>
            <a:r>
              <a:rPr lang="en-US" dirty="0"/>
              <a:t> = -0.5, </a:t>
            </a:r>
            <a:r>
              <a:rPr lang="en-US" dirty="0" err="1"/>
              <a:t>highLD</a:t>
            </a:r>
            <a:r>
              <a:rPr lang="en-US" dirty="0"/>
              <a:t> = 0.5), </a:t>
            </a:r>
            <a:r>
              <a:rPr lang="en-US" dirty="0" err="1"/>
              <a:t>zslope</a:t>
            </a:r>
            <a:r>
              <a:rPr lang="en-US" dirty="0"/>
              <a:t> and </a:t>
            </a:r>
            <a:r>
              <a:rPr lang="en-US" dirty="0" err="1"/>
              <a:t>zvar</a:t>
            </a:r>
            <a:r>
              <a:rPr lang="en-US" dirty="0"/>
              <a:t> separately for English and Japanese (averaged across the pairs in each language) on day 1 and 2</a:t>
            </a:r>
          </a:p>
          <a:p>
            <a:r>
              <a:rPr lang="en-US" dirty="0"/>
              <a:t>control variables: MLD_A (not centered), MLD_P (not centered), </a:t>
            </a:r>
            <a:r>
              <a:rPr lang="en-US" dirty="0" err="1"/>
              <a:t>speaker_signal</a:t>
            </a:r>
            <a:r>
              <a:rPr lang="en-US" dirty="0"/>
              <a:t> (effects coded, different = 0.5, same = -0.5)</a:t>
            </a:r>
          </a:p>
          <a:p>
            <a:r>
              <a:rPr lang="en-US" dirty="0"/>
              <a:t>random slope for </a:t>
            </a:r>
            <a:r>
              <a:rPr lang="en-US" dirty="0" err="1"/>
              <a:t>signal_cont</a:t>
            </a:r>
            <a:r>
              <a:rPr lang="en-US" dirty="0"/>
              <a:t> and random slope interaction for </a:t>
            </a:r>
            <a:r>
              <a:rPr lang="en-US" dirty="0" err="1"/>
              <a:t>signal_cont:day</a:t>
            </a:r>
            <a:r>
              <a:rPr lang="en-US" dirty="0"/>
              <a:t> (not interested in day random slope, since that just estimates bias c) and intercepts for ID, random slope for </a:t>
            </a:r>
            <a:r>
              <a:rPr lang="en-US" dirty="0" err="1"/>
              <a:t>signal_cont</a:t>
            </a:r>
            <a:r>
              <a:rPr lang="en-US" dirty="0"/>
              <a:t> and intercepts for </a:t>
            </a:r>
            <a:r>
              <a:rPr lang="en-US" dirty="0" err="1"/>
              <a:t>word_pair</a:t>
            </a:r>
            <a:r>
              <a:rPr lang="en-US" dirty="0"/>
              <a:t> (the model struggled to converge when adding the random slope interaction </a:t>
            </a:r>
            <a:r>
              <a:rPr lang="en-US" dirty="0" err="1"/>
              <a:t>signal_cont:day</a:t>
            </a:r>
            <a:r>
              <a:rPr lang="en-US" dirty="0"/>
              <a:t> for </a:t>
            </a:r>
            <a:r>
              <a:rPr lang="en-US" dirty="0" err="1"/>
              <a:t>word_pair</a:t>
            </a:r>
            <a:r>
              <a:rPr lang="en-US" dirty="0"/>
              <a:t>, </a:t>
            </a:r>
            <a:r>
              <a:rPr lang="en-US" dirty="0" err="1"/>
              <a:t>slope~intercept</a:t>
            </a:r>
            <a:r>
              <a:rPr lang="en-US" dirty="0"/>
              <a:t> correlation was very high)</a:t>
            </a:r>
          </a:p>
          <a:p>
            <a:endParaRPr lang="en-US" dirty="0"/>
          </a:p>
        </p:txBody>
      </p:sp>
    </p:spTree>
    <p:extLst>
      <p:ext uri="{BB962C8B-B14F-4D97-AF65-F5344CB8AC3E}">
        <p14:creationId xmlns:p14="http://schemas.microsoft.com/office/powerpoint/2010/main" val="2585265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3EC4-6ADD-0A2E-625B-F04832FECE8A}"/>
              </a:ext>
            </a:extLst>
          </p:cNvPr>
          <p:cNvSpPr>
            <a:spLocks noGrp="1"/>
          </p:cNvSpPr>
          <p:nvPr>
            <p:ph type="title"/>
          </p:nvPr>
        </p:nvSpPr>
        <p:spPr/>
        <p:txBody>
          <a:bodyPr/>
          <a:lstStyle/>
          <a:p>
            <a:r>
              <a:rPr lang="en-US" dirty="0"/>
              <a:t>exp 2 AX RT model specifications</a:t>
            </a:r>
          </a:p>
        </p:txBody>
      </p:sp>
      <p:sp>
        <p:nvSpPr>
          <p:cNvPr id="3" name="Content Placeholder 2">
            <a:extLst>
              <a:ext uri="{FF2B5EF4-FFF2-40B4-BE49-F238E27FC236}">
                <a16:creationId xmlns:a16="http://schemas.microsoft.com/office/drawing/2014/main" id="{7A1A6403-CEC0-D778-C8D5-121325A36D2D}"/>
              </a:ext>
            </a:extLst>
          </p:cNvPr>
          <p:cNvSpPr>
            <a:spLocks noGrp="1"/>
          </p:cNvSpPr>
          <p:nvPr>
            <p:ph idx="1"/>
          </p:nvPr>
        </p:nvSpPr>
        <p:spPr/>
        <p:txBody>
          <a:bodyPr>
            <a:normAutofit lnSpcReduction="10000"/>
          </a:bodyPr>
          <a:lstStyle/>
          <a:p>
            <a:r>
              <a:rPr lang="en-US" dirty="0"/>
              <a:t>response variable is natural-log transformed RT – using regular </a:t>
            </a:r>
            <a:r>
              <a:rPr lang="en-US" dirty="0" err="1"/>
              <a:t>lmm</a:t>
            </a:r>
            <a:r>
              <a:rPr lang="en-US" dirty="0"/>
              <a:t> model</a:t>
            </a:r>
          </a:p>
          <a:p>
            <a:r>
              <a:rPr lang="en-US" dirty="0"/>
              <a:t>main predictors are day (dummy coded) and condition (effects coded, </a:t>
            </a:r>
            <a:r>
              <a:rPr lang="en-US" dirty="0" err="1"/>
              <a:t>lowLD</a:t>
            </a:r>
            <a:r>
              <a:rPr lang="en-US" dirty="0"/>
              <a:t> = -0.5, </a:t>
            </a:r>
            <a:r>
              <a:rPr lang="en-US" dirty="0" err="1"/>
              <a:t>highLD</a:t>
            </a:r>
            <a:r>
              <a:rPr lang="en-US" dirty="0"/>
              <a:t> = 0.5), </a:t>
            </a:r>
            <a:r>
              <a:rPr lang="en-US" dirty="0" err="1"/>
              <a:t>zslope</a:t>
            </a:r>
            <a:r>
              <a:rPr lang="en-US" dirty="0"/>
              <a:t> and </a:t>
            </a:r>
            <a:r>
              <a:rPr lang="en-US" dirty="0" err="1"/>
              <a:t>zvar</a:t>
            </a:r>
            <a:r>
              <a:rPr lang="en-US" dirty="0"/>
              <a:t> separately for English and Japanese (averaged across the pairs in each language) on day 1 and 2</a:t>
            </a:r>
          </a:p>
          <a:p>
            <a:r>
              <a:rPr lang="en-US" dirty="0"/>
              <a:t>control variables: MLD_A (not centered), MLD_P (not centered), </a:t>
            </a:r>
            <a:r>
              <a:rPr lang="en-US" dirty="0" err="1"/>
              <a:t>speaker_signal</a:t>
            </a:r>
            <a:r>
              <a:rPr lang="en-US" dirty="0"/>
              <a:t> (effects coded, different = 0.5, same = -0.5)</a:t>
            </a:r>
          </a:p>
          <a:p>
            <a:r>
              <a:rPr lang="en-US" dirty="0"/>
              <a:t>random slope for day and intercept for ID, random intercepts for </a:t>
            </a:r>
            <a:r>
              <a:rPr lang="en-US" dirty="0" err="1"/>
              <a:t>word_pair</a:t>
            </a:r>
            <a:r>
              <a:rPr lang="en-US" dirty="0"/>
              <a:t> (I think the model struggled to converge with random slope of day for </a:t>
            </a:r>
            <a:r>
              <a:rPr lang="en-US" dirty="0" err="1"/>
              <a:t>word_pair</a:t>
            </a:r>
            <a:r>
              <a:rPr lang="en-US" dirty="0"/>
              <a:t>, was reaching singular fit)</a:t>
            </a:r>
          </a:p>
          <a:p>
            <a:endParaRPr lang="en-US" dirty="0"/>
          </a:p>
          <a:p>
            <a:endParaRPr lang="en-US" dirty="0"/>
          </a:p>
        </p:txBody>
      </p:sp>
    </p:spTree>
    <p:extLst>
      <p:ext uri="{BB962C8B-B14F-4D97-AF65-F5344CB8AC3E}">
        <p14:creationId xmlns:p14="http://schemas.microsoft.com/office/powerpoint/2010/main" val="3889940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5B4F5-6209-BF8F-4D96-4D552C887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5A1416-5737-7340-2433-A13CD0A6A7AD}"/>
              </a:ext>
            </a:extLst>
          </p:cNvPr>
          <p:cNvSpPr>
            <a:spLocks noGrp="1"/>
          </p:cNvSpPr>
          <p:nvPr>
            <p:ph type="title"/>
          </p:nvPr>
        </p:nvSpPr>
        <p:spPr/>
        <p:txBody>
          <a:bodyPr/>
          <a:lstStyle/>
          <a:p>
            <a:r>
              <a:rPr lang="en-US" dirty="0"/>
              <a:t>Experiment 3</a:t>
            </a:r>
          </a:p>
        </p:txBody>
      </p:sp>
      <p:sp>
        <p:nvSpPr>
          <p:cNvPr id="3" name="Text Placeholder 2">
            <a:extLst>
              <a:ext uri="{FF2B5EF4-FFF2-40B4-BE49-F238E27FC236}">
                <a16:creationId xmlns:a16="http://schemas.microsoft.com/office/drawing/2014/main" id="{4900CF9B-9E5F-8F2D-ABE5-1BA4CD37CF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26514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0D29D-2583-9EA9-8D9C-6769E03ABF5F}"/>
              </a:ext>
            </a:extLst>
          </p:cNvPr>
          <p:cNvSpPr>
            <a:spLocks noGrp="1"/>
          </p:cNvSpPr>
          <p:nvPr>
            <p:ph type="title"/>
          </p:nvPr>
        </p:nvSpPr>
        <p:spPr/>
        <p:txBody>
          <a:bodyPr/>
          <a:lstStyle/>
          <a:p>
            <a:r>
              <a:rPr lang="en-US" dirty="0"/>
              <a:t>Experiment 3, control</a:t>
            </a:r>
          </a:p>
        </p:txBody>
      </p:sp>
      <p:sp>
        <p:nvSpPr>
          <p:cNvPr id="5" name="Content Placeholder 2">
            <a:extLst>
              <a:ext uri="{FF2B5EF4-FFF2-40B4-BE49-F238E27FC236}">
                <a16:creationId xmlns:a16="http://schemas.microsoft.com/office/drawing/2014/main" id="{CAB880F8-59A3-4D4C-9582-8991C025234A}"/>
              </a:ext>
            </a:extLst>
          </p:cNvPr>
          <p:cNvSpPr>
            <a:spLocks noGrp="1"/>
          </p:cNvSpPr>
          <p:nvPr>
            <p:ph idx="1"/>
          </p:nvPr>
        </p:nvSpPr>
        <p:spPr>
          <a:xfrm>
            <a:off x="838200" y="1825625"/>
            <a:ext cx="10515600" cy="4667250"/>
          </a:xfrm>
        </p:spPr>
        <p:txBody>
          <a:bodyPr>
            <a:normAutofit/>
          </a:bodyPr>
          <a:lstStyle/>
          <a:p>
            <a:r>
              <a:rPr lang="en-US" dirty="0"/>
              <a:t>Day 1:</a:t>
            </a:r>
          </a:p>
          <a:p>
            <a:pPr lvl="1"/>
            <a:r>
              <a:rPr lang="en-US" dirty="0"/>
              <a:t>MCPD assessment pre-test</a:t>
            </a:r>
          </a:p>
          <a:p>
            <a:pPr lvl="1"/>
            <a:r>
              <a:rPr lang="en-US" dirty="0"/>
              <a:t>L1 &amp; L2 VAS (one dimensional) pre-training</a:t>
            </a:r>
          </a:p>
          <a:p>
            <a:pPr lvl="1"/>
            <a:r>
              <a:rPr lang="en-US" dirty="0"/>
              <a:t>AX discrimination pre-test</a:t>
            </a:r>
          </a:p>
          <a:p>
            <a:r>
              <a:rPr lang="en-US" dirty="0"/>
              <a:t>Final day (21-28 days after Day 1):</a:t>
            </a:r>
          </a:p>
          <a:p>
            <a:pPr lvl="1"/>
            <a:r>
              <a:rPr lang="en-US" dirty="0"/>
              <a:t>AX discrimination post-test</a:t>
            </a:r>
          </a:p>
          <a:p>
            <a:pPr lvl="1"/>
            <a:r>
              <a:rPr lang="en-US" dirty="0"/>
              <a:t>L1 &amp; L2 VAS (one-dimensional) post-training</a:t>
            </a:r>
          </a:p>
          <a:p>
            <a:pPr lvl="1"/>
            <a:r>
              <a:rPr lang="en-US" dirty="0"/>
              <a:t>MCPD assessment post-test</a:t>
            </a:r>
          </a:p>
          <a:p>
            <a:pPr lvl="1"/>
            <a:r>
              <a:rPr lang="en-US" dirty="0"/>
              <a:t>LD-Q</a:t>
            </a:r>
          </a:p>
          <a:p>
            <a:r>
              <a:rPr lang="en-US" dirty="0"/>
              <a:t>goal n = 40 (lol)</a:t>
            </a:r>
          </a:p>
          <a:p>
            <a:pPr lvl="1"/>
            <a:r>
              <a:rPr lang="en-US" dirty="0"/>
              <a:t>more realistic goal is 15</a:t>
            </a:r>
          </a:p>
        </p:txBody>
      </p:sp>
    </p:spTree>
    <p:extLst>
      <p:ext uri="{BB962C8B-B14F-4D97-AF65-F5344CB8AC3E}">
        <p14:creationId xmlns:p14="http://schemas.microsoft.com/office/powerpoint/2010/main" val="3562949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1D8E-1367-DF83-9569-96A9E323ABD7}"/>
              </a:ext>
            </a:extLst>
          </p:cNvPr>
          <p:cNvSpPr>
            <a:spLocks noGrp="1"/>
          </p:cNvSpPr>
          <p:nvPr>
            <p:ph type="title"/>
          </p:nvPr>
        </p:nvSpPr>
        <p:spPr/>
        <p:txBody>
          <a:bodyPr/>
          <a:lstStyle/>
          <a:p>
            <a:r>
              <a:rPr lang="en-US" dirty="0"/>
              <a:t>Experiment 3, experimental groups</a:t>
            </a:r>
          </a:p>
        </p:txBody>
      </p:sp>
      <p:sp>
        <p:nvSpPr>
          <p:cNvPr id="3" name="Content Placeholder 2">
            <a:extLst>
              <a:ext uri="{FF2B5EF4-FFF2-40B4-BE49-F238E27FC236}">
                <a16:creationId xmlns:a16="http://schemas.microsoft.com/office/drawing/2014/main" id="{A2BA89C8-9ED0-0C12-E017-1BA6D76E3322}"/>
              </a:ext>
            </a:extLst>
          </p:cNvPr>
          <p:cNvSpPr>
            <a:spLocks noGrp="1"/>
          </p:cNvSpPr>
          <p:nvPr>
            <p:ph idx="1"/>
          </p:nvPr>
        </p:nvSpPr>
        <p:spPr>
          <a:xfrm>
            <a:off x="838200" y="1425844"/>
            <a:ext cx="10515600" cy="5238427"/>
          </a:xfrm>
        </p:spPr>
        <p:txBody>
          <a:bodyPr>
            <a:normAutofit lnSpcReduction="10000"/>
          </a:bodyPr>
          <a:lstStyle/>
          <a:p>
            <a:r>
              <a:rPr lang="en-US" dirty="0"/>
              <a:t>Day 1:</a:t>
            </a:r>
          </a:p>
          <a:p>
            <a:pPr lvl="1"/>
            <a:r>
              <a:rPr lang="en-US" dirty="0"/>
              <a:t>MCPD assessment pre-test</a:t>
            </a:r>
          </a:p>
          <a:p>
            <a:pPr lvl="1"/>
            <a:r>
              <a:rPr lang="en-US" dirty="0"/>
              <a:t>L1 &amp; L2 VAS (one dimensional) pre-training</a:t>
            </a:r>
          </a:p>
          <a:p>
            <a:pPr lvl="1"/>
            <a:r>
              <a:rPr lang="en-US" dirty="0"/>
              <a:t>AX discrimination pre-test</a:t>
            </a:r>
          </a:p>
          <a:p>
            <a:r>
              <a:rPr lang="en-US" dirty="0"/>
              <a:t>Days 2-7:</a:t>
            </a:r>
          </a:p>
          <a:p>
            <a:pPr lvl="1"/>
            <a:r>
              <a:rPr lang="en-US" dirty="0"/>
              <a:t>AX discrimination training (6 sessions)</a:t>
            </a:r>
          </a:p>
          <a:p>
            <a:r>
              <a:rPr lang="en-US" dirty="0"/>
              <a:t>Final day (21-28 days after Day 1):</a:t>
            </a:r>
          </a:p>
          <a:p>
            <a:pPr lvl="1"/>
            <a:r>
              <a:rPr lang="en-US" dirty="0"/>
              <a:t>AX discrimination post-test</a:t>
            </a:r>
          </a:p>
          <a:p>
            <a:pPr lvl="1"/>
            <a:r>
              <a:rPr lang="en-US" dirty="0"/>
              <a:t>L1 &amp; L2 VAS (one-dimensional) post-training</a:t>
            </a:r>
          </a:p>
          <a:p>
            <a:pPr lvl="1"/>
            <a:r>
              <a:rPr lang="en-US" dirty="0"/>
              <a:t>MCPD assessment post-test</a:t>
            </a:r>
          </a:p>
          <a:p>
            <a:pPr lvl="1"/>
            <a:r>
              <a:rPr lang="en-US" dirty="0"/>
              <a:t>LD-Q</a:t>
            </a:r>
          </a:p>
          <a:p>
            <a:r>
              <a:rPr lang="en-US" dirty="0"/>
              <a:t>goal n = 80 (lol) – 40 for each experimental group</a:t>
            </a:r>
          </a:p>
          <a:p>
            <a:pPr lvl="1"/>
            <a:r>
              <a:rPr lang="en-US" dirty="0"/>
              <a:t>more realistic goal is 30 (15 for each experimental group)</a:t>
            </a:r>
          </a:p>
        </p:txBody>
      </p:sp>
    </p:spTree>
    <p:extLst>
      <p:ext uri="{BB962C8B-B14F-4D97-AF65-F5344CB8AC3E}">
        <p14:creationId xmlns:p14="http://schemas.microsoft.com/office/powerpoint/2010/main" val="797191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1426-0DFE-5BAF-1A00-150744DA16A0}"/>
              </a:ext>
            </a:extLst>
          </p:cNvPr>
          <p:cNvSpPr>
            <a:spLocks noGrp="1"/>
          </p:cNvSpPr>
          <p:nvPr>
            <p:ph type="title"/>
          </p:nvPr>
        </p:nvSpPr>
        <p:spPr/>
        <p:txBody>
          <a:bodyPr/>
          <a:lstStyle/>
          <a:p>
            <a:r>
              <a:rPr lang="en-US" dirty="0"/>
              <a:t>Experiment 3 final n</a:t>
            </a:r>
          </a:p>
        </p:txBody>
      </p:sp>
      <p:sp>
        <p:nvSpPr>
          <p:cNvPr id="3" name="Content Placeholder 2">
            <a:extLst>
              <a:ext uri="{FF2B5EF4-FFF2-40B4-BE49-F238E27FC236}">
                <a16:creationId xmlns:a16="http://schemas.microsoft.com/office/drawing/2014/main" id="{69B6E402-0C39-F60E-E719-281AB685CA46}"/>
              </a:ext>
            </a:extLst>
          </p:cNvPr>
          <p:cNvSpPr>
            <a:spLocks noGrp="1"/>
          </p:cNvSpPr>
          <p:nvPr>
            <p:ph idx="1"/>
          </p:nvPr>
        </p:nvSpPr>
        <p:spPr/>
        <p:txBody>
          <a:bodyPr>
            <a:normAutofit/>
          </a:bodyPr>
          <a:lstStyle/>
          <a:p>
            <a:r>
              <a:rPr lang="en-US" dirty="0"/>
              <a:t>final n = 24</a:t>
            </a:r>
          </a:p>
          <a:p>
            <a:pPr lvl="1"/>
            <a:r>
              <a:rPr lang="en-US" dirty="0"/>
              <a:t>6 did not finish</a:t>
            </a:r>
          </a:p>
          <a:p>
            <a:r>
              <a:rPr lang="en-US" dirty="0"/>
              <a:t>analysis n = 18</a:t>
            </a:r>
          </a:p>
          <a:p>
            <a:pPr lvl="1"/>
            <a:r>
              <a:rPr lang="en-US" dirty="0"/>
              <a:t>control n = 6</a:t>
            </a:r>
          </a:p>
          <a:p>
            <a:pPr lvl="1"/>
            <a:r>
              <a:rPr lang="en-US" dirty="0"/>
              <a:t>low LD n = 5</a:t>
            </a:r>
          </a:p>
          <a:p>
            <a:pPr lvl="1"/>
            <a:r>
              <a:rPr lang="en-US" dirty="0"/>
              <a:t>high LD n = 7</a:t>
            </a:r>
          </a:p>
          <a:p>
            <a:r>
              <a:rPr lang="en-US" dirty="0"/>
              <a:t>universities of n = 24 participants (6 universities): Carnegie Mellon University, University of Pittsburgh, Western Michigan University, Emory University, Northwestern University, University of Washington</a:t>
            </a:r>
          </a:p>
        </p:txBody>
      </p:sp>
    </p:spTree>
    <p:extLst>
      <p:ext uri="{BB962C8B-B14F-4D97-AF65-F5344CB8AC3E}">
        <p14:creationId xmlns:p14="http://schemas.microsoft.com/office/powerpoint/2010/main" val="3677808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0550-57AC-296C-97F6-288E0FAD606C}"/>
              </a:ext>
            </a:extLst>
          </p:cNvPr>
          <p:cNvSpPr>
            <a:spLocks noGrp="1"/>
          </p:cNvSpPr>
          <p:nvPr>
            <p:ph type="title"/>
          </p:nvPr>
        </p:nvSpPr>
        <p:spPr/>
        <p:txBody>
          <a:bodyPr/>
          <a:lstStyle/>
          <a:p>
            <a:r>
              <a:rPr lang="en-US" dirty="0"/>
              <a:t>Experiment 1</a:t>
            </a:r>
          </a:p>
        </p:txBody>
      </p:sp>
      <p:sp>
        <p:nvSpPr>
          <p:cNvPr id="3" name="Content Placeholder 2">
            <a:extLst>
              <a:ext uri="{FF2B5EF4-FFF2-40B4-BE49-F238E27FC236}">
                <a16:creationId xmlns:a16="http://schemas.microsoft.com/office/drawing/2014/main" id="{27EE2753-2DAF-00BD-9581-2353570A2CC2}"/>
              </a:ext>
            </a:extLst>
          </p:cNvPr>
          <p:cNvSpPr>
            <a:spLocks noGrp="1"/>
          </p:cNvSpPr>
          <p:nvPr>
            <p:ph idx="1"/>
          </p:nvPr>
        </p:nvSpPr>
        <p:spPr>
          <a:xfrm>
            <a:off x="838200" y="1825625"/>
            <a:ext cx="4191000" cy="4351338"/>
          </a:xfrm>
        </p:spPr>
        <p:txBody>
          <a:bodyPr/>
          <a:lstStyle/>
          <a:p>
            <a:r>
              <a:rPr lang="en-US" dirty="0"/>
              <a:t>L1 and L2 VAS task (two-dimensional)</a:t>
            </a:r>
          </a:p>
          <a:p>
            <a:r>
              <a:rPr lang="en-US" dirty="0"/>
              <a:t>LD-Q</a:t>
            </a:r>
          </a:p>
          <a:p>
            <a:r>
              <a:rPr lang="en-US" dirty="0"/>
              <a:t>n recruited = 100</a:t>
            </a:r>
          </a:p>
          <a:p>
            <a:r>
              <a:rPr lang="en-US" dirty="0"/>
              <a:t>2 did not complete LDQ</a:t>
            </a:r>
          </a:p>
          <a:p>
            <a:r>
              <a:rPr lang="en-US" dirty="0"/>
              <a:t>22 did not provide usable answers to LDQ</a:t>
            </a:r>
          </a:p>
          <a:p>
            <a:r>
              <a:rPr lang="en-US" dirty="0"/>
              <a:t>total n included in analysis = 76</a:t>
            </a:r>
          </a:p>
          <a:p>
            <a:pPr lvl="1"/>
            <a:endParaRPr lang="en-US" dirty="0"/>
          </a:p>
          <a:p>
            <a:endParaRPr lang="en-US" dirty="0"/>
          </a:p>
        </p:txBody>
      </p:sp>
      <p:graphicFrame>
        <p:nvGraphicFramePr>
          <p:cNvPr id="4" name="Table 3">
            <a:extLst>
              <a:ext uri="{FF2B5EF4-FFF2-40B4-BE49-F238E27FC236}">
                <a16:creationId xmlns:a16="http://schemas.microsoft.com/office/drawing/2014/main" id="{B6334A5E-CE9B-404C-81C9-F04615F3DED4}"/>
              </a:ext>
            </a:extLst>
          </p:cNvPr>
          <p:cNvGraphicFramePr>
            <a:graphicFrameLocks noGrp="1"/>
          </p:cNvGraphicFramePr>
          <p:nvPr>
            <p:extLst>
              <p:ext uri="{D42A27DB-BD31-4B8C-83A1-F6EECF244321}">
                <p14:modId xmlns:p14="http://schemas.microsoft.com/office/powerpoint/2010/main" val="4034277915"/>
              </p:ext>
            </p:extLst>
          </p:nvPr>
        </p:nvGraphicFramePr>
        <p:xfrm>
          <a:off x="5416550" y="1874520"/>
          <a:ext cx="6262831" cy="2926080"/>
        </p:xfrm>
        <a:graphic>
          <a:graphicData uri="http://schemas.openxmlformats.org/drawingml/2006/table">
            <a:tbl>
              <a:tblPr firstRow="1" firstCol="1" bandRow="1">
                <a:tableStyleId>{5C22544A-7EE6-4342-B048-85BDC9FD1C3A}</a:tableStyleId>
              </a:tblPr>
              <a:tblGrid>
                <a:gridCol w="659774">
                  <a:extLst>
                    <a:ext uri="{9D8B030D-6E8A-4147-A177-3AD203B41FA5}">
                      <a16:colId xmlns:a16="http://schemas.microsoft.com/office/drawing/2014/main" val="1609073620"/>
                    </a:ext>
                  </a:extLst>
                </a:gridCol>
                <a:gridCol w="2049654">
                  <a:extLst>
                    <a:ext uri="{9D8B030D-6E8A-4147-A177-3AD203B41FA5}">
                      <a16:colId xmlns:a16="http://schemas.microsoft.com/office/drawing/2014/main" val="3503180097"/>
                    </a:ext>
                  </a:extLst>
                </a:gridCol>
                <a:gridCol w="2458895">
                  <a:extLst>
                    <a:ext uri="{9D8B030D-6E8A-4147-A177-3AD203B41FA5}">
                      <a16:colId xmlns:a16="http://schemas.microsoft.com/office/drawing/2014/main" val="1283413693"/>
                    </a:ext>
                  </a:extLst>
                </a:gridCol>
                <a:gridCol w="1094508">
                  <a:extLst>
                    <a:ext uri="{9D8B030D-6E8A-4147-A177-3AD203B41FA5}">
                      <a16:colId xmlns:a16="http://schemas.microsoft.com/office/drawing/2014/main" val="2555224227"/>
                    </a:ext>
                  </a:extLst>
                </a:gridCol>
              </a:tblGrid>
              <a:tr h="0">
                <a:tc>
                  <a:txBody>
                    <a:bodyPr/>
                    <a:lstStyle/>
                    <a:p>
                      <a:pPr marL="0" marR="0">
                        <a:spcBef>
                          <a:spcPts val="0"/>
                        </a:spcBef>
                        <a:spcAft>
                          <a:spcPts val="0"/>
                        </a:spcAft>
                      </a:pPr>
                      <a:r>
                        <a:rPr lang="en-US" sz="1200" kern="100">
                          <a:effectLst/>
                        </a:rPr>
                        <a:t>Order</a:t>
                      </a:r>
                      <a:endParaRPr lang="en-US" sz="12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200" kern="100">
                          <a:effectLst/>
                        </a:rPr>
                        <a:t>Task</a:t>
                      </a:r>
                      <a:endParaRPr lang="en-US" sz="12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200" kern="100">
                          <a:effectLst/>
                        </a:rPr>
                        <a:t>Purpose</a:t>
                      </a:r>
                      <a:endParaRPr lang="en-US" sz="12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200" kern="100" dirty="0">
                          <a:effectLst/>
                        </a:rPr>
                        <a:t>Duration (mins)</a:t>
                      </a:r>
                      <a:endParaRPr lang="en-US" sz="1200" kern="100" dirty="0">
                        <a:effectLst/>
                        <a:latin typeface="Times New Roman" panose="02020603050405020304" pitchFamily="18" charset="0"/>
                        <a:ea typeface="Yu Gothic" panose="020B0400000000000000" pitchFamily="34" charset="-128"/>
                      </a:endParaRPr>
                    </a:p>
                  </a:txBody>
                  <a:tcPr marL="68580" marR="68580" marT="0" marB="0"/>
                </a:tc>
                <a:extLst>
                  <a:ext uri="{0D108BD9-81ED-4DB2-BD59-A6C34878D82A}">
                    <a16:rowId xmlns:a16="http://schemas.microsoft.com/office/drawing/2014/main" val="3921303277"/>
                  </a:ext>
                </a:extLst>
              </a:tr>
              <a:tr h="0">
                <a:tc>
                  <a:txBody>
                    <a:bodyPr/>
                    <a:lstStyle/>
                    <a:p>
                      <a:pPr marL="0" marR="0">
                        <a:spcBef>
                          <a:spcPts val="0"/>
                        </a:spcBef>
                        <a:spcAft>
                          <a:spcPts val="0"/>
                        </a:spcAft>
                      </a:pPr>
                      <a:r>
                        <a:rPr lang="en-US" sz="1200" kern="100">
                          <a:effectLst/>
                        </a:rPr>
                        <a:t>1</a:t>
                      </a:r>
                      <a:endParaRPr lang="en-US" sz="12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200" kern="100">
                          <a:effectLst/>
                        </a:rPr>
                        <a:t>Consent form, system and headphone checks</a:t>
                      </a:r>
                      <a:endParaRPr lang="en-US" sz="12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342900" marR="0" lvl="0" indent="-342900" rtl="0">
                        <a:spcBef>
                          <a:spcPts val="0"/>
                        </a:spcBef>
                        <a:spcAft>
                          <a:spcPts val="0"/>
                        </a:spcAft>
                        <a:buFont typeface="Symbol" pitchFamily="2" charset="2"/>
                        <a:buChar char=""/>
                      </a:pPr>
                      <a:r>
                        <a:rPr lang="en-US" sz="1200" kern="100">
                          <a:effectLst/>
                        </a:rPr>
                        <a:t>Obtain consent</a:t>
                      </a:r>
                    </a:p>
                    <a:p>
                      <a:pPr marL="342900" marR="0" lvl="0" indent="-342900">
                        <a:spcBef>
                          <a:spcPts val="0"/>
                        </a:spcBef>
                        <a:spcAft>
                          <a:spcPts val="0"/>
                        </a:spcAft>
                        <a:buFont typeface="Symbol" pitchFamily="2" charset="2"/>
                        <a:buChar char=""/>
                      </a:pPr>
                      <a:r>
                        <a:rPr lang="en-US" sz="1200" kern="100">
                          <a:effectLst/>
                        </a:rPr>
                        <a:t>Ensure browser auto plays audio and volume is set to comfortable listening level</a:t>
                      </a:r>
                    </a:p>
                    <a:p>
                      <a:pPr marL="342900" marR="0" lvl="0" indent="-342900">
                        <a:spcBef>
                          <a:spcPts val="0"/>
                        </a:spcBef>
                        <a:spcAft>
                          <a:spcPts val="0"/>
                        </a:spcAft>
                        <a:buFont typeface="Symbol" pitchFamily="2" charset="2"/>
                        <a:buChar char=""/>
                      </a:pPr>
                      <a:r>
                        <a:rPr lang="en-US" sz="1200" kern="100">
                          <a:effectLst/>
                        </a:rPr>
                        <a:t>Ensure participant is wearing wired binaural headphones</a:t>
                      </a:r>
                      <a:endParaRPr lang="en-US" sz="12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200" kern="100" dirty="0">
                          <a:effectLst/>
                        </a:rPr>
                        <a:t>5</a:t>
                      </a:r>
                      <a:endParaRPr lang="en-US" sz="1200" kern="100" dirty="0">
                        <a:effectLst/>
                        <a:latin typeface="Times New Roman" panose="02020603050405020304" pitchFamily="18" charset="0"/>
                        <a:ea typeface="Yu Gothic" panose="020B0400000000000000" pitchFamily="34" charset="-128"/>
                      </a:endParaRPr>
                    </a:p>
                  </a:txBody>
                  <a:tcPr marL="68580" marR="68580" marT="0" marB="0"/>
                </a:tc>
                <a:extLst>
                  <a:ext uri="{0D108BD9-81ED-4DB2-BD59-A6C34878D82A}">
                    <a16:rowId xmlns:a16="http://schemas.microsoft.com/office/drawing/2014/main" val="3964877714"/>
                  </a:ext>
                </a:extLst>
              </a:tr>
              <a:tr h="0">
                <a:tc>
                  <a:txBody>
                    <a:bodyPr/>
                    <a:lstStyle/>
                    <a:p>
                      <a:pPr marL="0" marR="0">
                        <a:spcBef>
                          <a:spcPts val="0"/>
                        </a:spcBef>
                        <a:spcAft>
                          <a:spcPts val="0"/>
                        </a:spcAft>
                      </a:pPr>
                      <a:r>
                        <a:rPr lang="en-US" sz="1200" kern="100">
                          <a:effectLst/>
                        </a:rPr>
                        <a:t>2</a:t>
                      </a:r>
                      <a:endParaRPr lang="en-US" sz="12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200" kern="100">
                          <a:effectLst/>
                        </a:rPr>
                        <a:t>L1 and L2 VAS</a:t>
                      </a:r>
                      <a:endParaRPr lang="en-US" sz="12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342900" marR="0" lvl="0" indent="-342900" rtl="0">
                        <a:spcBef>
                          <a:spcPts val="0"/>
                        </a:spcBef>
                        <a:spcAft>
                          <a:spcPts val="0"/>
                        </a:spcAft>
                        <a:buFont typeface="Symbol" pitchFamily="2" charset="2"/>
                        <a:buChar char=""/>
                      </a:pPr>
                      <a:r>
                        <a:rPr lang="en-US" sz="1200" kern="100">
                          <a:effectLst/>
                        </a:rPr>
                        <a:t>Measure L1 and L2 speech categorization gradiency</a:t>
                      </a:r>
                    </a:p>
                    <a:p>
                      <a:pPr marL="342900" marR="0" lvl="0" indent="-342900">
                        <a:spcBef>
                          <a:spcPts val="0"/>
                        </a:spcBef>
                        <a:spcAft>
                          <a:spcPts val="0"/>
                        </a:spcAft>
                        <a:buFont typeface="Symbol" pitchFamily="2" charset="2"/>
                        <a:buChar char=""/>
                      </a:pPr>
                      <a:r>
                        <a:rPr lang="en-US" sz="1200" kern="100">
                          <a:effectLst/>
                        </a:rPr>
                        <a:t>Measure L1 and L2 secondary cue use</a:t>
                      </a:r>
                      <a:endParaRPr lang="en-US" sz="12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200" kern="100">
                          <a:effectLst/>
                        </a:rPr>
                        <a:t>30</a:t>
                      </a:r>
                      <a:endParaRPr lang="en-US" sz="1200" kern="100">
                        <a:effectLst/>
                        <a:latin typeface="Times New Roman" panose="02020603050405020304" pitchFamily="18" charset="0"/>
                        <a:ea typeface="Yu Gothic" panose="020B0400000000000000" pitchFamily="34" charset="-128"/>
                      </a:endParaRPr>
                    </a:p>
                  </a:txBody>
                  <a:tcPr marL="68580" marR="68580" marT="0" marB="0"/>
                </a:tc>
                <a:extLst>
                  <a:ext uri="{0D108BD9-81ED-4DB2-BD59-A6C34878D82A}">
                    <a16:rowId xmlns:a16="http://schemas.microsoft.com/office/drawing/2014/main" val="3405408514"/>
                  </a:ext>
                </a:extLst>
              </a:tr>
              <a:tr h="0">
                <a:tc>
                  <a:txBody>
                    <a:bodyPr/>
                    <a:lstStyle/>
                    <a:p>
                      <a:pPr marL="0" marR="0">
                        <a:spcBef>
                          <a:spcPts val="0"/>
                        </a:spcBef>
                        <a:spcAft>
                          <a:spcPts val="0"/>
                        </a:spcAft>
                      </a:pPr>
                      <a:r>
                        <a:rPr lang="en-US" sz="1200" kern="100">
                          <a:effectLst/>
                        </a:rPr>
                        <a:t>3</a:t>
                      </a:r>
                      <a:endParaRPr lang="en-US" sz="12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200" kern="100">
                          <a:effectLst/>
                        </a:rPr>
                        <a:t>LD-Q</a:t>
                      </a:r>
                      <a:endParaRPr lang="en-US" sz="12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342900" marR="0" lvl="0" indent="-342900" rtl="0">
                        <a:spcBef>
                          <a:spcPts val="0"/>
                        </a:spcBef>
                        <a:spcAft>
                          <a:spcPts val="0"/>
                        </a:spcAft>
                        <a:buFont typeface="Symbol" pitchFamily="2" charset="2"/>
                        <a:buChar char=""/>
                      </a:pPr>
                      <a:r>
                        <a:rPr lang="en-US" sz="1200" kern="100">
                          <a:effectLst/>
                        </a:rPr>
                        <a:t>Measure linguistic diversity from active and passive use of and exposure to known and unknown languages</a:t>
                      </a:r>
                      <a:endParaRPr lang="en-US" sz="12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200" kern="100" dirty="0">
                          <a:effectLst/>
                        </a:rPr>
                        <a:t>25</a:t>
                      </a:r>
                      <a:endParaRPr lang="en-US" sz="1200" kern="100" dirty="0">
                        <a:effectLst/>
                        <a:latin typeface="Times New Roman" panose="02020603050405020304" pitchFamily="18" charset="0"/>
                        <a:ea typeface="Yu Gothic" panose="020B0400000000000000" pitchFamily="34" charset="-128"/>
                      </a:endParaRPr>
                    </a:p>
                  </a:txBody>
                  <a:tcPr marL="68580" marR="68580" marT="0" marB="0"/>
                </a:tc>
                <a:extLst>
                  <a:ext uri="{0D108BD9-81ED-4DB2-BD59-A6C34878D82A}">
                    <a16:rowId xmlns:a16="http://schemas.microsoft.com/office/drawing/2014/main" val="1067213223"/>
                  </a:ext>
                </a:extLst>
              </a:tr>
            </a:tbl>
          </a:graphicData>
        </a:graphic>
      </p:graphicFrame>
    </p:spTree>
    <p:extLst>
      <p:ext uri="{BB962C8B-B14F-4D97-AF65-F5344CB8AC3E}">
        <p14:creationId xmlns:p14="http://schemas.microsoft.com/office/powerpoint/2010/main" val="2299661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206E-04C6-49B6-E3B3-8B08062FA191}"/>
              </a:ext>
            </a:extLst>
          </p:cNvPr>
          <p:cNvSpPr>
            <a:spLocks noGrp="1"/>
          </p:cNvSpPr>
          <p:nvPr>
            <p:ph type="title"/>
          </p:nvPr>
        </p:nvSpPr>
        <p:spPr/>
        <p:txBody>
          <a:bodyPr/>
          <a:lstStyle/>
          <a:p>
            <a:r>
              <a:rPr lang="en-US" dirty="0"/>
              <a:t>Experiment 3</a:t>
            </a:r>
          </a:p>
        </p:txBody>
      </p:sp>
      <p:graphicFrame>
        <p:nvGraphicFramePr>
          <p:cNvPr id="4" name="Table 3">
            <a:extLst>
              <a:ext uri="{FF2B5EF4-FFF2-40B4-BE49-F238E27FC236}">
                <a16:creationId xmlns:a16="http://schemas.microsoft.com/office/drawing/2014/main" id="{699AC979-3FA6-E8C6-D858-D76D970783A1}"/>
              </a:ext>
            </a:extLst>
          </p:cNvPr>
          <p:cNvGraphicFramePr>
            <a:graphicFrameLocks noGrp="1"/>
          </p:cNvGraphicFramePr>
          <p:nvPr>
            <p:extLst>
              <p:ext uri="{D42A27DB-BD31-4B8C-83A1-F6EECF244321}">
                <p14:modId xmlns:p14="http://schemas.microsoft.com/office/powerpoint/2010/main" val="3452193668"/>
              </p:ext>
            </p:extLst>
          </p:nvPr>
        </p:nvGraphicFramePr>
        <p:xfrm>
          <a:off x="187037" y="1530153"/>
          <a:ext cx="10127673" cy="5327847"/>
        </p:xfrm>
        <a:graphic>
          <a:graphicData uri="http://schemas.openxmlformats.org/drawingml/2006/table">
            <a:tbl>
              <a:tblPr firstRow="1" firstCol="1" bandRow="1">
                <a:tableStyleId>{5C22544A-7EE6-4342-B048-85BDC9FD1C3A}</a:tableStyleId>
              </a:tblPr>
              <a:tblGrid>
                <a:gridCol w="958608">
                  <a:extLst>
                    <a:ext uri="{9D8B030D-6E8A-4147-A177-3AD203B41FA5}">
                      <a16:colId xmlns:a16="http://schemas.microsoft.com/office/drawing/2014/main" val="471231588"/>
                    </a:ext>
                  </a:extLst>
                </a:gridCol>
                <a:gridCol w="1278146">
                  <a:extLst>
                    <a:ext uri="{9D8B030D-6E8A-4147-A177-3AD203B41FA5}">
                      <a16:colId xmlns:a16="http://schemas.microsoft.com/office/drawing/2014/main" val="419516055"/>
                    </a:ext>
                  </a:extLst>
                </a:gridCol>
                <a:gridCol w="2637527">
                  <a:extLst>
                    <a:ext uri="{9D8B030D-6E8A-4147-A177-3AD203B41FA5}">
                      <a16:colId xmlns:a16="http://schemas.microsoft.com/office/drawing/2014/main" val="168369450"/>
                    </a:ext>
                  </a:extLst>
                </a:gridCol>
                <a:gridCol w="3935169">
                  <a:extLst>
                    <a:ext uri="{9D8B030D-6E8A-4147-A177-3AD203B41FA5}">
                      <a16:colId xmlns:a16="http://schemas.microsoft.com/office/drawing/2014/main" val="962896420"/>
                    </a:ext>
                  </a:extLst>
                </a:gridCol>
                <a:gridCol w="1318223">
                  <a:extLst>
                    <a:ext uri="{9D8B030D-6E8A-4147-A177-3AD203B41FA5}">
                      <a16:colId xmlns:a16="http://schemas.microsoft.com/office/drawing/2014/main" val="855978264"/>
                    </a:ext>
                  </a:extLst>
                </a:gridCol>
              </a:tblGrid>
              <a:tr h="207207">
                <a:tc>
                  <a:txBody>
                    <a:bodyPr/>
                    <a:lstStyle/>
                    <a:p>
                      <a:pPr marL="0" marR="0">
                        <a:spcBef>
                          <a:spcPts val="0"/>
                        </a:spcBef>
                        <a:spcAft>
                          <a:spcPts val="0"/>
                        </a:spcAft>
                      </a:pPr>
                      <a:r>
                        <a:rPr lang="en-US" sz="1200" kern="100">
                          <a:effectLst/>
                        </a:rPr>
                        <a:t>Order</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Day</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Task</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Purpose</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Duration (mins)</a:t>
                      </a:r>
                      <a:endParaRPr lang="en-US" sz="1200" kern="100">
                        <a:effectLst/>
                        <a:latin typeface="Times New Roman" panose="02020603050405020304" pitchFamily="18" charset="0"/>
                        <a:ea typeface="Yu Gothic" panose="020B0400000000000000" pitchFamily="34" charset="-128"/>
                      </a:endParaRPr>
                    </a:p>
                  </a:txBody>
                  <a:tcPr marL="38851" marR="38851" marT="0" marB="0"/>
                </a:tc>
                <a:extLst>
                  <a:ext uri="{0D108BD9-81ED-4DB2-BD59-A6C34878D82A}">
                    <a16:rowId xmlns:a16="http://schemas.microsoft.com/office/drawing/2014/main" val="2384484091"/>
                  </a:ext>
                </a:extLst>
              </a:tr>
              <a:tr h="621620">
                <a:tc>
                  <a:txBody>
                    <a:bodyPr/>
                    <a:lstStyle/>
                    <a:p>
                      <a:pPr marL="0" marR="0">
                        <a:spcBef>
                          <a:spcPts val="0"/>
                        </a:spcBef>
                        <a:spcAft>
                          <a:spcPts val="0"/>
                        </a:spcAft>
                      </a:pPr>
                      <a:r>
                        <a:rPr lang="en-US" sz="1200" kern="100">
                          <a:effectLst/>
                        </a:rPr>
                        <a:t>1</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1 </a:t>
                      </a:r>
                    </a:p>
                    <a:p>
                      <a:pPr marL="0" marR="0">
                        <a:spcBef>
                          <a:spcPts val="0"/>
                        </a:spcBef>
                        <a:spcAft>
                          <a:spcPts val="0"/>
                        </a:spcAft>
                      </a:pPr>
                      <a:r>
                        <a:rPr lang="en-US" sz="1200" kern="100">
                          <a:effectLst/>
                        </a:rPr>
                        <a:t>[Week 1]</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Consent form, system check, and headphone check</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342900" marR="0" lvl="0" indent="-342900" rtl="0">
                        <a:spcBef>
                          <a:spcPts val="0"/>
                        </a:spcBef>
                        <a:spcAft>
                          <a:spcPts val="0"/>
                        </a:spcAft>
                        <a:buFont typeface="Symbol" pitchFamily="2" charset="2"/>
                        <a:buChar char=""/>
                      </a:pPr>
                      <a:r>
                        <a:rPr lang="en-US" sz="1200" kern="100">
                          <a:effectLst/>
                        </a:rPr>
                        <a:t>Obtain consent</a:t>
                      </a:r>
                    </a:p>
                    <a:p>
                      <a:pPr marL="342900" marR="0" lvl="0" indent="-342900">
                        <a:spcBef>
                          <a:spcPts val="0"/>
                        </a:spcBef>
                        <a:spcAft>
                          <a:spcPts val="0"/>
                        </a:spcAft>
                        <a:buFont typeface="Symbol" pitchFamily="2" charset="2"/>
                        <a:buChar char=""/>
                      </a:pPr>
                      <a:r>
                        <a:rPr lang="en-US" sz="1200" kern="100">
                          <a:effectLst/>
                        </a:rPr>
                        <a:t>Ensure browser auto plays audio and volume is set to comfortable listening level</a:t>
                      </a:r>
                    </a:p>
                    <a:p>
                      <a:pPr marL="342900" marR="0" lvl="0" indent="-342900">
                        <a:spcBef>
                          <a:spcPts val="0"/>
                        </a:spcBef>
                        <a:spcAft>
                          <a:spcPts val="0"/>
                        </a:spcAft>
                        <a:buFont typeface="Symbol" pitchFamily="2" charset="2"/>
                        <a:buChar char=""/>
                      </a:pPr>
                      <a:r>
                        <a:rPr lang="en-US" sz="1200" kern="100">
                          <a:effectLst/>
                        </a:rPr>
                        <a:t>Ensure participant is wearing wired binaural headphones</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5</a:t>
                      </a:r>
                      <a:endParaRPr lang="en-US" sz="1200" kern="100">
                        <a:effectLst/>
                        <a:latin typeface="Times New Roman" panose="02020603050405020304" pitchFamily="18" charset="0"/>
                        <a:ea typeface="Yu Gothic" panose="020B0400000000000000" pitchFamily="34" charset="-128"/>
                      </a:endParaRPr>
                    </a:p>
                  </a:txBody>
                  <a:tcPr marL="38851" marR="38851" marT="0" marB="0"/>
                </a:tc>
                <a:extLst>
                  <a:ext uri="{0D108BD9-81ED-4DB2-BD59-A6C34878D82A}">
                    <a16:rowId xmlns:a16="http://schemas.microsoft.com/office/drawing/2014/main" val="3039001508"/>
                  </a:ext>
                </a:extLst>
              </a:tr>
              <a:tr h="518016">
                <a:tc>
                  <a:txBody>
                    <a:bodyPr/>
                    <a:lstStyle/>
                    <a:p>
                      <a:pPr marL="0" marR="0">
                        <a:spcBef>
                          <a:spcPts val="0"/>
                        </a:spcBef>
                        <a:spcAft>
                          <a:spcPts val="0"/>
                        </a:spcAft>
                      </a:pPr>
                      <a:r>
                        <a:rPr lang="en-US" sz="1200" kern="100">
                          <a:effectLst/>
                        </a:rPr>
                        <a:t>2</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1</a:t>
                      </a:r>
                    </a:p>
                    <a:p>
                      <a:pPr marL="0" marR="0">
                        <a:spcBef>
                          <a:spcPts val="0"/>
                        </a:spcBef>
                        <a:spcAft>
                          <a:spcPts val="0"/>
                        </a:spcAft>
                      </a:pPr>
                      <a:r>
                        <a:rPr lang="en-US" sz="1200" kern="100">
                          <a:effectLst/>
                        </a:rPr>
                        <a:t>[Week 1]</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MCPD pre-test</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342900" marR="0" lvl="0" indent="-342900" rtl="0">
                        <a:spcBef>
                          <a:spcPts val="0"/>
                        </a:spcBef>
                        <a:spcAft>
                          <a:spcPts val="0"/>
                        </a:spcAft>
                        <a:buFont typeface="Symbol" pitchFamily="2" charset="2"/>
                        <a:buChar char=""/>
                      </a:pPr>
                      <a:r>
                        <a:rPr lang="en-US" sz="1200" kern="100">
                          <a:effectLst/>
                        </a:rPr>
                        <a:t>Measure pre-training L2 speech perception and listening through phonemic recognition and discrimination</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dirty="0">
                          <a:effectLst/>
                        </a:rPr>
                        <a:t>5</a:t>
                      </a:r>
                      <a:endParaRPr lang="en-US" sz="1200" kern="100" dirty="0">
                        <a:effectLst/>
                        <a:latin typeface="Times New Roman" panose="02020603050405020304" pitchFamily="18" charset="0"/>
                        <a:ea typeface="Yu Gothic" panose="020B0400000000000000" pitchFamily="34" charset="-128"/>
                      </a:endParaRPr>
                    </a:p>
                  </a:txBody>
                  <a:tcPr marL="38851" marR="38851" marT="0" marB="0"/>
                </a:tc>
                <a:extLst>
                  <a:ext uri="{0D108BD9-81ED-4DB2-BD59-A6C34878D82A}">
                    <a16:rowId xmlns:a16="http://schemas.microsoft.com/office/drawing/2014/main" val="2765314698"/>
                  </a:ext>
                </a:extLst>
              </a:tr>
              <a:tr h="310810">
                <a:tc>
                  <a:txBody>
                    <a:bodyPr/>
                    <a:lstStyle/>
                    <a:p>
                      <a:pPr marL="0" marR="0">
                        <a:spcBef>
                          <a:spcPts val="0"/>
                        </a:spcBef>
                        <a:spcAft>
                          <a:spcPts val="0"/>
                        </a:spcAft>
                      </a:pPr>
                      <a:r>
                        <a:rPr lang="en-US" sz="1200" kern="100">
                          <a:effectLst/>
                        </a:rPr>
                        <a:t>3</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1</a:t>
                      </a:r>
                    </a:p>
                    <a:p>
                      <a:pPr marL="0" marR="0">
                        <a:spcBef>
                          <a:spcPts val="0"/>
                        </a:spcBef>
                        <a:spcAft>
                          <a:spcPts val="0"/>
                        </a:spcAft>
                      </a:pPr>
                      <a:r>
                        <a:rPr lang="en-US" sz="1200" kern="100">
                          <a:effectLst/>
                        </a:rPr>
                        <a:t>[Week 1]</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Pre-training L1 and L2 VAS</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342900" marR="0" lvl="0" indent="-342900" rtl="0">
                        <a:spcBef>
                          <a:spcPts val="0"/>
                        </a:spcBef>
                        <a:spcAft>
                          <a:spcPts val="0"/>
                        </a:spcAft>
                        <a:buFont typeface="Symbol" pitchFamily="2" charset="2"/>
                        <a:buChar char=""/>
                      </a:pPr>
                      <a:r>
                        <a:rPr lang="en-US" sz="1200" kern="100">
                          <a:effectLst/>
                        </a:rPr>
                        <a:t>Measure pre-training L1 and L2 speech categorization gradiency</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dirty="0">
                          <a:effectLst/>
                        </a:rPr>
                        <a:t>8-10</a:t>
                      </a:r>
                      <a:endParaRPr lang="en-US" sz="1200" kern="100" dirty="0">
                        <a:effectLst/>
                        <a:latin typeface="Times New Roman" panose="02020603050405020304" pitchFamily="18" charset="0"/>
                        <a:ea typeface="Yu Gothic" panose="020B0400000000000000" pitchFamily="34" charset="-128"/>
                      </a:endParaRPr>
                    </a:p>
                  </a:txBody>
                  <a:tcPr marL="38851" marR="38851" marT="0" marB="0"/>
                </a:tc>
                <a:extLst>
                  <a:ext uri="{0D108BD9-81ED-4DB2-BD59-A6C34878D82A}">
                    <a16:rowId xmlns:a16="http://schemas.microsoft.com/office/drawing/2014/main" val="200755163"/>
                  </a:ext>
                </a:extLst>
              </a:tr>
              <a:tr h="310810">
                <a:tc>
                  <a:txBody>
                    <a:bodyPr/>
                    <a:lstStyle/>
                    <a:p>
                      <a:pPr marL="0" marR="0">
                        <a:spcBef>
                          <a:spcPts val="0"/>
                        </a:spcBef>
                        <a:spcAft>
                          <a:spcPts val="0"/>
                        </a:spcAft>
                      </a:pPr>
                      <a:r>
                        <a:rPr lang="en-US" sz="1200" kern="100">
                          <a:effectLst/>
                        </a:rPr>
                        <a:t>4</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1</a:t>
                      </a:r>
                    </a:p>
                    <a:p>
                      <a:pPr marL="0" marR="0">
                        <a:spcBef>
                          <a:spcPts val="0"/>
                        </a:spcBef>
                        <a:spcAft>
                          <a:spcPts val="0"/>
                        </a:spcAft>
                      </a:pPr>
                      <a:r>
                        <a:rPr lang="en-US" sz="1200" kern="100">
                          <a:effectLst/>
                        </a:rPr>
                        <a:t>[Week 1]</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Discrimination pre-test</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342900" marR="0" lvl="0" indent="-342900" rtl="0">
                        <a:spcBef>
                          <a:spcPts val="0"/>
                        </a:spcBef>
                        <a:spcAft>
                          <a:spcPts val="0"/>
                        </a:spcAft>
                        <a:buFont typeface="Symbol" pitchFamily="2" charset="2"/>
                        <a:buChar char=""/>
                      </a:pPr>
                      <a:r>
                        <a:rPr lang="en-US" sz="1200" kern="100">
                          <a:effectLst/>
                        </a:rPr>
                        <a:t>Measure pre-training sensitivity to L2 phonemic contrasts</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dirty="0">
                          <a:effectLst/>
                          <a:latin typeface="+mn-lt"/>
                          <a:ea typeface="Yu Gothic" panose="020B0400000000000000" pitchFamily="34" charset="-128"/>
                        </a:rPr>
                        <a:t>10-15</a:t>
                      </a:r>
                    </a:p>
                  </a:txBody>
                  <a:tcPr marL="38851" marR="38851" marT="0" marB="0"/>
                </a:tc>
                <a:extLst>
                  <a:ext uri="{0D108BD9-81ED-4DB2-BD59-A6C34878D82A}">
                    <a16:rowId xmlns:a16="http://schemas.microsoft.com/office/drawing/2014/main" val="1295782640"/>
                  </a:ext>
                </a:extLst>
              </a:tr>
              <a:tr h="310810">
                <a:tc>
                  <a:txBody>
                    <a:bodyPr/>
                    <a:lstStyle/>
                    <a:p>
                      <a:pPr marL="0" marR="0">
                        <a:spcBef>
                          <a:spcPts val="0"/>
                        </a:spcBef>
                        <a:spcAft>
                          <a:spcPts val="0"/>
                        </a:spcAft>
                      </a:pPr>
                      <a:r>
                        <a:rPr lang="en-US" sz="1200" kern="100">
                          <a:effectLst/>
                        </a:rPr>
                        <a:t>5*</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2-7</a:t>
                      </a:r>
                    </a:p>
                    <a:p>
                      <a:pPr marL="0" marR="0">
                        <a:spcBef>
                          <a:spcPts val="0"/>
                        </a:spcBef>
                        <a:spcAft>
                          <a:spcPts val="0"/>
                        </a:spcAft>
                      </a:pPr>
                      <a:r>
                        <a:rPr lang="en-US" sz="1200" kern="100">
                          <a:effectLst/>
                        </a:rPr>
                        <a:t>[Weeks 2-4]</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Discrimination training sessions 2x/week</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342900" marR="0" lvl="0" indent="-342900" rtl="0">
                        <a:spcBef>
                          <a:spcPts val="0"/>
                        </a:spcBef>
                        <a:spcAft>
                          <a:spcPts val="0"/>
                        </a:spcAft>
                        <a:buFont typeface="Symbol" pitchFamily="2" charset="2"/>
                        <a:buChar char=""/>
                      </a:pPr>
                      <a:r>
                        <a:rPr lang="en-US" sz="1200" kern="100">
                          <a:effectLst/>
                        </a:rPr>
                        <a:t>Perceptual learning of L2 phonemic contrasts with low or high linguistic diversity</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30/session</a:t>
                      </a:r>
                      <a:endParaRPr lang="en-US" sz="1200" kern="100">
                        <a:effectLst/>
                        <a:latin typeface="Times New Roman" panose="02020603050405020304" pitchFamily="18" charset="0"/>
                        <a:ea typeface="Yu Gothic" panose="020B0400000000000000" pitchFamily="34" charset="-128"/>
                      </a:endParaRPr>
                    </a:p>
                  </a:txBody>
                  <a:tcPr marL="38851" marR="38851" marT="0" marB="0"/>
                </a:tc>
                <a:extLst>
                  <a:ext uri="{0D108BD9-81ED-4DB2-BD59-A6C34878D82A}">
                    <a16:rowId xmlns:a16="http://schemas.microsoft.com/office/drawing/2014/main" val="1971122714"/>
                  </a:ext>
                </a:extLst>
              </a:tr>
              <a:tr h="518016">
                <a:tc>
                  <a:txBody>
                    <a:bodyPr/>
                    <a:lstStyle/>
                    <a:p>
                      <a:pPr marL="0" marR="0">
                        <a:spcBef>
                          <a:spcPts val="0"/>
                        </a:spcBef>
                        <a:spcAft>
                          <a:spcPts val="0"/>
                        </a:spcAft>
                      </a:pPr>
                      <a:r>
                        <a:rPr lang="en-US" sz="1200" kern="100">
                          <a:effectLst/>
                        </a:rPr>
                        <a:t>6</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8</a:t>
                      </a:r>
                    </a:p>
                    <a:p>
                      <a:pPr marL="0" marR="0">
                        <a:spcBef>
                          <a:spcPts val="0"/>
                        </a:spcBef>
                        <a:spcAft>
                          <a:spcPts val="0"/>
                        </a:spcAft>
                      </a:pPr>
                      <a:r>
                        <a:rPr lang="en-US" sz="1200" kern="100">
                          <a:effectLst/>
                        </a:rPr>
                        <a:t>[Week 4]</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System check and headphone check</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342900" marR="0" lvl="0" indent="-342900" rtl="0">
                        <a:spcBef>
                          <a:spcPts val="0"/>
                        </a:spcBef>
                        <a:spcAft>
                          <a:spcPts val="0"/>
                        </a:spcAft>
                        <a:buFont typeface="Symbol" pitchFamily="2" charset="2"/>
                        <a:buChar char=""/>
                      </a:pPr>
                      <a:r>
                        <a:rPr lang="en-US" sz="1200" kern="100">
                          <a:effectLst/>
                        </a:rPr>
                        <a:t>Ensure browser auto plays audio and volume is set to comfortable listening level</a:t>
                      </a:r>
                    </a:p>
                    <a:p>
                      <a:pPr marL="342900" marR="0" lvl="0" indent="-342900">
                        <a:spcBef>
                          <a:spcPts val="0"/>
                        </a:spcBef>
                        <a:spcAft>
                          <a:spcPts val="0"/>
                        </a:spcAft>
                        <a:buFont typeface="Symbol" pitchFamily="2" charset="2"/>
                        <a:buChar char=""/>
                      </a:pPr>
                      <a:r>
                        <a:rPr lang="en-US" sz="1200" kern="100">
                          <a:effectLst/>
                        </a:rPr>
                        <a:t>Ensure participant is wearing wired binaural headphones</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dirty="0">
                          <a:effectLst/>
                        </a:rPr>
                        <a:t>5</a:t>
                      </a:r>
                      <a:endParaRPr lang="en-US" sz="1200" kern="100" dirty="0">
                        <a:effectLst/>
                        <a:latin typeface="Times New Roman" panose="02020603050405020304" pitchFamily="18" charset="0"/>
                        <a:ea typeface="Yu Gothic" panose="020B0400000000000000" pitchFamily="34" charset="-128"/>
                      </a:endParaRPr>
                    </a:p>
                  </a:txBody>
                  <a:tcPr marL="38851" marR="38851" marT="0" marB="0"/>
                </a:tc>
                <a:extLst>
                  <a:ext uri="{0D108BD9-81ED-4DB2-BD59-A6C34878D82A}">
                    <a16:rowId xmlns:a16="http://schemas.microsoft.com/office/drawing/2014/main" val="2015186491"/>
                  </a:ext>
                </a:extLst>
              </a:tr>
              <a:tr h="310810">
                <a:tc>
                  <a:txBody>
                    <a:bodyPr/>
                    <a:lstStyle/>
                    <a:p>
                      <a:pPr marL="0" marR="0">
                        <a:spcBef>
                          <a:spcPts val="0"/>
                        </a:spcBef>
                        <a:spcAft>
                          <a:spcPts val="0"/>
                        </a:spcAft>
                      </a:pPr>
                      <a:r>
                        <a:rPr lang="en-US" sz="1200" kern="100">
                          <a:effectLst/>
                        </a:rPr>
                        <a:t>7</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8</a:t>
                      </a:r>
                    </a:p>
                    <a:p>
                      <a:pPr marL="0" marR="0">
                        <a:spcBef>
                          <a:spcPts val="0"/>
                        </a:spcBef>
                        <a:spcAft>
                          <a:spcPts val="0"/>
                        </a:spcAft>
                      </a:pPr>
                      <a:r>
                        <a:rPr lang="en-US" sz="1200" kern="100">
                          <a:effectLst/>
                        </a:rPr>
                        <a:t>[Week 4]</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Discrimination post-test</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342900" marR="0" lvl="0" indent="-342900" rtl="0">
                        <a:spcBef>
                          <a:spcPts val="0"/>
                        </a:spcBef>
                        <a:spcAft>
                          <a:spcPts val="0"/>
                        </a:spcAft>
                        <a:buFont typeface="Symbol" pitchFamily="2" charset="2"/>
                        <a:buChar char=""/>
                      </a:pPr>
                      <a:r>
                        <a:rPr lang="en-US" sz="1200" kern="100">
                          <a:effectLst/>
                        </a:rPr>
                        <a:t>Measure post-training sensitivity to L2 phonemic contrasts </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dirty="0">
                          <a:effectLst/>
                          <a:latin typeface="+mn-lt"/>
                          <a:ea typeface="Yu Gothic" panose="020B0400000000000000" pitchFamily="34" charset="-128"/>
                        </a:rPr>
                        <a:t>10-15</a:t>
                      </a:r>
                    </a:p>
                  </a:txBody>
                  <a:tcPr marL="38851" marR="38851" marT="0" marB="0"/>
                </a:tc>
                <a:extLst>
                  <a:ext uri="{0D108BD9-81ED-4DB2-BD59-A6C34878D82A}">
                    <a16:rowId xmlns:a16="http://schemas.microsoft.com/office/drawing/2014/main" val="2268372546"/>
                  </a:ext>
                </a:extLst>
              </a:tr>
              <a:tr h="310810">
                <a:tc>
                  <a:txBody>
                    <a:bodyPr/>
                    <a:lstStyle/>
                    <a:p>
                      <a:pPr marL="0" marR="0">
                        <a:spcBef>
                          <a:spcPts val="0"/>
                        </a:spcBef>
                        <a:spcAft>
                          <a:spcPts val="0"/>
                        </a:spcAft>
                      </a:pPr>
                      <a:r>
                        <a:rPr lang="en-US" sz="1200" kern="100" dirty="0">
                          <a:effectLst/>
                        </a:rPr>
                        <a:t>8</a:t>
                      </a:r>
                      <a:endParaRPr lang="en-US" sz="1200" kern="100" dirty="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8</a:t>
                      </a:r>
                    </a:p>
                    <a:p>
                      <a:pPr marL="0" marR="0">
                        <a:spcBef>
                          <a:spcPts val="0"/>
                        </a:spcBef>
                        <a:spcAft>
                          <a:spcPts val="0"/>
                        </a:spcAft>
                      </a:pPr>
                      <a:r>
                        <a:rPr lang="en-US" sz="1200" kern="100">
                          <a:effectLst/>
                        </a:rPr>
                        <a:t>[Week 4]</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Post-training L1 and L2 VAS</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342900" marR="0" lvl="0" indent="-342900" rtl="0">
                        <a:spcBef>
                          <a:spcPts val="0"/>
                        </a:spcBef>
                        <a:spcAft>
                          <a:spcPts val="0"/>
                        </a:spcAft>
                        <a:buFont typeface="Symbol" pitchFamily="2" charset="2"/>
                        <a:buChar char=""/>
                      </a:pPr>
                      <a:r>
                        <a:rPr lang="en-US" sz="1200" kern="100">
                          <a:effectLst/>
                        </a:rPr>
                        <a:t>Measure post-training L1 and L2 speech categorization gradiency </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dirty="0">
                          <a:effectLst/>
                        </a:rPr>
                        <a:t>8-10</a:t>
                      </a:r>
                      <a:endParaRPr lang="en-US" sz="1200" kern="100" dirty="0">
                        <a:effectLst/>
                        <a:latin typeface="Times New Roman" panose="02020603050405020304" pitchFamily="18" charset="0"/>
                        <a:ea typeface="Yu Gothic" panose="020B0400000000000000" pitchFamily="34" charset="-128"/>
                      </a:endParaRPr>
                    </a:p>
                  </a:txBody>
                  <a:tcPr marL="38851" marR="38851" marT="0" marB="0"/>
                </a:tc>
                <a:extLst>
                  <a:ext uri="{0D108BD9-81ED-4DB2-BD59-A6C34878D82A}">
                    <a16:rowId xmlns:a16="http://schemas.microsoft.com/office/drawing/2014/main" val="4165104139"/>
                  </a:ext>
                </a:extLst>
              </a:tr>
              <a:tr h="518016">
                <a:tc>
                  <a:txBody>
                    <a:bodyPr/>
                    <a:lstStyle/>
                    <a:p>
                      <a:pPr marL="0" marR="0">
                        <a:spcBef>
                          <a:spcPts val="0"/>
                        </a:spcBef>
                        <a:spcAft>
                          <a:spcPts val="0"/>
                        </a:spcAft>
                      </a:pPr>
                      <a:r>
                        <a:rPr lang="en-US" sz="1200" kern="100">
                          <a:effectLst/>
                        </a:rPr>
                        <a:t>9</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8</a:t>
                      </a:r>
                    </a:p>
                    <a:p>
                      <a:pPr marL="0" marR="0">
                        <a:spcBef>
                          <a:spcPts val="0"/>
                        </a:spcBef>
                        <a:spcAft>
                          <a:spcPts val="0"/>
                        </a:spcAft>
                      </a:pPr>
                      <a:r>
                        <a:rPr lang="en-US" sz="1200" kern="100">
                          <a:effectLst/>
                        </a:rPr>
                        <a:t>[Week 4]</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MCPD post-test</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342900" marR="0" lvl="0" indent="-342900" rtl="0">
                        <a:spcBef>
                          <a:spcPts val="0"/>
                        </a:spcBef>
                        <a:spcAft>
                          <a:spcPts val="0"/>
                        </a:spcAft>
                        <a:buFont typeface="Symbol" pitchFamily="2" charset="2"/>
                        <a:buChar char=""/>
                      </a:pPr>
                      <a:r>
                        <a:rPr lang="en-US" sz="1200" kern="100">
                          <a:effectLst/>
                        </a:rPr>
                        <a:t>Measure post-training L2 speech perception and listening through phonemic recognition and discrimination</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dirty="0">
                          <a:effectLst/>
                        </a:rPr>
                        <a:t>5</a:t>
                      </a:r>
                      <a:endParaRPr lang="en-US" sz="1200" kern="100" dirty="0">
                        <a:effectLst/>
                        <a:latin typeface="Times New Roman" panose="02020603050405020304" pitchFamily="18" charset="0"/>
                        <a:ea typeface="Yu Gothic" panose="020B0400000000000000" pitchFamily="34" charset="-128"/>
                      </a:endParaRPr>
                    </a:p>
                  </a:txBody>
                  <a:tcPr marL="38851" marR="38851" marT="0" marB="0"/>
                </a:tc>
                <a:extLst>
                  <a:ext uri="{0D108BD9-81ED-4DB2-BD59-A6C34878D82A}">
                    <a16:rowId xmlns:a16="http://schemas.microsoft.com/office/drawing/2014/main" val="1363113932"/>
                  </a:ext>
                </a:extLst>
              </a:tr>
              <a:tr h="414413">
                <a:tc>
                  <a:txBody>
                    <a:bodyPr/>
                    <a:lstStyle/>
                    <a:p>
                      <a:pPr marL="0" marR="0">
                        <a:spcBef>
                          <a:spcPts val="0"/>
                        </a:spcBef>
                        <a:spcAft>
                          <a:spcPts val="0"/>
                        </a:spcAft>
                      </a:pPr>
                      <a:r>
                        <a:rPr lang="en-US" sz="1200" kern="100">
                          <a:effectLst/>
                        </a:rPr>
                        <a:t>10</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8</a:t>
                      </a:r>
                    </a:p>
                    <a:p>
                      <a:pPr marL="0" marR="0">
                        <a:spcBef>
                          <a:spcPts val="0"/>
                        </a:spcBef>
                        <a:spcAft>
                          <a:spcPts val="0"/>
                        </a:spcAft>
                      </a:pPr>
                      <a:r>
                        <a:rPr lang="en-US" sz="1200" kern="100">
                          <a:effectLst/>
                        </a:rPr>
                        <a:t>[Week 4]</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a:effectLst/>
                        </a:rPr>
                        <a:t>LD-Q</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342900" marR="0" lvl="0" indent="-342900" rtl="0">
                        <a:spcBef>
                          <a:spcPts val="0"/>
                        </a:spcBef>
                        <a:spcAft>
                          <a:spcPts val="0"/>
                        </a:spcAft>
                        <a:buFont typeface="Symbol" pitchFamily="2" charset="2"/>
                        <a:buChar char=""/>
                      </a:pPr>
                      <a:r>
                        <a:rPr lang="en-US" sz="1200" kern="100">
                          <a:effectLst/>
                        </a:rPr>
                        <a:t>Measure linguistic diversity from active and passive use of and exposure to known and unknown languages</a:t>
                      </a:r>
                      <a:endParaRPr lang="en-US" sz="1200" kern="100">
                        <a:effectLst/>
                        <a:latin typeface="Times New Roman" panose="02020603050405020304" pitchFamily="18" charset="0"/>
                        <a:ea typeface="Yu Gothic" panose="020B0400000000000000" pitchFamily="34" charset="-128"/>
                      </a:endParaRPr>
                    </a:p>
                  </a:txBody>
                  <a:tcPr marL="38851" marR="38851" marT="0" marB="0"/>
                </a:tc>
                <a:tc>
                  <a:txBody>
                    <a:bodyPr/>
                    <a:lstStyle/>
                    <a:p>
                      <a:pPr marL="0" marR="0">
                        <a:spcBef>
                          <a:spcPts val="0"/>
                        </a:spcBef>
                        <a:spcAft>
                          <a:spcPts val="0"/>
                        </a:spcAft>
                      </a:pPr>
                      <a:r>
                        <a:rPr lang="en-US" sz="1200" kern="100" dirty="0">
                          <a:effectLst/>
                        </a:rPr>
                        <a:t>25</a:t>
                      </a:r>
                      <a:endParaRPr lang="en-US" sz="1200" kern="100" dirty="0">
                        <a:effectLst/>
                        <a:latin typeface="Times New Roman" panose="02020603050405020304" pitchFamily="18" charset="0"/>
                        <a:ea typeface="Yu Gothic" panose="020B0400000000000000" pitchFamily="34" charset="-128"/>
                      </a:endParaRPr>
                    </a:p>
                  </a:txBody>
                  <a:tcPr marL="38851" marR="38851" marT="0" marB="0"/>
                </a:tc>
                <a:extLst>
                  <a:ext uri="{0D108BD9-81ED-4DB2-BD59-A6C34878D82A}">
                    <a16:rowId xmlns:a16="http://schemas.microsoft.com/office/drawing/2014/main" val="1746508022"/>
                  </a:ext>
                </a:extLst>
              </a:tr>
            </a:tbl>
          </a:graphicData>
        </a:graphic>
      </p:graphicFrame>
      <p:sp>
        <p:nvSpPr>
          <p:cNvPr id="6" name="TextBox 5">
            <a:extLst>
              <a:ext uri="{FF2B5EF4-FFF2-40B4-BE49-F238E27FC236}">
                <a16:creationId xmlns:a16="http://schemas.microsoft.com/office/drawing/2014/main" id="{186C00F3-3F93-6472-F730-0633A409A433}"/>
              </a:ext>
            </a:extLst>
          </p:cNvPr>
          <p:cNvSpPr txBox="1"/>
          <p:nvPr/>
        </p:nvSpPr>
        <p:spPr>
          <a:xfrm>
            <a:off x="10259290" y="3870910"/>
            <a:ext cx="2189019" cy="584775"/>
          </a:xfrm>
          <a:prstGeom prst="rect">
            <a:avLst/>
          </a:prstGeom>
          <a:noFill/>
        </p:spPr>
        <p:txBody>
          <a:bodyPr wrap="square">
            <a:spAutoFit/>
          </a:bodyPr>
          <a:lstStyle/>
          <a:p>
            <a:r>
              <a:rPr lang="en-US" sz="1600" dirty="0"/>
              <a:t>* Not performed by control group</a:t>
            </a:r>
          </a:p>
        </p:txBody>
      </p:sp>
    </p:spTree>
    <p:extLst>
      <p:ext uri="{BB962C8B-B14F-4D97-AF65-F5344CB8AC3E}">
        <p14:creationId xmlns:p14="http://schemas.microsoft.com/office/powerpoint/2010/main" val="2580612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3D23-D02B-717B-0899-D2818F75D40F}"/>
              </a:ext>
            </a:extLst>
          </p:cNvPr>
          <p:cNvSpPr>
            <a:spLocks noGrp="1"/>
          </p:cNvSpPr>
          <p:nvPr>
            <p:ph type="title"/>
          </p:nvPr>
        </p:nvSpPr>
        <p:spPr/>
        <p:txBody>
          <a:bodyPr/>
          <a:lstStyle/>
          <a:p>
            <a:r>
              <a:rPr lang="en-US" dirty="0"/>
              <a:t>Experiment 3 MCPD</a:t>
            </a:r>
          </a:p>
        </p:txBody>
      </p:sp>
      <p:sp>
        <p:nvSpPr>
          <p:cNvPr id="3" name="Content Placeholder 2">
            <a:extLst>
              <a:ext uri="{FF2B5EF4-FFF2-40B4-BE49-F238E27FC236}">
                <a16:creationId xmlns:a16="http://schemas.microsoft.com/office/drawing/2014/main" id="{BD3FDD66-E0C9-9384-F160-D3CD5136E8EB}"/>
              </a:ext>
            </a:extLst>
          </p:cNvPr>
          <p:cNvSpPr>
            <a:spLocks noGrp="1"/>
          </p:cNvSpPr>
          <p:nvPr>
            <p:ph idx="1"/>
          </p:nvPr>
        </p:nvSpPr>
        <p:spPr/>
        <p:txBody>
          <a:bodyPr/>
          <a:lstStyle/>
          <a:p>
            <a:r>
              <a:rPr lang="en-US" dirty="0"/>
              <a:t>20 questions</a:t>
            </a:r>
          </a:p>
          <a:p>
            <a:r>
              <a:rPr lang="en-US" dirty="0"/>
              <a:t>4 multiple choice responses, correct word vs. distractor words ordering will be randomized for each participant</a:t>
            </a:r>
          </a:p>
          <a:p>
            <a:r>
              <a:rPr lang="en-US" dirty="0"/>
              <a:t>recording is manually played and can be replayed only one more time (2 times total)</a:t>
            </a:r>
          </a:p>
          <a:p>
            <a:r>
              <a:rPr lang="en-US" dirty="0"/>
              <a:t>the screen will be configured such that they cannot choose a response before listening to the audio</a:t>
            </a:r>
          </a:p>
          <a:p>
            <a:r>
              <a:rPr lang="en-US" dirty="0"/>
              <a:t>trials are randomized</a:t>
            </a:r>
          </a:p>
          <a:p>
            <a:r>
              <a:rPr lang="en-US" dirty="0"/>
              <a:t>no feedback</a:t>
            </a:r>
          </a:p>
          <a:p>
            <a:endParaRPr lang="en-US" dirty="0"/>
          </a:p>
        </p:txBody>
      </p:sp>
    </p:spTree>
    <p:extLst>
      <p:ext uri="{BB962C8B-B14F-4D97-AF65-F5344CB8AC3E}">
        <p14:creationId xmlns:p14="http://schemas.microsoft.com/office/powerpoint/2010/main" val="3625869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BACA-493F-68B5-5AFF-1FAD34AFEBF1}"/>
              </a:ext>
            </a:extLst>
          </p:cNvPr>
          <p:cNvSpPr>
            <a:spLocks noGrp="1"/>
          </p:cNvSpPr>
          <p:nvPr>
            <p:ph type="title"/>
          </p:nvPr>
        </p:nvSpPr>
        <p:spPr/>
        <p:txBody>
          <a:bodyPr/>
          <a:lstStyle/>
          <a:p>
            <a:r>
              <a:rPr lang="en-US" dirty="0"/>
              <a:t>Experiment 3 VAS</a:t>
            </a:r>
          </a:p>
        </p:txBody>
      </p:sp>
      <p:sp>
        <p:nvSpPr>
          <p:cNvPr id="4" name="Content Placeholder 2">
            <a:extLst>
              <a:ext uri="{FF2B5EF4-FFF2-40B4-BE49-F238E27FC236}">
                <a16:creationId xmlns:a16="http://schemas.microsoft.com/office/drawing/2014/main" id="{C81E23E2-F320-8813-891B-D02F5F370F2D}"/>
              </a:ext>
            </a:extLst>
          </p:cNvPr>
          <p:cNvSpPr>
            <a:spLocks noGrp="1"/>
          </p:cNvSpPr>
          <p:nvPr>
            <p:ph idx="1"/>
          </p:nvPr>
        </p:nvSpPr>
        <p:spPr>
          <a:xfrm>
            <a:off x="838200" y="1346056"/>
            <a:ext cx="10515600" cy="4351338"/>
          </a:xfrm>
        </p:spPr>
        <p:txBody>
          <a:bodyPr>
            <a:normAutofit fontScale="92500" lnSpcReduction="10000"/>
          </a:bodyPr>
          <a:lstStyle/>
          <a:p>
            <a:r>
              <a:rPr lang="en-US" dirty="0"/>
              <a:t>4 blocks, 1 for each continuum – 7 tokens per continuum </a:t>
            </a:r>
          </a:p>
          <a:p>
            <a:pPr lvl="1"/>
            <a:r>
              <a:rPr lang="en-US" dirty="0"/>
              <a:t>7 steps of the primary dimension at the midpoint of the secondary dimension, made for Experiment 1</a:t>
            </a:r>
          </a:p>
          <a:p>
            <a:pPr lvl="1"/>
            <a:r>
              <a:rPr lang="en-US" dirty="0"/>
              <a:t>4 base continua (2 English, 2 Japanese)</a:t>
            </a:r>
          </a:p>
          <a:p>
            <a:r>
              <a:rPr lang="en-US" dirty="0"/>
              <a:t>112 trials total (7 steps x 4 repetitions x 4 continua)</a:t>
            </a:r>
          </a:p>
          <a:p>
            <a:r>
              <a:rPr lang="en-US" dirty="0"/>
              <a:t>7 tokens repeated 2x per block, 28 trials per block</a:t>
            </a:r>
          </a:p>
          <a:p>
            <a:pPr lvl="1"/>
            <a:r>
              <a:rPr lang="en-US" dirty="0"/>
              <a:t>the position of each word on the endpoints (e.g., for the /d/-/t/ continuum, indent on the left and intent on the right) is randomized across</a:t>
            </a:r>
            <a:r>
              <a:rPr lang="en-US" i="1" dirty="0"/>
              <a:t> </a:t>
            </a:r>
            <a:r>
              <a:rPr lang="en-US" dirty="0"/>
              <a:t>participants</a:t>
            </a:r>
          </a:p>
          <a:p>
            <a:pPr lvl="1"/>
            <a:r>
              <a:rPr lang="en-US" dirty="0"/>
              <a:t>30 second break between blocks</a:t>
            </a:r>
          </a:p>
          <a:p>
            <a:r>
              <a:rPr lang="en-US" dirty="0"/>
              <a:t>no attention checks</a:t>
            </a:r>
          </a:p>
          <a:p>
            <a:r>
              <a:rPr lang="en-US" dirty="0"/>
              <a:t>4 spreadsheets for order of blocks (or can randomize blocks in Gorilla)</a:t>
            </a:r>
          </a:p>
          <a:p>
            <a:endParaRPr lang="en-US" dirty="0"/>
          </a:p>
        </p:txBody>
      </p:sp>
      <p:graphicFrame>
        <p:nvGraphicFramePr>
          <p:cNvPr id="5" name="Table 4">
            <a:extLst>
              <a:ext uri="{FF2B5EF4-FFF2-40B4-BE49-F238E27FC236}">
                <a16:creationId xmlns:a16="http://schemas.microsoft.com/office/drawing/2014/main" id="{D8B150C1-498B-0AED-0AC2-D0186424A290}"/>
              </a:ext>
            </a:extLst>
          </p:cNvPr>
          <p:cNvGraphicFramePr>
            <a:graphicFrameLocks noGrp="1"/>
          </p:cNvGraphicFramePr>
          <p:nvPr>
            <p:extLst>
              <p:ext uri="{D42A27DB-BD31-4B8C-83A1-F6EECF244321}">
                <p14:modId xmlns:p14="http://schemas.microsoft.com/office/powerpoint/2010/main" val="163101347"/>
              </p:ext>
            </p:extLst>
          </p:nvPr>
        </p:nvGraphicFramePr>
        <p:xfrm>
          <a:off x="3108961" y="5697394"/>
          <a:ext cx="5196840" cy="1066800"/>
        </p:xfrm>
        <a:graphic>
          <a:graphicData uri="http://schemas.openxmlformats.org/drawingml/2006/table">
            <a:tbl>
              <a:tblPr firstRow="1" firstCol="1" bandRow="1">
                <a:tableStyleId>{5940675A-B579-460E-94D1-54222C63F5DA}</a:tableStyleId>
              </a:tblPr>
              <a:tblGrid>
                <a:gridCol w="1317625">
                  <a:extLst>
                    <a:ext uri="{9D8B030D-6E8A-4147-A177-3AD203B41FA5}">
                      <a16:colId xmlns:a16="http://schemas.microsoft.com/office/drawing/2014/main" val="965798433"/>
                    </a:ext>
                  </a:extLst>
                </a:gridCol>
                <a:gridCol w="1242695">
                  <a:extLst>
                    <a:ext uri="{9D8B030D-6E8A-4147-A177-3AD203B41FA5}">
                      <a16:colId xmlns:a16="http://schemas.microsoft.com/office/drawing/2014/main" val="3813166639"/>
                    </a:ext>
                  </a:extLst>
                </a:gridCol>
                <a:gridCol w="1318260">
                  <a:extLst>
                    <a:ext uri="{9D8B030D-6E8A-4147-A177-3AD203B41FA5}">
                      <a16:colId xmlns:a16="http://schemas.microsoft.com/office/drawing/2014/main" val="3413433048"/>
                    </a:ext>
                  </a:extLst>
                </a:gridCol>
                <a:gridCol w="1318260">
                  <a:extLst>
                    <a:ext uri="{9D8B030D-6E8A-4147-A177-3AD203B41FA5}">
                      <a16:colId xmlns:a16="http://schemas.microsoft.com/office/drawing/2014/main" val="912889797"/>
                    </a:ext>
                  </a:extLst>
                </a:gridCol>
              </a:tblGrid>
              <a:tr h="0">
                <a:tc>
                  <a:txBody>
                    <a:bodyPr/>
                    <a:lstStyle/>
                    <a:p>
                      <a:pPr marL="0" marR="0">
                        <a:spcBef>
                          <a:spcPts val="0"/>
                        </a:spcBef>
                        <a:spcAft>
                          <a:spcPts val="0"/>
                        </a:spcAft>
                      </a:pPr>
                      <a:r>
                        <a:rPr lang="en-US" sz="1400" kern="100" dirty="0">
                          <a:effectLst/>
                        </a:rPr>
                        <a:t>Block 1</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dirty="0">
                          <a:effectLst/>
                        </a:rPr>
                        <a:t>Block 2</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dirty="0">
                          <a:effectLst/>
                        </a:rPr>
                        <a:t>Block 3</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dirty="0">
                          <a:effectLst/>
                        </a:rPr>
                        <a:t>Block 4</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extLst>
                  <a:ext uri="{0D108BD9-81ED-4DB2-BD59-A6C34878D82A}">
                    <a16:rowId xmlns:a16="http://schemas.microsoft.com/office/drawing/2014/main" val="2900410951"/>
                  </a:ext>
                </a:extLst>
              </a:tr>
              <a:tr h="0">
                <a:tc>
                  <a:txBody>
                    <a:bodyPr/>
                    <a:lstStyle/>
                    <a:p>
                      <a:pPr marL="0" marR="0">
                        <a:spcBef>
                          <a:spcPts val="0"/>
                        </a:spcBef>
                        <a:spcAft>
                          <a:spcPts val="0"/>
                        </a:spcAft>
                      </a:pPr>
                      <a:r>
                        <a:rPr lang="en-US" sz="1400" kern="100">
                          <a:effectLst/>
                        </a:rPr>
                        <a:t>indent-intent</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dirty="0">
                          <a:effectLst/>
                        </a:rPr>
                        <a:t>reason-risen</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dirty="0">
                          <a:effectLst/>
                        </a:rPr>
                        <a:t>toru-tooru</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kita-kitta</a:t>
                      </a:r>
                      <a:endParaRPr lang="en-US" sz="1400" kern="100">
                        <a:effectLst/>
                        <a:latin typeface="Times New Roman" panose="02020603050405020304" pitchFamily="18" charset="0"/>
                        <a:ea typeface="Yu Gothic" panose="020B0400000000000000" pitchFamily="34" charset="-128"/>
                      </a:endParaRPr>
                    </a:p>
                  </a:txBody>
                  <a:tcPr marL="68580" marR="68580" marT="0" marB="0"/>
                </a:tc>
                <a:extLst>
                  <a:ext uri="{0D108BD9-81ED-4DB2-BD59-A6C34878D82A}">
                    <a16:rowId xmlns:a16="http://schemas.microsoft.com/office/drawing/2014/main" val="1911153388"/>
                  </a:ext>
                </a:extLst>
              </a:tr>
              <a:tr h="0">
                <a:tc>
                  <a:txBody>
                    <a:bodyPr/>
                    <a:lstStyle/>
                    <a:p>
                      <a:pPr marL="0" marR="0">
                        <a:spcBef>
                          <a:spcPts val="0"/>
                        </a:spcBef>
                        <a:spcAft>
                          <a:spcPts val="0"/>
                        </a:spcAft>
                      </a:pPr>
                      <a:r>
                        <a:rPr lang="en-US" sz="1400" kern="100">
                          <a:effectLst/>
                        </a:rPr>
                        <a:t>indent-intent</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dirty="0">
                          <a:effectLst/>
                        </a:rPr>
                        <a:t>reason-risen</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kita-kitta</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toru-tooru</a:t>
                      </a:r>
                      <a:endParaRPr lang="en-US" sz="1400" kern="100">
                        <a:effectLst/>
                        <a:latin typeface="Times New Roman" panose="02020603050405020304" pitchFamily="18" charset="0"/>
                        <a:ea typeface="Yu Gothic" panose="020B0400000000000000" pitchFamily="34" charset="-128"/>
                      </a:endParaRPr>
                    </a:p>
                  </a:txBody>
                  <a:tcPr marL="68580" marR="68580" marT="0" marB="0"/>
                </a:tc>
                <a:extLst>
                  <a:ext uri="{0D108BD9-81ED-4DB2-BD59-A6C34878D82A}">
                    <a16:rowId xmlns:a16="http://schemas.microsoft.com/office/drawing/2014/main" val="48393835"/>
                  </a:ext>
                </a:extLst>
              </a:tr>
              <a:tr h="0">
                <a:tc>
                  <a:txBody>
                    <a:bodyPr/>
                    <a:lstStyle/>
                    <a:p>
                      <a:pPr marL="0" marR="0">
                        <a:spcBef>
                          <a:spcPts val="0"/>
                        </a:spcBef>
                        <a:spcAft>
                          <a:spcPts val="0"/>
                        </a:spcAft>
                      </a:pPr>
                      <a:r>
                        <a:rPr lang="en-US" sz="1400" kern="100">
                          <a:effectLst/>
                        </a:rPr>
                        <a:t>reason-risen</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indent-intent</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toru-tooru</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kita-kitta</a:t>
                      </a:r>
                      <a:endParaRPr lang="en-US" sz="1400" kern="100">
                        <a:effectLst/>
                        <a:latin typeface="Times New Roman" panose="02020603050405020304" pitchFamily="18" charset="0"/>
                        <a:ea typeface="Yu Gothic" panose="020B0400000000000000" pitchFamily="34" charset="-128"/>
                      </a:endParaRPr>
                    </a:p>
                  </a:txBody>
                  <a:tcPr marL="68580" marR="68580" marT="0" marB="0"/>
                </a:tc>
                <a:extLst>
                  <a:ext uri="{0D108BD9-81ED-4DB2-BD59-A6C34878D82A}">
                    <a16:rowId xmlns:a16="http://schemas.microsoft.com/office/drawing/2014/main" val="3547624729"/>
                  </a:ext>
                </a:extLst>
              </a:tr>
              <a:tr h="0">
                <a:tc>
                  <a:txBody>
                    <a:bodyPr/>
                    <a:lstStyle/>
                    <a:p>
                      <a:pPr marL="0" marR="0">
                        <a:spcBef>
                          <a:spcPts val="0"/>
                        </a:spcBef>
                        <a:spcAft>
                          <a:spcPts val="0"/>
                        </a:spcAft>
                      </a:pPr>
                      <a:r>
                        <a:rPr lang="en-US" sz="1400" kern="100" dirty="0">
                          <a:effectLst/>
                        </a:rPr>
                        <a:t>reason-risen</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dirty="0">
                          <a:effectLst/>
                        </a:rPr>
                        <a:t>indent-intent</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kita-kitta</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dirty="0" err="1">
                          <a:effectLst/>
                        </a:rPr>
                        <a:t>toru-tooru</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extLst>
                  <a:ext uri="{0D108BD9-81ED-4DB2-BD59-A6C34878D82A}">
                    <a16:rowId xmlns:a16="http://schemas.microsoft.com/office/drawing/2014/main" val="1136996382"/>
                  </a:ext>
                </a:extLst>
              </a:tr>
            </a:tbl>
          </a:graphicData>
        </a:graphic>
      </p:graphicFrame>
    </p:spTree>
    <p:extLst>
      <p:ext uri="{BB962C8B-B14F-4D97-AF65-F5344CB8AC3E}">
        <p14:creationId xmlns:p14="http://schemas.microsoft.com/office/powerpoint/2010/main" val="690671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A7CC-24DF-966A-279F-554D0A702486}"/>
              </a:ext>
            </a:extLst>
          </p:cNvPr>
          <p:cNvSpPr>
            <a:spLocks noGrp="1"/>
          </p:cNvSpPr>
          <p:nvPr>
            <p:ph type="title"/>
          </p:nvPr>
        </p:nvSpPr>
        <p:spPr/>
        <p:txBody>
          <a:bodyPr/>
          <a:lstStyle/>
          <a:p>
            <a:r>
              <a:rPr lang="en-US" dirty="0"/>
              <a:t>Experiment 3 AX discrimination test</a:t>
            </a:r>
          </a:p>
        </p:txBody>
      </p:sp>
      <p:sp>
        <p:nvSpPr>
          <p:cNvPr id="4" name="Content Placeholder 2">
            <a:extLst>
              <a:ext uri="{FF2B5EF4-FFF2-40B4-BE49-F238E27FC236}">
                <a16:creationId xmlns:a16="http://schemas.microsoft.com/office/drawing/2014/main" id="{1C5B39BA-C870-7DCF-8039-B95339DBBDB4}"/>
              </a:ext>
            </a:extLst>
          </p:cNvPr>
          <p:cNvSpPr>
            <a:spLocks noGrp="1"/>
          </p:cNvSpPr>
          <p:nvPr>
            <p:ph idx="1"/>
          </p:nvPr>
        </p:nvSpPr>
        <p:spPr>
          <a:xfrm>
            <a:off x="838200" y="1825625"/>
            <a:ext cx="10515600" cy="4351338"/>
          </a:xfrm>
        </p:spPr>
        <p:txBody>
          <a:bodyPr/>
          <a:lstStyle/>
          <a:p>
            <a:r>
              <a:rPr lang="en-US" dirty="0"/>
              <a:t>4 blocks, 50 trials per block, 200 total trials (25* minimal pairs x 4 trial types x 2*** repetitions), 30 second breaks in between each block</a:t>
            </a:r>
          </a:p>
          <a:p>
            <a:pPr lvl="1"/>
            <a:r>
              <a:rPr lang="en-US" dirty="0"/>
              <a:t>trial order is completely randomized across blocks (i.e., 4 trial types of the same minimal pair can appear all in Block 1 or across all four blocks, or anything in between)</a:t>
            </a:r>
          </a:p>
          <a:p>
            <a:r>
              <a:rPr lang="en-US" dirty="0"/>
              <a:t>trial: 500 ms fixation, Stim A, 500 ms ISI, Stim X, response (F (same) or J (different)), NO feedback</a:t>
            </a:r>
          </a:p>
          <a:p>
            <a:pPr lvl="1"/>
            <a:r>
              <a:rPr lang="en-US" dirty="0"/>
              <a:t>alignment of F for same and J for different is counterbalanced to be F for different and J for same across participants (but it will be the same alignment as their training)</a:t>
            </a:r>
          </a:p>
          <a:p>
            <a:endParaRPr lang="en-US" dirty="0"/>
          </a:p>
        </p:txBody>
      </p:sp>
    </p:spTree>
    <p:extLst>
      <p:ext uri="{BB962C8B-B14F-4D97-AF65-F5344CB8AC3E}">
        <p14:creationId xmlns:p14="http://schemas.microsoft.com/office/powerpoint/2010/main" val="869096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F02B-5F31-BF93-7674-B3E4C49D8662}"/>
              </a:ext>
            </a:extLst>
          </p:cNvPr>
          <p:cNvSpPr>
            <a:spLocks noGrp="1"/>
          </p:cNvSpPr>
          <p:nvPr>
            <p:ph type="title"/>
          </p:nvPr>
        </p:nvSpPr>
        <p:spPr/>
        <p:txBody>
          <a:bodyPr/>
          <a:lstStyle/>
          <a:p>
            <a:r>
              <a:rPr lang="en-US" dirty="0"/>
              <a:t>Experiment 3 AX discrimination training</a:t>
            </a:r>
          </a:p>
        </p:txBody>
      </p:sp>
      <p:sp>
        <p:nvSpPr>
          <p:cNvPr id="4" name="Content Placeholder 2">
            <a:extLst>
              <a:ext uri="{FF2B5EF4-FFF2-40B4-BE49-F238E27FC236}">
                <a16:creationId xmlns:a16="http://schemas.microsoft.com/office/drawing/2014/main" id="{56F4680D-794B-0160-4B2B-9BA477A85A8A}"/>
              </a:ext>
            </a:extLst>
          </p:cNvPr>
          <p:cNvSpPr>
            <a:spLocks noGrp="1"/>
          </p:cNvSpPr>
          <p:nvPr>
            <p:ph idx="1"/>
          </p:nvPr>
        </p:nvSpPr>
        <p:spPr>
          <a:xfrm>
            <a:off x="838200" y="1825625"/>
            <a:ext cx="10515600" cy="4351338"/>
          </a:xfrm>
        </p:spPr>
        <p:txBody>
          <a:bodyPr>
            <a:normAutofit fontScale="62500" lnSpcReduction="20000"/>
          </a:bodyPr>
          <a:lstStyle/>
          <a:p>
            <a:r>
              <a:rPr lang="en-US" dirty="0"/>
              <a:t>6 sessions across 3 weeks, 2x per week, at least 48 hours between sessions</a:t>
            </a:r>
          </a:p>
          <a:p>
            <a:r>
              <a:rPr lang="en-US" dirty="0"/>
              <a:t>for the first training session the participant will receive the full instructions, and for each subsequent session the participant will receive a shorter version of instructions as a refresher</a:t>
            </a:r>
          </a:p>
          <a:p>
            <a:r>
              <a:rPr lang="en-US" dirty="0"/>
              <a:t>once they receive the link, they have 48 hours to complete - once they finish they cannot access for at least 48 hours</a:t>
            </a:r>
          </a:p>
          <a:p>
            <a:r>
              <a:rPr lang="en-US" dirty="0"/>
              <a:t>4 practice trials with L1 minimal pairs and feedback</a:t>
            </a:r>
          </a:p>
          <a:p>
            <a:r>
              <a:rPr lang="en-US" dirty="0"/>
              <a:t>8 blocks, 36 trials per block, 288 total trials, 20 second break in between each block</a:t>
            </a:r>
          </a:p>
          <a:p>
            <a:r>
              <a:rPr lang="en-US" dirty="0"/>
              <a:t>trial: 500 ms fixation, Stim A, 500 ms ISI, Stim X, response (F (same) or J (different)), feedback</a:t>
            </a:r>
          </a:p>
          <a:p>
            <a:pPr lvl="1"/>
            <a:r>
              <a:rPr lang="en-US" dirty="0"/>
              <a:t>alignment of F to same and J to different is counterbalanced to be F to different and J to same across participants</a:t>
            </a:r>
          </a:p>
          <a:p>
            <a:r>
              <a:rPr lang="en-US" dirty="0"/>
              <a:t>4 trial types (AA, BB, AB, BA) x 2 repetitions (speaker is randomized per token) for each minimal pair</a:t>
            </a:r>
          </a:p>
          <a:p>
            <a:r>
              <a:rPr lang="en-US" dirty="0"/>
              <a:t>High LD experimental group: 288 total trials (18 minimal pairs x 8 repetitions x 2 languages)</a:t>
            </a:r>
          </a:p>
          <a:p>
            <a:pPr lvl="1"/>
            <a:r>
              <a:rPr lang="en-US" dirty="0"/>
              <a:t>trials blocked by language, but block order is randomized</a:t>
            </a:r>
          </a:p>
          <a:p>
            <a:r>
              <a:rPr lang="en-US" dirty="0"/>
              <a:t>Low LD experimental group: 288 total trials (18 minimal pairs x 16 repetitions)</a:t>
            </a:r>
          </a:p>
        </p:txBody>
      </p:sp>
    </p:spTree>
    <p:extLst>
      <p:ext uri="{BB962C8B-B14F-4D97-AF65-F5344CB8AC3E}">
        <p14:creationId xmlns:p14="http://schemas.microsoft.com/office/powerpoint/2010/main" val="2385473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1132-ADDB-5F03-CC8D-73E06937664B}"/>
              </a:ext>
            </a:extLst>
          </p:cNvPr>
          <p:cNvSpPr>
            <a:spLocks noGrp="1"/>
          </p:cNvSpPr>
          <p:nvPr>
            <p:ph type="title"/>
          </p:nvPr>
        </p:nvSpPr>
        <p:spPr/>
        <p:txBody>
          <a:bodyPr/>
          <a:lstStyle/>
          <a:p>
            <a:r>
              <a:rPr lang="en-US" dirty="0"/>
              <a:t>exp 3 all analyses filtering</a:t>
            </a:r>
          </a:p>
        </p:txBody>
      </p:sp>
      <p:sp>
        <p:nvSpPr>
          <p:cNvPr id="3" name="Content Placeholder 2">
            <a:extLst>
              <a:ext uri="{FF2B5EF4-FFF2-40B4-BE49-F238E27FC236}">
                <a16:creationId xmlns:a16="http://schemas.microsoft.com/office/drawing/2014/main" id="{258F7DB2-EDF0-7283-A0F9-9EB8D5547B91}"/>
              </a:ext>
            </a:extLst>
          </p:cNvPr>
          <p:cNvSpPr>
            <a:spLocks noGrp="1"/>
          </p:cNvSpPr>
          <p:nvPr>
            <p:ph idx="1"/>
          </p:nvPr>
        </p:nvSpPr>
        <p:spPr>
          <a:xfrm>
            <a:off x="838200" y="1825625"/>
            <a:ext cx="10515600" cy="4838646"/>
          </a:xfrm>
        </p:spPr>
        <p:txBody>
          <a:bodyPr>
            <a:normAutofit fontScale="85000" lnSpcReduction="20000"/>
          </a:bodyPr>
          <a:lstStyle/>
          <a:p>
            <a:r>
              <a:rPr lang="en-US" dirty="0"/>
              <a:t>every “filtered” dataset is filtered only for those with pre-post data (n = 18)</a:t>
            </a:r>
          </a:p>
          <a:p>
            <a:r>
              <a:rPr lang="en-US" dirty="0"/>
              <a:t>did not filter any MCPD data by RT (RTs ranged from 2600 ms ~ 95000 ms, so like 2 sec – 90 sec)</a:t>
            </a:r>
          </a:p>
          <a:p>
            <a:pPr lvl="1"/>
            <a:r>
              <a:rPr lang="en-US" dirty="0"/>
              <a:t>MAD filtering would have only removed 6 data points, so I just decided to keep them all so that every person could have their pre-to-post trajectory for every trial (only 20 trials) </a:t>
            </a:r>
          </a:p>
          <a:p>
            <a:pPr lvl="1"/>
            <a:r>
              <a:rPr lang="en-US" dirty="0"/>
              <a:t>840 </a:t>
            </a:r>
            <a:r>
              <a:rPr lang="en-US" dirty="0">
                <a:sym typeface="Wingdings" pitchFamily="2" charset="2"/>
              </a:rPr>
              <a:t> 720 trials (n = 24  n = 18)</a:t>
            </a:r>
            <a:endParaRPr lang="en-US" dirty="0"/>
          </a:p>
          <a:p>
            <a:r>
              <a:rPr lang="en-US" dirty="0"/>
              <a:t>VAS – did not do initial 10 second upper threshold, just did MAD filtering for RT (RTs after filtering ranged from like 560 ms ~ 8600 ms)</a:t>
            </a:r>
          </a:p>
          <a:p>
            <a:pPr lvl="1"/>
            <a:r>
              <a:rPr lang="en-US" dirty="0"/>
              <a:t>4707  </a:t>
            </a:r>
            <a:r>
              <a:rPr lang="en-US" dirty="0">
                <a:sym typeface="Wingdings" pitchFamily="2" charset="2"/>
              </a:rPr>
              <a:t> 4032  3943 trials (n = 24  n = 18  MAD filtered)</a:t>
            </a:r>
          </a:p>
          <a:p>
            <a:r>
              <a:rPr lang="en-US" dirty="0"/>
              <a:t>AX testing and training – did not do initial 150 ms lower and 10 second upper threshold, instead did MAD filtering, then after that filtered any leftover trials still below 150 ms</a:t>
            </a:r>
          </a:p>
          <a:p>
            <a:pPr lvl="1"/>
            <a:r>
              <a:rPr lang="en-US" dirty="0"/>
              <a:t>for testing, RTs ranged from 150 ms ~ 8800 ms; 8625 </a:t>
            </a:r>
            <a:r>
              <a:rPr lang="en-US" dirty="0">
                <a:sym typeface="Wingdings" pitchFamily="2" charset="2"/>
              </a:rPr>
              <a:t> 7200  7057  6760 trials</a:t>
            </a:r>
          </a:p>
          <a:p>
            <a:pPr lvl="1"/>
            <a:r>
              <a:rPr lang="en-US" dirty="0">
                <a:sym typeface="Wingdings" pitchFamily="2" charset="2"/>
              </a:rPr>
              <a:t>for RT analysis, further filtered only for correct trials, ending with 5884 trials</a:t>
            </a:r>
            <a:endParaRPr lang="en-US" dirty="0"/>
          </a:p>
          <a:p>
            <a:pPr lvl="1"/>
            <a:r>
              <a:rPr lang="en-US" dirty="0"/>
              <a:t>for training, RTs ranged from 150 ms ~ 9400 ms; 25918 </a:t>
            </a:r>
            <a:r>
              <a:rPr lang="en-US" dirty="0">
                <a:sym typeface="Wingdings" pitchFamily="2" charset="2"/>
              </a:rPr>
              <a:t> 20735  20208  18693 trials</a:t>
            </a:r>
          </a:p>
          <a:p>
            <a:pPr lvl="1"/>
            <a:r>
              <a:rPr lang="en-US" dirty="0">
                <a:sym typeface="Wingdings" pitchFamily="2" charset="2"/>
              </a:rPr>
              <a:t>n = 24 (17 for training)  n = 18 (12 for training)  MAD filtered  150 ms cutoff</a:t>
            </a:r>
            <a:endParaRPr lang="en-US" dirty="0"/>
          </a:p>
        </p:txBody>
      </p:sp>
    </p:spTree>
    <p:extLst>
      <p:ext uri="{BB962C8B-B14F-4D97-AF65-F5344CB8AC3E}">
        <p14:creationId xmlns:p14="http://schemas.microsoft.com/office/powerpoint/2010/main" val="962422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7442D-6D59-CC35-8881-EE9D7F509739}"/>
              </a:ext>
            </a:extLst>
          </p:cNvPr>
          <p:cNvSpPr>
            <a:spLocks noGrp="1"/>
          </p:cNvSpPr>
          <p:nvPr>
            <p:ph type="title"/>
          </p:nvPr>
        </p:nvSpPr>
        <p:spPr/>
        <p:txBody>
          <a:bodyPr/>
          <a:lstStyle/>
          <a:p>
            <a:r>
              <a:rPr lang="en-US" dirty="0"/>
              <a:t>exp 3 VAS </a:t>
            </a:r>
            <a:r>
              <a:rPr lang="en-US" dirty="0" err="1"/>
              <a:t>curvefitting</a:t>
            </a:r>
            <a:endParaRPr lang="en-US" dirty="0"/>
          </a:p>
        </p:txBody>
      </p:sp>
      <p:sp>
        <p:nvSpPr>
          <p:cNvPr id="3" name="Content Placeholder 2">
            <a:extLst>
              <a:ext uri="{FF2B5EF4-FFF2-40B4-BE49-F238E27FC236}">
                <a16:creationId xmlns:a16="http://schemas.microsoft.com/office/drawing/2014/main" id="{4C0F067F-A7F1-1AAD-68ED-08195103FEAB}"/>
              </a:ext>
            </a:extLst>
          </p:cNvPr>
          <p:cNvSpPr>
            <a:spLocks noGrp="1"/>
          </p:cNvSpPr>
          <p:nvPr>
            <p:ph idx="1"/>
          </p:nvPr>
        </p:nvSpPr>
        <p:spPr>
          <a:xfrm>
            <a:off x="838200" y="1825624"/>
            <a:ext cx="10515600" cy="5032375"/>
          </a:xfrm>
        </p:spPr>
        <p:txBody>
          <a:bodyPr>
            <a:normAutofit fontScale="92500" lnSpcReduction="20000"/>
          </a:bodyPr>
          <a:lstStyle/>
          <a:p>
            <a:r>
              <a:rPr lang="en-US" dirty="0"/>
              <a:t>for both attempts, I left the </a:t>
            </a:r>
            <a:r>
              <a:rPr lang="en-US" dirty="0" err="1"/>
              <a:t>logisticfit.m</a:t>
            </a:r>
            <a:r>
              <a:rPr lang="en-US" dirty="0"/>
              <a:t> changes to be the same as for study 2</a:t>
            </a:r>
          </a:p>
          <a:p>
            <a:r>
              <a:rPr lang="en-US" dirty="0"/>
              <a:t>attempt 1 used the original ls function of </a:t>
            </a:r>
            <a:r>
              <a:rPr lang="en-US" dirty="0" err="1"/>
              <a:t>logistic_ls.m</a:t>
            </a:r>
            <a:r>
              <a:rPr lang="en-US" dirty="0"/>
              <a:t> `ls = mean((y-</a:t>
            </a:r>
            <a:r>
              <a:rPr lang="en-US" dirty="0" err="1"/>
              <a:t>predy</a:t>
            </a:r>
            <a:r>
              <a:rPr lang="en-US" dirty="0"/>
              <a:t>).^2)`</a:t>
            </a:r>
          </a:p>
          <a:p>
            <a:r>
              <a:rPr lang="en-US" dirty="0"/>
              <a:t>attempt 2 used the same penalty ls function as used for study 2 in </a:t>
            </a:r>
            <a:r>
              <a:rPr lang="en-US" dirty="0" err="1"/>
              <a:t>logistic_ls.m</a:t>
            </a:r>
            <a:r>
              <a:rPr lang="en-US" dirty="0"/>
              <a:t>, ending in `ls = </a:t>
            </a:r>
            <a:r>
              <a:rPr lang="en-US" dirty="0" err="1"/>
              <a:t>sse</a:t>
            </a:r>
            <a:r>
              <a:rPr lang="en-US" dirty="0"/>
              <a:t> + penalty` (written with help from </a:t>
            </a:r>
            <a:r>
              <a:rPr lang="en-US" dirty="0" err="1"/>
              <a:t>chatgpt</a:t>
            </a:r>
            <a:r>
              <a:rPr lang="en-US" dirty="0"/>
              <a:t>)</a:t>
            </a:r>
          </a:p>
          <a:p>
            <a:r>
              <a:rPr lang="en-US" dirty="0"/>
              <a:t>I’ve chosen to go with attempt 2 because the slope numbers just make more sense (and it keeps it comparable to study 2)</a:t>
            </a:r>
          </a:p>
          <a:p>
            <a:r>
              <a:rPr lang="en-US" dirty="0"/>
              <a:t>I had to rerun again because one participant was missing their pretraining VAS data (I downloaded the wrong spreadsheet) – so the version of output which doesn’t have “attempt” in any of the filenames is what was used in the analysis (but it uses the same </a:t>
            </a:r>
            <a:r>
              <a:rPr lang="en-US" dirty="0" err="1"/>
              <a:t>logistic_ls.m</a:t>
            </a:r>
            <a:r>
              <a:rPr lang="en-US" dirty="0"/>
              <a:t> penalty ls function as attempt 2)</a:t>
            </a:r>
          </a:p>
          <a:p>
            <a:r>
              <a:rPr lang="en-US" dirty="0"/>
              <a:t>did NO data smoothing, and 10 fit repeats, 7 cores</a:t>
            </a:r>
          </a:p>
          <a:p>
            <a:endParaRPr lang="en-US" dirty="0"/>
          </a:p>
        </p:txBody>
      </p:sp>
    </p:spTree>
    <p:extLst>
      <p:ext uri="{BB962C8B-B14F-4D97-AF65-F5344CB8AC3E}">
        <p14:creationId xmlns:p14="http://schemas.microsoft.com/office/powerpoint/2010/main" val="2639339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48DF-46D5-BDCF-D296-7C0B85F306A0}"/>
              </a:ext>
            </a:extLst>
          </p:cNvPr>
          <p:cNvSpPr>
            <a:spLocks noGrp="1"/>
          </p:cNvSpPr>
          <p:nvPr>
            <p:ph type="title"/>
          </p:nvPr>
        </p:nvSpPr>
        <p:spPr/>
        <p:txBody>
          <a:bodyPr/>
          <a:lstStyle/>
          <a:p>
            <a:r>
              <a:rPr lang="en-US" dirty="0"/>
              <a:t>exp 3 AX training </a:t>
            </a:r>
            <a:r>
              <a:rPr lang="en-US" dirty="0" err="1"/>
              <a:t>dprime</a:t>
            </a:r>
            <a:r>
              <a:rPr lang="en-US" dirty="0"/>
              <a:t> model specifications</a:t>
            </a:r>
          </a:p>
        </p:txBody>
      </p:sp>
      <p:sp>
        <p:nvSpPr>
          <p:cNvPr id="4" name="Content Placeholder 2">
            <a:extLst>
              <a:ext uri="{FF2B5EF4-FFF2-40B4-BE49-F238E27FC236}">
                <a16:creationId xmlns:a16="http://schemas.microsoft.com/office/drawing/2014/main" id="{101E47CE-928F-23C2-516B-F049ECCE007A}"/>
              </a:ext>
            </a:extLst>
          </p:cNvPr>
          <p:cNvSpPr>
            <a:spLocks noGrp="1"/>
          </p:cNvSpPr>
          <p:nvPr>
            <p:ph idx="1"/>
          </p:nvPr>
        </p:nvSpPr>
        <p:spPr>
          <a:xfrm>
            <a:off x="838201" y="1403055"/>
            <a:ext cx="11126492" cy="5385661"/>
          </a:xfrm>
        </p:spPr>
        <p:txBody>
          <a:bodyPr>
            <a:normAutofit lnSpcReduction="10000"/>
          </a:bodyPr>
          <a:lstStyle/>
          <a:p>
            <a:r>
              <a:rPr lang="en-US" sz="2000" dirty="0"/>
              <a:t>modeling trial level discrimination accuracy using GLMM, binomial family with probit link</a:t>
            </a:r>
          </a:p>
          <a:p>
            <a:r>
              <a:rPr lang="en-US" sz="2000" dirty="0"/>
              <a:t>outcome variable is response (“different” or “same”) transformed to numeric (1 = different, 0 = same)</a:t>
            </a:r>
          </a:p>
          <a:p>
            <a:r>
              <a:rPr lang="en-US" sz="2000" dirty="0"/>
              <a:t>main predictor is signal (true signal of the trial, “different” or “same”) transformed to continuous numeric (0.5 = different, -0.5 = same; see notes) – the coefficient for </a:t>
            </a:r>
            <a:r>
              <a:rPr lang="en-US" sz="2000" dirty="0" err="1"/>
              <a:t>signal_cont</a:t>
            </a:r>
            <a:r>
              <a:rPr lang="en-US" sz="2000" dirty="0"/>
              <a:t> and interactions with </a:t>
            </a:r>
            <a:r>
              <a:rPr lang="en-US" sz="2000" dirty="0" err="1"/>
              <a:t>signal_cont</a:t>
            </a:r>
            <a:r>
              <a:rPr lang="en-US" sz="2000" dirty="0"/>
              <a:t> are estimates of </a:t>
            </a:r>
            <a:r>
              <a:rPr lang="en-US" sz="2000" dirty="0" err="1"/>
              <a:t>dprime</a:t>
            </a:r>
            <a:r>
              <a:rPr lang="en-US" sz="2000" dirty="0"/>
              <a:t> (anything without interaction with </a:t>
            </a:r>
            <a:r>
              <a:rPr lang="en-US" sz="2000" dirty="0" err="1"/>
              <a:t>signal_cont</a:t>
            </a:r>
            <a:r>
              <a:rPr lang="en-US" sz="2000" dirty="0"/>
              <a:t> are estimates of bias criterion c)</a:t>
            </a:r>
          </a:p>
          <a:p>
            <a:r>
              <a:rPr lang="en-US" sz="2000" dirty="0"/>
              <a:t>other main predictors are session (dummy coded, session 1 = reference level), </a:t>
            </a:r>
            <a:r>
              <a:rPr lang="en-US" sz="2000" dirty="0" err="1"/>
              <a:t>exp_group</a:t>
            </a:r>
            <a:r>
              <a:rPr lang="en-US" sz="2000" dirty="0"/>
              <a:t> (just the training groups so Low LD = -0.5 and High LD = 0.5) and AX training language (Japanese = reference level – so MSA when variable = 1 is only relevant for high LD group)</a:t>
            </a:r>
          </a:p>
          <a:p>
            <a:r>
              <a:rPr lang="en-US" sz="2000" dirty="0"/>
              <a:t>control variables: MLD_A, MLD_P, </a:t>
            </a:r>
            <a:r>
              <a:rPr lang="en-US" sz="2000" dirty="0" err="1"/>
              <a:t>mcpd_pretest_acc</a:t>
            </a:r>
            <a:r>
              <a:rPr lang="en-US" sz="2000" dirty="0"/>
              <a:t> (all mean-centered), </a:t>
            </a:r>
            <a:r>
              <a:rPr lang="en-US" sz="2000" dirty="0" err="1"/>
              <a:t>days_between</a:t>
            </a:r>
            <a:r>
              <a:rPr lang="en-US" sz="2000" dirty="0"/>
              <a:t> (days in between first and last training session) which was zeroed at the minimum value in the data, </a:t>
            </a:r>
            <a:r>
              <a:rPr lang="en-US" sz="2000" dirty="0" err="1"/>
              <a:t>speaker_signal</a:t>
            </a:r>
            <a:r>
              <a:rPr lang="en-US" sz="2000" dirty="0"/>
              <a:t> (different = 0.5, same = -0.5)</a:t>
            </a:r>
          </a:p>
          <a:p>
            <a:r>
              <a:rPr lang="en-US" sz="2000" dirty="0"/>
              <a:t>I modeled random intercepts for both ID and </a:t>
            </a:r>
            <a:r>
              <a:rPr lang="en-US" sz="2000" dirty="0" err="1"/>
              <a:t>word_pair</a:t>
            </a:r>
            <a:r>
              <a:rPr lang="en-US" sz="2000" dirty="0"/>
              <a:t> because they made the model better; I modeled random slope for </a:t>
            </a:r>
            <a:r>
              <a:rPr lang="en-US" sz="2000" dirty="0" err="1"/>
              <a:t>signal_cont</a:t>
            </a:r>
            <a:r>
              <a:rPr lang="en-US" sz="2000" dirty="0"/>
              <a:t> and random slope interaction for </a:t>
            </a:r>
            <a:r>
              <a:rPr lang="en-US" sz="2000" dirty="0" err="1"/>
              <a:t>signal_cont:session</a:t>
            </a:r>
            <a:r>
              <a:rPr lang="en-US" sz="2000" dirty="0"/>
              <a:t> (not interested in random slope of just session, since that just estimates bias c per session) and random slope for </a:t>
            </a:r>
            <a:r>
              <a:rPr lang="en-US" sz="2000" dirty="0" err="1"/>
              <a:t>signal_cont</a:t>
            </a:r>
            <a:r>
              <a:rPr lang="en-US" sz="2000" dirty="0"/>
              <a:t> for </a:t>
            </a:r>
            <a:r>
              <a:rPr lang="en-US" sz="2000" dirty="0" err="1"/>
              <a:t>word_pair</a:t>
            </a:r>
            <a:r>
              <a:rPr lang="en-US" sz="2000" dirty="0"/>
              <a:t> (I’m pretty sure the model did not converge when interacting with session for </a:t>
            </a:r>
            <a:r>
              <a:rPr lang="en-US" sz="2000" dirty="0" err="1"/>
              <a:t>word_pair</a:t>
            </a:r>
            <a:r>
              <a:rPr lang="en-US" sz="2000" dirty="0"/>
              <a:t>) – also did not model correlations between random slopes for </a:t>
            </a:r>
            <a:r>
              <a:rPr lang="en-US" sz="2000" dirty="0" err="1"/>
              <a:t>signal_cont:session</a:t>
            </a:r>
            <a:r>
              <a:rPr lang="en-US" sz="2000" dirty="0"/>
              <a:t> (and between </a:t>
            </a:r>
            <a:r>
              <a:rPr lang="en-US" sz="2000" dirty="0" err="1"/>
              <a:t>signal_cont</a:t>
            </a:r>
            <a:r>
              <a:rPr lang="en-US" sz="2000" dirty="0"/>
              <a:t> and intercept) to help with model convergence</a:t>
            </a:r>
          </a:p>
        </p:txBody>
      </p:sp>
    </p:spTree>
    <p:extLst>
      <p:ext uri="{BB962C8B-B14F-4D97-AF65-F5344CB8AC3E}">
        <p14:creationId xmlns:p14="http://schemas.microsoft.com/office/powerpoint/2010/main" val="889443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257E8-468E-AB13-46F2-4522BF1B72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24AD1A-4800-ADE4-A2E8-2BFE634A31F2}"/>
              </a:ext>
            </a:extLst>
          </p:cNvPr>
          <p:cNvSpPr>
            <a:spLocks noGrp="1"/>
          </p:cNvSpPr>
          <p:nvPr>
            <p:ph type="title"/>
          </p:nvPr>
        </p:nvSpPr>
        <p:spPr/>
        <p:txBody>
          <a:bodyPr/>
          <a:lstStyle/>
          <a:p>
            <a:r>
              <a:rPr lang="en-US" dirty="0"/>
              <a:t>exp 3 VAS model specifications</a:t>
            </a:r>
          </a:p>
        </p:txBody>
      </p:sp>
      <p:sp>
        <p:nvSpPr>
          <p:cNvPr id="3" name="Content Placeholder 2">
            <a:extLst>
              <a:ext uri="{FF2B5EF4-FFF2-40B4-BE49-F238E27FC236}">
                <a16:creationId xmlns:a16="http://schemas.microsoft.com/office/drawing/2014/main" id="{5032CC3E-1F63-3DBD-F22A-15FA66167491}"/>
              </a:ext>
            </a:extLst>
          </p:cNvPr>
          <p:cNvSpPr>
            <a:spLocks noGrp="1"/>
          </p:cNvSpPr>
          <p:nvPr>
            <p:ph idx="1"/>
          </p:nvPr>
        </p:nvSpPr>
        <p:spPr/>
        <p:txBody>
          <a:bodyPr>
            <a:normAutofit fontScale="85000" lnSpcReduction="20000"/>
          </a:bodyPr>
          <a:lstStyle/>
          <a:p>
            <a:r>
              <a:rPr lang="en-US" dirty="0"/>
              <a:t>VAS measures (slope, response variability) are grand-mean centered and scaled to 1 SD using base R scale function (z-transformed)</a:t>
            </a:r>
          </a:p>
          <a:p>
            <a:r>
              <a:rPr lang="en-US" dirty="0" err="1"/>
              <a:t>prepost</a:t>
            </a:r>
            <a:r>
              <a:rPr lang="en-US" dirty="0"/>
              <a:t> was dummy coded (pre = 0)</a:t>
            </a:r>
          </a:p>
          <a:p>
            <a:r>
              <a:rPr lang="en-US" dirty="0"/>
              <a:t>language was effects coded (English = -0.5, Japanese = 0.5)</a:t>
            </a:r>
          </a:p>
          <a:p>
            <a:r>
              <a:rPr lang="en-US" dirty="0" err="1"/>
              <a:t>exp_group</a:t>
            </a:r>
            <a:r>
              <a:rPr lang="en-US" dirty="0"/>
              <a:t> had three levels and was orthogonally coded with two contrasts: comparing control vs. experimental groups (Control = -2/3, Low LD = 1/3, High LD = 1/3), and comparing the two experimental groups (Control = 0, Low LD = -0.5, High LD = 0.5)</a:t>
            </a:r>
          </a:p>
          <a:p>
            <a:r>
              <a:rPr lang="en-US" dirty="0"/>
              <a:t>control variables: MLD_A, MLD_P, </a:t>
            </a:r>
            <a:r>
              <a:rPr lang="en-US" dirty="0" err="1"/>
              <a:t>pretest_dprime</a:t>
            </a:r>
            <a:r>
              <a:rPr lang="en-US" dirty="0"/>
              <a:t> (calculated with psycho </a:t>
            </a:r>
            <a:r>
              <a:rPr lang="en-US" dirty="0" err="1"/>
              <a:t>dprime</a:t>
            </a:r>
            <a:r>
              <a:rPr lang="en-US" dirty="0"/>
              <a:t> function), </a:t>
            </a:r>
            <a:r>
              <a:rPr lang="en-US" dirty="0" err="1"/>
              <a:t>mcpd_pretest_acc</a:t>
            </a:r>
            <a:r>
              <a:rPr lang="en-US" dirty="0"/>
              <a:t> (all mean-centered), </a:t>
            </a:r>
            <a:r>
              <a:rPr lang="en-US" dirty="0" err="1"/>
              <a:t>days_between</a:t>
            </a:r>
            <a:r>
              <a:rPr lang="en-US" dirty="0"/>
              <a:t> (days in between pre and post) which was zeroed at the minimum value in the data</a:t>
            </a:r>
          </a:p>
          <a:p>
            <a:r>
              <a:rPr lang="en-US" dirty="0"/>
              <a:t>random slope for </a:t>
            </a:r>
            <a:r>
              <a:rPr lang="en-US" dirty="0" err="1"/>
              <a:t>prepost</a:t>
            </a:r>
            <a:r>
              <a:rPr lang="en-US" dirty="0"/>
              <a:t> and language (additive – see notes) and intercept for ID, random intercept for pair</a:t>
            </a:r>
          </a:p>
          <a:p>
            <a:endParaRPr lang="en-US" dirty="0"/>
          </a:p>
        </p:txBody>
      </p:sp>
    </p:spTree>
    <p:extLst>
      <p:ext uri="{BB962C8B-B14F-4D97-AF65-F5344CB8AC3E}">
        <p14:creationId xmlns:p14="http://schemas.microsoft.com/office/powerpoint/2010/main" val="1610369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7E21F-2BA9-DFF7-ECCC-CEE338198AF8}"/>
              </a:ext>
            </a:extLst>
          </p:cNvPr>
          <p:cNvSpPr>
            <a:spLocks noGrp="1"/>
          </p:cNvSpPr>
          <p:nvPr>
            <p:ph type="title"/>
          </p:nvPr>
        </p:nvSpPr>
        <p:spPr>
          <a:xfrm>
            <a:off x="838200" y="108489"/>
            <a:ext cx="10515600" cy="1325563"/>
          </a:xfrm>
        </p:spPr>
        <p:txBody>
          <a:bodyPr/>
          <a:lstStyle/>
          <a:p>
            <a:r>
              <a:rPr lang="en-US" dirty="0"/>
              <a:t>exp 3 AX </a:t>
            </a:r>
            <a:r>
              <a:rPr lang="en-US" dirty="0" err="1"/>
              <a:t>dprime</a:t>
            </a:r>
            <a:r>
              <a:rPr lang="en-US" dirty="0"/>
              <a:t> model specifications</a:t>
            </a:r>
          </a:p>
        </p:txBody>
      </p:sp>
      <p:sp>
        <p:nvSpPr>
          <p:cNvPr id="3" name="Content Placeholder 2">
            <a:extLst>
              <a:ext uri="{FF2B5EF4-FFF2-40B4-BE49-F238E27FC236}">
                <a16:creationId xmlns:a16="http://schemas.microsoft.com/office/drawing/2014/main" id="{B53A0176-4D79-66E1-49C2-A303B4813EF5}"/>
              </a:ext>
            </a:extLst>
          </p:cNvPr>
          <p:cNvSpPr>
            <a:spLocks noGrp="1"/>
          </p:cNvSpPr>
          <p:nvPr>
            <p:ph idx="1"/>
          </p:nvPr>
        </p:nvSpPr>
        <p:spPr>
          <a:xfrm>
            <a:off x="838201" y="1403055"/>
            <a:ext cx="11126492" cy="5385661"/>
          </a:xfrm>
        </p:spPr>
        <p:txBody>
          <a:bodyPr>
            <a:normAutofit lnSpcReduction="10000"/>
          </a:bodyPr>
          <a:lstStyle/>
          <a:p>
            <a:r>
              <a:rPr lang="en-US" sz="2000" dirty="0"/>
              <a:t>modeling trial level discrimination accuracy using GLMM, binomial family with probit link</a:t>
            </a:r>
          </a:p>
          <a:p>
            <a:r>
              <a:rPr lang="en-US" sz="2000" dirty="0"/>
              <a:t>outcome variable is response (“different” or “same”) transformed to numeric (1 = different, 0 = same)</a:t>
            </a:r>
          </a:p>
          <a:p>
            <a:r>
              <a:rPr lang="en-US" sz="2000" dirty="0"/>
              <a:t>main predictor is signal (true signal of the trial, “different” or “same”) transformed to continuous numeric (0.5 = different, -0.5 = same; see notes) – the coefficient for </a:t>
            </a:r>
            <a:r>
              <a:rPr lang="en-US" sz="2000" dirty="0" err="1"/>
              <a:t>signal_cont</a:t>
            </a:r>
            <a:r>
              <a:rPr lang="en-US" sz="2000" dirty="0"/>
              <a:t> and interactions with </a:t>
            </a:r>
            <a:r>
              <a:rPr lang="en-US" sz="2000" dirty="0" err="1"/>
              <a:t>signal_cont</a:t>
            </a:r>
            <a:r>
              <a:rPr lang="en-US" sz="2000" dirty="0"/>
              <a:t> are estimates of </a:t>
            </a:r>
            <a:r>
              <a:rPr lang="en-US" sz="2000" dirty="0" err="1"/>
              <a:t>dprime</a:t>
            </a:r>
            <a:r>
              <a:rPr lang="en-US" sz="2000" dirty="0"/>
              <a:t> (anything without interaction with </a:t>
            </a:r>
            <a:r>
              <a:rPr lang="en-US" sz="2000" dirty="0" err="1"/>
              <a:t>signal_cont</a:t>
            </a:r>
            <a:r>
              <a:rPr lang="en-US" sz="2000" dirty="0"/>
              <a:t> are estimates of bias criterion c)</a:t>
            </a:r>
          </a:p>
          <a:p>
            <a:r>
              <a:rPr lang="en-US" sz="2000" dirty="0"/>
              <a:t>other main predictors are </a:t>
            </a:r>
            <a:r>
              <a:rPr lang="en-US" sz="2000" dirty="0" err="1"/>
              <a:t>prepost</a:t>
            </a:r>
            <a:r>
              <a:rPr lang="en-US" sz="2000" dirty="0"/>
              <a:t> (dummy coded, pre = 0), </a:t>
            </a:r>
            <a:r>
              <a:rPr lang="en-US" sz="2000" dirty="0" err="1"/>
              <a:t>zslope</a:t>
            </a:r>
            <a:r>
              <a:rPr lang="en-US" sz="2000" dirty="0"/>
              <a:t> and </a:t>
            </a:r>
            <a:r>
              <a:rPr lang="en-US" sz="2000" dirty="0" err="1"/>
              <a:t>zvar</a:t>
            </a:r>
            <a:r>
              <a:rPr lang="en-US" sz="2000" dirty="0"/>
              <a:t> separately for English and Japanese (averaged across the pairs in each language) at pre and post, and </a:t>
            </a:r>
            <a:r>
              <a:rPr lang="en-US" sz="2000" dirty="0" err="1"/>
              <a:t>exp_group</a:t>
            </a:r>
            <a:r>
              <a:rPr lang="en-US" sz="2000" dirty="0"/>
              <a:t>, which had three levels and was orthogonally coded with two contrasts: comparing control vs. experimental groups (Control = -2/3, Low LD = 1/3, High LD = 1/3), and comparing the two experimental groups (Control = 0, Low LD = -0.5, High LD = 0.5)</a:t>
            </a:r>
          </a:p>
          <a:p>
            <a:r>
              <a:rPr lang="en-US" sz="2000" dirty="0"/>
              <a:t>control variables: MLD_A, MLD_P, </a:t>
            </a:r>
            <a:r>
              <a:rPr lang="en-US" sz="2000" dirty="0" err="1"/>
              <a:t>mcpd_pretest_acc</a:t>
            </a:r>
            <a:r>
              <a:rPr lang="en-US" sz="2000" dirty="0"/>
              <a:t> (all mean-centered), </a:t>
            </a:r>
            <a:r>
              <a:rPr lang="en-US" sz="2000" dirty="0" err="1"/>
              <a:t>days_between</a:t>
            </a:r>
            <a:r>
              <a:rPr lang="en-US" sz="2000" dirty="0"/>
              <a:t> (days in between pre and post) which was zeroed at the minimum value in the data, </a:t>
            </a:r>
            <a:r>
              <a:rPr lang="en-US" sz="2000" dirty="0" err="1"/>
              <a:t>speaker_signal</a:t>
            </a:r>
            <a:r>
              <a:rPr lang="en-US" sz="2000" dirty="0"/>
              <a:t> (different = 0.5, same = -0.5)</a:t>
            </a:r>
          </a:p>
          <a:p>
            <a:r>
              <a:rPr lang="en-US" sz="2000" dirty="0"/>
              <a:t>random slope for </a:t>
            </a:r>
            <a:r>
              <a:rPr lang="en-US" sz="2000" dirty="0" err="1"/>
              <a:t>signal_cont</a:t>
            </a:r>
            <a:r>
              <a:rPr lang="en-US" sz="2000" dirty="0"/>
              <a:t> (no interaction – see notes) for ID and </a:t>
            </a:r>
            <a:r>
              <a:rPr lang="en-US" sz="2000" dirty="0" err="1"/>
              <a:t>word_pair</a:t>
            </a:r>
            <a:r>
              <a:rPr lang="en-US" sz="2000" dirty="0"/>
              <a:t> – did not model any random intercepts since that just estimates bias c – and because of this, there was no estimates of correlations between random parameters</a:t>
            </a:r>
          </a:p>
        </p:txBody>
      </p:sp>
    </p:spTree>
    <p:extLst>
      <p:ext uri="{BB962C8B-B14F-4D97-AF65-F5344CB8AC3E}">
        <p14:creationId xmlns:p14="http://schemas.microsoft.com/office/powerpoint/2010/main" val="2240163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EEBC-4096-E00D-EEC6-D3E533434FFD}"/>
              </a:ext>
            </a:extLst>
          </p:cNvPr>
          <p:cNvSpPr>
            <a:spLocks noGrp="1"/>
          </p:cNvSpPr>
          <p:nvPr>
            <p:ph type="title"/>
          </p:nvPr>
        </p:nvSpPr>
        <p:spPr/>
        <p:txBody>
          <a:bodyPr/>
          <a:lstStyle/>
          <a:p>
            <a:r>
              <a:rPr lang="en-US" dirty="0"/>
              <a:t>Exp 1 VAS</a:t>
            </a:r>
          </a:p>
        </p:txBody>
      </p:sp>
      <p:sp>
        <p:nvSpPr>
          <p:cNvPr id="3" name="Content Placeholder 2">
            <a:extLst>
              <a:ext uri="{FF2B5EF4-FFF2-40B4-BE49-F238E27FC236}">
                <a16:creationId xmlns:a16="http://schemas.microsoft.com/office/drawing/2014/main" id="{9BAD6168-0000-B84B-699E-969A9F21854D}"/>
              </a:ext>
            </a:extLst>
          </p:cNvPr>
          <p:cNvSpPr>
            <a:spLocks noGrp="1"/>
          </p:cNvSpPr>
          <p:nvPr>
            <p:ph idx="1"/>
          </p:nvPr>
        </p:nvSpPr>
        <p:spPr>
          <a:xfrm>
            <a:off x="838200" y="1420668"/>
            <a:ext cx="10515600" cy="4351338"/>
          </a:xfrm>
        </p:spPr>
        <p:txBody>
          <a:bodyPr>
            <a:normAutofit fontScale="92500"/>
          </a:bodyPr>
          <a:lstStyle/>
          <a:p>
            <a:r>
              <a:rPr lang="en-US" dirty="0"/>
              <a:t>4 blocks, 1 for each continuum (2 English, 2 Japanese) – 35 tokens per continuum (7 primary dimension steps x 5 secondary dimension steps)</a:t>
            </a:r>
          </a:p>
          <a:p>
            <a:r>
              <a:rPr lang="en-US" dirty="0"/>
              <a:t>420 trials total (35 tokens x 3 repetitions x 4 continua)</a:t>
            </a:r>
          </a:p>
          <a:p>
            <a:r>
              <a:rPr lang="en-US" dirty="0"/>
              <a:t>105 trials per block (tokens repeated 3x)</a:t>
            </a:r>
          </a:p>
          <a:p>
            <a:pPr lvl="1"/>
            <a:r>
              <a:rPr lang="en-US" dirty="0"/>
              <a:t>3 mini-blocks of 35 trials (20 seconds of break in between mini-blocks)</a:t>
            </a:r>
          </a:p>
          <a:p>
            <a:pPr lvl="1"/>
            <a:r>
              <a:rPr lang="en-US" dirty="0"/>
              <a:t>60 seconds of break in between blocks</a:t>
            </a:r>
          </a:p>
          <a:p>
            <a:pPr lvl="1"/>
            <a:r>
              <a:rPr lang="en-US" dirty="0"/>
              <a:t>the position of each word on the endpoints (e.g., for the /d/-/t/ continuum, indent on the left and intent on the right) is randomized across</a:t>
            </a:r>
            <a:r>
              <a:rPr lang="en-US" i="1" dirty="0"/>
              <a:t> </a:t>
            </a:r>
            <a:r>
              <a:rPr lang="en-US" dirty="0"/>
              <a:t>participants</a:t>
            </a:r>
          </a:p>
          <a:p>
            <a:r>
              <a:rPr lang="en-US" dirty="0"/>
              <a:t>no attention checks</a:t>
            </a:r>
          </a:p>
          <a:p>
            <a:r>
              <a:rPr lang="en-US" dirty="0"/>
              <a:t>4 spreadsheets for order of blocks (or can randomize blocks in Gorilla)</a:t>
            </a:r>
          </a:p>
        </p:txBody>
      </p:sp>
      <p:graphicFrame>
        <p:nvGraphicFramePr>
          <p:cNvPr id="4" name="Table 3">
            <a:extLst>
              <a:ext uri="{FF2B5EF4-FFF2-40B4-BE49-F238E27FC236}">
                <a16:creationId xmlns:a16="http://schemas.microsoft.com/office/drawing/2014/main" id="{B496F8B4-2773-BF46-1243-93A1B9697DA5}"/>
              </a:ext>
            </a:extLst>
          </p:cNvPr>
          <p:cNvGraphicFramePr>
            <a:graphicFrameLocks noGrp="1"/>
          </p:cNvGraphicFramePr>
          <p:nvPr>
            <p:extLst>
              <p:ext uri="{D42A27DB-BD31-4B8C-83A1-F6EECF244321}">
                <p14:modId xmlns:p14="http://schemas.microsoft.com/office/powerpoint/2010/main" val="475206166"/>
              </p:ext>
            </p:extLst>
          </p:nvPr>
        </p:nvGraphicFramePr>
        <p:xfrm>
          <a:off x="3108961" y="5697394"/>
          <a:ext cx="5196840" cy="1066800"/>
        </p:xfrm>
        <a:graphic>
          <a:graphicData uri="http://schemas.openxmlformats.org/drawingml/2006/table">
            <a:tbl>
              <a:tblPr firstRow="1" firstCol="1" bandRow="1">
                <a:tableStyleId>{5940675A-B579-460E-94D1-54222C63F5DA}</a:tableStyleId>
              </a:tblPr>
              <a:tblGrid>
                <a:gridCol w="1317625">
                  <a:extLst>
                    <a:ext uri="{9D8B030D-6E8A-4147-A177-3AD203B41FA5}">
                      <a16:colId xmlns:a16="http://schemas.microsoft.com/office/drawing/2014/main" val="965798433"/>
                    </a:ext>
                  </a:extLst>
                </a:gridCol>
                <a:gridCol w="1242695">
                  <a:extLst>
                    <a:ext uri="{9D8B030D-6E8A-4147-A177-3AD203B41FA5}">
                      <a16:colId xmlns:a16="http://schemas.microsoft.com/office/drawing/2014/main" val="3813166639"/>
                    </a:ext>
                  </a:extLst>
                </a:gridCol>
                <a:gridCol w="1318260">
                  <a:extLst>
                    <a:ext uri="{9D8B030D-6E8A-4147-A177-3AD203B41FA5}">
                      <a16:colId xmlns:a16="http://schemas.microsoft.com/office/drawing/2014/main" val="3413433048"/>
                    </a:ext>
                  </a:extLst>
                </a:gridCol>
                <a:gridCol w="1318260">
                  <a:extLst>
                    <a:ext uri="{9D8B030D-6E8A-4147-A177-3AD203B41FA5}">
                      <a16:colId xmlns:a16="http://schemas.microsoft.com/office/drawing/2014/main" val="912889797"/>
                    </a:ext>
                  </a:extLst>
                </a:gridCol>
              </a:tblGrid>
              <a:tr h="0">
                <a:tc>
                  <a:txBody>
                    <a:bodyPr/>
                    <a:lstStyle/>
                    <a:p>
                      <a:pPr marL="0" marR="0">
                        <a:spcBef>
                          <a:spcPts val="0"/>
                        </a:spcBef>
                        <a:spcAft>
                          <a:spcPts val="0"/>
                        </a:spcAft>
                      </a:pPr>
                      <a:r>
                        <a:rPr lang="en-US" sz="1400" kern="100">
                          <a:effectLst/>
                        </a:rPr>
                        <a:t>Block 1</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Block 2</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Blocks 3</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Blocks 4</a:t>
                      </a:r>
                      <a:endParaRPr lang="en-US" sz="1400" kern="100">
                        <a:effectLst/>
                        <a:latin typeface="Times New Roman" panose="02020603050405020304" pitchFamily="18" charset="0"/>
                        <a:ea typeface="Yu Gothic" panose="020B0400000000000000" pitchFamily="34" charset="-128"/>
                      </a:endParaRPr>
                    </a:p>
                  </a:txBody>
                  <a:tcPr marL="68580" marR="68580" marT="0" marB="0"/>
                </a:tc>
                <a:extLst>
                  <a:ext uri="{0D108BD9-81ED-4DB2-BD59-A6C34878D82A}">
                    <a16:rowId xmlns:a16="http://schemas.microsoft.com/office/drawing/2014/main" val="2900410951"/>
                  </a:ext>
                </a:extLst>
              </a:tr>
              <a:tr h="0">
                <a:tc>
                  <a:txBody>
                    <a:bodyPr/>
                    <a:lstStyle/>
                    <a:p>
                      <a:pPr marL="0" marR="0">
                        <a:spcBef>
                          <a:spcPts val="0"/>
                        </a:spcBef>
                        <a:spcAft>
                          <a:spcPts val="0"/>
                        </a:spcAft>
                      </a:pPr>
                      <a:r>
                        <a:rPr lang="en-US" sz="1400" kern="100">
                          <a:effectLst/>
                        </a:rPr>
                        <a:t>indent-intent</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dirty="0">
                          <a:effectLst/>
                        </a:rPr>
                        <a:t>reason-risen</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toru-tooru</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kita-kitta</a:t>
                      </a:r>
                      <a:endParaRPr lang="en-US" sz="1400" kern="100">
                        <a:effectLst/>
                        <a:latin typeface="Times New Roman" panose="02020603050405020304" pitchFamily="18" charset="0"/>
                        <a:ea typeface="Yu Gothic" panose="020B0400000000000000" pitchFamily="34" charset="-128"/>
                      </a:endParaRPr>
                    </a:p>
                  </a:txBody>
                  <a:tcPr marL="68580" marR="68580" marT="0" marB="0"/>
                </a:tc>
                <a:extLst>
                  <a:ext uri="{0D108BD9-81ED-4DB2-BD59-A6C34878D82A}">
                    <a16:rowId xmlns:a16="http://schemas.microsoft.com/office/drawing/2014/main" val="1911153388"/>
                  </a:ext>
                </a:extLst>
              </a:tr>
              <a:tr h="0">
                <a:tc>
                  <a:txBody>
                    <a:bodyPr/>
                    <a:lstStyle/>
                    <a:p>
                      <a:pPr marL="0" marR="0">
                        <a:spcBef>
                          <a:spcPts val="0"/>
                        </a:spcBef>
                        <a:spcAft>
                          <a:spcPts val="0"/>
                        </a:spcAft>
                      </a:pPr>
                      <a:r>
                        <a:rPr lang="en-US" sz="1400" kern="100">
                          <a:effectLst/>
                        </a:rPr>
                        <a:t>indent-intent</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dirty="0">
                          <a:effectLst/>
                        </a:rPr>
                        <a:t>reason-risen</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kita-kitta</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toru-tooru</a:t>
                      </a:r>
                      <a:endParaRPr lang="en-US" sz="1400" kern="100">
                        <a:effectLst/>
                        <a:latin typeface="Times New Roman" panose="02020603050405020304" pitchFamily="18" charset="0"/>
                        <a:ea typeface="Yu Gothic" panose="020B0400000000000000" pitchFamily="34" charset="-128"/>
                      </a:endParaRPr>
                    </a:p>
                  </a:txBody>
                  <a:tcPr marL="68580" marR="68580" marT="0" marB="0"/>
                </a:tc>
                <a:extLst>
                  <a:ext uri="{0D108BD9-81ED-4DB2-BD59-A6C34878D82A}">
                    <a16:rowId xmlns:a16="http://schemas.microsoft.com/office/drawing/2014/main" val="48393835"/>
                  </a:ext>
                </a:extLst>
              </a:tr>
              <a:tr h="0">
                <a:tc>
                  <a:txBody>
                    <a:bodyPr/>
                    <a:lstStyle/>
                    <a:p>
                      <a:pPr marL="0" marR="0">
                        <a:spcBef>
                          <a:spcPts val="0"/>
                        </a:spcBef>
                        <a:spcAft>
                          <a:spcPts val="0"/>
                        </a:spcAft>
                      </a:pPr>
                      <a:r>
                        <a:rPr lang="en-US" sz="1400" kern="100">
                          <a:effectLst/>
                        </a:rPr>
                        <a:t>reason-risen</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indent-intent</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toru-tooru</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kita-kitta</a:t>
                      </a:r>
                      <a:endParaRPr lang="en-US" sz="1400" kern="100">
                        <a:effectLst/>
                        <a:latin typeface="Times New Roman" panose="02020603050405020304" pitchFamily="18" charset="0"/>
                        <a:ea typeface="Yu Gothic" panose="020B0400000000000000" pitchFamily="34" charset="-128"/>
                      </a:endParaRPr>
                    </a:p>
                  </a:txBody>
                  <a:tcPr marL="68580" marR="68580" marT="0" marB="0"/>
                </a:tc>
                <a:extLst>
                  <a:ext uri="{0D108BD9-81ED-4DB2-BD59-A6C34878D82A}">
                    <a16:rowId xmlns:a16="http://schemas.microsoft.com/office/drawing/2014/main" val="3547624729"/>
                  </a:ext>
                </a:extLst>
              </a:tr>
              <a:tr h="0">
                <a:tc>
                  <a:txBody>
                    <a:bodyPr/>
                    <a:lstStyle/>
                    <a:p>
                      <a:pPr marL="0" marR="0">
                        <a:spcBef>
                          <a:spcPts val="0"/>
                        </a:spcBef>
                        <a:spcAft>
                          <a:spcPts val="0"/>
                        </a:spcAft>
                      </a:pPr>
                      <a:r>
                        <a:rPr lang="en-US" sz="1400" kern="100">
                          <a:effectLst/>
                        </a:rPr>
                        <a:t>reason-risen</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dirty="0">
                          <a:effectLst/>
                        </a:rPr>
                        <a:t>indent-intent</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a:effectLst/>
                        </a:rPr>
                        <a:t>kita-kitta</a:t>
                      </a:r>
                      <a:endParaRPr lang="en-US" sz="1400" kern="100">
                        <a:effectLst/>
                        <a:latin typeface="Times New Roman" panose="02020603050405020304" pitchFamily="18" charset="0"/>
                        <a:ea typeface="Yu Gothic" panose="020B0400000000000000" pitchFamily="34" charset="-128"/>
                      </a:endParaRPr>
                    </a:p>
                  </a:txBody>
                  <a:tcPr marL="68580" marR="68580" marT="0" marB="0"/>
                </a:tc>
                <a:tc>
                  <a:txBody>
                    <a:bodyPr/>
                    <a:lstStyle/>
                    <a:p>
                      <a:pPr marL="0" marR="0">
                        <a:spcBef>
                          <a:spcPts val="0"/>
                        </a:spcBef>
                        <a:spcAft>
                          <a:spcPts val="0"/>
                        </a:spcAft>
                      </a:pPr>
                      <a:r>
                        <a:rPr lang="en-US" sz="1400" kern="100" dirty="0" err="1">
                          <a:effectLst/>
                        </a:rPr>
                        <a:t>toru-tooru</a:t>
                      </a:r>
                      <a:endParaRPr lang="en-US" sz="1400" kern="100" dirty="0">
                        <a:effectLst/>
                        <a:latin typeface="Times New Roman" panose="02020603050405020304" pitchFamily="18" charset="0"/>
                        <a:ea typeface="Yu Gothic" panose="020B0400000000000000" pitchFamily="34" charset="-128"/>
                      </a:endParaRPr>
                    </a:p>
                  </a:txBody>
                  <a:tcPr marL="68580" marR="68580" marT="0" marB="0"/>
                </a:tc>
                <a:extLst>
                  <a:ext uri="{0D108BD9-81ED-4DB2-BD59-A6C34878D82A}">
                    <a16:rowId xmlns:a16="http://schemas.microsoft.com/office/drawing/2014/main" val="1136996382"/>
                  </a:ext>
                </a:extLst>
              </a:tr>
            </a:tbl>
          </a:graphicData>
        </a:graphic>
      </p:graphicFrame>
    </p:spTree>
    <p:extLst>
      <p:ext uri="{BB962C8B-B14F-4D97-AF65-F5344CB8AC3E}">
        <p14:creationId xmlns:p14="http://schemas.microsoft.com/office/powerpoint/2010/main" val="1315537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F092C-47FC-6D78-458C-480CE18E77DC}"/>
              </a:ext>
            </a:extLst>
          </p:cNvPr>
          <p:cNvSpPr>
            <a:spLocks noGrp="1"/>
          </p:cNvSpPr>
          <p:nvPr>
            <p:ph type="title"/>
          </p:nvPr>
        </p:nvSpPr>
        <p:spPr/>
        <p:txBody>
          <a:bodyPr/>
          <a:lstStyle/>
          <a:p>
            <a:r>
              <a:rPr lang="en-US" dirty="0"/>
              <a:t>exp 3 AX RT model specifications</a:t>
            </a:r>
          </a:p>
        </p:txBody>
      </p:sp>
      <p:sp>
        <p:nvSpPr>
          <p:cNvPr id="3" name="Content Placeholder 2">
            <a:extLst>
              <a:ext uri="{FF2B5EF4-FFF2-40B4-BE49-F238E27FC236}">
                <a16:creationId xmlns:a16="http://schemas.microsoft.com/office/drawing/2014/main" id="{64317437-B850-79D1-7269-D22630D14E89}"/>
              </a:ext>
            </a:extLst>
          </p:cNvPr>
          <p:cNvSpPr>
            <a:spLocks noGrp="1"/>
          </p:cNvSpPr>
          <p:nvPr>
            <p:ph idx="1"/>
          </p:nvPr>
        </p:nvSpPr>
        <p:spPr>
          <a:xfrm>
            <a:off x="838200" y="1825624"/>
            <a:ext cx="10515600" cy="4893227"/>
          </a:xfrm>
        </p:spPr>
        <p:txBody>
          <a:bodyPr>
            <a:normAutofit fontScale="85000" lnSpcReduction="10000"/>
          </a:bodyPr>
          <a:lstStyle/>
          <a:p>
            <a:r>
              <a:rPr lang="en-US" dirty="0"/>
              <a:t>response variable is natural-log transformed RT – using regular </a:t>
            </a:r>
            <a:r>
              <a:rPr lang="en-US" dirty="0" err="1"/>
              <a:t>lmm</a:t>
            </a:r>
            <a:r>
              <a:rPr lang="en-US" dirty="0"/>
              <a:t> model</a:t>
            </a:r>
          </a:p>
          <a:p>
            <a:r>
              <a:rPr lang="en-US" sz="2800" dirty="0"/>
              <a:t>main predictors are </a:t>
            </a:r>
            <a:r>
              <a:rPr lang="en-US" sz="2800" dirty="0" err="1"/>
              <a:t>prepost</a:t>
            </a:r>
            <a:r>
              <a:rPr lang="en-US" sz="2800" dirty="0"/>
              <a:t> (dummy coded, pre = 0), </a:t>
            </a:r>
            <a:r>
              <a:rPr lang="en-US" sz="2800" dirty="0" err="1"/>
              <a:t>zslope</a:t>
            </a:r>
            <a:r>
              <a:rPr lang="en-US" sz="2800" dirty="0"/>
              <a:t> and </a:t>
            </a:r>
            <a:r>
              <a:rPr lang="en-US" sz="2800" dirty="0" err="1"/>
              <a:t>zvar</a:t>
            </a:r>
            <a:r>
              <a:rPr lang="en-US" sz="2800" dirty="0"/>
              <a:t> separately for English and Japanese (averaged across the pairs in each language) at pre and post, and </a:t>
            </a:r>
            <a:r>
              <a:rPr lang="en-US" sz="2800" dirty="0" err="1"/>
              <a:t>exp_group</a:t>
            </a:r>
            <a:r>
              <a:rPr lang="en-US" sz="2800" dirty="0"/>
              <a:t>, which had three levels and was orthogonally coded with two contrasts: comparing control vs. experimental groups (Control = -2/3, Low LD = 1/3, High LD = 1/3), and comparing the two experimental groups (Control = 0, Low LD = -0.5, High LD = 0.5)</a:t>
            </a:r>
          </a:p>
          <a:p>
            <a:r>
              <a:rPr lang="en-US" sz="2800" dirty="0"/>
              <a:t>control variables: MLD_A, MLD_P, </a:t>
            </a:r>
            <a:r>
              <a:rPr lang="en-US" sz="2800" dirty="0" err="1"/>
              <a:t>mcpd_pretest_acc</a:t>
            </a:r>
            <a:r>
              <a:rPr lang="en-US" sz="2800" dirty="0"/>
              <a:t> (all mean-centered), </a:t>
            </a:r>
            <a:r>
              <a:rPr lang="en-US" sz="2800" dirty="0" err="1"/>
              <a:t>days_between</a:t>
            </a:r>
            <a:r>
              <a:rPr lang="en-US" sz="2800" dirty="0"/>
              <a:t> (days in between pre and post) which was zeroed at the minimum value in the data, </a:t>
            </a:r>
            <a:r>
              <a:rPr lang="en-US" sz="2800" dirty="0" err="1"/>
              <a:t>speaker_signal</a:t>
            </a:r>
            <a:r>
              <a:rPr lang="en-US" sz="2800" dirty="0"/>
              <a:t> (different = 0.5, same = -0.5)</a:t>
            </a:r>
          </a:p>
          <a:p>
            <a:r>
              <a:rPr lang="en-US" dirty="0"/>
              <a:t>random slope for </a:t>
            </a:r>
            <a:r>
              <a:rPr lang="en-US" dirty="0" err="1"/>
              <a:t>prepost</a:t>
            </a:r>
            <a:r>
              <a:rPr lang="en-US" dirty="0"/>
              <a:t> and intercept for both ID and </a:t>
            </a:r>
            <a:r>
              <a:rPr lang="en-US" dirty="0" err="1"/>
              <a:t>word_pair</a:t>
            </a:r>
            <a:endParaRPr lang="en-US" dirty="0"/>
          </a:p>
          <a:p>
            <a:r>
              <a:rPr lang="en-US" sz="2800" dirty="0"/>
              <a:t>back-transformed model coefficients with exponentiation (using </a:t>
            </a:r>
            <a:r>
              <a:rPr lang="en-US" sz="2800" dirty="0" err="1"/>
              <a:t>model_parameters</a:t>
            </a:r>
            <a:r>
              <a:rPr lang="en-US" sz="2800" dirty="0"/>
              <a:t> function of parameters package) to be in original RT scale (does not work for SE nor random effects SDs)</a:t>
            </a:r>
          </a:p>
          <a:p>
            <a:endParaRPr lang="en-US" dirty="0"/>
          </a:p>
          <a:p>
            <a:endParaRPr lang="en-US" dirty="0"/>
          </a:p>
        </p:txBody>
      </p:sp>
    </p:spTree>
    <p:extLst>
      <p:ext uri="{BB962C8B-B14F-4D97-AF65-F5344CB8AC3E}">
        <p14:creationId xmlns:p14="http://schemas.microsoft.com/office/powerpoint/2010/main" val="2488673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4D13-5351-C1BB-4192-D933789D4E0F}"/>
              </a:ext>
            </a:extLst>
          </p:cNvPr>
          <p:cNvSpPr>
            <a:spLocks noGrp="1"/>
          </p:cNvSpPr>
          <p:nvPr>
            <p:ph type="title"/>
          </p:nvPr>
        </p:nvSpPr>
        <p:spPr/>
        <p:txBody>
          <a:bodyPr/>
          <a:lstStyle/>
          <a:p>
            <a:r>
              <a:rPr lang="en-US" dirty="0"/>
              <a:t>exp 3 MCPD accuracy model specifications</a:t>
            </a:r>
          </a:p>
        </p:txBody>
      </p:sp>
      <p:sp>
        <p:nvSpPr>
          <p:cNvPr id="3" name="Content Placeholder 2">
            <a:extLst>
              <a:ext uri="{FF2B5EF4-FFF2-40B4-BE49-F238E27FC236}">
                <a16:creationId xmlns:a16="http://schemas.microsoft.com/office/drawing/2014/main" id="{C092444D-DC4E-79F9-EC89-9EB3A705D0E6}"/>
              </a:ext>
            </a:extLst>
          </p:cNvPr>
          <p:cNvSpPr>
            <a:spLocks noGrp="1"/>
          </p:cNvSpPr>
          <p:nvPr>
            <p:ph idx="1"/>
          </p:nvPr>
        </p:nvSpPr>
        <p:spPr>
          <a:xfrm>
            <a:off x="838200" y="1825625"/>
            <a:ext cx="10515600" cy="4667250"/>
          </a:xfrm>
        </p:spPr>
        <p:txBody>
          <a:bodyPr>
            <a:normAutofit fontScale="77500" lnSpcReduction="20000"/>
          </a:bodyPr>
          <a:lstStyle/>
          <a:p>
            <a:r>
              <a:rPr lang="en-US" dirty="0"/>
              <a:t>modeling trial-level accuracy GLMM, binomial family with logit link</a:t>
            </a:r>
          </a:p>
          <a:p>
            <a:r>
              <a:rPr lang="en-US" sz="2800" dirty="0"/>
              <a:t>main predictors are </a:t>
            </a:r>
            <a:r>
              <a:rPr lang="en-US" sz="2800" dirty="0" err="1"/>
              <a:t>prepost</a:t>
            </a:r>
            <a:r>
              <a:rPr lang="en-US" sz="2800" dirty="0"/>
              <a:t> (dummy coded, pre = 0), </a:t>
            </a:r>
            <a:r>
              <a:rPr lang="en-US" sz="2800" dirty="0" err="1"/>
              <a:t>zslope</a:t>
            </a:r>
            <a:r>
              <a:rPr lang="en-US" sz="2800" dirty="0"/>
              <a:t> and </a:t>
            </a:r>
            <a:r>
              <a:rPr lang="en-US" sz="2800" dirty="0" err="1"/>
              <a:t>zvar</a:t>
            </a:r>
            <a:r>
              <a:rPr lang="en-US" sz="2800" dirty="0"/>
              <a:t> separately for English and Japanese (averaged across the pairs in each language) at pre and post, and </a:t>
            </a:r>
            <a:r>
              <a:rPr lang="en-US" sz="2800" dirty="0" err="1"/>
              <a:t>exp_group</a:t>
            </a:r>
            <a:r>
              <a:rPr lang="en-US" sz="2800" dirty="0"/>
              <a:t>, which had three levels and was orthogonally coded with two contrasts: comparing control vs. experimental groups (Control = -2/3, Low LD = 1/3, High LD = 1/3), and comparing the two experimental groups (Control = 0, Low LD = -0.5, High LD = 0.5)</a:t>
            </a:r>
          </a:p>
          <a:p>
            <a:r>
              <a:rPr lang="en-US" sz="2800" dirty="0"/>
              <a:t>control variables: MLD_A, MLD_P, </a:t>
            </a:r>
            <a:r>
              <a:rPr lang="en-US" sz="2800" dirty="0" err="1"/>
              <a:t>mcpd_pretest_acc</a:t>
            </a:r>
            <a:r>
              <a:rPr lang="en-US" sz="2800" dirty="0"/>
              <a:t> (all mean-centered), </a:t>
            </a:r>
            <a:r>
              <a:rPr lang="en-US" sz="2800" dirty="0" err="1"/>
              <a:t>days_between</a:t>
            </a:r>
            <a:r>
              <a:rPr lang="en-US" sz="2800" dirty="0"/>
              <a:t> (days in between pre and post) which was zeroed at the minimum value in the data, </a:t>
            </a:r>
            <a:r>
              <a:rPr lang="en-US" sz="2800" dirty="0" err="1"/>
              <a:t>speaker_signal</a:t>
            </a:r>
            <a:r>
              <a:rPr lang="en-US" sz="2800" dirty="0"/>
              <a:t> (different = 0.5, same = -0.5)</a:t>
            </a:r>
          </a:p>
          <a:p>
            <a:r>
              <a:rPr lang="en-US" dirty="0"/>
              <a:t>only random intercepts for ID and trial (the model was singular when trying to model both slopes and intercepts because there was no variance among the </a:t>
            </a:r>
            <a:r>
              <a:rPr lang="en-US" dirty="0" err="1"/>
              <a:t>prepost</a:t>
            </a:r>
            <a:r>
              <a:rPr lang="en-US" dirty="0"/>
              <a:t> slopes)</a:t>
            </a:r>
          </a:p>
          <a:p>
            <a:r>
              <a:rPr lang="en-US" sz="2800" dirty="0"/>
              <a:t>back-transformed model coefficients with exponentiation (using </a:t>
            </a:r>
            <a:r>
              <a:rPr lang="en-US" sz="2800" dirty="0" err="1"/>
              <a:t>model_parameters</a:t>
            </a:r>
            <a:r>
              <a:rPr lang="en-US" sz="2800" dirty="0"/>
              <a:t> function of parameters package) to the odds ratio scale (does not work for SE nor the random intercept SDs)</a:t>
            </a:r>
          </a:p>
        </p:txBody>
      </p:sp>
    </p:spTree>
    <p:extLst>
      <p:ext uri="{BB962C8B-B14F-4D97-AF65-F5344CB8AC3E}">
        <p14:creationId xmlns:p14="http://schemas.microsoft.com/office/powerpoint/2010/main" val="857677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16C64-E4A5-7314-0D34-3CA240692E9B}"/>
              </a:ext>
            </a:extLst>
          </p:cNvPr>
          <p:cNvSpPr>
            <a:spLocks noGrp="1"/>
          </p:cNvSpPr>
          <p:nvPr>
            <p:ph type="title"/>
          </p:nvPr>
        </p:nvSpPr>
        <p:spPr/>
        <p:txBody>
          <a:bodyPr/>
          <a:lstStyle/>
          <a:p>
            <a:r>
              <a:rPr lang="en-US" dirty="0"/>
              <a:t>VAS analysis</a:t>
            </a:r>
          </a:p>
        </p:txBody>
      </p:sp>
      <p:sp>
        <p:nvSpPr>
          <p:cNvPr id="3" name="Content Placeholder 2">
            <a:extLst>
              <a:ext uri="{FF2B5EF4-FFF2-40B4-BE49-F238E27FC236}">
                <a16:creationId xmlns:a16="http://schemas.microsoft.com/office/drawing/2014/main" id="{4000C096-D44B-F52A-3DE4-221A5AB21804}"/>
              </a:ext>
            </a:extLst>
          </p:cNvPr>
          <p:cNvSpPr>
            <a:spLocks noGrp="1"/>
          </p:cNvSpPr>
          <p:nvPr>
            <p:ph idx="1"/>
          </p:nvPr>
        </p:nvSpPr>
        <p:spPr>
          <a:xfrm>
            <a:off x="838200" y="1825625"/>
            <a:ext cx="10744200" cy="4351338"/>
          </a:xfrm>
        </p:spPr>
        <p:txBody>
          <a:bodyPr>
            <a:normAutofit lnSpcReduction="10000"/>
          </a:bodyPr>
          <a:lstStyle/>
          <a:p>
            <a:r>
              <a:rPr lang="en-US" dirty="0"/>
              <a:t>filtered trials based on RT – (1) filtered out any trials above 10 seconds, and then(2) above or below 3*MAD (median absolute deviation) (2)</a:t>
            </a:r>
          </a:p>
          <a:p>
            <a:pPr lvl="1"/>
            <a:r>
              <a:rPr lang="en-US" dirty="0"/>
              <a:t>went from 42000 trials to 41380 trials (1) to 40638 trials (2) – participant n is still 100</a:t>
            </a:r>
          </a:p>
          <a:p>
            <a:r>
              <a:rPr lang="en-US" dirty="0"/>
              <a:t>filtered trials (40638) went to MATLAB for rotated logistic curve fitting</a:t>
            </a:r>
          </a:p>
          <a:p>
            <a:pPr lvl="1"/>
            <a:r>
              <a:rPr lang="en-US" dirty="0"/>
              <a:t>changed starting parameters for slope (0), theta value (80), and crossover points for primary and secondary dimensions (midpoints); and upper and lower boundaries for slope (-1000, 1000) and theta (0.01, 179.9) to match parameters specified in </a:t>
            </a:r>
            <a:r>
              <a:rPr lang="en-US" dirty="0" err="1"/>
              <a:t>Kapnoula</a:t>
            </a:r>
            <a:r>
              <a:rPr lang="en-US" dirty="0"/>
              <a:t> et al., 2017 (Supplementary material S1)</a:t>
            </a:r>
          </a:p>
          <a:p>
            <a:pPr lvl="1"/>
            <a:r>
              <a:rPr lang="en-US" dirty="0"/>
              <a:t>these parameters were manually changed in the code </a:t>
            </a:r>
            <a:r>
              <a:rPr lang="en-US" dirty="0" err="1"/>
              <a:t>rotlogisticFit.m</a:t>
            </a:r>
            <a:endParaRPr lang="en-US" dirty="0"/>
          </a:p>
        </p:txBody>
      </p:sp>
    </p:spTree>
    <p:extLst>
      <p:ext uri="{BB962C8B-B14F-4D97-AF65-F5344CB8AC3E}">
        <p14:creationId xmlns:p14="http://schemas.microsoft.com/office/powerpoint/2010/main" val="27198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322ED2-4669-5D1C-2514-D7EF7B12DE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7111E6-452E-674F-BF3F-FDF7381C4B03}"/>
              </a:ext>
            </a:extLst>
          </p:cNvPr>
          <p:cNvSpPr>
            <a:spLocks noGrp="1"/>
          </p:cNvSpPr>
          <p:nvPr>
            <p:ph type="title"/>
          </p:nvPr>
        </p:nvSpPr>
        <p:spPr/>
        <p:txBody>
          <a:bodyPr/>
          <a:lstStyle/>
          <a:p>
            <a:r>
              <a:rPr lang="en-US" dirty="0"/>
              <a:t>VAS analysis</a:t>
            </a:r>
          </a:p>
        </p:txBody>
      </p:sp>
      <p:sp>
        <p:nvSpPr>
          <p:cNvPr id="3" name="Content Placeholder 2">
            <a:extLst>
              <a:ext uri="{FF2B5EF4-FFF2-40B4-BE49-F238E27FC236}">
                <a16:creationId xmlns:a16="http://schemas.microsoft.com/office/drawing/2014/main" id="{7A0AC431-1BD3-C52C-E5FF-AAD7187D4C7E}"/>
              </a:ext>
            </a:extLst>
          </p:cNvPr>
          <p:cNvSpPr>
            <a:spLocks noGrp="1"/>
          </p:cNvSpPr>
          <p:nvPr>
            <p:ph idx="1"/>
          </p:nvPr>
        </p:nvSpPr>
        <p:spPr>
          <a:xfrm>
            <a:off x="838200" y="1825625"/>
            <a:ext cx="10744200" cy="4667250"/>
          </a:xfrm>
        </p:spPr>
        <p:txBody>
          <a:bodyPr>
            <a:normAutofit fontScale="92500" lnSpcReduction="20000"/>
          </a:bodyPr>
          <a:lstStyle/>
          <a:p>
            <a:r>
              <a:rPr lang="en-US" dirty="0"/>
              <a:t>curve fitting </a:t>
            </a:r>
            <a:r>
              <a:rPr lang="en-US" dirty="0" err="1"/>
              <a:t>outputdata</a:t>
            </a:r>
            <a:r>
              <a:rPr lang="en-US" dirty="0"/>
              <a:t> file gives predictions based on fitted curve</a:t>
            </a:r>
          </a:p>
          <a:p>
            <a:r>
              <a:rPr lang="en-US" dirty="0"/>
              <a:t>output file gives parameters for asymptotes (b1, b2), slope, crossover points (x1, x2), theta, </a:t>
            </a:r>
            <a:r>
              <a:rPr lang="en-US" dirty="0" err="1"/>
              <a:t>PointVar</a:t>
            </a:r>
            <a:r>
              <a:rPr lang="en-US" dirty="0"/>
              <a:t> (average deviation of each individual response from the mean curve at that point), correlation coefficient (R, NOT R^2), response variability (LS, which was calculated as mean of squared error, even though the documentation says sum of squared error), and still not sure what AR is</a:t>
            </a:r>
          </a:p>
          <a:p>
            <a:r>
              <a:rPr lang="en-US" dirty="0"/>
              <a:t>did NO data smoothing, and 10 fit repeats</a:t>
            </a:r>
          </a:p>
          <a:p>
            <a:r>
              <a:rPr lang="en-US" dirty="0"/>
              <a:t>I will recalculate response variability in R using the </a:t>
            </a:r>
            <a:r>
              <a:rPr lang="en-US" dirty="0" err="1"/>
              <a:t>outputdata</a:t>
            </a:r>
            <a:r>
              <a:rPr lang="en-US" dirty="0"/>
              <a:t> file to see differences between sum of squared error (SSE), mean squared error (MSE, the LS value in the output), and root mean squared error (RMSE, which is the standard deviation of the residuals)</a:t>
            </a:r>
          </a:p>
          <a:p>
            <a:r>
              <a:rPr lang="en-US" dirty="0"/>
              <a:t>apparently </a:t>
            </a:r>
            <a:r>
              <a:rPr lang="en-US" dirty="0" err="1"/>
              <a:t>pointvar</a:t>
            </a:r>
            <a:r>
              <a:rPr lang="en-US" dirty="0"/>
              <a:t> is equal to RMSE and LS is MSE – the algorithm is based on minimizing LS (MSE)</a:t>
            </a:r>
          </a:p>
        </p:txBody>
      </p:sp>
    </p:spTree>
    <p:extLst>
      <p:ext uri="{BB962C8B-B14F-4D97-AF65-F5344CB8AC3E}">
        <p14:creationId xmlns:p14="http://schemas.microsoft.com/office/powerpoint/2010/main" val="400155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C813-E004-4FC7-95E7-7056560742C1}"/>
              </a:ext>
            </a:extLst>
          </p:cNvPr>
          <p:cNvSpPr>
            <a:spLocks noGrp="1"/>
          </p:cNvSpPr>
          <p:nvPr>
            <p:ph type="title"/>
          </p:nvPr>
        </p:nvSpPr>
        <p:spPr/>
        <p:txBody>
          <a:bodyPr/>
          <a:lstStyle/>
          <a:p>
            <a:r>
              <a:rPr lang="en-US" dirty="0"/>
              <a:t>Ethan’s suggestion</a:t>
            </a:r>
          </a:p>
        </p:txBody>
      </p:sp>
      <p:sp>
        <p:nvSpPr>
          <p:cNvPr id="3" name="Content Placeholder 2">
            <a:extLst>
              <a:ext uri="{FF2B5EF4-FFF2-40B4-BE49-F238E27FC236}">
                <a16:creationId xmlns:a16="http://schemas.microsoft.com/office/drawing/2014/main" id="{10910A3F-D359-AA2A-050C-41C63DC97BA5}"/>
              </a:ext>
            </a:extLst>
          </p:cNvPr>
          <p:cNvSpPr>
            <a:spLocks noGrp="1"/>
          </p:cNvSpPr>
          <p:nvPr>
            <p:ph idx="1"/>
          </p:nvPr>
        </p:nvSpPr>
        <p:spPr>
          <a:xfrm>
            <a:off x="838200" y="1825625"/>
            <a:ext cx="10515600" cy="4667250"/>
          </a:xfrm>
        </p:spPr>
        <p:txBody>
          <a:bodyPr>
            <a:normAutofit fontScale="92500" lnSpcReduction="10000"/>
          </a:bodyPr>
          <a:lstStyle/>
          <a:p>
            <a:r>
              <a:rPr lang="en-US" dirty="0"/>
              <a:t>either average across the second steps or average across the pairs if I want just one measurement per participant per x axis</a:t>
            </a:r>
          </a:p>
          <a:p>
            <a:r>
              <a:rPr lang="en-US" dirty="0"/>
              <a:t>or take the output and make the second step as a random intercept and random slope</a:t>
            </a:r>
          </a:p>
          <a:p>
            <a:r>
              <a:rPr lang="en-US" dirty="0"/>
              <a:t>can use secondary dimension as another predictor</a:t>
            </a:r>
          </a:p>
          <a:p>
            <a:r>
              <a:rPr lang="en-US" dirty="0"/>
              <a:t>first try random intercept and slope per individual and second dim step, if doesn’t converge, try random intercept and slope for just second dim</a:t>
            </a:r>
          </a:p>
          <a:p>
            <a:r>
              <a:rPr lang="en-US" dirty="0"/>
              <a:t>simplify the solutions – I can consider dropping secondary cue use from my research question (it was too complicated to figure out)</a:t>
            </a:r>
          </a:p>
          <a:p>
            <a:r>
              <a:rPr lang="en-US" dirty="0"/>
              <a:t>just go with the logistic!!! make it </a:t>
            </a:r>
            <a:r>
              <a:rPr lang="en-US" dirty="0" err="1"/>
              <a:t>simplier</a:t>
            </a:r>
            <a:r>
              <a:rPr lang="en-US" dirty="0"/>
              <a:t> - just communicate why I didn’t use rotated logistic – can add theta values (original </a:t>
            </a:r>
          </a:p>
        </p:txBody>
      </p:sp>
    </p:spTree>
    <p:extLst>
      <p:ext uri="{BB962C8B-B14F-4D97-AF65-F5344CB8AC3E}">
        <p14:creationId xmlns:p14="http://schemas.microsoft.com/office/powerpoint/2010/main" val="344618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3A750-CB6F-1D8F-C6B9-240FBB71DD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85C103-F06D-6F61-5D36-E65824B63119}"/>
              </a:ext>
            </a:extLst>
          </p:cNvPr>
          <p:cNvSpPr>
            <a:spLocks noGrp="1"/>
          </p:cNvSpPr>
          <p:nvPr>
            <p:ph idx="1"/>
          </p:nvPr>
        </p:nvSpPr>
        <p:spPr/>
        <p:txBody>
          <a:bodyPr>
            <a:normAutofit fontScale="62500" lnSpcReduction="20000"/>
          </a:bodyPr>
          <a:lstStyle/>
          <a:p>
            <a:r>
              <a:rPr lang="en-US" dirty="0"/>
              <a:t>1. collapse over everything – secondary dimension AND pair – one dot per participant</a:t>
            </a:r>
          </a:p>
          <a:p>
            <a:r>
              <a:rPr lang="en-US" dirty="0"/>
              <a:t>if that doesn’t work</a:t>
            </a:r>
          </a:p>
          <a:p>
            <a:r>
              <a:rPr lang="en-US" dirty="0"/>
              <a:t>2. collapse over language and secondary dimension – one for Japanese one for English </a:t>
            </a:r>
          </a:p>
          <a:p>
            <a:r>
              <a:rPr lang="en-US" dirty="0"/>
              <a:t>3. not sure if can do in </a:t>
            </a:r>
            <a:r>
              <a:rPr lang="en-US" dirty="0" err="1"/>
              <a:t>tidyLPA</a:t>
            </a:r>
            <a:r>
              <a:rPr lang="en-US" dirty="0"/>
              <a:t>, but try putting slope, point var, AND language in the LPA model</a:t>
            </a:r>
          </a:p>
          <a:p>
            <a:r>
              <a:rPr lang="en-US" dirty="0"/>
              <a:t>avoid doing one per continuum – it would be too noisy</a:t>
            </a:r>
          </a:p>
          <a:p>
            <a:r>
              <a:rPr lang="en-US" dirty="0"/>
              <a:t>if LPA is not working – </a:t>
            </a:r>
            <a:r>
              <a:rPr lang="en-US" dirty="0" err="1"/>
              <a:t>PointVar</a:t>
            </a:r>
            <a:r>
              <a:rPr lang="en-US" dirty="0"/>
              <a:t> as dependent variable, all independent variable (including secondary dimension) and random slopes</a:t>
            </a:r>
          </a:p>
          <a:p>
            <a:r>
              <a:rPr lang="en-US" dirty="0" err="1"/>
              <a:t>PointVar</a:t>
            </a:r>
            <a:r>
              <a:rPr lang="en-US" dirty="0"/>
              <a:t> = continuum + </a:t>
            </a:r>
            <a:r>
              <a:rPr lang="en-US" dirty="0" err="1"/>
              <a:t>sec_step</a:t>
            </a:r>
            <a:r>
              <a:rPr lang="en-US" dirty="0"/>
              <a:t> + </a:t>
            </a:r>
            <a:r>
              <a:rPr lang="en-US" dirty="0" err="1"/>
              <a:t>AoA</a:t>
            </a:r>
            <a:r>
              <a:rPr lang="en-US" dirty="0"/>
              <a:t> + proficiency + MLD + etc. + randoms (can compare to modeling Slope as dependent variable, probably will be a worse fit) – SLOPE IS NOT an IV to add with other </a:t>
            </a:r>
            <a:r>
              <a:rPr lang="en-US" dirty="0" err="1"/>
              <a:t>Ivs</a:t>
            </a:r>
            <a:r>
              <a:rPr lang="en-US" dirty="0"/>
              <a:t> </a:t>
            </a:r>
          </a:p>
          <a:p>
            <a:r>
              <a:rPr lang="en-US" dirty="0"/>
              <a:t>how much secondary dimension affect variability</a:t>
            </a:r>
          </a:p>
          <a:p>
            <a:r>
              <a:rPr lang="en-US" dirty="0"/>
              <a:t>secondary dimension as a RANDOM effect – that still answers my research question</a:t>
            </a:r>
          </a:p>
          <a:p>
            <a:r>
              <a:rPr lang="en-US" dirty="0"/>
              <a:t>can check </a:t>
            </a:r>
            <a:r>
              <a:rPr lang="en-US" dirty="0" err="1"/>
              <a:t>PointVar</a:t>
            </a:r>
            <a:r>
              <a:rPr lang="en-US" dirty="0"/>
              <a:t> = Slope (+ random effect) , see how well they explain each other then take away slope as IV</a:t>
            </a:r>
          </a:p>
        </p:txBody>
      </p:sp>
    </p:spTree>
    <p:extLst>
      <p:ext uri="{BB962C8B-B14F-4D97-AF65-F5344CB8AC3E}">
        <p14:creationId xmlns:p14="http://schemas.microsoft.com/office/powerpoint/2010/main" val="3279353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7522-7AFE-74C4-AD69-D2E8A40442E4}"/>
              </a:ext>
            </a:extLst>
          </p:cNvPr>
          <p:cNvSpPr>
            <a:spLocks noGrp="1"/>
          </p:cNvSpPr>
          <p:nvPr>
            <p:ph type="title"/>
          </p:nvPr>
        </p:nvSpPr>
        <p:spPr/>
        <p:txBody>
          <a:bodyPr/>
          <a:lstStyle/>
          <a:p>
            <a:r>
              <a:rPr lang="en-US" dirty="0"/>
              <a:t>Back to rotated logistic</a:t>
            </a:r>
          </a:p>
        </p:txBody>
      </p:sp>
      <p:sp>
        <p:nvSpPr>
          <p:cNvPr id="3" name="Content Placeholder 2">
            <a:extLst>
              <a:ext uri="{FF2B5EF4-FFF2-40B4-BE49-F238E27FC236}">
                <a16:creationId xmlns:a16="http://schemas.microsoft.com/office/drawing/2014/main" id="{D71950F5-52E3-1CCB-86CA-3A512817E233}"/>
              </a:ext>
            </a:extLst>
          </p:cNvPr>
          <p:cNvSpPr>
            <a:spLocks noGrp="1"/>
          </p:cNvSpPr>
          <p:nvPr>
            <p:ph idx="1"/>
          </p:nvPr>
        </p:nvSpPr>
        <p:spPr>
          <a:xfrm>
            <a:off x="838200" y="1598386"/>
            <a:ext cx="10515600" cy="4894489"/>
          </a:xfrm>
        </p:spPr>
        <p:txBody>
          <a:bodyPr>
            <a:normAutofit fontScale="77500" lnSpcReduction="20000"/>
          </a:bodyPr>
          <a:lstStyle/>
          <a:p>
            <a:r>
              <a:rPr lang="en-US" dirty="0"/>
              <a:t>10 fits, 8 cores, did not save plots</a:t>
            </a:r>
          </a:p>
          <a:p>
            <a:r>
              <a:rPr lang="en-US" dirty="0"/>
              <a:t>I did not average the responses per stimulus (first x second dimension combination) – after filtering out trials, I put the data in the curve fitter, which averages over the fit, rather than getting the fit of the averages</a:t>
            </a:r>
          </a:p>
          <a:p>
            <a:r>
              <a:rPr lang="en-US" dirty="0"/>
              <a:t>I refit several data points</a:t>
            </a:r>
          </a:p>
          <a:p>
            <a:pPr lvl="1"/>
            <a:r>
              <a:rPr lang="en-US" dirty="0"/>
              <a:t>first those with negative r values, I refit with different starting parameters (usually mean slope starting parameter rather than the original, sometimes mean theta)</a:t>
            </a:r>
          </a:p>
          <a:p>
            <a:pPr lvl="1"/>
            <a:r>
              <a:rPr lang="en-US" dirty="0"/>
              <a:t>then I refit those for which 0 &lt; r &lt; 0.1, then those for which 0.1 &lt; r &lt;0.4, each time trying a different combo of original and mean starting parameters (usually always mean slope, sometimes also theta slope, sometimes mean for all parameters)</a:t>
            </a:r>
          </a:p>
          <a:p>
            <a:pPr lvl="1"/>
            <a:r>
              <a:rPr lang="en-US" dirty="0"/>
              <a:t>then I refit those for which Theta was equal to 0.01 or 179.9 (the upper and lower boundaries) or very close to those (e.g., 0.03, 179.5)</a:t>
            </a:r>
          </a:p>
          <a:p>
            <a:r>
              <a:rPr lang="en-US" dirty="0"/>
              <a:t>often times refitting resulted in a better fit and higher r, but sometimes not</a:t>
            </a:r>
          </a:p>
          <a:p>
            <a:r>
              <a:rPr lang="en-US" dirty="0"/>
              <a:t> if the refitting did not result in a better fit and/or the r value was still below 0.1, the data points were marked from removal and were filtered out in analysis</a:t>
            </a:r>
          </a:p>
          <a:p>
            <a:r>
              <a:rPr lang="en-US" dirty="0"/>
              <a:t>visualization included all but those marked for removal, but multivariate analysis only included those who had calculated scores from the LD-Q (n = 76)</a:t>
            </a:r>
          </a:p>
          <a:p>
            <a:endParaRPr lang="en-US" dirty="0"/>
          </a:p>
        </p:txBody>
      </p:sp>
    </p:spTree>
    <p:extLst>
      <p:ext uri="{BB962C8B-B14F-4D97-AF65-F5344CB8AC3E}">
        <p14:creationId xmlns:p14="http://schemas.microsoft.com/office/powerpoint/2010/main" val="2969704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233711</TotalTime>
  <Words>8430</Words>
  <Application>Microsoft Macintosh PowerPoint</Application>
  <PresentationFormat>Widescreen</PresentationFormat>
  <Paragraphs>597</Paragraphs>
  <Slides>41</Slides>
  <Notes>26</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Aptos</vt:lpstr>
      <vt:lpstr>Aptos Display</vt:lpstr>
      <vt:lpstr>Arial</vt:lpstr>
      <vt:lpstr>Cambria Math</vt:lpstr>
      <vt:lpstr>Menlo</vt:lpstr>
      <vt:lpstr>Symbol</vt:lpstr>
      <vt:lpstr>Times New Roman</vt:lpstr>
      <vt:lpstr>Wingdings</vt:lpstr>
      <vt:lpstr>Office Theme</vt:lpstr>
      <vt:lpstr>Experiment and task procedures</vt:lpstr>
      <vt:lpstr>Experiment 1</vt:lpstr>
      <vt:lpstr>Experiment 1</vt:lpstr>
      <vt:lpstr>Exp 1 VAS</vt:lpstr>
      <vt:lpstr>VAS analysis</vt:lpstr>
      <vt:lpstr>VAS analysis</vt:lpstr>
      <vt:lpstr>Ethan’s suggestion</vt:lpstr>
      <vt:lpstr>PowerPoint Presentation</vt:lpstr>
      <vt:lpstr>Back to rotated logistic</vt:lpstr>
      <vt:lpstr>LDQ Part 1 questions based on LHQ3</vt:lpstr>
      <vt:lpstr>LDQ– Part 2 calculations</vt:lpstr>
      <vt:lpstr>LDQ-Part 2 calculations</vt:lpstr>
      <vt:lpstr>Experiment 2</vt:lpstr>
      <vt:lpstr>Experiment 2</vt:lpstr>
      <vt:lpstr>Experiment 2</vt:lpstr>
      <vt:lpstr>Day 2 mistake and data cleaning with IDs</vt:lpstr>
      <vt:lpstr>Experiment 2 VAS</vt:lpstr>
      <vt:lpstr>Experiment 2 AX discrimination training</vt:lpstr>
      <vt:lpstr>Experiment 2 AX discrimination test</vt:lpstr>
      <vt:lpstr>exp 2 VAS analysis</vt:lpstr>
      <vt:lpstr>exp 2 VAS analysis - changes</vt:lpstr>
      <vt:lpstr>exp 2 AX pre/post test analysis</vt:lpstr>
      <vt:lpstr>exp 2 VAS model specifications</vt:lpstr>
      <vt:lpstr>exp 2 AX dprime model specifications</vt:lpstr>
      <vt:lpstr>exp 2 AX RT model specifications</vt:lpstr>
      <vt:lpstr>Experiment 3</vt:lpstr>
      <vt:lpstr>Experiment 3, control</vt:lpstr>
      <vt:lpstr>Experiment 3, experimental groups</vt:lpstr>
      <vt:lpstr>Experiment 3 final n</vt:lpstr>
      <vt:lpstr>Experiment 3</vt:lpstr>
      <vt:lpstr>Experiment 3 MCPD</vt:lpstr>
      <vt:lpstr>Experiment 3 VAS</vt:lpstr>
      <vt:lpstr>Experiment 3 AX discrimination test</vt:lpstr>
      <vt:lpstr>Experiment 3 AX discrimination training</vt:lpstr>
      <vt:lpstr>exp 3 all analyses filtering</vt:lpstr>
      <vt:lpstr>exp 3 VAS curvefitting</vt:lpstr>
      <vt:lpstr>exp 3 AX training dprime model specifications</vt:lpstr>
      <vt:lpstr>exp 3 VAS model specifications</vt:lpstr>
      <vt:lpstr>exp 3 AX dprime model specifications</vt:lpstr>
      <vt:lpstr>exp 3 AX RT model specifications</vt:lpstr>
      <vt:lpstr>exp 3 MCPD accuracy model specifications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Chisom Obiamalu Obasih</dc:creator>
  <cp:lastModifiedBy>Chisom Obiamalu Obasih</cp:lastModifiedBy>
  <cp:revision>101</cp:revision>
  <dcterms:created xsi:type="dcterms:W3CDTF">2025-01-27T20:15:39Z</dcterms:created>
  <dcterms:modified xsi:type="dcterms:W3CDTF">2025-07-25T19:19:52Z</dcterms:modified>
</cp:coreProperties>
</file>