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sldIdLst>
    <p:sldId id="262" r:id="rId2"/>
    <p:sldId id="257" r:id="rId3"/>
    <p:sldId id="258" r:id="rId4"/>
    <p:sldId id="259" r:id="rId5"/>
    <p:sldId id="260" r:id="rId6"/>
    <p:sldId id="271" r:id="rId7"/>
    <p:sldId id="272" r:id="rId8"/>
    <p:sldId id="267" r:id="rId9"/>
    <p:sldId id="263" r:id="rId10"/>
    <p:sldId id="264" r:id="rId11"/>
    <p:sldId id="266" r:id="rId12"/>
    <p:sldId id="265" r:id="rId13"/>
    <p:sldId id="269" r:id="rId14"/>
    <p:sldId id="268" r:id="rId15"/>
    <p:sldId id="274" r:id="rId16"/>
    <p:sldId id="273" r:id="rId17"/>
    <p:sldId id="276" r:id="rId18"/>
    <p:sldId id="488" r:id="rId19"/>
    <p:sldId id="489" r:id="rId20"/>
    <p:sldId id="490" r:id="rId21"/>
    <p:sldId id="491" r:id="rId22"/>
    <p:sldId id="277" r:id="rId23"/>
    <p:sldId id="487" r:id="rId24"/>
    <p:sldId id="492" r:id="rId25"/>
    <p:sldId id="270" r:id="rId26"/>
    <p:sldId id="275" r:id="rId27"/>
    <p:sldId id="464" r:id="rId28"/>
    <p:sldId id="531" r:id="rId29"/>
    <p:sldId id="528" r:id="rId30"/>
    <p:sldId id="529" r:id="rId31"/>
    <p:sldId id="486" r:id="rId32"/>
    <p:sldId id="530" r:id="rId33"/>
    <p:sldId id="493" r:id="rId34"/>
    <p:sldId id="521" r:id="rId35"/>
    <p:sldId id="522" r:id="rId36"/>
    <p:sldId id="523" r:id="rId37"/>
    <p:sldId id="498" r:id="rId38"/>
    <p:sldId id="527" r:id="rId39"/>
    <p:sldId id="526" r:id="rId40"/>
    <p:sldId id="525" r:id="rId41"/>
    <p:sldId id="524" r:id="rId42"/>
    <p:sldId id="497" r:id="rId43"/>
    <p:sldId id="494" r:id="rId44"/>
    <p:sldId id="495" r:id="rId45"/>
    <p:sldId id="496"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C0A"/>
    <a:srgbClr val="0000FF"/>
    <a:srgbClr val="F93D2C"/>
    <a:srgbClr val="2D46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141"/>
    <p:restoredTop sz="85843"/>
  </p:normalViewPr>
  <p:slideViewPr>
    <p:cSldViewPr snapToGrid="0">
      <p:cViewPr varScale="1">
        <p:scale>
          <a:sx n="70" d="100"/>
          <a:sy n="70" d="100"/>
        </p:scale>
        <p:origin x="208"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60B40D-19AD-ED4C-A44E-851865A53ABA}" type="datetimeFigureOut">
              <a:rPr lang="en-US" smtClean="0"/>
              <a:t>8/9/25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84D065-75B2-C547-A1E0-43719E6097C2}" type="slidenum">
              <a:rPr lang="en-US" smtClean="0"/>
              <a:t>‹#›</a:t>
            </a:fld>
            <a:endParaRPr lang="en-US"/>
          </a:p>
        </p:txBody>
      </p:sp>
    </p:spTree>
    <p:extLst>
      <p:ext uri="{BB962C8B-B14F-4D97-AF65-F5344CB8AC3E}">
        <p14:creationId xmlns:p14="http://schemas.microsoft.com/office/powerpoint/2010/main" val="3143455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did the recording three times:</a:t>
            </a:r>
          </a:p>
          <a:p>
            <a:pPr marL="171450" indent="-171450">
              <a:buFontTx/>
              <a:buChar char="-"/>
            </a:pPr>
            <a:r>
              <a:rPr lang="en-US" dirty="0"/>
              <a:t>first time read as written with quotations around target word, sentences repeated only once (she forgot) = female-raw-recording-june-4-first-attempt</a:t>
            </a:r>
          </a:p>
          <a:p>
            <a:pPr marL="171450" indent="-171450">
              <a:buFontTx/>
              <a:buChar char="-"/>
            </a:pPr>
            <a:r>
              <a:rPr lang="en-US" dirty="0"/>
              <a:t>second time we tried without the quotations around target word because we both thought it sounded too unnatural, sentences repeated twice = female-raw-recording-june-4-second-attempt.wav</a:t>
            </a:r>
          </a:p>
          <a:p>
            <a:pPr marL="171450" indent="-171450">
              <a:buFontTx/>
              <a:buChar char="-"/>
            </a:pPr>
            <a:r>
              <a:rPr lang="en-US" dirty="0"/>
              <a:t>third time we put the quotations back because of too much coarticulation made it hard to isolate the words, sentences repeated twice = female-raw-recording-june-4-third-attempt.wav</a:t>
            </a:r>
          </a:p>
          <a:p>
            <a:pPr marL="171450" indent="-171450">
              <a:buFontTx/>
              <a:buChar char="-"/>
            </a:pPr>
            <a:endParaRPr lang="en-US" dirty="0"/>
          </a:p>
          <a:p>
            <a:pPr marL="171450" indent="-171450">
              <a:buFontTx/>
              <a:buChar char="-"/>
            </a:pPr>
            <a:endParaRPr lang="en-US" dirty="0"/>
          </a:p>
          <a:p>
            <a:pPr marL="171450" indent="-171450">
              <a:buFontTx/>
              <a:buChar char="-"/>
            </a:pPr>
            <a:r>
              <a:rPr lang="en-US" dirty="0"/>
              <a:t>generalized </a:t>
            </a:r>
            <a:r>
              <a:rPr lang="en-US" dirty="0" err="1"/>
              <a:t>american</a:t>
            </a:r>
            <a:r>
              <a:rPr lang="en-US" dirty="0"/>
              <a:t> with little regionalized influence, but to the careful listener may pick up on Japanese influence</a:t>
            </a:r>
          </a:p>
          <a:p>
            <a:pPr marL="171450" indent="-171450">
              <a:buFontTx/>
              <a:buChar char="-"/>
            </a:pPr>
            <a:r>
              <a:rPr lang="en-US" dirty="0"/>
              <a:t>note: r’s sounded slightly w-like</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1</a:t>
            </a:fld>
            <a:endParaRPr lang="en-US"/>
          </a:p>
        </p:txBody>
      </p:sp>
    </p:spTree>
    <p:extLst>
      <p:ext uri="{BB962C8B-B14F-4D97-AF65-F5344CB8AC3E}">
        <p14:creationId xmlns:p14="http://schemas.microsoft.com/office/powerpoint/2010/main" val="23908491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28</a:t>
            </a:fld>
            <a:endParaRPr lang="en-US"/>
          </a:p>
        </p:txBody>
      </p:sp>
    </p:spTree>
    <p:extLst>
      <p:ext uri="{BB962C8B-B14F-4D97-AF65-F5344CB8AC3E}">
        <p14:creationId xmlns:p14="http://schemas.microsoft.com/office/powerpoint/2010/main" val="2402246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01FD4F-A974-3923-5A09-D09816026B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B22316-CF78-02A6-E505-A90EEE2396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C1F589-BE98-9B83-6306-56B2283A43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206122-7FBF-65AD-9910-7E14E5C642B8}"/>
              </a:ext>
            </a:extLst>
          </p:cNvPr>
          <p:cNvSpPr>
            <a:spLocks noGrp="1"/>
          </p:cNvSpPr>
          <p:nvPr>
            <p:ph type="sldNum" sz="quarter" idx="5"/>
          </p:nvPr>
        </p:nvSpPr>
        <p:spPr/>
        <p:txBody>
          <a:bodyPr/>
          <a:lstStyle/>
          <a:p>
            <a:fld id="{8D84D065-75B2-C547-A1E0-43719E6097C2}" type="slidenum">
              <a:rPr lang="en-US" smtClean="0"/>
              <a:t>29</a:t>
            </a:fld>
            <a:endParaRPr lang="en-US"/>
          </a:p>
        </p:txBody>
      </p:sp>
    </p:spTree>
    <p:extLst>
      <p:ext uri="{BB962C8B-B14F-4D97-AF65-F5344CB8AC3E}">
        <p14:creationId xmlns:p14="http://schemas.microsoft.com/office/powerpoint/2010/main" val="3924049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2FDDA-4921-5ED7-DC0B-155D29E5C7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6FB072-AE8D-A0D6-7AA3-8220AEDE41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087487-E2B1-FB49-A546-1595A97822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DA178E5-AD07-710C-2657-48C1575E32A8}"/>
              </a:ext>
            </a:extLst>
          </p:cNvPr>
          <p:cNvSpPr>
            <a:spLocks noGrp="1"/>
          </p:cNvSpPr>
          <p:nvPr>
            <p:ph type="sldNum" sz="quarter" idx="5"/>
          </p:nvPr>
        </p:nvSpPr>
        <p:spPr/>
        <p:txBody>
          <a:bodyPr/>
          <a:lstStyle/>
          <a:p>
            <a:fld id="{8D84D065-75B2-C547-A1E0-43719E6097C2}" type="slidenum">
              <a:rPr lang="en-US" smtClean="0"/>
              <a:t>30</a:t>
            </a:fld>
            <a:endParaRPr lang="en-US"/>
          </a:p>
        </p:txBody>
      </p:sp>
    </p:spTree>
    <p:extLst>
      <p:ext uri="{BB962C8B-B14F-4D97-AF65-F5344CB8AC3E}">
        <p14:creationId xmlns:p14="http://schemas.microsoft.com/office/powerpoint/2010/main" val="17207122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a:t>
            </a:r>
          </a:p>
          <a:p>
            <a:pPr marL="171450" indent="-171450">
              <a:buFontTx/>
              <a:buChar char="-"/>
            </a:pPr>
            <a:r>
              <a:rPr lang="en-US" dirty="0"/>
              <a:t>the exact wav files used for this manipulation were kata_1b_orig.wav and katta_2b_manip_time_aligned.wav</a:t>
            </a:r>
          </a:p>
          <a:p>
            <a:pPr marL="171450" indent="-171450">
              <a:buFontTx/>
              <a:buChar char="-"/>
            </a:pPr>
            <a:r>
              <a:rPr lang="en-US" dirty="0"/>
              <a:t>within Praat, I renamed them to just kata and </a:t>
            </a:r>
            <a:r>
              <a:rPr lang="en-US" dirty="0" err="1"/>
              <a:t>katta</a:t>
            </a:r>
            <a:r>
              <a:rPr lang="en-US" dirty="0"/>
              <a:t> to simplify the naming process of the continua files</a:t>
            </a:r>
          </a:p>
          <a:p>
            <a:pPr marL="171450" indent="-171450">
              <a:buFontTx/>
              <a:buChar char="-"/>
            </a:pPr>
            <a:r>
              <a:rPr lang="en-US" dirty="0"/>
              <a:t>I first made each syllable roughly line up time wise as best as I could – I had originally tried to warp the duration of each syllable to be the mean duration between the two words but that resulted in weird pitch distortion, so I just tried to make the time marks of the syllables (and thus the start of voicing) roughly match up (I also adjusted this manually using the Pitch object (NOT the same as the </a:t>
            </a:r>
            <a:r>
              <a:rPr lang="en-US" dirty="0" err="1"/>
              <a:t>PitchTier</a:t>
            </a:r>
            <a:r>
              <a:rPr lang="en-US" dirty="0"/>
              <a:t> of the manipulation object) so that the voiced parts of the vowels lined up between the two words)</a:t>
            </a:r>
          </a:p>
          <a:p>
            <a:pPr marL="171450" indent="-171450">
              <a:buFontTx/>
              <a:buChar char="-"/>
            </a:pPr>
            <a:r>
              <a:rPr lang="en-US" dirty="0"/>
              <a:t>then, I interpolated pitch separately for each syllable (in log scale), starting from the kata endpoint and going to the Hz values of the </a:t>
            </a:r>
            <a:r>
              <a:rPr lang="en-US" dirty="0" err="1"/>
              <a:t>katta</a:t>
            </a:r>
            <a:r>
              <a:rPr lang="en-US" dirty="0"/>
              <a:t> endpoint, and then concatenated the syllables with the consonant closure from kata</a:t>
            </a:r>
          </a:p>
          <a:p>
            <a:pPr marL="171450" indent="-171450">
              <a:buFontTx/>
              <a:buChar char="-"/>
            </a:pPr>
            <a:r>
              <a:rPr lang="en-US" dirty="0"/>
              <a:t>this gave the five steps of the F0 drop cue, then for each of those five steps I created a duration continuum, just increasing the closure duration to the value for the </a:t>
            </a:r>
            <a:r>
              <a:rPr lang="en-US" dirty="0" err="1"/>
              <a:t>katta</a:t>
            </a:r>
            <a:r>
              <a:rPr lang="en-US" dirty="0"/>
              <a:t> endpoint (since each pitch step was starting with the duration from the </a:t>
            </a:r>
            <a:r>
              <a:rPr lang="en-US" dirty="0" err="1"/>
              <a:t>katta</a:t>
            </a:r>
            <a:r>
              <a:rPr lang="en-US" dirty="0"/>
              <a:t> step)</a:t>
            </a:r>
          </a:p>
          <a:p>
            <a:pPr marL="171450" indent="-171450">
              <a:buFontTx/>
              <a:buChar char="-"/>
            </a:pPr>
            <a:r>
              <a:rPr lang="en-US" dirty="0"/>
              <a:t>I did not make a second continuum with </a:t>
            </a:r>
            <a:r>
              <a:rPr lang="en-US" dirty="0" err="1"/>
              <a:t>katta</a:t>
            </a:r>
            <a:r>
              <a:rPr lang="en-US" dirty="0"/>
              <a:t> as the origin sound because the creaky voice makes it too poor of a starting point for manipulation</a:t>
            </a:r>
          </a:p>
          <a:p>
            <a:pPr marL="171450" indent="-171450">
              <a:buFontTx/>
              <a:buChar char="-"/>
            </a:pPr>
            <a:r>
              <a:rPr lang="en-US" dirty="0"/>
              <a:t>I also had to manually add pulse points to the manipulation object for the syllable 2 sounds because the Manipulation object is created only using </a:t>
            </a:r>
            <a:r>
              <a:rPr lang="en-US" i="0" u="sng" dirty="0"/>
              <a:t>raw</a:t>
            </a:r>
            <a:r>
              <a:rPr lang="en-US" dirty="0"/>
              <a:t> auto-correlation periodicity tracking algorithm, which was not recognizing the F0 contour/pulses due to creaky voice (the F0 and pulse points of which were tracked fine using</a:t>
            </a:r>
            <a:r>
              <a:rPr lang="en-US" u="none" dirty="0"/>
              <a:t> </a:t>
            </a:r>
            <a:r>
              <a:rPr lang="en-US" u="sng" dirty="0"/>
              <a:t>filtered</a:t>
            </a:r>
            <a:r>
              <a:rPr lang="en-US" u="none" dirty="0"/>
              <a:t> </a:t>
            </a:r>
            <a:r>
              <a:rPr lang="en-US" dirty="0"/>
              <a:t>auto-correlation) – it was only after manually adding the pulse points, then the add-overlap synthesis worked to perceptually change the pitch contour with the updated </a:t>
            </a:r>
            <a:r>
              <a:rPr lang="en-US" dirty="0" err="1"/>
              <a:t>PitchTier</a:t>
            </a:r>
            <a:r>
              <a:rPr lang="en-US" dirty="0"/>
              <a:t> from the interpolation</a:t>
            </a:r>
          </a:p>
          <a:p>
            <a:pPr marL="171450" indent="-171450">
              <a:buFontTx/>
              <a:buChar char="-"/>
            </a:pPr>
            <a:r>
              <a:rPr lang="en-US" dirty="0"/>
              <a:t>the pitch settings used for these continua is in the script</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31</a:t>
            </a:fld>
            <a:endParaRPr lang="en-US"/>
          </a:p>
        </p:txBody>
      </p:sp>
    </p:spTree>
    <p:extLst>
      <p:ext uri="{BB962C8B-B14F-4D97-AF65-F5344CB8AC3E}">
        <p14:creationId xmlns:p14="http://schemas.microsoft.com/office/powerpoint/2010/main" val="14690496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12F07A-503E-5206-C6B3-24F1EEC8E6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902349-245E-EDEF-4595-67B7535ED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3653C-FA1E-DCD1-FA79-A4D7D292DABA}"/>
              </a:ext>
            </a:extLst>
          </p:cNvPr>
          <p:cNvSpPr>
            <a:spLocks noGrp="1"/>
          </p:cNvSpPr>
          <p:nvPr>
            <p:ph type="body" idx="1"/>
          </p:nvPr>
        </p:nvSpPr>
        <p:spPr/>
        <p:txBody>
          <a:bodyPr/>
          <a:lstStyle/>
          <a:p>
            <a:r>
              <a:rPr lang="en-US" dirty="0"/>
              <a:t>notes:</a:t>
            </a:r>
          </a:p>
          <a:p>
            <a:pPr marL="171450" indent="-171450">
              <a:buFontTx/>
              <a:buChar char="-"/>
            </a:pPr>
            <a:r>
              <a:rPr lang="en-US" dirty="0"/>
              <a:t>the exact wav files used for this manipulation were kata_1b_orig.wav and katta_2b_manip_time_aligned.wav</a:t>
            </a:r>
          </a:p>
          <a:p>
            <a:pPr marL="171450" indent="-171450">
              <a:buFontTx/>
              <a:buChar char="-"/>
            </a:pPr>
            <a:r>
              <a:rPr lang="en-US" dirty="0"/>
              <a:t>within Praat, I renamed them to just kata and </a:t>
            </a:r>
            <a:r>
              <a:rPr lang="en-US" dirty="0" err="1"/>
              <a:t>katta</a:t>
            </a:r>
            <a:r>
              <a:rPr lang="en-US" dirty="0"/>
              <a:t> to simplify the naming process of the continua files</a:t>
            </a:r>
          </a:p>
          <a:p>
            <a:pPr marL="171450" indent="-171450">
              <a:buFontTx/>
              <a:buChar char="-"/>
            </a:pPr>
            <a:r>
              <a:rPr lang="en-US" dirty="0"/>
              <a:t>I first made each syllable roughly line up time wise as best as I could – I had originally tried to warp the duration of each syllable to be the mean duration between the two words but that resulted in weird pitch distortion, so I just tried to make the time marks of the syllables (and thus the start of voicing) roughly match up (I also adjusted this manually using the Pitch object (NOT the same as the </a:t>
            </a:r>
            <a:r>
              <a:rPr lang="en-US" dirty="0" err="1"/>
              <a:t>PitchTier</a:t>
            </a:r>
            <a:r>
              <a:rPr lang="en-US" dirty="0"/>
              <a:t> of the manipulation object) so that the voiced parts of the vowels lined up between the two words)</a:t>
            </a:r>
          </a:p>
          <a:p>
            <a:pPr marL="171450" indent="-171450">
              <a:buFontTx/>
              <a:buChar char="-"/>
            </a:pPr>
            <a:r>
              <a:rPr lang="en-US" dirty="0"/>
              <a:t>then, I interpolated pitch separately for each syllable (in log scale), starting from the kata endpoint and going to the Hz values of the </a:t>
            </a:r>
            <a:r>
              <a:rPr lang="en-US" dirty="0" err="1"/>
              <a:t>katta</a:t>
            </a:r>
            <a:r>
              <a:rPr lang="en-US" dirty="0"/>
              <a:t> endpoint, and then concatenated the syllables with the consonant closure from kata</a:t>
            </a:r>
          </a:p>
          <a:p>
            <a:pPr marL="171450" indent="-171450">
              <a:buFontTx/>
              <a:buChar char="-"/>
            </a:pPr>
            <a:r>
              <a:rPr lang="en-US" dirty="0"/>
              <a:t>this gave the five steps of the F0 drop cue, then for each of those five steps I created a duration continuum, just increasing the closure duration to the value for the </a:t>
            </a:r>
            <a:r>
              <a:rPr lang="en-US" dirty="0" err="1"/>
              <a:t>katta</a:t>
            </a:r>
            <a:r>
              <a:rPr lang="en-US" dirty="0"/>
              <a:t> endpoint (since each pitch step was starting with the duration from the </a:t>
            </a:r>
            <a:r>
              <a:rPr lang="en-US" dirty="0" err="1"/>
              <a:t>katta</a:t>
            </a:r>
            <a:r>
              <a:rPr lang="en-US" dirty="0"/>
              <a:t> step)</a:t>
            </a:r>
          </a:p>
          <a:p>
            <a:pPr marL="171450" indent="-171450">
              <a:buFontTx/>
              <a:buChar char="-"/>
            </a:pPr>
            <a:r>
              <a:rPr lang="en-US" dirty="0"/>
              <a:t>I did not make a second continuum with </a:t>
            </a:r>
            <a:r>
              <a:rPr lang="en-US" dirty="0" err="1"/>
              <a:t>katta</a:t>
            </a:r>
            <a:r>
              <a:rPr lang="en-US" dirty="0"/>
              <a:t> as the origin sound because the creaky voice makes it too poor of a starting point for manipulation</a:t>
            </a:r>
          </a:p>
          <a:p>
            <a:pPr marL="171450" indent="-171450">
              <a:buFontTx/>
              <a:buChar char="-"/>
            </a:pPr>
            <a:r>
              <a:rPr lang="en-US" dirty="0"/>
              <a:t>I also had to manually add pulse points to the manipulation object for the syllable 2 sounds because the Manipulation object is created only using </a:t>
            </a:r>
            <a:r>
              <a:rPr lang="en-US" i="0" u="sng" dirty="0"/>
              <a:t>raw</a:t>
            </a:r>
            <a:r>
              <a:rPr lang="en-US" dirty="0"/>
              <a:t> auto-correlation periodicity tracking algorithm, which was not recognizing the F0 contour/pulses due to creaky voice (the F0 and pulse points of which were tracked fine using</a:t>
            </a:r>
            <a:r>
              <a:rPr lang="en-US" u="none" dirty="0"/>
              <a:t> </a:t>
            </a:r>
            <a:r>
              <a:rPr lang="en-US" u="sng" dirty="0"/>
              <a:t>filtered</a:t>
            </a:r>
            <a:r>
              <a:rPr lang="en-US" u="none" dirty="0"/>
              <a:t> </a:t>
            </a:r>
            <a:r>
              <a:rPr lang="en-US" dirty="0"/>
              <a:t>auto-correlation) – it was only after manually adding the pulse points, then the add-overlap synthesis worked to perceptually change the pitch contour with the updated </a:t>
            </a:r>
            <a:r>
              <a:rPr lang="en-US" dirty="0" err="1"/>
              <a:t>PitchTier</a:t>
            </a:r>
            <a:r>
              <a:rPr lang="en-US" dirty="0"/>
              <a:t> from the interpolation</a:t>
            </a:r>
          </a:p>
          <a:p>
            <a:pPr marL="171450" indent="-171450">
              <a:buFontTx/>
              <a:buChar char="-"/>
            </a:pPr>
            <a:r>
              <a:rPr lang="en-US" dirty="0"/>
              <a:t>the pitch settings used for these continua is in the script</a:t>
            </a:r>
          </a:p>
          <a:p>
            <a:pPr marL="171450" indent="-171450">
              <a:buFontTx/>
              <a:buChar char="-"/>
            </a:pPr>
            <a:endParaRPr lang="en-US" dirty="0"/>
          </a:p>
        </p:txBody>
      </p:sp>
      <p:sp>
        <p:nvSpPr>
          <p:cNvPr id="4" name="Slide Number Placeholder 3">
            <a:extLst>
              <a:ext uri="{FF2B5EF4-FFF2-40B4-BE49-F238E27FC236}">
                <a16:creationId xmlns:a16="http://schemas.microsoft.com/office/drawing/2014/main" id="{09AE6B37-7906-626C-8A56-DF307B830F8B}"/>
              </a:ext>
            </a:extLst>
          </p:cNvPr>
          <p:cNvSpPr>
            <a:spLocks noGrp="1"/>
          </p:cNvSpPr>
          <p:nvPr>
            <p:ph type="sldNum" sz="quarter" idx="5"/>
          </p:nvPr>
        </p:nvSpPr>
        <p:spPr/>
        <p:txBody>
          <a:bodyPr/>
          <a:lstStyle/>
          <a:p>
            <a:fld id="{8D84D065-75B2-C547-A1E0-43719E6097C2}" type="slidenum">
              <a:rPr lang="en-US" smtClean="0"/>
              <a:t>32</a:t>
            </a:fld>
            <a:endParaRPr lang="en-US"/>
          </a:p>
        </p:txBody>
      </p:sp>
    </p:spTree>
    <p:extLst>
      <p:ext uri="{BB962C8B-B14F-4D97-AF65-F5344CB8AC3E}">
        <p14:creationId xmlns:p14="http://schemas.microsoft.com/office/powerpoint/2010/main" val="42376752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Notes:</a:t>
            </a:r>
          </a:p>
          <a:p>
            <a:pPr marL="171450" indent="-171450">
              <a:buFontTx/>
              <a:buChar char="-"/>
            </a:pPr>
            <a:r>
              <a:rPr lang="en-US" dirty="0"/>
              <a:t>the exact wav files used in this manipulation were toru_2_mod.wav and tooru_1_mod.wav – within Praat, I renamed them </a:t>
            </a:r>
            <a:r>
              <a:rPr lang="en-US" dirty="0" err="1"/>
              <a:t>toru</a:t>
            </a:r>
            <a:r>
              <a:rPr lang="en-US" dirty="0"/>
              <a:t> and </a:t>
            </a:r>
            <a:r>
              <a:rPr lang="en-US" dirty="0" err="1"/>
              <a:t>tooru</a:t>
            </a:r>
            <a:r>
              <a:rPr lang="en-US" dirty="0"/>
              <a:t> to make the naming process of the continua files easier</a:t>
            </a:r>
          </a:p>
          <a:p>
            <a:pPr marL="171450" indent="-171450">
              <a:buFontTx/>
              <a:buChar char="-"/>
            </a:pPr>
            <a:r>
              <a:rPr lang="en-US" dirty="0"/>
              <a:t>first I will make two equivalent duration continua, one that starts from each endpoint (of JUST the vowel length – C1, C2, and V2 duration will remain constant)</a:t>
            </a:r>
          </a:p>
          <a:p>
            <a:pPr marL="171450" indent="-171450">
              <a:buFontTx/>
              <a:buChar char="-"/>
            </a:pPr>
            <a:r>
              <a:rPr lang="en-US" dirty="0"/>
              <a:t>then I will interpolate pitch between the endpoints of equivalent duration (this includes pitch across V1 and V2)</a:t>
            </a:r>
          </a:p>
          <a:p>
            <a:pPr marL="171450" indent="-171450">
              <a:buFontTx/>
              <a:buChar char="-"/>
            </a:pPr>
            <a:r>
              <a:rPr lang="en-US" dirty="0"/>
              <a:t>because of the creaks at the end of the word (at the end of V2), I chose to edit out the last of the creaky voice where the regularity of the periodicity breaks down, and then replace it with 50ms of silence (specifically I concatenated with overlap, with the overlap being 1 ms (0.001 s)</a:t>
            </a:r>
          </a:p>
          <a:p>
            <a:pPr marL="171450" indent="-171450">
              <a:buFontTx/>
              <a:buChar char="-"/>
            </a:pPr>
            <a:r>
              <a:rPr lang="en-US" dirty="0"/>
              <a:t>I did this for both </a:t>
            </a:r>
            <a:r>
              <a:rPr lang="en-US" dirty="0" err="1"/>
              <a:t>toru</a:t>
            </a:r>
            <a:r>
              <a:rPr lang="en-US" dirty="0"/>
              <a:t> and </a:t>
            </a:r>
            <a:r>
              <a:rPr lang="en-US" dirty="0" err="1"/>
              <a:t>tooru</a:t>
            </a:r>
            <a:r>
              <a:rPr lang="en-US" dirty="0"/>
              <a:t>, and both are now called toru_2_mod.wav and tooru_1_mod.wav respectively – this works better for the pulse tracking on the manipulation object for the pitch and duration manipulations</a:t>
            </a:r>
          </a:p>
          <a:p>
            <a:pPr marL="171450" indent="-171450">
              <a:buFontTx/>
              <a:buChar char="-"/>
            </a:pPr>
            <a:r>
              <a:rPr lang="en-US" dirty="0"/>
              <a:t>I also had to adjust the silence at the beginning so that the start of the two words would be aligned and thus each of the duration manipulated steps (made from each starting point – continuum steps made from </a:t>
            </a:r>
            <a:r>
              <a:rPr lang="en-US" dirty="0" err="1"/>
              <a:t>toru</a:t>
            </a:r>
            <a:r>
              <a:rPr lang="en-US" dirty="0"/>
              <a:t> and continuum steps made from </a:t>
            </a:r>
            <a:r>
              <a:rPr lang="en-US" dirty="0" err="1"/>
              <a:t>tooru</a:t>
            </a:r>
            <a:r>
              <a:rPr lang="en-US" dirty="0"/>
              <a:t>) would also be aligned in order to properly do the pitch manipulation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tooru_1_mod.wav had </a:t>
            </a:r>
            <a:r>
              <a:rPr lang="en-US" dirty="0">
                <a:solidFill>
                  <a:srgbClr val="000000"/>
                </a:solidFill>
                <a:effectLst/>
                <a:latin typeface="Menlo" panose="020B0609030804020204" pitchFamily="49" charset="0"/>
              </a:rPr>
              <a:t>0.050226757369614516 s before the start of the word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000000"/>
                </a:solidFill>
                <a:effectLst/>
                <a:latin typeface="Menlo" panose="020B0609030804020204" pitchFamily="49" charset="0"/>
              </a:rPr>
              <a:t>toru_2_mod.wav had 0.026341107871720115 s before the start of the word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solidFill>
                  <a:srgbClr val="000000"/>
                </a:solidFill>
                <a:effectLst/>
                <a:latin typeface="Menlo" panose="020B0609030804020204" pitchFamily="49" charset="0"/>
              </a:rPr>
              <a:t>so I added </a:t>
            </a:r>
            <a:r>
              <a:rPr lang="en-US" b="0" i="0" dirty="0">
                <a:solidFill>
                  <a:srgbClr val="ECECEC"/>
                </a:solidFill>
                <a:effectLst/>
                <a:latin typeface="Google Sans"/>
              </a:rPr>
              <a:t>0.02388564949 s to the start of toru_2_mod.wav and the corresponding text grid (new text grid is saved as toru_2_mod.TextGrid)</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I made two versions of all 35 tokens (7 dur x 5 F0), since the duration and F0 manipulations done on Praat can only be done using one word as the origin word and then interpolate to the </a:t>
            </a:r>
            <a:r>
              <a:rPr lang="en-US" b="0" i="1" dirty="0">
                <a:solidFill>
                  <a:srgbClr val="ECECEC"/>
                </a:solidFill>
                <a:effectLst/>
                <a:latin typeface="Google Sans"/>
              </a:rPr>
              <a:t>values</a:t>
            </a:r>
            <a:r>
              <a:rPr lang="en-US" b="0" i="0" dirty="0">
                <a:solidFill>
                  <a:srgbClr val="ECECEC"/>
                </a:solidFill>
                <a:effectLst/>
                <a:latin typeface="Google Sans"/>
              </a:rPr>
              <a:t> of the other word – i.e., manipulations are only being done using one sound file as the origin, not a merge between the two</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first I made two duration continua, one that is </a:t>
            </a:r>
            <a:r>
              <a:rPr lang="en-US" b="0" i="0" dirty="0" err="1">
                <a:solidFill>
                  <a:srgbClr val="ECECEC"/>
                </a:solidFill>
                <a:effectLst/>
                <a:latin typeface="Google Sans"/>
              </a:rPr>
              <a:t>toru_origin</a:t>
            </a:r>
            <a:r>
              <a:rPr lang="en-US" b="0" i="0" dirty="0">
                <a:solidFill>
                  <a:srgbClr val="ECECEC"/>
                </a:solidFill>
                <a:effectLst/>
                <a:latin typeface="Google Sans"/>
              </a:rPr>
              <a:t> and one that is </a:t>
            </a:r>
            <a:r>
              <a:rPr lang="en-US" b="0" i="0" dirty="0" err="1">
                <a:solidFill>
                  <a:srgbClr val="ECECEC"/>
                </a:solidFill>
                <a:effectLst/>
                <a:latin typeface="Google Sans"/>
              </a:rPr>
              <a:t>tooru_origin</a:t>
            </a:r>
            <a:endParaRPr lang="en-US" b="0" i="0" dirty="0">
              <a:solidFill>
                <a:srgbClr val="ECECEC"/>
              </a:solidFill>
              <a:effectLst/>
              <a:latin typeface="Google San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then I will make two different F0 continua from each of these that interpolate the F0 contours between the equivalent duration steps of the </a:t>
            </a:r>
            <a:r>
              <a:rPr lang="en-US" b="0" i="0" dirty="0" err="1">
                <a:solidFill>
                  <a:srgbClr val="ECECEC"/>
                </a:solidFill>
                <a:effectLst/>
                <a:latin typeface="Google Sans"/>
              </a:rPr>
              <a:t>toru_origin</a:t>
            </a:r>
            <a:r>
              <a:rPr lang="en-US" b="0" i="0" dirty="0">
                <a:solidFill>
                  <a:srgbClr val="ECECEC"/>
                </a:solidFill>
                <a:effectLst/>
                <a:latin typeface="Google Sans"/>
              </a:rPr>
              <a:t> and </a:t>
            </a:r>
            <a:r>
              <a:rPr lang="en-US" b="0" i="0" dirty="0" err="1">
                <a:solidFill>
                  <a:srgbClr val="ECECEC"/>
                </a:solidFill>
                <a:effectLst/>
                <a:latin typeface="Google Sans"/>
              </a:rPr>
              <a:t>tooru_origin</a:t>
            </a:r>
            <a:r>
              <a:rPr lang="en-US" b="0" i="0" dirty="0">
                <a:solidFill>
                  <a:srgbClr val="ECECEC"/>
                </a:solidFill>
                <a:effectLst/>
                <a:latin typeface="Google Sans"/>
              </a:rPr>
              <a:t> continua</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err="1">
                <a:solidFill>
                  <a:srgbClr val="ECECEC"/>
                </a:solidFill>
                <a:effectLst/>
                <a:latin typeface="Google Sans"/>
              </a:rPr>
              <a:t>ver</a:t>
            </a:r>
            <a:r>
              <a:rPr lang="en-US" b="0" i="0" dirty="0">
                <a:solidFill>
                  <a:srgbClr val="ECECEC"/>
                </a:solidFill>
                <a:effectLst/>
                <a:latin typeface="Google Sans"/>
              </a:rPr>
              <a:t> 1: </a:t>
            </a:r>
            <a:r>
              <a:rPr lang="en-US" b="0" i="0" dirty="0" err="1">
                <a:solidFill>
                  <a:srgbClr val="ECECEC"/>
                </a:solidFill>
                <a:effectLst/>
                <a:latin typeface="Google Sans"/>
              </a:rPr>
              <a:t>toru_dur</a:t>
            </a:r>
            <a:r>
              <a:rPr lang="en-US" b="0" i="0" dirty="0">
                <a:solidFill>
                  <a:srgbClr val="ECECEC"/>
                </a:solidFill>
                <a:effectLst/>
                <a:latin typeface="Google Sans"/>
              </a:rPr>
              <a:t> origin and toru_f0 origin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err="1">
                <a:solidFill>
                  <a:srgbClr val="ECECEC"/>
                </a:solidFill>
                <a:effectLst/>
                <a:latin typeface="Google Sans"/>
              </a:rPr>
              <a:t>ver</a:t>
            </a:r>
            <a:r>
              <a:rPr lang="en-US" b="0" i="0" dirty="0">
                <a:solidFill>
                  <a:srgbClr val="ECECEC"/>
                </a:solidFill>
                <a:effectLst/>
                <a:latin typeface="Google Sans"/>
              </a:rPr>
              <a:t> 2: </a:t>
            </a:r>
            <a:r>
              <a:rPr lang="en-US" b="0" i="0" dirty="0" err="1">
                <a:solidFill>
                  <a:srgbClr val="ECECEC"/>
                </a:solidFill>
                <a:effectLst/>
                <a:latin typeface="Google Sans"/>
              </a:rPr>
              <a:t>tooru_dur</a:t>
            </a:r>
            <a:r>
              <a:rPr lang="en-US" b="0" i="0" dirty="0">
                <a:solidFill>
                  <a:srgbClr val="ECECEC"/>
                </a:solidFill>
                <a:effectLst/>
                <a:latin typeface="Google Sans"/>
              </a:rPr>
              <a:t> origin and tooru_f0 origin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then I will make a matrix of the final 35 stimuli that will be used that attempts to equally use stimuli between the two versions</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0" i="0" dirty="0">
              <a:solidFill>
                <a:srgbClr val="ECECEC"/>
              </a:solidFill>
              <a:effectLst/>
              <a:latin typeface="Google Sans"/>
            </a:endParaRP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very important note: the F0 continua at dur_1 and dur_7 are derived from the base files toru_2_mod.wav and tooru_1_mod.wav respectively, rather than the endpoints that were created from making the duration continuum</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the F0 continua at dur_2, dur_3, and dur_4 were derived from the </a:t>
            </a:r>
            <a:r>
              <a:rPr lang="en-US" b="0" i="0" dirty="0" err="1">
                <a:solidFill>
                  <a:srgbClr val="ECECEC"/>
                </a:solidFill>
                <a:effectLst/>
                <a:latin typeface="Google Sans"/>
              </a:rPr>
              <a:t>toru_origin</a:t>
            </a:r>
            <a:r>
              <a:rPr lang="en-US" b="0" i="0" dirty="0">
                <a:solidFill>
                  <a:srgbClr val="ECECEC"/>
                </a:solidFill>
                <a:effectLst/>
                <a:latin typeface="Google Sans"/>
              </a:rPr>
              <a:t> duration continuum sounds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the F0 continua at dur_4, dur_5, and dur_6 were derived from the </a:t>
            </a:r>
            <a:r>
              <a:rPr lang="en-US" b="0" i="0" dirty="0" err="1">
                <a:solidFill>
                  <a:srgbClr val="ECECEC"/>
                </a:solidFill>
                <a:effectLst/>
                <a:latin typeface="Google Sans"/>
              </a:rPr>
              <a:t>tooru_origin</a:t>
            </a:r>
            <a:r>
              <a:rPr lang="en-US" b="0" i="0" dirty="0">
                <a:solidFill>
                  <a:srgbClr val="ECECEC"/>
                </a:solidFill>
                <a:effectLst/>
                <a:latin typeface="Google Sans"/>
              </a:rPr>
              <a:t> duration continuum sounds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so there are two versions of F0 continua at dur_4 step</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I will choose whether the sounds of the F0 continuum at dur_4 will be from the </a:t>
            </a:r>
            <a:r>
              <a:rPr lang="en-US" b="0" i="0" dirty="0" err="1">
                <a:solidFill>
                  <a:srgbClr val="ECECEC"/>
                </a:solidFill>
                <a:effectLst/>
                <a:latin typeface="Google Sans"/>
              </a:rPr>
              <a:t>toru_origin</a:t>
            </a:r>
            <a:r>
              <a:rPr lang="en-US" b="0" i="0" dirty="0">
                <a:solidFill>
                  <a:srgbClr val="ECECEC"/>
                </a:solidFill>
                <a:effectLst/>
                <a:latin typeface="Google Sans"/>
              </a:rPr>
              <a:t> or </a:t>
            </a:r>
            <a:r>
              <a:rPr lang="en-US" b="0" i="0" dirty="0" err="1">
                <a:solidFill>
                  <a:srgbClr val="ECECEC"/>
                </a:solidFill>
                <a:effectLst/>
                <a:latin typeface="Google Sans"/>
              </a:rPr>
              <a:t>tooru_origin</a:t>
            </a:r>
            <a:r>
              <a:rPr lang="en-US" b="0" i="0" dirty="0">
                <a:solidFill>
                  <a:srgbClr val="ECECEC"/>
                </a:solidFill>
                <a:effectLst/>
                <a:latin typeface="Google Sans"/>
              </a:rPr>
              <a:t> version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for dur_4, I will probably use </a:t>
            </a:r>
            <a:r>
              <a:rPr lang="en-US" b="0" i="0" dirty="0" err="1">
                <a:solidFill>
                  <a:srgbClr val="ECECEC"/>
                </a:solidFill>
                <a:effectLst/>
                <a:latin typeface="Google Sans"/>
              </a:rPr>
              <a:t>toru_origin</a:t>
            </a:r>
            <a:r>
              <a:rPr lang="en-US" b="0" i="0" dirty="0">
                <a:solidFill>
                  <a:srgbClr val="ECECEC"/>
                </a:solidFill>
                <a:effectLst/>
                <a:latin typeface="Google Sans"/>
              </a:rPr>
              <a:t> for F0_1, F0_2, and maybe F0_3, and then </a:t>
            </a:r>
            <a:r>
              <a:rPr lang="en-US" b="0" i="0" dirty="0" err="1">
                <a:solidFill>
                  <a:srgbClr val="ECECEC"/>
                </a:solidFill>
                <a:effectLst/>
                <a:latin typeface="Google Sans"/>
              </a:rPr>
              <a:t>tooru_origin</a:t>
            </a:r>
            <a:r>
              <a:rPr lang="en-US" b="0" i="0" dirty="0">
                <a:solidFill>
                  <a:srgbClr val="ECECEC"/>
                </a:solidFill>
                <a:effectLst/>
                <a:latin typeface="Google Sans"/>
              </a:rPr>
              <a:t> for F0_4 and F0_5, and maybe F0_3</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0" dirty="0">
                <a:solidFill>
                  <a:srgbClr val="ECECEC"/>
                </a:solidFill>
                <a:effectLst/>
                <a:latin typeface="Google Sans"/>
              </a:rPr>
              <a:t>***final choices, from my own ear: I will use </a:t>
            </a:r>
            <a:r>
              <a:rPr lang="en-US" b="0" i="0" dirty="0" err="1">
                <a:solidFill>
                  <a:srgbClr val="ECECEC"/>
                </a:solidFill>
                <a:effectLst/>
                <a:latin typeface="Google Sans"/>
              </a:rPr>
              <a:t>toru_origin</a:t>
            </a:r>
            <a:r>
              <a:rPr lang="en-US" b="0" i="0" dirty="0">
                <a:solidFill>
                  <a:srgbClr val="ECECEC"/>
                </a:solidFill>
                <a:effectLst/>
                <a:latin typeface="Google Sans"/>
              </a:rPr>
              <a:t> for dur_4_F0_1, and </a:t>
            </a:r>
            <a:r>
              <a:rPr lang="en-US" b="0" i="0" dirty="0" err="1">
                <a:solidFill>
                  <a:srgbClr val="ECECEC"/>
                </a:solidFill>
                <a:effectLst/>
                <a:latin typeface="Google Sans"/>
              </a:rPr>
              <a:t>tooru_origin</a:t>
            </a:r>
            <a:r>
              <a:rPr lang="en-US" b="0" i="0" dirty="0">
                <a:solidFill>
                  <a:srgbClr val="ECECEC"/>
                </a:solidFill>
                <a:effectLst/>
                <a:latin typeface="Google Sans"/>
              </a:rPr>
              <a:t> for the rest of dur_4 series (F0_2, F0_3, F0_4, F0_5) – these just sounded more natural from </a:t>
            </a:r>
            <a:r>
              <a:rPr lang="en-US" b="0" i="0" dirty="0" err="1">
                <a:solidFill>
                  <a:srgbClr val="ECECEC"/>
                </a:solidFill>
                <a:effectLst/>
                <a:latin typeface="Google Sans"/>
              </a:rPr>
              <a:t>tooru_origin</a:t>
            </a:r>
            <a:r>
              <a:rPr lang="en-US" b="0" i="0" dirty="0">
                <a:solidFill>
                  <a:srgbClr val="ECECEC"/>
                </a:solidFill>
                <a:effectLst/>
                <a:latin typeface="Google Sans"/>
              </a:rPr>
              <a:t>, while only F0_1 sounded more natural from </a:t>
            </a:r>
            <a:r>
              <a:rPr lang="en-US" b="0" i="0" dirty="0" err="1">
                <a:solidFill>
                  <a:srgbClr val="ECECEC"/>
                </a:solidFill>
                <a:effectLst/>
                <a:latin typeface="Google Sans"/>
              </a:rPr>
              <a:t>toru_origin</a:t>
            </a:r>
            <a:r>
              <a:rPr lang="en-US" b="0" i="0" dirty="0">
                <a:solidFill>
                  <a:srgbClr val="ECECEC"/>
                </a:solidFill>
                <a:effectLst/>
                <a:latin typeface="Google Sans"/>
              </a:rPr>
              <a:t> (only slightly) – see the next slide</a:t>
            </a:r>
            <a:endParaRPr lang="en-US" dirty="0">
              <a:solidFill>
                <a:srgbClr val="000000"/>
              </a:solidFill>
              <a:effectLst/>
              <a:latin typeface="Menlo" panose="020B0609030804020204" pitchFamily="49" charset="0"/>
            </a:endParaRP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33</a:t>
            </a:fld>
            <a:endParaRPr lang="en-US"/>
          </a:p>
        </p:txBody>
      </p:sp>
    </p:spTree>
    <p:extLst>
      <p:ext uri="{BB962C8B-B14F-4D97-AF65-F5344CB8AC3E}">
        <p14:creationId xmlns:p14="http://schemas.microsoft.com/office/powerpoint/2010/main" val="17500559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 picks for toru-tooru</a:t>
            </a:r>
          </a:p>
          <a:p>
            <a:r>
              <a:rPr lang="en-US" dirty="0"/>
              <a:t>Final stimuli choices for Vowel Duration x Pitch Contour continuum matrix </a:t>
            </a:r>
          </a:p>
        </p:txBody>
      </p:sp>
      <p:sp>
        <p:nvSpPr>
          <p:cNvPr id="4" name="Slide Number Placeholder 3"/>
          <p:cNvSpPr>
            <a:spLocks noGrp="1"/>
          </p:cNvSpPr>
          <p:nvPr>
            <p:ph type="sldNum" sz="quarter" idx="5"/>
          </p:nvPr>
        </p:nvSpPr>
        <p:spPr/>
        <p:txBody>
          <a:bodyPr/>
          <a:lstStyle/>
          <a:p>
            <a:fld id="{8D84D065-75B2-C547-A1E0-43719E6097C2}" type="slidenum">
              <a:rPr lang="en-US" smtClean="0"/>
              <a:t>34</a:t>
            </a:fld>
            <a:endParaRPr lang="en-US"/>
          </a:p>
        </p:txBody>
      </p:sp>
    </p:spTree>
    <p:extLst>
      <p:ext uri="{BB962C8B-B14F-4D97-AF65-F5344CB8AC3E}">
        <p14:creationId xmlns:p14="http://schemas.microsoft.com/office/powerpoint/2010/main" val="35425394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38</a:t>
            </a:fld>
            <a:endParaRPr lang="en-US"/>
          </a:p>
        </p:txBody>
      </p:sp>
    </p:spTree>
    <p:extLst>
      <p:ext uri="{BB962C8B-B14F-4D97-AF65-F5344CB8AC3E}">
        <p14:creationId xmlns:p14="http://schemas.microsoft.com/office/powerpoint/2010/main" val="14804460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because the interpolations of F0 at these time points are all a little different across the seven duration steps,  here are the values from dur_1 (</a:t>
            </a:r>
            <a:r>
              <a:rPr lang="en-US" sz="1200" dirty="0" err="1"/>
              <a:t>toru</a:t>
            </a:r>
            <a:r>
              <a:rPr lang="en-US" sz="1200" dirty="0"/>
              <a:t>-origin) and dur_7 (</a:t>
            </a:r>
            <a:r>
              <a:rPr lang="en-US" sz="1200" dirty="0" err="1"/>
              <a:t>tooru</a:t>
            </a:r>
            <a:r>
              <a:rPr lang="en-US" sz="1200" dirty="0"/>
              <a:t>-origin) out of ease (dur_1_F0_toru_origin_tooru_log.csv and dur_7_F0_tooru_origin_toru_log.csv)</a:t>
            </a:r>
          </a:p>
          <a:p>
            <a:endParaRPr lang="en-US" dirty="0"/>
          </a:p>
          <a:p>
            <a:r>
              <a:rPr lang="en-US" dirty="0"/>
              <a:t>I could probably expand this to all of the duration steps for the appendix</a:t>
            </a:r>
          </a:p>
        </p:txBody>
      </p:sp>
      <p:sp>
        <p:nvSpPr>
          <p:cNvPr id="4" name="Slide Number Placeholder 3"/>
          <p:cNvSpPr>
            <a:spLocks noGrp="1"/>
          </p:cNvSpPr>
          <p:nvPr>
            <p:ph type="sldNum" sz="quarter" idx="5"/>
          </p:nvPr>
        </p:nvSpPr>
        <p:spPr/>
        <p:txBody>
          <a:bodyPr/>
          <a:lstStyle/>
          <a:p>
            <a:fld id="{8D84D065-75B2-C547-A1E0-43719E6097C2}" type="slidenum">
              <a:rPr lang="en-US" smtClean="0"/>
              <a:t>40</a:t>
            </a:fld>
            <a:endParaRPr lang="en-US"/>
          </a:p>
        </p:txBody>
      </p:sp>
    </p:spTree>
    <p:extLst>
      <p:ext uri="{BB962C8B-B14F-4D97-AF65-F5344CB8AC3E}">
        <p14:creationId xmlns:p14="http://schemas.microsoft.com/office/powerpoint/2010/main" val="2324672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41</a:t>
            </a:fld>
            <a:endParaRPr lang="en-US"/>
          </a:p>
        </p:txBody>
      </p:sp>
    </p:spTree>
    <p:extLst>
      <p:ext uri="{BB962C8B-B14F-4D97-AF65-F5344CB8AC3E}">
        <p14:creationId xmlns:p14="http://schemas.microsoft.com/office/powerpoint/2010/main" val="785645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attempt – English was good, kata/katta had vocal fry at the end of the utterance = female-raw-recording-sept-6-first-attempt.wav</a:t>
            </a:r>
          </a:p>
          <a:p>
            <a:pPr marL="171450" indent="-171450">
              <a:buFontTx/>
              <a:buChar char="-"/>
            </a:pPr>
            <a:r>
              <a:rPr lang="en-US" dirty="0"/>
              <a:t>second attempt – just kata/katta, did without the pause to avoid vocal fry, which was successful, only issue is the end just sounds a bit off because it sounds like there should be something afterwards (same problem as attempt #2 from the first time) = female-raw-recording-sept-6-second-attempt.wav</a:t>
            </a:r>
          </a:p>
        </p:txBody>
      </p:sp>
      <p:sp>
        <p:nvSpPr>
          <p:cNvPr id="4" name="Slide Number Placeholder 3"/>
          <p:cNvSpPr>
            <a:spLocks noGrp="1"/>
          </p:cNvSpPr>
          <p:nvPr>
            <p:ph type="sldNum" sz="quarter" idx="5"/>
          </p:nvPr>
        </p:nvSpPr>
        <p:spPr/>
        <p:txBody>
          <a:bodyPr/>
          <a:lstStyle/>
          <a:p>
            <a:fld id="{8D84D065-75B2-C547-A1E0-43719E6097C2}" type="slidenum">
              <a:rPr lang="en-US" smtClean="0"/>
              <a:t>8</a:t>
            </a:fld>
            <a:endParaRPr lang="en-US"/>
          </a:p>
        </p:txBody>
      </p:sp>
    </p:spTree>
    <p:extLst>
      <p:ext uri="{BB962C8B-B14F-4D97-AF65-F5344CB8AC3E}">
        <p14:creationId xmlns:p14="http://schemas.microsoft.com/office/powerpoint/2010/main" val="34226652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43</a:t>
            </a:fld>
            <a:endParaRPr lang="en-US"/>
          </a:p>
        </p:txBody>
      </p:sp>
    </p:spTree>
    <p:extLst>
      <p:ext uri="{BB962C8B-B14F-4D97-AF65-F5344CB8AC3E}">
        <p14:creationId xmlns:p14="http://schemas.microsoft.com/office/powerpoint/2010/main" val="41870779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44</a:t>
            </a:fld>
            <a:endParaRPr lang="en-US"/>
          </a:p>
        </p:txBody>
      </p:sp>
    </p:spTree>
    <p:extLst>
      <p:ext uri="{BB962C8B-B14F-4D97-AF65-F5344CB8AC3E}">
        <p14:creationId xmlns:p14="http://schemas.microsoft.com/office/powerpoint/2010/main" val="4207870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HL</a:t>
            </a:r>
          </a:p>
        </p:txBody>
      </p:sp>
      <p:sp>
        <p:nvSpPr>
          <p:cNvPr id="4" name="Slide Number Placeholder 3"/>
          <p:cNvSpPr>
            <a:spLocks noGrp="1"/>
          </p:cNvSpPr>
          <p:nvPr>
            <p:ph type="sldNum" sz="quarter" idx="5"/>
          </p:nvPr>
        </p:nvSpPr>
        <p:spPr/>
        <p:txBody>
          <a:bodyPr/>
          <a:lstStyle/>
          <a:p>
            <a:fld id="{8D84D065-75B2-C547-A1E0-43719E6097C2}" type="slidenum">
              <a:rPr lang="en-US" smtClean="0"/>
              <a:t>9</a:t>
            </a:fld>
            <a:endParaRPr lang="en-US"/>
          </a:p>
        </p:txBody>
      </p:sp>
    </p:spTree>
    <p:extLst>
      <p:ext uri="{BB962C8B-B14F-4D97-AF65-F5344CB8AC3E}">
        <p14:creationId xmlns:p14="http://schemas.microsoft.com/office/powerpoint/2010/main" val="650986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HLL</a:t>
            </a:r>
          </a:p>
        </p:txBody>
      </p:sp>
      <p:sp>
        <p:nvSpPr>
          <p:cNvPr id="4" name="Slide Number Placeholder 3"/>
          <p:cNvSpPr>
            <a:spLocks noGrp="1"/>
          </p:cNvSpPr>
          <p:nvPr>
            <p:ph type="sldNum" sz="quarter" idx="5"/>
          </p:nvPr>
        </p:nvSpPr>
        <p:spPr/>
        <p:txBody>
          <a:bodyPr/>
          <a:lstStyle/>
          <a:p>
            <a:fld id="{8D84D065-75B2-C547-A1E0-43719E6097C2}" type="slidenum">
              <a:rPr lang="en-US" smtClean="0"/>
              <a:t>10</a:t>
            </a:fld>
            <a:endParaRPr lang="en-US"/>
          </a:p>
        </p:txBody>
      </p:sp>
    </p:spTree>
    <p:extLst>
      <p:ext uri="{BB962C8B-B14F-4D97-AF65-F5344CB8AC3E}">
        <p14:creationId xmlns:p14="http://schemas.microsoft.com/office/powerpoint/2010/main" val="11661229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15</a:t>
            </a:fld>
            <a:endParaRPr lang="en-US"/>
          </a:p>
        </p:txBody>
      </p:sp>
    </p:spTree>
    <p:extLst>
      <p:ext uri="{BB962C8B-B14F-4D97-AF65-F5344CB8AC3E}">
        <p14:creationId xmlns:p14="http://schemas.microsoft.com/office/powerpoint/2010/main" val="2709841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21</a:t>
            </a:fld>
            <a:endParaRPr lang="en-US"/>
          </a:p>
        </p:txBody>
      </p:sp>
    </p:spTree>
    <p:extLst>
      <p:ext uri="{BB962C8B-B14F-4D97-AF65-F5344CB8AC3E}">
        <p14:creationId xmlns:p14="http://schemas.microsoft.com/office/powerpoint/2010/main" val="41255668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suggestions for vowels: </a:t>
            </a:r>
            <a:r>
              <a:rPr lang="en-US" b="0" i="0" dirty="0">
                <a:solidFill>
                  <a:srgbClr val="1A1A1A"/>
                </a:solidFill>
                <a:effectLst/>
                <a:highlight>
                  <a:srgbClr val="FFFFFF"/>
                </a:highlight>
                <a:latin typeface="Helvetica" pitchFamily="2" charset="0"/>
              </a:rPr>
              <a:t>using the criterion that there be no abrupt changes in formant movement throughout the vowel, no abrupt changes in fundamental frequency, and minimal extraneous noise (to facilitate resynthesis) </a:t>
            </a:r>
            <a:r>
              <a:rPr lang="en-US" dirty="0"/>
              <a:t>(</a:t>
            </a:r>
            <a:r>
              <a:rPr lang="en-US" dirty="0" err="1"/>
              <a:t>Kondaurova</a:t>
            </a:r>
            <a:r>
              <a:rPr lang="en-US" dirty="0"/>
              <a:t> &amp; Francis, 2008)</a:t>
            </a:r>
          </a:p>
        </p:txBody>
      </p:sp>
      <p:sp>
        <p:nvSpPr>
          <p:cNvPr id="4" name="Slide Number Placeholder 3"/>
          <p:cNvSpPr>
            <a:spLocks noGrp="1"/>
          </p:cNvSpPr>
          <p:nvPr>
            <p:ph type="sldNum" sz="quarter" idx="5"/>
          </p:nvPr>
        </p:nvSpPr>
        <p:spPr/>
        <p:txBody>
          <a:bodyPr/>
          <a:lstStyle/>
          <a:p>
            <a:fld id="{8D84D065-75B2-C547-A1E0-43719E6097C2}" type="slidenum">
              <a:rPr lang="en-US" smtClean="0"/>
              <a:t>25</a:t>
            </a:fld>
            <a:endParaRPr lang="en-US"/>
          </a:p>
        </p:txBody>
      </p:sp>
    </p:spTree>
    <p:extLst>
      <p:ext uri="{BB962C8B-B14F-4D97-AF65-F5344CB8AC3E}">
        <p14:creationId xmlns:p14="http://schemas.microsoft.com/office/powerpoint/2010/main" val="1323200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suggestions for vowels: </a:t>
            </a:r>
            <a:r>
              <a:rPr lang="en-US" b="0" i="0" dirty="0">
                <a:solidFill>
                  <a:srgbClr val="1A1A1A"/>
                </a:solidFill>
                <a:effectLst/>
                <a:highlight>
                  <a:srgbClr val="FFFFFF"/>
                </a:highlight>
                <a:latin typeface="Helvetica" pitchFamily="2" charset="0"/>
              </a:rPr>
              <a:t>using the criterion that there be no abrupt changes in formant movement throughout the vowel, no abrupt changes in fundamental frequency, and minimal extraneous noise (to facilitate resynthesis) </a:t>
            </a:r>
            <a:r>
              <a:rPr lang="en-US" dirty="0"/>
              <a:t>(</a:t>
            </a:r>
            <a:r>
              <a:rPr lang="en-US" dirty="0" err="1"/>
              <a:t>Kondaurova</a:t>
            </a:r>
            <a:r>
              <a:rPr lang="en-US" dirty="0"/>
              <a:t> &amp; Francis, 2008)</a:t>
            </a:r>
          </a:p>
        </p:txBody>
      </p:sp>
      <p:sp>
        <p:nvSpPr>
          <p:cNvPr id="4" name="Slide Number Placeholder 3"/>
          <p:cNvSpPr>
            <a:spLocks noGrp="1"/>
          </p:cNvSpPr>
          <p:nvPr>
            <p:ph type="sldNum" sz="quarter" idx="5"/>
          </p:nvPr>
        </p:nvSpPr>
        <p:spPr/>
        <p:txBody>
          <a:bodyPr/>
          <a:lstStyle/>
          <a:p>
            <a:fld id="{8D84D065-75B2-C547-A1E0-43719E6097C2}" type="slidenum">
              <a:rPr lang="en-US" smtClean="0"/>
              <a:t>26</a:t>
            </a:fld>
            <a:endParaRPr lang="en-US"/>
          </a:p>
        </p:txBody>
      </p:sp>
    </p:spTree>
    <p:extLst>
      <p:ext uri="{BB962C8B-B14F-4D97-AF65-F5344CB8AC3E}">
        <p14:creationId xmlns:p14="http://schemas.microsoft.com/office/powerpoint/2010/main" val="29870466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D84D065-75B2-C547-A1E0-43719E6097C2}" type="slidenum">
              <a:rPr lang="en-US" smtClean="0"/>
              <a:t>27</a:t>
            </a:fld>
            <a:endParaRPr lang="en-US"/>
          </a:p>
        </p:txBody>
      </p:sp>
    </p:spTree>
    <p:extLst>
      <p:ext uri="{BB962C8B-B14F-4D97-AF65-F5344CB8AC3E}">
        <p14:creationId xmlns:p14="http://schemas.microsoft.com/office/powerpoint/2010/main" val="257002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ABCD2-11E5-36E0-F4C2-0E577C2B45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3BDDF87-E168-D235-C892-3E51566558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D9D7BB-0377-9C9C-EFD9-A49CFA145C80}"/>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5" name="Footer Placeholder 4">
            <a:extLst>
              <a:ext uri="{FF2B5EF4-FFF2-40B4-BE49-F238E27FC236}">
                <a16:creationId xmlns:a16="http://schemas.microsoft.com/office/drawing/2014/main" id="{FC2B7B73-87CA-7FA5-421A-2C889AEDC9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EFBA22-2E2A-FE8B-B1C5-481BA7ADF267}"/>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233886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508DC-8E5E-2777-6DB0-74B2D06F4DE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38FE5F-1738-149B-04D8-9320C9A685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46C770-27E8-3462-38B2-13DA50EA0283}"/>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5" name="Footer Placeholder 4">
            <a:extLst>
              <a:ext uri="{FF2B5EF4-FFF2-40B4-BE49-F238E27FC236}">
                <a16:creationId xmlns:a16="http://schemas.microsoft.com/office/drawing/2014/main" id="{F51268EB-A0FB-C560-F5A6-32109EADA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608F6-96D3-B005-7A82-A127BCF2CADC}"/>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16708246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F59217-AEDC-5C33-14FB-7FB2FF64529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207161D-6A2A-AFF0-E848-AE8D083559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CA2E64-4240-4FBD-E2BB-B41CF3120E35}"/>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5" name="Footer Placeholder 4">
            <a:extLst>
              <a:ext uri="{FF2B5EF4-FFF2-40B4-BE49-F238E27FC236}">
                <a16:creationId xmlns:a16="http://schemas.microsoft.com/office/drawing/2014/main" id="{4B8B2343-2D00-B663-D8A9-C8813431DD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52C9EE-F8FD-2FE9-909B-0D63DEE00774}"/>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391222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C4E62C-55AE-EFBC-6509-2BC3A1AFF06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F26525-6305-EAF6-3DD1-9429902B98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FFEC2-7CB9-9F0E-5D44-3081618CD467}"/>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5" name="Footer Placeholder 4">
            <a:extLst>
              <a:ext uri="{FF2B5EF4-FFF2-40B4-BE49-F238E27FC236}">
                <a16:creationId xmlns:a16="http://schemas.microsoft.com/office/drawing/2014/main" id="{6986B631-987C-1599-679D-30ED0E8DF0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89C5A5-0675-B061-1726-263FD769A0D5}"/>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4279238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ADF39-0BDE-D3C2-6853-0E314E5C08E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FC6D29E-D5CE-C26A-E17E-ECE36F004A8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B8BA2C7-A0F7-DBC9-5D67-0344847672C6}"/>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5" name="Footer Placeholder 4">
            <a:extLst>
              <a:ext uri="{FF2B5EF4-FFF2-40B4-BE49-F238E27FC236}">
                <a16:creationId xmlns:a16="http://schemas.microsoft.com/office/drawing/2014/main" id="{7C5CE870-CDB0-EC7E-66A6-3AED38F0B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0C3E31-F0EB-755A-8A3F-4D8D8067508B}"/>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129031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BD516-7D69-14B0-D1E7-6175254E706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D0FF1A-5900-28A3-5789-F65062BBD5F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2C8B8B7-0348-C531-02FB-9E07DD9D37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A3BB8C-5546-C242-4581-B34AC66012AB}"/>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6" name="Footer Placeholder 5">
            <a:extLst>
              <a:ext uri="{FF2B5EF4-FFF2-40B4-BE49-F238E27FC236}">
                <a16:creationId xmlns:a16="http://schemas.microsoft.com/office/drawing/2014/main" id="{9B7ABD48-0807-6F10-0366-94944EB4E1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7D035-5040-02A5-733F-60AF63C11649}"/>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3334867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85E4B-935B-48C4-9D46-8191F917D37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D193098-C226-518E-6A00-452DC99EF7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21B0E-84FB-FC40-D369-73E73C910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A354763-6055-42EF-FF30-85A7BED8B4A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5FF3A6-FC66-709F-0A5C-1A4C44B7ED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A794A5-4CC0-25F8-BA99-861538C21C49}"/>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8" name="Footer Placeholder 7">
            <a:extLst>
              <a:ext uri="{FF2B5EF4-FFF2-40B4-BE49-F238E27FC236}">
                <a16:creationId xmlns:a16="http://schemas.microsoft.com/office/drawing/2014/main" id="{72AA4B8F-AA5F-9960-2BCA-4DAD498708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E501D9B-25EF-81F7-DC8D-C2DE50DC0E00}"/>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626693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207F-CAFC-2B78-74E3-1F66D9E43B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814AC8-5B3D-4EBA-4080-01E991CA2E4E}"/>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4" name="Footer Placeholder 3">
            <a:extLst>
              <a:ext uri="{FF2B5EF4-FFF2-40B4-BE49-F238E27FC236}">
                <a16:creationId xmlns:a16="http://schemas.microsoft.com/office/drawing/2014/main" id="{2E35EF76-34DA-5446-4404-D68E4729202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6D86C5B-1FB9-E5C3-B8B0-57FDA19ABD2C}"/>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116714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A1E22E-D8CC-1FD7-3B00-71CA0E11B5DE}"/>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3" name="Footer Placeholder 2">
            <a:extLst>
              <a:ext uri="{FF2B5EF4-FFF2-40B4-BE49-F238E27FC236}">
                <a16:creationId xmlns:a16="http://schemas.microsoft.com/office/drawing/2014/main" id="{2365F126-E240-F671-4A87-73A85C44DD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39E473-27D1-2036-0EA0-0C45869E13EB}"/>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257546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B1B9E-2D9A-7B39-4276-F1918DE8817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436D3F-2584-A63A-858C-A8A4AB128B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0D1E40-DE57-BBDE-1053-950C2229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FF3733-CD46-92C8-B0CA-F2F0AC71F42F}"/>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6" name="Footer Placeholder 5">
            <a:extLst>
              <a:ext uri="{FF2B5EF4-FFF2-40B4-BE49-F238E27FC236}">
                <a16:creationId xmlns:a16="http://schemas.microsoft.com/office/drawing/2014/main" id="{A200A48A-A162-E3C2-0DE2-69A7C84A8D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94C949-1905-8D31-2C97-0AEBFE942889}"/>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2402295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7E469-A7BF-1F7F-18C8-111A5A979A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7D2ABED-76B3-0594-30F1-30E4527303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F165782-3572-741B-FA51-902FC332D7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A72509-D969-EA03-0D94-DA3985F03C34}"/>
              </a:ext>
            </a:extLst>
          </p:cNvPr>
          <p:cNvSpPr>
            <a:spLocks noGrp="1"/>
          </p:cNvSpPr>
          <p:nvPr>
            <p:ph type="dt" sz="half" idx="10"/>
          </p:nvPr>
        </p:nvSpPr>
        <p:spPr/>
        <p:txBody>
          <a:bodyPr/>
          <a:lstStyle/>
          <a:p>
            <a:fld id="{CB783F3F-B366-5248-ADE6-8F5403DF1A04}" type="datetimeFigureOut">
              <a:rPr lang="en-US" smtClean="0"/>
              <a:t>8/9/25</a:t>
            </a:fld>
            <a:endParaRPr lang="en-US"/>
          </a:p>
        </p:txBody>
      </p:sp>
      <p:sp>
        <p:nvSpPr>
          <p:cNvPr id="6" name="Footer Placeholder 5">
            <a:extLst>
              <a:ext uri="{FF2B5EF4-FFF2-40B4-BE49-F238E27FC236}">
                <a16:creationId xmlns:a16="http://schemas.microsoft.com/office/drawing/2014/main" id="{E43B21AD-9A6E-A72D-400A-40E9CC8404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882F7A-7062-86BB-77A2-13C8FA71E0BA}"/>
              </a:ext>
            </a:extLst>
          </p:cNvPr>
          <p:cNvSpPr>
            <a:spLocks noGrp="1"/>
          </p:cNvSpPr>
          <p:nvPr>
            <p:ph type="sldNum" sz="quarter" idx="12"/>
          </p:nvPr>
        </p:nvSpPr>
        <p:spPr/>
        <p:txBody>
          <a:bodyPr/>
          <a:lstStyle/>
          <a:p>
            <a:fld id="{3B970591-EFDB-D14C-A1F5-766CBBC99BF3}" type="slidenum">
              <a:rPr lang="en-US" smtClean="0"/>
              <a:t>‹#›</a:t>
            </a:fld>
            <a:endParaRPr lang="en-US"/>
          </a:p>
        </p:txBody>
      </p:sp>
    </p:spTree>
    <p:extLst>
      <p:ext uri="{BB962C8B-B14F-4D97-AF65-F5344CB8AC3E}">
        <p14:creationId xmlns:p14="http://schemas.microsoft.com/office/powerpoint/2010/main" val="2614082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8D16BF-6AA9-6F0D-B40E-0A6C706EB0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B3E4F-9295-F0C3-910B-0CB73386BC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6B918A-68C6-E238-4EED-54DB15E972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B783F3F-B366-5248-ADE6-8F5403DF1A04}" type="datetimeFigureOut">
              <a:rPr lang="en-US" smtClean="0"/>
              <a:t>8/9/25</a:t>
            </a:fld>
            <a:endParaRPr lang="en-US"/>
          </a:p>
        </p:txBody>
      </p:sp>
      <p:sp>
        <p:nvSpPr>
          <p:cNvPr id="5" name="Footer Placeholder 4">
            <a:extLst>
              <a:ext uri="{FF2B5EF4-FFF2-40B4-BE49-F238E27FC236}">
                <a16:creationId xmlns:a16="http://schemas.microsoft.com/office/drawing/2014/main" id="{DE5F1371-489C-B6FB-7D4F-5F990F7216D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68FC4B3-0261-12E2-478B-9D7A5755A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970591-EFDB-D14C-A1F5-766CBBC99BF3}" type="slidenum">
              <a:rPr lang="en-US" smtClean="0"/>
              <a:t>‹#›</a:t>
            </a:fld>
            <a:endParaRPr lang="en-US"/>
          </a:p>
        </p:txBody>
      </p:sp>
    </p:spTree>
    <p:extLst>
      <p:ext uri="{BB962C8B-B14F-4D97-AF65-F5344CB8AC3E}">
        <p14:creationId xmlns:p14="http://schemas.microsoft.com/office/powerpoint/2010/main" val="28037022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29.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emf"/><Relationship Id="rId1" Type="http://schemas.openxmlformats.org/officeDocument/2006/relationships/slideLayout" Target="../slideLayouts/slideLayout7.xml"/><Relationship Id="rId5" Type="http://schemas.openxmlformats.org/officeDocument/2006/relationships/image" Target="../media/image18.emf"/><Relationship Id="rId4" Type="http://schemas.openxmlformats.org/officeDocument/2006/relationships/image" Target="../media/image17.emf"/></Relationships>
</file>

<file path=ppt/slides/_rels/slide3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7.xml"/><Relationship Id="rId5" Type="http://schemas.openxmlformats.org/officeDocument/2006/relationships/image" Target="../media/image22.emf"/><Relationship Id="rId4" Type="http://schemas.openxmlformats.org/officeDocument/2006/relationships/image" Target="../media/image21.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hyperlink" Target="https://hrbosker.github.io/resources/scripts/interpolate-f0/" TargetMode="External"/><Relationship Id="rId3" Type="http://schemas.openxmlformats.org/officeDocument/2006/relationships/hyperlink" Target="http://www.mattwinn.com/praat/Make_VOT_Continuum_v33.txt" TargetMode="External"/><Relationship Id="rId7" Type="http://schemas.openxmlformats.org/officeDocument/2006/relationships/hyperlink" Target="https://github.com/ListenLab/Praat/blob/master/Interpolate_F0_contour_v3.txt"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hyperlink" Target="http://www.mattwinn.com/praat/Make_Duration_Continuum.txt" TargetMode="External"/><Relationship Id="rId5" Type="http://schemas.openxmlformats.org/officeDocument/2006/relationships/hyperlink" Target="http://www.mattwinn.com/praat/Make_Formant_Continuum_v44.txt" TargetMode="External"/><Relationship Id="rId4" Type="http://schemas.openxmlformats.org/officeDocument/2006/relationships/hyperlink" Target="https://doi.org/10.1121/10.0000692"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22.emf"/></Relationships>
</file>

<file path=ppt/slides/_rels/slide42.xml.rels><?xml version="1.0" encoding="UTF-8" standalone="yes"?>
<Relationships xmlns="http://schemas.openxmlformats.org/package/2006/relationships"><Relationship Id="rId3" Type="http://schemas.openxmlformats.org/officeDocument/2006/relationships/hyperlink" Target="http://www.mattwinn.com/praat/Save_all_selected_sounds.txt" TargetMode="External"/><Relationship Id="rId2" Type="http://schemas.openxmlformats.org/officeDocument/2006/relationships/hyperlink" Target="https://github.com/ListenLab/Praat/blob/master/Scale_intensity_all_sounds_in_folder_v1.txt"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hyperlink" Target="https://www.isca-archive.org/interspeech_2008/yegnanarayana08_interspeech.pdf"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69F09-719F-FDAA-3E16-3EF6B8C98699}"/>
              </a:ext>
            </a:extLst>
          </p:cNvPr>
          <p:cNvSpPr>
            <a:spLocks noGrp="1"/>
          </p:cNvSpPr>
          <p:nvPr>
            <p:ph type="title"/>
          </p:nvPr>
        </p:nvSpPr>
        <p:spPr/>
        <p:txBody>
          <a:bodyPr/>
          <a:lstStyle/>
          <a:p>
            <a:r>
              <a:rPr lang="en-US" dirty="0"/>
              <a:t>June 4</a:t>
            </a:r>
            <a:r>
              <a:rPr lang="en-US" baseline="30000" dirty="0"/>
              <a:t>th</a:t>
            </a:r>
            <a:r>
              <a:rPr lang="en-US" dirty="0"/>
              <a:t>, 2024 Setup</a:t>
            </a:r>
          </a:p>
        </p:txBody>
      </p:sp>
      <p:sp>
        <p:nvSpPr>
          <p:cNvPr id="3" name="Content Placeholder 2">
            <a:extLst>
              <a:ext uri="{FF2B5EF4-FFF2-40B4-BE49-F238E27FC236}">
                <a16:creationId xmlns:a16="http://schemas.microsoft.com/office/drawing/2014/main" id="{2F5685F6-6665-77B1-B6C4-3557AEE2917E}"/>
              </a:ext>
            </a:extLst>
          </p:cNvPr>
          <p:cNvSpPr>
            <a:spLocks noGrp="1"/>
          </p:cNvSpPr>
          <p:nvPr>
            <p:ph idx="1"/>
          </p:nvPr>
        </p:nvSpPr>
        <p:spPr/>
        <p:txBody>
          <a:bodyPr/>
          <a:lstStyle/>
          <a:p>
            <a:r>
              <a:rPr lang="en-US" dirty="0"/>
              <a:t>Stand-mounted Shure SM48 Microphone + foam windscreen connected via XLR cable to </a:t>
            </a:r>
            <a:r>
              <a:rPr lang="en-US" dirty="0" err="1"/>
              <a:t>Focusrite</a:t>
            </a:r>
            <a:r>
              <a:rPr lang="en-US" dirty="0"/>
              <a:t> Scarlett 4i4 3</a:t>
            </a:r>
            <a:r>
              <a:rPr lang="en-US" baseline="30000" dirty="0"/>
              <a:t>rd</a:t>
            </a:r>
            <a:r>
              <a:rPr lang="en-US" dirty="0"/>
              <a:t> Gen USB audio interface, connected to </a:t>
            </a:r>
            <a:r>
              <a:rPr lang="en-US" dirty="0" err="1"/>
              <a:t>Macbook</a:t>
            </a:r>
            <a:r>
              <a:rPr lang="en-US" dirty="0"/>
              <a:t> Pro</a:t>
            </a:r>
          </a:p>
          <a:p>
            <a:r>
              <a:rPr lang="en-US" dirty="0"/>
              <a:t>France 3 years, UK 6 years total, Japan from 9 years-22 years old, 1 year Australia, 13 years in the US, 37-years-old</a:t>
            </a:r>
          </a:p>
          <a:p>
            <a:r>
              <a:rPr lang="en-US" dirty="0"/>
              <a:t>each sentence repeated twice, ultimately spoken with slight but natural pause to better separate target word from carrier sentence</a:t>
            </a:r>
          </a:p>
        </p:txBody>
      </p:sp>
    </p:spTree>
    <p:extLst>
      <p:ext uri="{BB962C8B-B14F-4D97-AF65-F5344CB8AC3E}">
        <p14:creationId xmlns:p14="http://schemas.microsoft.com/office/powerpoint/2010/main" val="2667127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1B586-E32C-33E8-EEB9-B22EA073DE42}"/>
              </a:ext>
            </a:extLst>
          </p:cNvPr>
          <p:cNvSpPr>
            <a:spLocks noGrp="1"/>
          </p:cNvSpPr>
          <p:nvPr>
            <p:ph idx="1"/>
          </p:nvPr>
        </p:nvSpPr>
        <p:spPr>
          <a:xfrm>
            <a:off x="838200" y="2921721"/>
            <a:ext cx="10515600" cy="1014557"/>
          </a:xfrm>
        </p:spPr>
        <p:txBody>
          <a:bodyPr>
            <a:normAutofit/>
          </a:bodyPr>
          <a:lstStyle/>
          <a:p>
            <a:pPr marL="0" indent="0">
              <a:buNone/>
            </a:pPr>
            <a:r>
              <a:rPr lang="en-US" sz="5400" dirty="0" err="1"/>
              <a:t>また「勝った」と言ってください</a:t>
            </a:r>
            <a:endParaRPr lang="en-US" sz="5400" dirty="0"/>
          </a:p>
        </p:txBody>
      </p:sp>
    </p:spTree>
    <p:extLst>
      <p:ext uri="{BB962C8B-B14F-4D97-AF65-F5344CB8AC3E}">
        <p14:creationId xmlns:p14="http://schemas.microsoft.com/office/powerpoint/2010/main" val="22612996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896191"/>
            <a:ext cx="10515600" cy="1065617"/>
          </a:xfrm>
        </p:spPr>
        <p:txBody>
          <a:bodyPr>
            <a:normAutofit fontScale="92500" lnSpcReduction="10000"/>
          </a:bodyPr>
          <a:lstStyle/>
          <a:p>
            <a:pPr marL="0" indent="0" algn="ctr">
              <a:buNone/>
            </a:pPr>
            <a:r>
              <a:rPr lang="en-US" sz="8000" dirty="0"/>
              <a:t>Please say “indent” again</a:t>
            </a:r>
          </a:p>
        </p:txBody>
      </p:sp>
    </p:spTree>
    <p:extLst>
      <p:ext uri="{BB962C8B-B14F-4D97-AF65-F5344CB8AC3E}">
        <p14:creationId xmlns:p14="http://schemas.microsoft.com/office/powerpoint/2010/main" val="3935000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887878"/>
            <a:ext cx="10515600" cy="1082243"/>
          </a:xfrm>
        </p:spPr>
        <p:txBody>
          <a:bodyPr>
            <a:normAutofit fontScale="92500" lnSpcReduction="10000"/>
          </a:bodyPr>
          <a:lstStyle/>
          <a:p>
            <a:pPr marL="0" indent="0" algn="ctr">
              <a:buNone/>
            </a:pPr>
            <a:r>
              <a:rPr lang="en-US" sz="8000" dirty="0"/>
              <a:t>Please say </a:t>
            </a:r>
            <a:r>
              <a:rPr lang="en-US" sz="8000"/>
              <a:t>“intent” </a:t>
            </a:r>
            <a:r>
              <a:rPr lang="en-US" sz="8000" dirty="0"/>
              <a:t>again</a:t>
            </a:r>
          </a:p>
        </p:txBody>
      </p:sp>
    </p:spTree>
    <p:extLst>
      <p:ext uri="{BB962C8B-B14F-4D97-AF65-F5344CB8AC3E}">
        <p14:creationId xmlns:p14="http://schemas.microsoft.com/office/powerpoint/2010/main" val="218700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862940"/>
            <a:ext cx="10515600" cy="1132119"/>
          </a:xfrm>
        </p:spPr>
        <p:txBody>
          <a:bodyPr>
            <a:normAutofit fontScale="92500"/>
          </a:bodyPr>
          <a:lstStyle/>
          <a:p>
            <a:pPr marL="0" indent="0" algn="ctr">
              <a:buNone/>
            </a:pPr>
            <a:r>
              <a:rPr lang="en-US" sz="8000" dirty="0"/>
              <a:t>Please say “risen” again</a:t>
            </a:r>
          </a:p>
        </p:txBody>
      </p:sp>
    </p:spTree>
    <p:extLst>
      <p:ext uri="{BB962C8B-B14F-4D97-AF65-F5344CB8AC3E}">
        <p14:creationId xmlns:p14="http://schemas.microsoft.com/office/powerpoint/2010/main" val="203118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879566"/>
            <a:ext cx="10515600" cy="1098868"/>
          </a:xfrm>
        </p:spPr>
        <p:txBody>
          <a:bodyPr>
            <a:normAutofit fontScale="85000" lnSpcReduction="10000"/>
          </a:bodyPr>
          <a:lstStyle/>
          <a:p>
            <a:pPr marL="0" indent="0" algn="ctr">
              <a:buNone/>
            </a:pPr>
            <a:r>
              <a:rPr lang="en-US" sz="8000" dirty="0"/>
              <a:t>Please say “reason” again</a:t>
            </a:r>
          </a:p>
        </p:txBody>
      </p:sp>
    </p:spTree>
    <p:extLst>
      <p:ext uri="{BB962C8B-B14F-4D97-AF65-F5344CB8AC3E}">
        <p14:creationId xmlns:p14="http://schemas.microsoft.com/office/powerpoint/2010/main" val="9474289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55F0-121A-195E-AFB0-61D2709EF4AA}"/>
              </a:ext>
            </a:extLst>
          </p:cNvPr>
          <p:cNvSpPr>
            <a:spLocks noGrp="1"/>
          </p:cNvSpPr>
          <p:nvPr>
            <p:ph type="title"/>
          </p:nvPr>
        </p:nvSpPr>
        <p:spPr/>
        <p:txBody>
          <a:bodyPr/>
          <a:lstStyle/>
          <a:p>
            <a:r>
              <a:rPr lang="en-US" dirty="0"/>
              <a:t>Source recordings for each contrast pair</a:t>
            </a:r>
          </a:p>
        </p:txBody>
      </p:sp>
      <p:sp>
        <p:nvSpPr>
          <p:cNvPr id="3" name="Content Placeholder 2">
            <a:extLst>
              <a:ext uri="{FF2B5EF4-FFF2-40B4-BE49-F238E27FC236}">
                <a16:creationId xmlns:a16="http://schemas.microsoft.com/office/drawing/2014/main" id="{CB48EDF8-0357-D45C-3AD9-9B6597DFF624}"/>
              </a:ext>
            </a:extLst>
          </p:cNvPr>
          <p:cNvSpPr>
            <a:spLocks noGrp="1"/>
          </p:cNvSpPr>
          <p:nvPr>
            <p:ph idx="1"/>
          </p:nvPr>
        </p:nvSpPr>
        <p:spPr/>
        <p:txBody>
          <a:bodyPr/>
          <a:lstStyle/>
          <a:p>
            <a:r>
              <a:rPr lang="en-US" dirty="0"/>
              <a:t>female-raw-recording-june-4-third-attempt.wav</a:t>
            </a:r>
          </a:p>
          <a:p>
            <a:pPr lvl="1"/>
            <a:r>
              <a:rPr lang="en-US" dirty="0" err="1"/>
              <a:t>toru</a:t>
            </a:r>
            <a:r>
              <a:rPr lang="en-US" dirty="0"/>
              <a:t> vs. </a:t>
            </a:r>
            <a:r>
              <a:rPr lang="en-US" dirty="0" err="1"/>
              <a:t>tooru</a:t>
            </a:r>
            <a:endParaRPr lang="en-US" dirty="0"/>
          </a:p>
          <a:p>
            <a:pPr lvl="1"/>
            <a:r>
              <a:rPr lang="en-US" dirty="0"/>
              <a:t>noise: 0 – 4.62 s</a:t>
            </a:r>
          </a:p>
          <a:p>
            <a:r>
              <a:rPr lang="en-US" dirty="0"/>
              <a:t>female-raw-recording-sept-6-first-attempt.wav</a:t>
            </a:r>
          </a:p>
          <a:p>
            <a:pPr lvl="1"/>
            <a:r>
              <a:rPr lang="en-US" dirty="0"/>
              <a:t>indent vs. intent</a:t>
            </a:r>
          </a:p>
          <a:p>
            <a:pPr lvl="1"/>
            <a:r>
              <a:rPr lang="en-US" dirty="0"/>
              <a:t>risen vs. reason</a:t>
            </a:r>
          </a:p>
          <a:p>
            <a:pPr lvl="1"/>
            <a:r>
              <a:rPr lang="en-US" dirty="0"/>
              <a:t>noise: 19.04 – 21.19 s</a:t>
            </a:r>
          </a:p>
          <a:p>
            <a:r>
              <a:rPr lang="en-US" dirty="0"/>
              <a:t>female-raw-recording-sept-6-second-attempt.wav</a:t>
            </a:r>
          </a:p>
          <a:p>
            <a:pPr lvl="1"/>
            <a:r>
              <a:rPr lang="en-US" dirty="0"/>
              <a:t>kata vs. </a:t>
            </a:r>
            <a:r>
              <a:rPr lang="en-US" dirty="0" err="1"/>
              <a:t>katta</a:t>
            </a:r>
            <a:endParaRPr lang="en-US" dirty="0"/>
          </a:p>
          <a:p>
            <a:pPr lvl="1"/>
            <a:r>
              <a:rPr lang="en-US" dirty="0"/>
              <a:t>noise: try 19.12 – 20.06</a:t>
            </a:r>
          </a:p>
          <a:p>
            <a:endParaRPr lang="en-US" dirty="0"/>
          </a:p>
        </p:txBody>
      </p:sp>
    </p:spTree>
    <p:extLst>
      <p:ext uri="{BB962C8B-B14F-4D97-AF65-F5344CB8AC3E}">
        <p14:creationId xmlns:p14="http://schemas.microsoft.com/office/powerpoint/2010/main" val="394394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51401-4854-FDE9-E3BA-D36434607D87}"/>
              </a:ext>
            </a:extLst>
          </p:cNvPr>
          <p:cNvSpPr>
            <a:spLocks noGrp="1"/>
          </p:cNvSpPr>
          <p:nvPr>
            <p:ph type="title"/>
          </p:nvPr>
        </p:nvSpPr>
        <p:spPr/>
        <p:txBody>
          <a:bodyPr/>
          <a:lstStyle/>
          <a:p>
            <a:r>
              <a:rPr lang="en-US" dirty="0"/>
              <a:t>Pre-processing</a:t>
            </a:r>
          </a:p>
        </p:txBody>
      </p:sp>
      <p:sp>
        <p:nvSpPr>
          <p:cNvPr id="3" name="Content Placeholder 2">
            <a:extLst>
              <a:ext uri="{FF2B5EF4-FFF2-40B4-BE49-F238E27FC236}">
                <a16:creationId xmlns:a16="http://schemas.microsoft.com/office/drawing/2014/main" id="{0128A339-53FE-91D5-3DF0-EB5717B50AE4}"/>
              </a:ext>
            </a:extLst>
          </p:cNvPr>
          <p:cNvSpPr>
            <a:spLocks noGrp="1"/>
          </p:cNvSpPr>
          <p:nvPr>
            <p:ph idx="1"/>
          </p:nvPr>
        </p:nvSpPr>
        <p:spPr/>
        <p:txBody>
          <a:bodyPr/>
          <a:lstStyle/>
          <a:p>
            <a:r>
              <a:rPr lang="en-US" dirty="0"/>
              <a:t>denoise raw recordings</a:t>
            </a:r>
          </a:p>
          <a:p>
            <a:pPr lvl="1"/>
            <a:r>
              <a:rPr lang="en-US" dirty="0"/>
              <a:t>Filter &gt; Reduce noise</a:t>
            </a:r>
          </a:p>
          <a:p>
            <a:pPr lvl="1"/>
            <a:r>
              <a:rPr lang="en-US" dirty="0"/>
              <a:t>standard parameters, just changed the noise time range</a:t>
            </a:r>
          </a:p>
        </p:txBody>
      </p:sp>
      <p:pic>
        <p:nvPicPr>
          <p:cNvPr id="5" name="Picture 4" descr="A screenshot of a computer&#10;&#10;Description automatically generated">
            <a:extLst>
              <a:ext uri="{FF2B5EF4-FFF2-40B4-BE49-F238E27FC236}">
                <a16:creationId xmlns:a16="http://schemas.microsoft.com/office/drawing/2014/main" id="{B0425B45-13EC-E4BF-AE79-8F3FB7D16C84}"/>
              </a:ext>
            </a:extLst>
          </p:cNvPr>
          <p:cNvPicPr>
            <a:picLocks noChangeAspect="1"/>
          </p:cNvPicPr>
          <p:nvPr/>
        </p:nvPicPr>
        <p:blipFill>
          <a:blip r:embed="rId2"/>
          <a:stretch>
            <a:fillRect/>
          </a:stretch>
        </p:blipFill>
        <p:spPr>
          <a:xfrm>
            <a:off x="6671732" y="3319006"/>
            <a:ext cx="5520267" cy="3382360"/>
          </a:xfrm>
          <a:prstGeom prst="rect">
            <a:avLst/>
          </a:prstGeom>
        </p:spPr>
      </p:pic>
    </p:spTree>
    <p:extLst>
      <p:ext uri="{BB962C8B-B14F-4D97-AF65-F5344CB8AC3E}">
        <p14:creationId xmlns:p14="http://schemas.microsoft.com/office/powerpoint/2010/main" val="37056240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52F75-2996-C42C-30AE-CD8B4F17A8AE}"/>
              </a:ext>
            </a:extLst>
          </p:cNvPr>
          <p:cNvSpPr>
            <a:spLocks noGrp="1"/>
          </p:cNvSpPr>
          <p:nvPr>
            <p:ph type="title"/>
          </p:nvPr>
        </p:nvSpPr>
        <p:spPr/>
        <p:txBody>
          <a:bodyPr/>
          <a:lstStyle/>
          <a:p>
            <a:r>
              <a:rPr lang="en-US" dirty="0"/>
              <a:t>Choices</a:t>
            </a:r>
          </a:p>
        </p:txBody>
      </p:sp>
      <p:sp>
        <p:nvSpPr>
          <p:cNvPr id="3" name="Content Placeholder 2">
            <a:extLst>
              <a:ext uri="{FF2B5EF4-FFF2-40B4-BE49-F238E27FC236}">
                <a16:creationId xmlns:a16="http://schemas.microsoft.com/office/drawing/2014/main" id="{965F99EB-C8F3-3E09-A872-4851C5A1EE55}"/>
              </a:ext>
            </a:extLst>
          </p:cNvPr>
          <p:cNvSpPr>
            <a:spLocks noGrp="1"/>
          </p:cNvSpPr>
          <p:nvPr>
            <p:ph idx="1"/>
          </p:nvPr>
        </p:nvSpPr>
        <p:spPr>
          <a:xfrm>
            <a:off x="838200" y="1825625"/>
            <a:ext cx="10515600" cy="4667250"/>
          </a:xfrm>
        </p:spPr>
        <p:txBody>
          <a:bodyPr>
            <a:normAutofit fontScale="92500"/>
          </a:bodyPr>
          <a:lstStyle/>
          <a:p>
            <a:r>
              <a:rPr lang="en-US" dirty="0"/>
              <a:t>d/t: indent-2 and intent-1</a:t>
            </a:r>
          </a:p>
          <a:p>
            <a:r>
              <a:rPr lang="en-US" dirty="0" err="1"/>
              <a:t>i</a:t>
            </a:r>
            <a:r>
              <a:rPr lang="en-US" dirty="0"/>
              <a:t>/</a:t>
            </a:r>
            <a:r>
              <a:rPr lang="en-US" dirty="0" err="1"/>
              <a:t>ɪ</a:t>
            </a:r>
            <a:r>
              <a:rPr lang="en-US" dirty="0"/>
              <a:t>: reason-1, risen-1</a:t>
            </a:r>
          </a:p>
          <a:p>
            <a:r>
              <a:rPr lang="en-US" dirty="0"/>
              <a:t>o/</a:t>
            </a:r>
            <a:r>
              <a:rPr lang="en-US" dirty="0" err="1"/>
              <a:t>oo</a:t>
            </a:r>
            <a:r>
              <a:rPr lang="en-US" dirty="0"/>
              <a:t>: toru-2 and tooru-1 (had most similar C1, C2, V2 durations after some tweaking, and most similar C2 spectral qualities by looks)</a:t>
            </a:r>
          </a:p>
          <a:p>
            <a:r>
              <a:rPr lang="en-US" dirty="0"/>
              <a:t>t/</a:t>
            </a:r>
            <a:r>
              <a:rPr lang="en-US" dirty="0" err="1"/>
              <a:t>tt</a:t>
            </a:r>
            <a:r>
              <a:rPr lang="en-US" dirty="0"/>
              <a:t>: kata-1b and katta-2b</a:t>
            </a:r>
          </a:p>
          <a:p>
            <a:pPr lvl="1"/>
            <a:r>
              <a:rPr lang="en-US" dirty="0"/>
              <a:t>manipulated katta-1b and katta-2b to add pulse points at glottal pulses to improve pitch tracking, original wav files saved as ”[name]-</a:t>
            </a:r>
            <a:r>
              <a:rPr lang="en-US" dirty="0" err="1"/>
              <a:t>orig.wav</a:t>
            </a:r>
            <a:r>
              <a:rPr lang="en-US" dirty="0"/>
              <a:t>” while manipulated files have the suffix “[name]-</a:t>
            </a:r>
            <a:r>
              <a:rPr lang="en-US" dirty="0" err="1"/>
              <a:t>manip.wav</a:t>
            </a:r>
            <a:r>
              <a:rPr lang="en-US" dirty="0"/>
              <a:t>”</a:t>
            </a:r>
          </a:p>
          <a:p>
            <a:pPr lvl="1"/>
            <a:r>
              <a:rPr lang="en-US" dirty="0"/>
              <a:t>sound -&gt; to manipulation -&gt; added pitch points -&gt; get resynthesis (overlap-add)</a:t>
            </a:r>
          </a:p>
          <a:p>
            <a:pPr lvl="1"/>
            <a:r>
              <a:rPr lang="en-US" dirty="0"/>
              <a:t>I did not manipulate kata-1b or kata-2b (yet)</a:t>
            </a:r>
          </a:p>
          <a:p>
            <a:pPr lvl="1"/>
            <a:r>
              <a:rPr lang="en-US" dirty="0"/>
              <a:t>I am specifically using kata-1b-orig and katta-2b-manip</a:t>
            </a:r>
          </a:p>
        </p:txBody>
      </p:sp>
    </p:spTree>
    <p:extLst>
      <p:ext uri="{BB962C8B-B14F-4D97-AF65-F5344CB8AC3E}">
        <p14:creationId xmlns:p14="http://schemas.microsoft.com/office/powerpoint/2010/main" val="21435517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E36B8-24A1-3E7F-1C13-44D2C341A3FA}"/>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67178DCE-96CF-0185-69F5-03866BD60857}"/>
              </a:ext>
            </a:extLst>
          </p:cNvPr>
          <p:cNvSpPr>
            <a:spLocks noGrp="1"/>
          </p:cNvSpPr>
          <p:nvPr>
            <p:ph idx="1"/>
          </p:nvPr>
        </p:nvSpPr>
        <p:spPr>
          <a:xfrm>
            <a:off x="838200" y="1825624"/>
            <a:ext cx="5257799" cy="5032375"/>
          </a:xfrm>
        </p:spPr>
        <p:txBody>
          <a:bodyPr>
            <a:normAutofit lnSpcReduction="10000"/>
          </a:bodyPr>
          <a:lstStyle/>
          <a:p>
            <a:r>
              <a:rPr lang="en-US" dirty="0"/>
              <a:t>needed to change formant settings for risen-1, risen-2, and reason-1 for better formant tracking, specifically formant ceiling and number of formants were changed from the standards</a:t>
            </a:r>
          </a:p>
          <a:p>
            <a:r>
              <a:rPr lang="en-US" dirty="0"/>
              <a:t>this resulted in risen-1 and reason-1 being the better tokens for the vowel (reason-2 had somewhat better tracking at the standards but ultimately less good than reason-1, especially with these settings)</a:t>
            </a:r>
          </a:p>
        </p:txBody>
      </p:sp>
      <p:pic>
        <p:nvPicPr>
          <p:cNvPr id="6" name="Picture 5" descr="A screenshot of a computer&#10;&#10;Description automatically generated">
            <a:extLst>
              <a:ext uri="{FF2B5EF4-FFF2-40B4-BE49-F238E27FC236}">
                <a16:creationId xmlns:a16="http://schemas.microsoft.com/office/drawing/2014/main" id="{08FB8FAA-1AF9-AA6B-6811-06F1DBA2953F}"/>
              </a:ext>
            </a:extLst>
          </p:cNvPr>
          <p:cNvPicPr>
            <a:picLocks noChangeAspect="1"/>
          </p:cNvPicPr>
          <p:nvPr/>
        </p:nvPicPr>
        <p:blipFill>
          <a:blip r:embed="rId2"/>
          <a:stretch>
            <a:fillRect/>
          </a:stretch>
        </p:blipFill>
        <p:spPr>
          <a:xfrm>
            <a:off x="6245606" y="1663597"/>
            <a:ext cx="5477002" cy="3530805"/>
          </a:xfrm>
          <a:prstGeom prst="rect">
            <a:avLst/>
          </a:prstGeom>
        </p:spPr>
      </p:pic>
    </p:spTree>
    <p:extLst>
      <p:ext uri="{BB962C8B-B14F-4D97-AF65-F5344CB8AC3E}">
        <p14:creationId xmlns:p14="http://schemas.microsoft.com/office/powerpoint/2010/main" val="39971886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DF082-FAB8-5219-0FB7-DD594593B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301DE-2ED3-6798-D498-2A3ED686BE93}"/>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7A5BC5D2-F003-D1D6-1661-FFDBCC3470DD}"/>
              </a:ext>
            </a:extLst>
          </p:cNvPr>
          <p:cNvSpPr>
            <a:spLocks noGrp="1"/>
          </p:cNvSpPr>
          <p:nvPr>
            <p:ph idx="1"/>
          </p:nvPr>
        </p:nvSpPr>
        <p:spPr>
          <a:xfrm>
            <a:off x="838200" y="1825624"/>
            <a:ext cx="5257799" cy="5032375"/>
          </a:xfrm>
        </p:spPr>
        <p:txBody>
          <a:bodyPr>
            <a:normAutofit/>
          </a:bodyPr>
          <a:lstStyle/>
          <a:p>
            <a:r>
              <a:rPr lang="en-US" dirty="0"/>
              <a:t>these were the formant settings used in the script for reason-1 and risen-1</a:t>
            </a:r>
          </a:p>
          <a:p>
            <a:r>
              <a:rPr lang="en-US" dirty="0"/>
              <a:t>note changes from standards for the formant ceiling, number of formants, and window length</a:t>
            </a:r>
          </a:p>
        </p:txBody>
      </p:sp>
      <p:pic>
        <p:nvPicPr>
          <p:cNvPr id="8" name="Picture 7" descr="A screenshot of a computer settings&#10;&#10;Description automatically generated">
            <a:extLst>
              <a:ext uri="{FF2B5EF4-FFF2-40B4-BE49-F238E27FC236}">
                <a16:creationId xmlns:a16="http://schemas.microsoft.com/office/drawing/2014/main" id="{FE1ACA16-10B1-5F4A-8A03-3187E1E03A06}"/>
              </a:ext>
            </a:extLst>
          </p:cNvPr>
          <p:cNvPicPr>
            <a:picLocks noChangeAspect="1"/>
          </p:cNvPicPr>
          <p:nvPr/>
        </p:nvPicPr>
        <p:blipFill>
          <a:blip r:embed="rId2"/>
          <a:stretch>
            <a:fillRect/>
          </a:stretch>
        </p:blipFill>
        <p:spPr>
          <a:xfrm>
            <a:off x="6276216" y="1027906"/>
            <a:ext cx="5431381" cy="3470942"/>
          </a:xfrm>
          <a:prstGeom prst="rect">
            <a:avLst/>
          </a:prstGeom>
        </p:spPr>
      </p:pic>
    </p:spTree>
    <p:extLst>
      <p:ext uri="{BB962C8B-B14F-4D97-AF65-F5344CB8AC3E}">
        <p14:creationId xmlns:p14="http://schemas.microsoft.com/office/powerpoint/2010/main" val="70984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2606049-3057-A716-BBBD-64C300C88D9E}"/>
              </a:ext>
            </a:extLst>
          </p:cNvPr>
          <p:cNvSpPr>
            <a:spLocks noGrp="1"/>
          </p:cNvSpPr>
          <p:nvPr>
            <p:ph idx="1"/>
          </p:nvPr>
        </p:nvSpPr>
        <p:spPr>
          <a:xfrm>
            <a:off x="838200" y="2720830"/>
            <a:ext cx="10515600" cy="1416339"/>
          </a:xfrm>
        </p:spPr>
        <p:txBody>
          <a:bodyPr>
            <a:normAutofit/>
          </a:bodyPr>
          <a:lstStyle/>
          <a:p>
            <a:pPr marL="0" indent="0">
              <a:buNone/>
            </a:pPr>
            <a:r>
              <a:rPr lang="en-US" sz="8000" dirty="0"/>
              <a:t>Please say “right” again</a:t>
            </a:r>
          </a:p>
        </p:txBody>
      </p:sp>
    </p:spTree>
    <p:extLst>
      <p:ext uri="{BB962C8B-B14F-4D97-AF65-F5344CB8AC3E}">
        <p14:creationId xmlns:p14="http://schemas.microsoft.com/office/powerpoint/2010/main" val="23758610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7234E-D255-28DF-BC14-9E89217FCF57}"/>
              </a:ext>
            </a:extLst>
          </p:cNvPr>
          <p:cNvSpPr>
            <a:spLocks noGrp="1"/>
          </p:cNvSpPr>
          <p:nvPr>
            <p:ph type="title"/>
          </p:nvPr>
        </p:nvSpPr>
        <p:spPr/>
        <p:txBody>
          <a:bodyPr/>
          <a:lstStyle/>
          <a:p>
            <a:r>
              <a:rPr lang="en-US" dirty="0"/>
              <a:t>final script settings and manipulations for spectral continuum of reason vs risen</a:t>
            </a:r>
          </a:p>
        </p:txBody>
      </p:sp>
      <p:sp>
        <p:nvSpPr>
          <p:cNvPr id="8" name="Content Placeholder 7">
            <a:extLst>
              <a:ext uri="{FF2B5EF4-FFF2-40B4-BE49-F238E27FC236}">
                <a16:creationId xmlns:a16="http://schemas.microsoft.com/office/drawing/2014/main" id="{4535E400-D234-D5CB-D799-9AECFD2D8D78}"/>
              </a:ext>
            </a:extLst>
          </p:cNvPr>
          <p:cNvSpPr>
            <a:spLocks noGrp="1"/>
          </p:cNvSpPr>
          <p:nvPr>
            <p:ph idx="1"/>
          </p:nvPr>
        </p:nvSpPr>
        <p:spPr>
          <a:xfrm>
            <a:off x="600456" y="1806702"/>
            <a:ext cx="6663944" cy="5051298"/>
          </a:xfrm>
        </p:spPr>
        <p:txBody>
          <a:bodyPr>
            <a:normAutofit lnSpcReduction="10000"/>
          </a:bodyPr>
          <a:lstStyle/>
          <a:p>
            <a:r>
              <a:rPr lang="en-US" sz="2400" dirty="0"/>
              <a:t>note that I’m modifying F1, F2, and F3 instead of just F1 and F2</a:t>
            </a:r>
          </a:p>
          <a:p>
            <a:r>
              <a:rPr lang="en-US" sz="2400" dirty="0"/>
              <a:t>adding 0.05 ms of silence as the precursor, and using the second syllable from reason_1 (right from the offset of the vowel) for the postcursor until the end of the file (which is about 0.05 s of silence after the word)</a:t>
            </a:r>
          </a:p>
          <a:p>
            <a:r>
              <a:rPr lang="en-US" sz="2400" dirty="0"/>
              <a:t>pitch manipulation of reason_1 is for the entire first syllable, multiple contour by 0.7, then raise pitch contour by 50 Hz (in that order)</a:t>
            </a:r>
          </a:p>
          <a:p>
            <a:r>
              <a:rPr lang="en-US" sz="2400" dirty="0"/>
              <a:t>also manipulated formant contours to better match what I see on the spectrogram</a:t>
            </a:r>
          </a:p>
          <a:p>
            <a:r>
              <a:rPr lang="en-US" sz="2400" dirty="0"/>
              <a:t>also the script automatically interpolates the formants in equal bark steps (not Hz)</a:t>
            </a:r>
          </a:p>
          <a:p>
            <a:pPr marL="0" indent="0">
              <a:buNone/>
            </a:pPr>
            <a:endParaRPr lang="en-US" sz="2400" dirty="0"/>
          </a:p>
        </p:txBody>
      </p:sp>
      <p:pic>
        <p:nvPicPr>
          <p:cNvPr id="9" name="Content Placeholder 5" descr="A screenshot of a program&#10;&#10;Description automatically generated">
            <a:extLst>
              <a:ext uri="{FF2B5EF4-FFF2-40B4-BE49-F238E27FC236}">
                <a16:creationId xmlns:a16="http://schemas.microsoft.com/office/drawing/2014/main" id="{1BB73333-9D82-1B0D-FCFB-411AF095F08E}"/>
              </a:ext>
            </a:extLst>
          </p:cNvPr>
          <p:cNvPicPr>
            <a:picLocks noChangeAspect="1"/>
          </p:cNvPicPr>
          <p:nvPr/>
        </p:nvPicPr>
        <p:blipFill>
          <a:blip r:embed="rId2"/>
          <a:stretch>
            <a:fillRect/>
          </a:stretch>
        </p:blipFill>
        <p:spPr>
          <a:xfrm>
            <a:off x="7740856" y="1995932"/>
            <a:ext cx="4212029" cy="4351338"/>
          </a:xfrm>
          <a:prstGeom prst="rect">
            <a:avLst/>
          </a:prstGeom>
        </p:spPr>
      </p:pic>
    </p:spTree>
    <p:extLst>
      <p:ext uri="{BB962C8B-B14F-4D97-AF65-F5344CB8AC3E}">
        <p14:creationId xmlns:p14="http://schemas.microsoft.com/office/powerpoint/2010/main" val="17940106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BE1F31-F4D6-34CB-0236-59B96EC7B2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E4EEA3-4EAC-26E9-7629-91DFFDD79D9D}"/>
              </a:ext>
            </a:extLst>
          </p:cNvPr>
          <p:cNvSpPr>
            <a:spLocks noGrp="1"/>
          </p:cNvSpPr>
          <p:nvPr>
            <p:ph type="title"/>
          </p:nvPr>
        </p:nvSpPr>
        <p:spPr/>
        <p:txBody>
          <a:bodyPr/>
          <a:lstStyle/>
          <a:p>
            <a:r>
              <a:rPr lang="en-US" dirty="0"/>
              <a:t>spectral continuum other notes</a:t>
            </a:r>
          </a:p>
        </p:txBody>
      </p:sp>
      <p:sp>
        <p:nvSpPr>
          <p:cNvPr id="8" name="Content Placeholder 7">
            <a:extLst>
              <a:ext uri="{FF2B5EF4-FFF2-40B4-BE49-F238E27FC236}">
                <a16:creationId xmlns:a16="http://schemas.microsoft.com/office/drawing/2014/main" id="{BB1B58A0-795A-BF7F-508A-228CDEB8AA4A}"/>
              </a:ext>
            </a:extLst>
          </p:cNvPr>
          <p:cNvSpPr>
            <a:spLocks noGrp="1"/>
          </p:cNvSpPr>
          <p:nvPr>
            <p:ph idx="1"/>
          </p:nvPr>
        </p:nvSpPr>
        <p:spPr>
          <a:xfrm>
            <a:off x="409905" y="1607440"/>
            <a:ext cx="3916680" cy="5051298"/>
          </a:xfrm>
        </p:spPr>
        <p:txBody>
          <a:bodyPr>
            <a:normAutofit/>
          </a:bodyPr>
          <a:lstStyle/>
          <a:p>
            <a:r>
              <a:rPr lang="en-US" sz="2400" dirty="0"/>
              <a:t>cut out 5 ms of high amplitude popping sound from every file that appeared due to appending 50ms of silence</a:t>
            </a:r>
          </a:p>
          <a:p>
            <a:r>
              <a:rPr lang="en-US" sz="2400" dirty="0"/>
              <a:t>for some reason this resulted half of the first period being cut off and the wave being started on a down cycle</a:t>
            </a:r>
          </a:p>
          <a:p>
            <a:r>
              <a:rPr lang="en-US" sz="2400" dirty="0"/>
              <a:t>new cut was made at nearest zero crossing</a:t>
            </a:r>
          </a:p>
          <a:p>
            <a:pPr marL="0" indent="0">
              <a:buNone/>
            </a:pPr>
            <a:endParaRPr lang="en-US" sz="2400" dirty="0"/>
          </a:p>
        </p:txBody>
      </p:sp>
      <p:pic>
        <p:nvPicPr>
          <p:cNvPr id="4" name="Picture 3" descr="A screenshot of a computer&#10;&#10;Description automatically generated">
            <a:extLst>
              <a:ext uri="{FF2B5EF4-FFF2-40B4-BE49-F238E27FC236}">
                <a16:creationId xmlns:a16="http://schemas.microsoft.com/office/drawing/2014/main" id="{87AF7052-694A-1701-BEFB-72849FA87913}"/>
              </a:ext>
            </a:extLst>
          </p:cNvPr>
          <p:cNvPicPr>
            <a:picLocks noChangeAspect="1"/>
          </p:cNvPicPr>
          <p:nvPr/>
        </p:nvPicPr>
        <p:blipFill>
          <a:blip r:embed="rId3"/>
          <a:srcRect l="27207"/>
          <a:stretch/>
        </p:blipFill>
        <p:spPr>
          <a:xfrm>
            <a:off x="4517136" y="1462690"/>
            <a:ext cx="3966867" cy="5395310"/>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6A4E56DE-D8ED-E1C4-7B8E-A21A42AB4DF8}"/>
              </a:ext>
            </a:extLst>
          </p:cNvPr>
          <p:cNvPicPr>
            <a:picLocks noChangeAspect="1"/>
          </p:cNvPicPr>
          <p:nvPr/>
        </p:nvPicPr>
        <p:blipFill>
          <a:blip r:embed="rId4"/>
          <a:srcRect l="13170" r="-723"/>
          <a:stretch/>
        </p:blipFill>
        <p:spPr>
          <a:xfrm>
            <a:off x="8674554" y="884175"/>
            <a:ext cx="3517446" cy="5774563"/>
          </a:xfrm>
          <a:prstGeom prst="rect">
            <a:avLst/>
          </a:prstGeom>
        </p:spPr>
      </p:pic>
    </p:spTree>
    <p:extLst>
      <p:ext uri="{BB962C8B-B14F-4D97-AF65-F5344CB8AC3E}">
        <p14:creationId xmlns:p14="http://schemas.microsoft.com/office/powerpoint/2010/main" val="206293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80962-348D-96F6-1D23-F970263B3718}"/>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A510FB58-6947-3992-53C7-0311CAC3C268}"/>
              </a:ext>
            </a:extLst>
          </p:cNvPr>
          <p:cNvSpPr>
            <a:spLocks noGrp="1"/>
          </p:cNvSpPr>
          <p:nvPr>
            <p:ph idx="1"/>
          </p:nvPr>
        </p:nvSpPr>
        <p:spPr>
          <a:xfrm>
            <a:off x="838200" y="1825624"/>
            <a:ext cx="6527800" cy="4829175"/>
          </a:xfrm>
        </p:spPr>
        <p:txBody>
          <a:bodyPr>
            <a:normAutofit lnSpcReduction="10000"/>
          </a:bodyPr>
          <a:lstStyle/>
          <a:p>
            <a:r>
              <a:rPr lang="en-US" dirty="0"/>
              <a:t>pitch tracking for creaky voice of kata/</a:t>
            </a:r>
            <a:r>
              <a:rPr lang="en-US" dirty="0" err="1"/>
              <a:t>katta</a:t>
            </a:r>
            <a:r>
              <a:rPr lang="en-US" dirty="0"/>
              <a:t> from first attempt (kata/kata-[1/2]-a) is better after adjusting advanced pitch settings (filtered AC and CC), specifically voicing threshold </a:t>
            </a:r>
          </a:p>
          <a:p>
            <a:endParaRPr lang="en-US" dirty="0"/>
          </a:p>
          <a:p>
            <a:r>
              <a:rPr lang="en-US" dirty="0"/>
              <a:t>kata/</a:t>
            </a:r>
            <a:r>
              <a:rPr lang="en-US" dirty="0" err="1"/>
              <a:t>katta</a:t>
            </a:r>
            <a:r>
              <a:rPr lang="en-US" dirty="0"/>
              <a:t>-[1/2]a recordings are from YA-raw-recording-sept-6-first-attempt.wav</a:t>
            </a:r>
          </a:p>
          <a:p>
            <a:r>
              <a:rPr lang="en-US" dirty="0"/>
              <a:t>kata/</a:t>
            </a:r>
            <a:r>
              <a:rPr lang="en-US" dirty="0" err="1"/>
              <a:t>katta</a:t>
            </a:r>
            <a:r>
              <a:rPr lang="en-US" dirty="0"/>
              <a:t>-[1/2]b recordings are from YA-raw-recording-sept-6-second-attempt.wav</a:t>
            </a:r>
          </a:p>
        </p:txBody>
      </p:sp>
      <p:pic>
        <p:nvPicPr>
          <p:cNvPr id="5" name="Picture 4" descr="A screenshot of a computer&#10;&#10;Description automatically generated">
            <a:extLst>
              <a:ext uri="{FF2B5EF4-FFF2-40B4-BE49-F238E27FC236}">
                <a16:creationId xmlns:a16="http://schemas.microsoft.com/office/drawing/2014/main" id="{AEFC573A-54E8-A8F0-C3EF-403501841031}"/>
              </a:ext>
            </a:extLst>
          </p:cNvPr>
          <p:cNvPicPr>
            <a:picLocks noChangeAspect="1"/>
          </p:cNvPicPr>
          <p:nvPr/>
        </p:nvPicPr>
        <p:blipFill>
          <a:blip r:embed="rId2"/>
          <a:stretch>
            <a:fillRect/>
          </a:stretch>
        </p:blipFill>
        <p:spPr>
          <a:xfrm>
            <a:off x="7863417" y="1027906"/>
            <a:ext cx="3752850" cy="3943797"/>
          </a:xfrm>
          <a:prstGeom prst="rect">
            <a:avLst/>
          </a:prstGeom>
        </p:spPr>
      </p:pic>
    </p:spTree>
    <p:extLst>
      <p:ext uri="{BB962C8B-B14F-4D97-AF65-F5344CB8AC3E}">
        <p14:creationId xmlns:p14="http://schemas.microsoft.com/office/powerpoint/2010/main" val="3034760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97FAD-8B9F-08E6-2E5B-5C5B3CAD64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7BD914-A430-6DD7-B18D-D9CF343C29FC}"/>
              </a:ext>
            </a:extLst>
          </p:cNvPr>
          <p:cNvSpPr>
            <a:spLocks noGrp="1"/>
          </p:cNvSpPr>
          <p:nvPr>
            <p:ph type="title"/>
          </p:nvPr>
        </p:nvSpPr>
        <p:spPr/>
        <p:txBody>
          <a:bodyPr/>
          <a:lstStyle/>
          <a:p>
            <a:r>
              <a:rPr lang="en-US" dirty="0"/>
              <a:t>Other notes</a:t>
            </a:r>
          </a:p>
        </p:txBody>
      </p:sp>
      <p:sp>
        <p:nvSpPr>
          <p:cNvPr id="3" name="Content Placeholder 2">
            <a:extLst>
              <a:ext uri="{FF2B5EF4-FFF2-40B4-BE49-F238E27FC236}">
                <a16:creationId xmlns:a16="http://schemas.microsoft.com/office/drawing/2014/main" id="{2F018364-C2EB-030A-B94D-27FA9A09AFC0}"/>
              </a:ext>
            </a:extLst>
          </p:cNvPr>
          <p:cNvSpPr>
            <a:spLocks noGrp="1"/>
          </p:cNvSpPr>
          <p:nvPr>
            <p:ph idx="1"/>
          </p:nvPr>
        </p:nvSpPr>
        <p:spPr>
          <a:xfrm>
            <a:off x="838200" y="1825624"/>
            <a:ext cx="6527800" cy="4829175"/>
          </a:xfrm>
        </p:spPr>
        <p:txBody>
          <a:bodyPr>
            <a:normAutofit/>
          </a:bodyPr>
          <a:lstStyle/>
          <a:p>
            <a:r>
              <a:rPr lang="en-US" dirty="0"/>
              <a:t>for manipulated (with pulse points and pitch points added) katta-1b, pitch tracking only appeared when voicing threshold was lowered to 0.18</a:t>
            </a:r>
          </a:p>
          <a:p>
            <a:r>
              <a:rPr lang="en-US" dirty="0"/>
              <a:t>NOTE: once I changed pitch min and max to 50-500 Hz, pitch tracking appeared when voicing threshold was lowered to 0.25</a:t>
            </a:r>
          </a:p>
        </p:txBody>
      </p:sp>
      <p:pic>
        <p:nvPicPr>
          <p:cNvPr id="6" name="Picture 5" descr="A screenshot of a computer&#10;&#10;Description automatically generated">
            <a:extLst>
              <a:ext uri="{FF2B5EF4-FFF2-40B4-BE49-F238E27FC236}">
                <a16:creationId xmlns:a16="http://schemas.microsoft.com/office/drawing/2014/main" id="{5FE352A4-6FC1-8981-542E-0BCB6CD211A7}"/>
              </a:ext>
            </a:extLst>
          </p:cNvPr>
          <p:cNvPicPr>
            <a:picLocks noChangeAspect="1"/>
          </p:cNvPicPr>
          <p:nvPr/>
        </p:nvPicPr>
        <p:blipFill>
          <a:blip r:embed="rId2"/>
          <a:stretch>
            <a:fillRect/>
          </a:stretch>
        </p:blipFill>
        <p:spPr>
          <a:xfrm>
            <a:off x="7366000" y="789647"/>
            <a:ext cx="4513580" cy="4715550"/>
          </a:xfrm>
          <a:prstGeom prst="rect">
            <a:avLst/>
          </a:prstGeom>
        </p:spPr>
      </p:pic>
    </p:spTree>
    <p:extLst>
      <p:ext uri="{BB962C8B-B14F-4D97-AF65-F5344CB8AC3E}">
        <p14:creationId xmlns:p14="http://schemas.microsoft.com/office/powerpoint/2010/main" val="25124461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C84EF-F3B6-3501-FDAC-38157CF04889}"/>
              </a:ext>
            </a:extLst>
          </p:cNvPr>
          <p:cNvSpPr>
            <a:spLocks noGrp="1"/>
          </p:cNvSpPr>
          <p:nvPr>
            <p:ph type="title"/>
          </p:nvPr>
        </p:nvSpPr>
        <p:spPr/>
        <p:txBody>
          <a:bodyPr/>
          <a:lstStyle/>
          <a:p>
            <a:r>
              <a:rPr lang="en-US" dirty="0"/>
              <a:t>kata_1b_orig vs katta_2b_manip settings to make continuum</a:t>
            </a:r>
          </a:p>
        </p:txBody>
      </p:sp>
      <p:sp>
        <p:nvSpPr>
          <p:cNvPr id="3" name="Content Placeholder 2">
            <a:extLst>
              <a:ext uri="{FF2B5EF4-FFF2-40B4-BE49-F238E27FC236}">
                <a16:creationId xmlns:a16="http://schemas.microsoft.com/office/drawing/2014/main" id="{7850DA14-BA1B-27E1-EA4D-95E27D9B71F2}"/>
              </a:ext>
            </a:extLst>
          </p:cNvPr>
          <p:cNvSpPr>
            <a:spLocks noGrp="1"/>
          </p:cNvSpPr>
          <p:nvPr>
            <p:ph idx="1"/>
          </p:nvPr>
        </p:nvSpPr>
        <p:spPr>
          <a:xfrm>
            <a:off x="838200" y="1825624"/>
            <a:ext cx="5410200" cy="4867275"/>
          </a:xfrm>
        </p:spPr>
        <p:txBody>
          <a:bodyPr>
            <a:normAutofit fontScale="92500" lnSpcReduction="10000"/>
          </a:bodyPr>
          <a:lstStyle/>
          <a:p>
            <a:r>
              <a:rPr lang="en-US" dirty="0"/>
              <a:t>pitch settings 50 – 500 Hz (filtered autocorrelation)</a:t>
            </a:r>
          </a:p>
          <a:p>
            <a:r>
              <a:rPr lang="en-US" dirty="0"/>
              <a:t>advanced pitch settings (filtered ac and cc) voicing threshold 0.25</a:t>
            </a:r>
          </a:p>
          <a:p>
            <a:r>
              <a:rPr lang="en-US" dirty="0"/>
              <a:t>because the f0 contour scripts need the two files to have the same timing landmarks, I cut the beginning of katta_2b_manip.wav so that it has the same duration of silence before word onset as kata_1b_orig.wav, and the new wav file and </a:t>
            </a:r>
            <a:r>
              <a:rPr lang="en-US" dirty="0" err="1"/>
              <a:t>textgrid</a:t>
            </a:r>
            <a:r>
              <a:rPr lang="en-US" dirty="0"/>
              <a:t> are saved as “katta_2b_manip_time_aligned”</a:t>
            </a:r>
          </a:p>
        </p:txBody>
      </p:sp>
      <p:pic>
        <p:nvPicPr>
          <p:cNvPr id="5" name="Picture 4" descr="A screenshot of a program&#10;&#10;Description automatically generated">
            <a:extLst>
              <a:ext uri="{FF2B5EF4-FFF2-40B4-BE49-F238E27FC236}">
                <a16:creationId xmlns:a16="http://schemas.microsoft.com/office/drawing/2014/main" id="{562A724F-04C5-466F-A74D-A82F451F31BA}"/>
              </a:ext>
            </a:extLst>
          </p:cNvPr>
          <p:cNvPicPr>
            <a:picLocks noChangeAspect="1"/>
          </p:cNvPicPr>
          <p:nvPr/>
        </p:nvPicPr>
        <p:blipFill>
          <a:blip r:embed="rId2"/>
          <a:stretch>
            <a:fillRect/>
          </a:stretch>
        </p:blipFill>
        <p:spPr>
          <a:xfrm>
            <a:off x="8736075" y="1150143"/>
            <a:ext cx="3455925" cy="3556000"/>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C5C2D004-AD97-D350-9926-B345402467CA}"/>
              </a:ext>
            </a:extLst>
          </p:cNvPr>
          <p:cNvPicPr>
            <a:picLocks noChangeAspect="1"/>
          </p:cNvPicPr>
          <p:nvPr/>
        </p:nvPicPr>
        <p:blipFill>
          <a:blip r:embed="rId3"/>
          <a:stretch>
            <a:fillRect/>
          </a:stretch>
        </p:blipFill>
        <p:spPr>
          <a:xfrm>
            <a:off x="6698666" y="2928143"/>
            <a:ext cx="3610648" cy="3771900"/>
          </a:xfrm>
          <a:prstGeom prst="rect">
            <a:avLst/>
          </a:prstGeom>
        </p:spPr>
      </p:pic>
    </p:spTree>
    <p:extLst>
      <p:ext uri="{BB962C8B-B14F-4D97-AF65-F5344CB8AC3E}">
        <p14:creationId xmlns:p14="http://schemas.microsoft.com/office/powerpoint/2010/main" val="35213233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43CE-A941-996A-4CB4-8D8C51EF8D8D}"/>
              </a:ext>
            </a:extLst>
          </p:cNvPr>
          <p:cNvSpPr>
            <a:spLocks noGrp="1"/>
          </p:cNvSpPr>
          <p:nvPr>
            <p:ph type="title"/>
          </p:nvPr>
        </p:nvSpPr>
        <p:spPr/>
        <p:txBody>
          <a:bodyPr/>
          <a:lstStyle/>
          <a:p>
            <a:r>
              <a:rPr lang="en-US" dirty="0"/>
              <a:t>Segmentation for cues</a:t>
            </a:r>
          </a:p>
        </p:txBody>
      </p:sp>
      <p:sp>
        <p:nvSpPr>
          <p:cNvPr id="3" name="Content Placeholder 2">
            <a:extLst>
              <a:ext uri="{FF2B5EF4-FFF2-40B4-BE49-F238E27FC236}">
                <a16:creationId xmlns:a16="http://schemas.microsoft.com/office/drawing/2014/main" id="{406EEC65-CC70-B95F-3F81-9B9557B19A1D}"/>
              </a:ext>
            </a:extLst>
          </p:cNvPr>
          <p:cNvSpPr>
            <a:spLocks noGrp="1"/>
          </p:cNvSpPr>
          <p:nvPr>
            <p:ph idx="1"/>
          </p:nvPr>
        </p:nvSpPr>
        <p:spPr>
          <a:xfrm>
            <a:off x="838200" y="1825624"/>
            <a:ext cx="10515600" cy="4841875"/>
          </a:xfrm>
        </p:spPr>
        <p:txBody>
          <a:bodyPr>
            <a:normAutofit fontScale="62500" lnSpcReduction="20000"/>
          </a:bodyPr>
          <a:lstStyle/>
          <a:p>
            <a:r>
              <a:rPr lang="en-US" dirty="0"/>
              <a:t>d/t: VOT – following Winn,2020</a:t>
            </a:r>
          </a:p>
          <a:p>
            <a:pPr lvl="1"/>
            <a:r>
              <a:rPr lang="en-US" dirty="0"/>
              <a:t>burst = onset of burst release, nearest zero crossing</a:t>
            </a:r>
          </a:p>
          <a:p>
            <a:pPr lvl="1"/>
            <a:r>
              <a:rPr lang="en-US" dirty="0"/>
              <a:t>voicing = onset of </a:t>
            </a:r>
            <a:r>
              <a:rPr lang="en-US" i="1" dirty="0"/>
              <a:t>regular, </a:t>
            </a:r>
            <a:r>
              <a:rPr lang="en-US" dirty="0"/>
              <a:t>clearly periodic waveform (even if there is some aspiration on the waveform), nearest zero crossing after glottal pulse</a:t>
            </a:r>
          </a:p>
          <a:p>
            <a:r>
              <a:rPr lang="en-US" dirty="0" err="1"/>
              <a:t>i</a:t>
            </a:r>
            <a:r>
              <a:rPr lang="en-US" dirty="0"/>
              <a:t>/</a:t>
            </a:r>
            <a:r>
              <a:rPr lang="en-US" dirty="0" err="1"/>
              <a:t>ɪ</a:t>
            </a:r>
            <a:r>
              <a:rPr lang="en-US" dirty="0"/>
              <a:t> (include transitions?): F1/F2</a:t>
            </a:r>
          </a:p>
          <a:p>
            <a:pPr lvl="1"/>
            <a:r>
              <a:rPr lang="en-US" dirty="0"/>
              <a:t>word onset = (including [</a:t>
            </a:r>
            <a:r>
              <a:rPr lang="en-US" dirty="0" err="1"/>
              <a:t>ɹ</a:t>
            </a:r>
            <a:r>
              <a:rPr lang="en-US" dirty="0"/>
              <a:t>] and vowel) nearest zero crossing before the first period for which the following period increases in amplitude, also the point in which formants appear more clearly on the spectrogram (more influenced by the second than the first)</a:t>
            </a:r>
          </a:p>
          <a:p>
            <a:pPr lvl="1"/>
            <a:r>
              <a:rPr lang="en-US" dirty="0"/>
              <a:t>vowel offset = nearest zero crossing before frication becomes visible on periodic waveforms (even if mid-period)</a:t>
            </a:r>
          </a:p>
          <a:p>
            <a:r>
              <a:rPr lang="en-US" dirty="0"/>
              <a:t>o/</a:t>
            </a:r>
            <a:r>
              <a:rPr lang="en-US" dirty="0" err="1"/>
              <a:t>oo</a:t>
            </a:r>
            <a:r>
              <a:rPr lang="en-US" dirty="0"/>
              <a:t>: vowel duration</a:t>
            </a:r>
          </a:p>
          <a:p>
            <a:pPr lvl="1"/>
            <a:r>
              <a:rPr lang="en-US" dirty="0"/>
              <a:t>vowel onset = nearest zero-crossing at the appearance of regular periodicity that corresponded well with the appearance of an f0 band in the spectrogram</a:t>
            </a:r>
          </a:p>
          <a:p>
            <a:pPr lvl="1"/>
            <a:r>
              <a:rPr lang="en-US" dirty="0"/>
              <a:t>vowel offset = nearest zero-crossing at the end of the vowel where the waveform reduced in amplitude (closure corresponding with C2), for one of the recordings there was a burst in the spectrogram at closure</a:t>
            </a:r>
          </a:p>
          <a:p>
            <a:r>
              <a:rPr lang="en-US" dirty="0"/>
              <a:t>t/</a:t>
            </a:r>
            <a:r>
              <a:rPr lang="en-US" dirty="0" err="1"/>
              <a:t>tt</a:t>
            </a:r>
            <a:r>
              <a:rPr lang="en-US" dirty="0"/>
              <a:t>: stop closure duration</a:t>
            </a:r>
          </a:p>
          <a:p>
            <a:pPr lvl="1"/>
            <a:r>
              <a:rPr lang="en-US" dirty="0"/>
              <a:t>closure onset = nearest zero-crossing after wave amplitude falls below 0.005 (rounded up)</a:t>
            </a:r>
          </a:p>
          <a:p>
            <a:pPr lvl="1"/>
            <a:r>
              <a:rPr lang="en-US" dirty="0"/>
              <a:t>closure offset =  burst of following consonant</a:t>
            </a:r>
          </a:p>
          <a:p>
            <a:r>
              <a:rPr lang="en-US" dirty="0"/>
              <a:t>Note: zero-crossings are always at upward zero-crossings</a:t>
            </a:r>
          </a:p>
        </p:txBody>
      </p:sp>
    </p:spTree>
    <p:extLst>
      <p:ext uri="{BB962C8B-B14F-4D97-AF65-F5344CB8AC3E}">
        <p14:creationId xmlns:p14="http://schemas.microsoft.com/office/powerpoint/2010/main" val="618145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843CE-A941-996A-4CB4-8D8C51EF8D8D}"/>
              </a:ext>
            </a:extLst>
          </p:cNvPr>
          <p:cNvSpPr>
            <a:spLocks noGrp="1"/>
          </p:cNvSpPr>
          <p:nvPr>
            <p:ph type="title"/>
          </p:nvPr>
        </p:nvSpPr>
        <p:spPr/>
        <p:txBody>
          <a:bodyPr/>
          <a:lstStyle/>
          <a:p>
            <a:r>
              <a:rPr lang="en-US" dirty="0"/>
              <a:t>Segmentation for other stuff</a:t>
            </a:r>
          </a:p>
        </p:txBody>
      </p:sp>
      <p:sp>
        <p:nvSpPr>
          <p:cNvPr id="3" name="Content Placeholder 2">
            <a:extLst>
              <a:ext uri="{FF2B5EF4-FFF2-40B4-BE49-F238E27FC236}">
                <a16:creationId xmlns:a16="http://schemas.microsoft.com/office/drawing/2014/main" id="{406EEC65-CC70-B95F-3F81-9B9557B19A1D}"/>
              </a:ext>
            </a:extLst>
          </p:cNvPr>
          <p:cNvSpPr>
            <a:spLocks noGrp="1"/>
          </p:cNvSpPr>
          <p:nvPr>
            <p:ph idx="1"/>
          </p:nvPr>
        </p:nvSpPr>
        <p:spPr>
          <a:xfrm>
            <a:off x="838200" y="1825624"/>
            <a:ext cx="10515600" cy="5032375"/>
          </a:xfrm>
        </p:spPr>
        <p:txBody>
          <a:bodyPr>
            <a:normAutofit fontScale="70000" lnSpcReduction="20000"/>
          </a:bodyPr>
          <a:lstStyle/>
          <a:p>
            <a:r>
              <a:rPr lang="en-US" dirty="0"/>
              <a:t>d/t: F0</a:t>
            </a:r>
          </a:p>
          <a:p>
            <a:pPr lvl="1"/>
            <a:r>
              <a:rPr lang="en-US" dirty="0"/>
              <a:t>F0 at voicing onset = f0 at onset of </a:t>
            </a:r>
            <a:r>
              <a:rPr lang="en-US" i="1" dirty="0"/>
              <a:t>regular, </a:t>
            </a:r>
            <a:r>
              <a:rPr lang="en-US" dirty="0"/>
              <a:t>clearly periodic waveform (even if there is some aspiration on the waveform), nearest zero crossing after glottal pulse</a:t>
            </a:r>
          </a:p>
          <a:p>
            <a:pPr lvl="1"/>
            <a:r>
              <a:rPr lang="en-US" dirty="0"/>
              <a:t>F0 contour inflection point =</a:t>
            </a:r>
          </a:p>
          <a:p>
            <a:pPr lvl="1"/>
            <a:r>
              <a:rPr lang="en-US" dirty="0"/>
              <a:t>need some sort of intermediate value for the closure gesture (longer for /t/ than /d/)</a:t>
            </a:r>
          </a:p>
          <a:p>
            <a:pPr lvl="1"/>
            <a:r>
              <a:rPr lang="en-US" dirty="0"/>
              <a:t>closure onset: when wave amplitude gets below 0.0001 (or 0.001?), nearest zero-crossing</a:t>
            </a:r>
          </a:p>
          <a:p>
            <a:r>
              <a:rPr lang="en-US" dirty="0" err="1"/>
              <a:t>i</a:t>
            </a:r>
            <a:r>
              <a:rPr lang="en-US" dirty="0"/>
              <a:t>/</a:t>
            </a:r>
            <a:r>
              <a:rPr lang="en-US" dirty="0" err="1"/>
              <a:t>ɪ</a:t>
            </a:r>
            <a:r>
              <a:rPr lang="en-US" dirty="0"/>
              <a:t> (include transitions?): duration</a:t>
            </a:r>
          </a:p>
          <a:p>
            <a:pPr lvl="1"/>
            <a:r>
              <a:rPr lang="en-US" dirty="0"/>
              <a:t>vowel onset = at onset of formant steady state portion on spectrogram, at nearest zero crossing before the first waveform period that is contained within the steady state portion according to the spectrogram</a:t>
            </a:r>
          </a:p>
          <a:p>
            <a:pPr lvl="1"/>
            <a:r>
              <a:rPr lang="en-US" dirty="0"/>
              <a:t>alternatively – midpoint of formant transition? since formant transition is faster in risen vs. reason - about 60% of the way into transition period – that’s where the first duration time point will be placed, then the peak of the duration time point will be placed at the actual formant steady state onset</a:t>
            </a:r>
          </a:p>
          <a:p>
            <a:r>
              <a:rPr lang="en-US" dirty="0"/>
              <a:t>o/</a:t>
            </a:r>
            <a:r>
              <a:rPr lang="en-US" dirty="0" err="1"/>
              <a:t>oo</a:t>
            </a:r>
            <a:r>
              <a:rPr lang="en-US" dirty="0"/>
              <a:t>: vowel pitch contour</a:t>
            </a:r>
          </a:p>
          <a:p>
            <a:pPr lvl="1"/>
            <a:r>
              <a:rPr lang="en-US" dirty="0"/>
              <a:t>vowel f0 steady state offset = </a:t>
            </a:r>
          </a:p>
          <a:p>
            <a:pPr lvl="1"/>
            <a:r>
              <a:rPr lang="en-US" dirty="0"/>
              <a:t>vowel f0 contour offset =</a:t>
            </a:r>
          </a:p>
          <a:p>
            <a:r>
              <a:rPr lang="en-US" dirty="0"/>
              <a:t>t/</a:t>
            </a:r>
            <a:r>
              <a:rPr lang="en-US" dirty="0" err="1"/>
              <a:t>tt</a:t>
            </a:r>
            <a:r>
              <a:rPr lang="en-US" dirty="0"/>
              <a:t>: pitch drop – maybe difference between them is (stable) pitch height of V1</a:t>
            </a:r>
          </a:p>
          <a:p>
            <a:pPr lvl="1"/>
            <a:r>
              <a:rPr lang="en-US" dirty="0"/>
              <a:t>each vowel onset = nearest zero-crossing before first sign of clear periodicity</a:t>
            </a:r>
          </a:p>
          <a:p>
            <a:pPr lvl="1"/>
            <a:r>
              <a:rPr lang="en-US" dirty="0"/>
              <a:t>each vowel offset = nearest zero-crossing after wave amplitude falls below 0.005 (rounded up)</a:t>
            </a:r>
          </a:p>
          <a:p>
            <a:r>
              <a:rPr lang="en-US" dirty="0"/>
              <a:t>Note: zero-crossings are almost always at upward zero-crossings</a:t>
            </a:r>
          </a:p>
        </p:txBody>
      </p:sp>
    </p:spTree>
    <p:extLst>
      <p:ext uri="{BB962C8B-B14F-4D97-AF65-F5344CB8AC3E}">
        <p14:creationId xmlns:p14="http://schemas.microsoft.com/office/powerpoint/2010/main" val="4995130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3AF9-F45A-A0F5-896D-58B5D154367C}"/>
              </a:ext>
            </a:extLst>
          </p:cNvPr>
          <p:cNvSpPr>
            <a:spLocks noGrp="1"/>
          </p:cNvSpPr>
          <p:nvPr>
            <p:ph type="title"/>
          </p:nvPr>
        </p:nvSpPr>
        <p:spPr/>
        <p:txBody>
          <a:bodyPr>
            <a:noAutofit/>
          </a:bodyPr>
          <a:lstStyle/>
          <a:p>
            <a:r>
              <a:rPr lang="en-US" sz="3200" dirty="0"/>
              <a:t>L1 English contrasts</a:t>
            </a:r>
          </a:p>
        </p:txBody>
      </p:sp>
      <p:sp>
        <p:nvSpPr>
          <p:cNvPr id="5" name="TextBox 4">
            <a:extLst>
              <a:ext uri="{FF2B5EF4-FFF2-40B4-BE49-F238E27FC236}">
                <a16:creationId xmlns:a16="http://schemas.microsoft.com/office/drawing/2014/main" id="{7D7D1D7A-BB87-F1A4-2BE2-4A60F470FD7E}"/>
              </a:ext>
            </a:extLst>
          </p:cNvPr>
          <p:cNvSpPr txBox="1"/>
          <p:nvPr/>
        </p:nvSpPr>
        <p:spPr>
          <a:xfrm>
            <a:off x="820446" y="1790446"/>
            <a:ext cx="1863780" cy="646331"/>
          </a:xfrm>
          <a:prstGeom prst="rect">
            <a:avLst/>
          </a:prstGeom>
          <a:noFill/>
        </p:spPr>
        <p:txBody>
          <a:bodyPr wrap="none" rtlCol="0">
            <a:spAutoFit/>
          </a:bodyPr>
          <a:lstStyle/>
          <a:p>
            <a:r>
              <a:rPr lang="en-US" b="1" dirty="0"/>
              <a:t>/d/ vs. /t/</a:t>
            </a:r>
          </a:p>
          <a:p>
            <a:r>
              <a:rPr lang="en-US" b="1" i="1" dirty="0"/>
              <a:t>indent</a:t>
            </a:r>
            <a:r>
              <a:rPr lang="en-US" b="1" dirty="0"/>
              <a:t> vs. </a:t>
            </a:r>
            <a:r>
              <a:rPr lang="en-US" b="1" i="1" dirty="0"/>
              <a:t>intent</a:t>
            </a:r>
          </a:p>
        </p:txBody>
      </p:sp>
      <p:sp>
        <p:nvSpPr>
          <p:cNvPr id="9" name="TextBox 8">
            <a:extLst>
              <a:ext uri="{FF2B5EF4-FFF2-40B4-BE49-F238E27FC236}">
                <a16:creationId xmlns:a16="http://schemas.microsoft.com/office/drawing/2014/main" id="{54096CEF-5C55-EFC6-C8B8-603025EC074D}"/>
              </a:ext>
            </a:extLst>
          </p:cNvPr>
          <p:cNvSpPr txBox="1"/>
          <p:nvPr/>
        </p:nvSpPr>
        <p:spPr>
          <a:xfrm>
            <a:off x="668386" y="2771823"/>
            <a:ext cx="4024500" cy="646331"/>
          </a:xfrm>
          <a:prstGeom prst="rect">
            <a:avLst/>
          </a:prstGeom>
          <a:noFill/>
        </p:spPr>
        <p:txBody>
          <a:bodyPr wrap="none" rtlCol="0">
            <a:spAutoFit/>
          </a:bodyPr>
          <a:lstStyle/>
          <a:p>
            <a:r>
              <a:rPr lang="en-US" dirty="0"/>
              <a:t>primary cue: VOT</a:t>
            </a:r>
          </a:p>
          <a:p>
            <a:r>
              <a:rPr lang="en-US" dirty="0"/>
              <a:t>Step 1 (/d/): 21 ms -&gt; Step 7 (/t/): 83 ms</a:t>
            </a:r>
          </a:p>
        </p:txBody>
      </p:sp>
      <p:sp>
        <p:nvSpPr>
          <p:cNvPr id="10" name="TextBox 9">
            <a:extLst>
              <a:ext uri="{FF2B5EF4-FFF2-40B4-BE49-F238E27FC236}">
                <a16:creationId xmlns:a16="http://schemas.microsoft.com/office/drawing/2014/main" id="{35436B37-13BC-C064-65D3-14997A96EDD6}"/>
              </a:ext>
            </a:extLst>
          </p:cNvPr>
          <p:cNvSpPr txBox="1"/>
          <p:nvPr/>
        </p:nvSpPr>
        <p:spPr>
          <a:xfrm>
            <a:off x="589839" y="3575959"/>
            <a:ext cx="4181594" cy="923330"/>
          </a:xfrm>
          <a:prstGeom prst="rect">
            <a:avLst/>
          </a:prstGeom>
          <a:noFill/>
        </p:spPr>
        <p:txBody>
          <a:bodyPr wrap="none" rtlCol="0">
            <a:spAutoFit/>
          </a:bodyPr>
          <a:lstStyle/>
          <a:p>
            <a:r>
              <a:rPr lang="en-US" dirty="0"/>
              <a:t>secondary cue: vowel onset F0</a:t>
            </a:r>
          </a:p>
          <a:p>
            <a:r>
              <a:rPr lang="en-US" dirty="0"/>
              <a:t>Step 1 (/d/): 176 Hz -&gt; Step 5 (/t/): 213 Hz</a:t>
            </a:r>
          </a:p>
          <a:p>
            <a:r>
              <a:rPr lang="en-US" dirty="0"/>
              <a:t>(original files)</a:t>
            </a:r>
          </a:p>
        </p:txBody>
      </p:sp>
    </p:spTree>
    <p:extLst>
      <p:ext uri="{BB962C8B-B14F-4D97-AF65-F5344CB8AC3E}">
        <p14:creationId xmlns:p14="http://schemas.microsoft.com/office/powerpoint/2010/main" val="23381020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7C7785F9-D8E9-5C72-F963-8B5E6A33EEFE}"/>
              </a:ext>
            </a:extLst>
          </p:cNvPr>
          <p:cNvPicPr>
            <a:picLocks noChangeAspect="1"/>
          </p:cNvPicPr>
          <p:nvPr/>
        </p:nvPicPr>
        <p:blipFill>
          <a:blip r:embed="rId3"/>
          <a:stretch>
            <a:fillRect/>
          </a:stretch>
        </p:blipFill>
        <p:spPr>
          <a:xfrm>
            <a:off x="646044" y="0"/>
            <a:ext cx="6748669" cy="3531390"/>
          </a:xfrm>
          <a:prstGeom prst="rect">
            <a:avLst/>
          </a:prstGeom>
        </p:spPr>
      </p:pic>
      <p:pic>
        <p:nvPicPr>
          <p:cNvPr id="19" name="Picture 18">
            <a:extLst>
              <a:ext uri="{FF2B5EF4-FFF2-40B4-BE49-F238E27FC236}">
                <a16:creationId xmlns:a16="http://schemas.microsoft.com/office/drawing/2014/main" id="{0DB3FFD3-458E-EF0A-E42C-23FDA241B944}"/>
              </a:ext>
            </a:extLst>
          </p:cNvPr>
          <p:cNvPicPr>
            <a:picLocks noChangeAspect="1"/>
          </p:cNvPicPr>
          <p:nvPr/>
        </p:nvPicPr>
        <p:blipFill>
          <a:blip r:embed="rId4"/>
          <a:stretch>
            <a:fillRect/>
          </a:stretch>
        </p:blipFill>
        <p:spPr>
          <a:xfrm>
            <a:off x="646044" y="3632291"/>
            <a:ext cx="6748669" cy="3225709"/>
          </a:xfrm>
          <a:prstGeom prst="rect">
            <a:avLst/>
          </a:prstGeom>
        </p:spPr>
      </p:pic>
      <p:sp>
        <p:nvSpPr>
          <p:cNvPr id="20" name="TextBox 19">
            <a:extLst>
              <a:ext uri="{FF2B5EF4-FFF2-40B4-BE49-F238E27FC236}">
                <a16:creationId xmlns:a16="http://schemas.microsoft.com/office/drawing/2014/main" id="{2C330CFD-47FD-43EF-F53D-9A555672242D}"/>
              </a:ext>
            </a:extLst>
          </p:cNvPr>
          <p:cNvSpPr txBox="1"/>
          <p:nvPr/>
        </p:nvSpPr>
        <p:spPr>
          <a:xfrm>
            <a:off x="7488879" y="1442529"/>
            <a:ext cx="3032753" cy="646331"/>
          </a:xfrm>
          <a:prstGeom prst="rect">
            <a:avLst/>
          </a:prstGeom>
          <a:noFill/>
        </p:spPr>
        <p:txBody>
          <a:bodyPr wrap="none" rtlCol="0">
            <a:spAutoFit/>
          </a:bodyPr>
          <a:lstStyle/>
          <a:p>
            <a:r>
              <a:rPr lang="en-US" sz="3600" dirty="0"/>
              <a:t>/</a:t>
            </a:r>
            <a:r>
              <a:rPr lang="en-US" sz="3600" dirty="0" err="1"/>
              <a:t>dɛn</a:t>
            </a:r>
            <a:r>
              <a:rPr lang="en-US" sz="3600" dirty="0"/>
              <a:t>/ in </a:t>
            </a:r>
            <a:r>
              <a:rPr lang="en-US" sz="3600" i="1" dirty="0">
                <a:solidFill>
                  <a:srgbClr val="0000FF"/>
                </a:solidFill>
              </a:rPr>
              <a:t>indent</a:t>
            </a:r>
            <a:endParaRPr lang="en-US" sz="3600" dirty="0">
              <a:solidFill>
                <a:srgbClr val="0000FF"/>
              </a:solidFill>
            </a:endParaRPr>
          </a:p>
        </p:txBody>
      </p:sp>
      <p:sp>
        <p:nvSpPr>
          <p:cNvPr id="21" name="TextBox 20">
            <a:extLst>
              <a:ext uri="{FF2B5EF4-FFF2-40B4-BE49-F238E27FC236}">
                <a16:creationId xmlns:a16="http://schemas.microsoft.com/office/drawing/2014/main" id="{B0D304DF-9566-6015-4CA6-DD0D6EEC822E}"/>
              </a:ext>
            </a:extLst>
          </p:cNvPr>
          <p:cNvSpPr txBox="1"/>
          <p:nvPr/>
        </p:nvSpPr>
        <p:spPr>
          <a:xfrm>
            <a:off x="7591632" y="4921979"/>
            <a:ext cx="2827249" cy="646331"/>
          </a:xfrm>
          <a:prstGeom prst="rect">
            <a:avLst/>
          </a:prstGeom>
          <a:noFill/>
        </p:spPr>
        <p:txBody>
          <a:bodyPr wrap="none" rtlCol="0">
            <a:spAutoFit/>
          </a:bodyPr>
          <a:lstStyle/>
          <a:p>
            <a:r>
              <a:rPr lang="en-US" sz="3600" dirty="0"/>
              <a:t>/</a:t>
            </a:r>
            <a:r>
              <a:rPr lang="en-US" sz="3600" dirty="0" err="1"/>
              <a:t>tɛn</a:t>
            </a:r>
            <a:r>
              <a:rPr lang="en-US" sz="3600" dirty="0"/>
              <a:t>/ in </a:t>
            </a:r>
            <a:r>
              <a:rPr lang="en-US" sz="3600" i="1" dirty="0">
                <a:solidFill>
                  <a:srgbClr val="FF0C0A"/>
                </a:solidFill>
              </a:rPr>
              <a:t>intent</a:t>
            </a:r>
            <a:endParaRPr lang="en-US" sz="3600" dirty="0">
              <a:solidFill>
                <a:srgbClr val="FF0C0A"/>
              </a:solidFill>
            </a:endParaRPr>
          </a:p>
        </p:txBody>
      </p:sp>
    </p:spTree>
    <p:extLst>
      <p:ext uri="{BB962C8B-B14F-4D97-AF65-F5344CB8AC3E}">
        <p14:creationId xmlns:p14="http://schemas.microsoft.com/office/powerpoint/2010/main" val="20258590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95F53-E049-298E-5C04-D84821319D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86C6D1-61ED-87E8-800F-5BBD4B37264B}"/>
              </a:ext>
            </a:extLst>
          </p:cNvPr>
          <p:cNvSpPr>
            <a:spLocks noGrp="1"/>
          </p:cNvSpPr>
          <p:nvPr>
            <p:ph type="title"/>
          </p:nvPr>
        </p:nvSpPr>
        <p:spPr/>
        <p:txBody>
          <a:bodyPr>
            <a:noAutofit/>
          </a:bodyPr>
          <a:lstStyle/>
          <a:p>
            <a:r>
              <a:rPr lang="en-US" sz="3200" dirty="0"/>
              <a:t>L1 English contrasts</a:t>
            </a:r>
          </a:p>
        </p:txBody>
      </p:sp>
      <p:sp>
        <p:nvSpPr>
          <p:cNvPr id="6" name="TextBox 5">
            <a:extLst>
              <a:ext uri="{FF2B5EF4-FFF2-40B4-BE49-F238E27FC236}">
                <a16:creationId xmlns:a16="http://schemas.microsoft.com/office/drawing/2014/main" id="{823A4BE6-2FBD-BA15-E2D2-F9F73601D695}"/>
              </a:ext>
            </a:extLst>
          </p:cNvPr>
          <p:cNvSpPr txBox="1"/>
          <p:nvPr/>
        </p:nvSpPr>
        <p:spPr>
          <a:xfrm>
            <a:off x="5255250" y="1690688"/>
            <a:ext cx="1827873" cy="646331"/>
          </a:xfrm>
          <a:prstGeom prst="rect">
            <a:avLst/>
          </a:prstGeom>
          <a:noFill/>
        </p:spPr>
        <p:txBody>
          <a:bodyPr wrap="none" rtlCol="0">
            <a:spAutoFit/>
          </a:bodyPr>
          <a:lstStyle/>
          <a:p>
            <a:r>
              <a:rPr lang="en-US" b="1" dirty="0"/>
              <a:t>/</a:t>
            </a:r>
            <a:r>
              <a:rPr lang="en-US" b="1" dirty="0" err="1"/>
              <a:t>i</a:t>
            </a:r>
            <a:r>
              <a:rPr lang="en-US" b="1" dirty="0"/>
              <a:t>/ vs. /</a:t>
            </a:r>
            <a:r>
              <a:rPr lang="en-US" b="1" dirty="0" err="1"/>
              <a:t>ɪ</a:t>
            </a:r>
            <a:r>
              <a:rPr lang="en-US" b="1" dirty="0"/>
              <a:t>/</a:t>
            </a:r>
          </a:p>
          <a:p>
            <a:r>
              <a:rPr lang="en-US" b="1" i="1" dirty="0"/>
              <a:t>reason</a:t>
            </a:r>
            <a:r>
              <a:rPr lang="en-US" b="1" dirty="0"/>
              <a:t> vs. </a:t>
            </a:r>
            <a:r>
              <a:rPr lang="en-US" b="1" i="1" dirty="0"/>
              <a:t>risen</a:t>
            </a:r>
          </a:p>
        </p:txBody>
      </p:sp>
      <p:sp>
        <p:nvSpPr>
          <p:cNvPr id="11" name="TextBox 10">
            <a:extLst>
              <a:ext uri="{FF2B5EF4-FFF2-40B4-BE49-F238E27FC236}">
                <a16:creationId xmlns:a16="http://schemas.microsoft.com/office/drawing/2014/main" id="{ABF41C5A-6304-CD6E-8D21-E64CABEFC7D4}"/>
              </a:ext>
            </a:extLst>
          </p:cNvPr>
          <p:cNvSpPr txBox="1"/>
          <p:nvPr/>
        </p:nvSpPr>
        <p:spPr>
          <a:xfrm>
            <a:off x="6560377" y="30683"/>
            <a:ext cx="5715154" cy="923330"/>
          </a:xfrm>
          <a:prstGeom prst="rect">
            <a:avLst/>
          </a:prstGeom>
          <a:noFill/>
        </p:spPr>
        <p:txBody>
          <a:bodyPr wrap="none" rtlCol="0">
            <a:spAutoFit/>
          </a:bodyPr>
          <a:lstStyle/>
          <a:p>
            <a:r>
              <a:rPr lang="en-US" dirty="0"/>
              <a:t>primary cue: F1/F2/F3 (includes /r/)</a:t>
            </a:r>
          </a:p>
          <a:p>
            <a:r>
              <a:rPr lang="en-US" dirty="0"/>
              <a:t>Step 1 (/</a:t>
            </a:r>
            <a:r>
              <a:rPr lang="en-US" dirty="0" err="1"/>
              <a:t>i</a:t>
            </a:r>
            <a:r>
              <a:rPr lang="en-US" dirty="0"/>
              <a:t>/) in blue -&gt; Step 7 (/</a:t>
            </a:r>
            <a:r>
              <a:rPr lang="en-US" dirty="0" err="1"/>
              <a:t>ɪ</a:t>
            </a:r>
            <a:r>
              <a:rPr lang="en-US" dirty="0"/>
              <a:t>/) in red</a:t>
            </a:r>
          </a:p>
          <a:p>
            <a:r>
              <a:rPr lang="en-US" dirty="0"/>
              <a:t>important note: formant interpolations are in bark scale </a:t>
            </a:r>
          </a:p>
        </p:txBody>
      </p:sp>
      <p:sp>
        <p:nvSpPr>
          <p:cNvPr id="12" name="TextBox 11">
            <a:extLst>
              <a:ext uri="{FF2B5EF4-FFF2-40B4-BE49-F238E27FC236}">
                <a16:creationId xmlns:a16="http://schemas.microsoft.com/office/drawing/2014/main" id="{925DD83A-1D00-5309-E1C7-10524D495630}"/>
              </a:ext>
            </a:extLst>
          </p:cNvPr>
          <p:cNvSpPr txBox="1"/>
          <p:nvPr/>
        </p:nvSpPr>
        <p:spPr>
          <a:xfrm>
            <a:off x="7083123" y="5393863"/>
            <a:ext cx="4649573" cy="1477328"/>
          </a:xfrm>
          <a:prstGeom prst="rect">
            <a:avLst/>
          </a:prstGeom>
          <a:noFill/>
        </p:spPr>
        <p:txBody>
          <a:bodyPr wrap="square" rtlCol="0">
            <a:spAutoFit/>
          </a:bodyPr>
          <a:lstStyle/>
          <a:p>
            <a:r>
              <a:rPr lang="en-US" dirty="0"/>
              <a:t>secondary cue: vowel duration (includes /r/)</a:t>
            </a:r>
          </a:p>
          <a:p>
            <a:r>
              <a:rPr lang="en-US" strike="sngStrike" dirty="0"/>
              <a:t>Step 1 (/</a:t>
            </a:r>
            <a:r>
              <a:rPr lang="en-US" strike="sngStrike" dirty="0" err="1"/>
              <a:t>i</a:t>
            </a:r>
            <a:r>
              <a:rPr lang="en-US" strike="sngStrike" dirty="0"/>
              <a:t>/): 176 ms -&gt; Step 5 (/</a:t>
            </a:r>
            <a:r>
              <a:rPr lang="en-US" strike="sngStrike" dirty="0" err="1"/>
              <a:t>ɪ</a:t>
            </a:r>
            <a:r>
              <a:rPr lang="en-US" strike="sngStrike" dirty="0"/>
              <a:t>/): 75 ms (original files)</a:t>
            </a:r>
          </a:p>
          <a:p>
            <a:r>
              <a:rPr lang="en-US" dirty="0"/>
              <a:t>Step 1 (based on spectral Step 1): 234 ms -&gt;  Step 5 (based on original risen): 125 ms </a:t>
            </a:r>
          </a:p>
        </p:txBody>
      </p:sp>
      <p:pic>
        <p:nvPicPr>
          <p:cNvPr id="3" name="Picture 2">
            <a:extLst>
              <a:ext uri="{FF2B5EF4-FFF2-40B4-BE49-F238E27FC236}">
                <a16:creationId xmlns:a16="http://schemas.microsoft.com/office/drawing/2014/main" id="{86760366-310D-2BED-B312-2CC378ABD430}"/>
              </a:ext>
            </a:extLst>
          </p:cNvPr>
          <p:cNvPicPr>
            <a:picLocks noChangeAspect="1"/>
          </p:cNvPicPr>
          <p:nvPr/>
        </p:nvPicPr>
        <p:blipFill>
          <a:blip r:embed="rId3"/>
          <a:stretch>
            <a:fillRect/>
          </a:stretch>
        </p:blipFill>
        <p:spPr>
          <a:xfrm>
            <a:off x="6705600" y="921495"/>
            <a:ext cx="5486400" cy="4572000"/>
          </a:xfrm>
          <a:prstGeom prst="rect">
            <a:avLst/>
          </a:prstGeom>
        </p:spPr>
      </p:pic>
    </p:spTree>
    <p:extLst>
      <p:ext uri="{BB962C8B-B14F-4D97-AF65-F5344CB8AC3E}">
        <p14:creationId xmlns:p14="http://schemas.microsoft.com/office/powerpoint/2010/main" val="61111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4A0524-DB74-794A-576B-B96A5907EB82}"/>
              </a:ext>
            </a:extLst>
          </p:cNvPr>
          <p:cNvSpPr>
            <a:spLocks noGrp="1"/>
          </p:cNvSpPr>
          <p:nvPr>
            <p:ph idx="1"/>
          </p:nvPr>
        </p:nvSpPr>
        <p:spPr>
          <a:xfrm>
            <a:off x="838200" y="2741612"/>
            <a:ext cx="10515600" cy="1374775"/>
          </a:xfrm>
        </p:spPr>
        <p:txBody>
          <a:bodyPr>
            <a:normAutofit/>
          </a:bodyPr>
          <a:lstStyle/>
          <a:p>
            <a:pPr marL="0" indent="0">
              <a:buNone/>
            </a:pPr>
            <a:r>
              <a:rPr lang="en-US" sz="8000" dirty="0"/>
              <a:t>Please say “light” again</a:t>
            </a:r>
          </a:p>
        </p:txBody>
      </p:sp>
    </p:spTree>
    <p:extLst>
      <p:ext uri="{BB962C8B-B14F-4D97-AF65-F5344CB8AC3E}">
        <p14:creationId xmlns:p14="http://schemas.microsoft.com/office/powerpoint/2010/main" val="1890391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A116A-2373-3DAD-B943-8E7D290CACBE}"/>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21E5A150-236E-9439-3A59-3A5667B849F6}"/>
              </a:ext>
            </a:extLst>
          </p:cNvPr>
          <p:cNvPicPr>
            <a:picLocks noChangeAspect="1"/>
          </p:cNvPicPr>
          <p:nvPr/>
        </p:nvPicPr>
        <p:blipFill>
          <a:blip r:embed="rId3"/>
          <a:stretch>
            <a:fillRect/>
          </a:stretch>
        </p:blipFill>
        <p:spPr>
          <a:xfrm>
            <a:off x="2790667" y="421916"/>
            <a:ext cx="6610661" cy="5508884"/>
          </a:xfrm>
          <a:prstGeom prst="rect">
            <a:avLst/>
          </a:prstGeom>
        </p:spPr>
      </p:pic>
      <p:sp>
        <p:nvSpPr>
          <p:cNvPr id="7" name="TextBox 6">
            <a:extLst>
              <a:ext uri="{FF2B5EF4-FFF2-40B4-BE49-F238E27FC236}">
                <a16:creationId xmlns:a16="http://schemas.microsoft.com/office/drawing/2014/main" id="{C27D0053-52DD-F714-F9DE-028CF3219ADD}"/>
              </a:ext>
            </a:extLst>
          </p:cNvPr>
          <p:cNvSpPr txBox="1"/>
          <p:nvPr/>
        </p:nvSpPr>
        <p:spPr>
          <a:xfrm>
            <a:off x="4288420" y="5930800"/>
            <a:ext cx="3615157" cy="830997"/>
          </a:xfrm>
          <a:prstGeom prst="rect">
            <a:avLst/>
          </a:prstGeom>
          <a:noFill/>
        </p:spPr>
        <p:txBody>
          <a:bodyPr wrap="none" rtlCol="0">
            <a:spAutoFit/>
          </a:bodyPr>
          <a:lstStyle/>
          <a:p>
            <a:r>
              <a:rPr lang="en-US" sz="2400" dirty="0">
                <a:solidFill>
                  <a:srgbClr val="0000FF"/>
                </a:solidFill>
              </a:rPr>
              <a:t>blue</a:t>
            </a:r>
            <a:r>
              <a:rPr lang="en-US" sz="2400" dirty="0"/>
              <a:t> = Step 1 (</a:t>
            </a:r>
            <a:r>
              <a:rPr lang="en-US" sz="2400" i="1" dirty="0"/>
              <a:t>reason</a:t>
            </a:r>
            <a:r>
              <a:rPr lang="en-US" sz="2400" dirty="0"/>
              <a:t>-like)</a:t>
            </a:r>
          </a:p>
          <a:p>
            <a:r>
              <a:rPr lang="en-US" sz="2400" dirty="0">
                <a:solidFill>
                  <a:srgbClr val="FF0C0A"/>
                </a:solidFill>
              </a:rPr>
              <a:t>red</a:t>
            </a:r>
            <a:r>
              <a:rPr lang="en-US" sz="2400" dirty="0"/>
              <a:t> = Step 7 (</a:t>
            </a:r>
            <a:r>
              <a:rPr lang="en-US" sz="2400" i="1" dirty="0"/>
              <a:t>risen</a:t>
            </a:r>
            <a:r>
              <a:rPr lang="en-US" sz="2400" dirty="0"/>
              <a:t>-like)</a:t>
            </a:r>
          </a:p>
        </p:txBody>
      </p:sp>
      <p:sp>
        <p:nvSpPr>
          <p:cNvPr id="8" name="TextBox 7">
            <a:extLst>
              <a:ext uri="{FF2B5EF4-FFF2-40B4-BE49-F238E27FC236}">
                <a16:creationId xmlns:a16="http://schemas.microsoft.com/office/drawing/2014/main" id="{411D2E4D-2886-B5EA-D092-BF0438E952A6}"/>
              </a:ext>
            </a:extLst>
          </p:cNvPr>
          <p:cNvSpPr txBox="1"/>
          <p:nvPr/>
        </p:nvSpPr>
        <p:spPr>
          <a:xfrm>
            <a:off x="2406239" y="243234"/>
            <a:ext cx="7379521" cy="584775"/>
          </a:xfrm>
          <a:prstGeom prst="rect">
            <a:avLst/>
          </a:prstGeom>
          <a:noFill/>
        </p:spPr>
        <p:txBody>
          <a:bodyPr wrap="none" rtlCol="0">
            <a:spAutoFit/>
          </a:bodyPr>
          <a:lstStyle/>
          <a:p>
            <a:r>
              <a:rPr lang="en-US" sz="3200" dirty="0"/>
              <a:t>F1/F2/F3 Formant Frequency Continuum</a:t>
            </a:r>
          </a:p>
        </p:txBody>
      </p:sp>
      <p:sp>
        <p:nvSpPr>
          <p:cNvPr id="9" name="TextBox 8">
            <a:extLst>
              <a:ext uri="{FF2B5EF4-FFF2-40B4-BE49-F238E27FC236}">
                <a16:creationId xmlns:a16="http://schemas.microsoft.com/office/drawing/2014/main" id="{B85C5B30-18A1-981C-C85F-CE6C06C45A9B}"/>
              </a:ext>
            </a:extLst>
          </p:cNvPr>
          <p:cNvSpPr txBox="1"/>
          <p:nvPr/>
        </p:nvSpPr>
        <p:spPr>
          <a:xfrm>
            <a:off x="8324950" y="4340803"/>
            <a:ext cx="519867" cy="461665"/>
          </a:xfrm>
          <a:prstGeom prst="rect">
            <a:avLst/>
          </a:prstGeom>
          <a:noFill/>
        </p:spPr>
        <p:txBody>
          <a:bodyPr wrap="square" rtlCol="0">
            <a:spAutoFit/>
          </a:bodyPr>
          <a:lstStyle/>
          <a:p>
            <a:r>
              <a:rPr lang="en-US" sz="2400" dirty="0"/>
              <a:t>F1</a:t>
            </a:r>
          </a:p>
        </p:txBody>
      </p:sp>
      <p:sp>
        <p:nvSpPr>
          <p:cNvPr id="10" name="TextBox 9">
            <a:extLst>
              <a:ext uri="{FF2B5EF4-FFF2-40B4-BE49-F238E27FC236}">
                <a16:creationId xmlns:a16="http://schemas.microsoft.com/office/drawing/2014/main" id="{C3D78379-1579-38F4-6F80-969E7C0132AE}"/>
              </a:ext>
            </a:extLst>
          </p:cNvPr>
          <p:cNvSpPr txBox="1"/>
          <p:nvPr/>
        </p:nvSpPr>
        <p:spPr>
          <a:xfrm>
            <a:off x="8324951" y="2468990"/>
            <a:ext cx="519867" cy="461665"/>
          </a:xfrm>
          <a:prstGeom prst="rect">
            <a:avLst/>
          </a:prstGeom>
          <a:noFill/>
        </p:spPr>
        <p:txBody>
          <a:bodyPr wrap="square" rtlCol="0">
            <a:spAutoFit/>
          </a:bodyPr>
          <a:lstStyle/>
          <a:p>
            <a:r>
              <a:rPr lang="en-US" sz="2400" dirty="0"/>
              <a:t>F2</a:t>
            </a:r>
          </a:p>
        </p:txBody>
      </p:sp>
      <p:sp>
        <p:nvSpPr>
          <p:cNvPr id="13" name="TextBox 12">
            <a:extLst>
              <a:ext uri="{FF2B5EF4-FFF2-40B4-BE49-F238E27FC236}">
                <a16:creationId xmlns:a16="http://schemas.microsoft.com/office/drawing/2014/main" id="{4EF5BDF0-F211-5C43-7BCB-9D74F993B58E}"/>
              </a:ext>
            </a:extLst>
          </p:cNvPr>
          <p:cNvSpPr txBox="1"/>
          <p:nvPr/>
        </p:nvSpPr>
        <p:spPr>
          <a:xfrm>
            <a:off x="8324952" y="1417667"/>
            <a:ext cx="519867" cy="461665"/>
          </a:xfrm>
          <a:prstGeom prst="rect">
            <a:avLst/>
          </a:prstGeom>
          <a:noFill/>
        </p:spPr>
        <p:txBody>
          <a:bodyPr wrap="square" rtlCol="0">
            <a:spAutoFit/>
          </a:bodyPr>
          <a:lstStyle/>
          <a:p>
            <a:r>
              <a:rPr lang="en-US" sz="2400" dirty="0"/>
              <a:t>F3</a:t>
            </a:r>
          </a:p>
        </p:txBody>
      </p:sp>
    </p:spTree>
    <p:extLst>
      <p:ext uri="{BB962C8B-B14F-4D97-AF65-F5344CB8AC3E}">
        <p14:creationId xmlns:p14="http://schemas.microsoft.com/office/powerpoint/2010/main" val="258114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43AF9-F45A-A0F5-896D-58B5D154367C}"/>
              </a:ext>
            </a:extLst>
          </p:cNvPr>
          <p:cNvSpPr>
            <a:spLocks noGrp="1"/>
          </p:cNvSpPr>
          <p:nvPr>
            <p:ph type="title"/>
          </p:nvPr>
        </p:nvSpPr>
        <p:spPr/>
        <p:txBody>
          <a:bodyPr>
            <a:noAutofit/>
          </a:bodyPr>
          <a:lstStyle/>
          <a:p>
            <a:r>
              <a:rPr lang="en-US" sz="3200" dirty="0"/>
              <a:t>L2 Japanese contrasts</a:t>
            </a:r>
          </a:p>
        </p:txBody>
      </p:sp>
      <p:sp>
        <p:nvSpPr>
          <p:cNvPr id="7" name="TextBox 6">
            <a:extLst>
              <a:ext uri="{FF2B5EF4-FFF2-40B4-BE49-F238E27FC236}">
                <a16:creationId xmlns:a16="http://schemas.microsoft.com/office/drawing/2014/main" id="{B9B3629D-D93D-88F9-7B19-5E406D8619B2}"/>
              </a:ext>
            </a:extLst>
          </p:cNvPr>
          <p:cNvSpPr txBox="1"/>
          <p:nvPr/>
        </p:nvSpPr>
        <p:spPr>
          <a:xfrm>
            <a:off x="838200" y="1821735"/>
            <a:ext cx="1478290" cy="646331"/>
          </a:xfrm>
          <a:prstGeom prst="rect">
            <a:avLst/>
          </a:prstGeom>
          <a:noFill/>
        </p:spPr>
        <p:txBody>
          <a:bodyPr wrap="none" rtlCol="0">
            <a:spAutoFit/>
          </a:bodyPr>
          <a:lstStyle/>
          <a:p>
            <a:r>
              <a:rPr lang="en-US" dirty="0"/>
              <a:t>/t/ vs. /</a:t>
            </a:r>
            <a:r>
              <a:rPr lang="en-US" dirty="0" err="1"/>
              <a:t>tt</a:t>
            </a:r>
            <a:r>
              <a:rPr lang="en-US" dirty="0"/>
              <a:t>/</a:t>
            </a:r>
          </a:p>
          <a:p>
            <a:r>
              <a:rPr lang="en-US" i="1" dirty="0"/>
              <a:t>kata</a:t>
            </a:r>
            <a:r>
              <a:rPr lang="en-US" dirty="0"/>
              <a:t> vs. </a:t>
            </a:r>
            <a:r>
              <a:rPr lang="en-US" i="1" dirty="0" err="1"/>
              <a:t>katta</a:t>
            </a:r>
            <a:endParaRPr lang="en-US" i="1" dirty="0"/>
          </a:p>
        </p:txBody>
      </p:sp>
      <p:sp>
        <p:nvSpPr>
          <p:cNvPr id="9" name="TextBox 8">
            <a:extLst>
              <a:ext uri="{FF2B5EF4-FFF2-40B4-BE49-F238E27FC236}">
                <a16:creationId xmlns:a16="http://schemas.microsoft.com/office/drawing/2014/main" id="{3FEE2D02-7723-7973-4C0F-A8A9C7A29A5F}"/>
              </a:ext>
            </a:extLst>
          </p:cNvPr>
          <p:cNvSpPr txBox="1"/>
          <p:nvPr/>
        </p:nvSpPr>
        <p:spPr>
          <a:xfrm>
            <a:off x="838200" y="2941320"/>
            <a:ext cx="4414222" cy="646331"/>
          </a:xfrm>
          <a:prstGeom prst="rect">
            <a:avLst/>
          </a:prstGeom>
          <a:noFill/>
        </p:spPr>
        <p:txBody>
          <a:bodyPr wrap="none" rtlCol="0">
            <a:spAutoFit/>
          </a:bodyPr>
          <a:lstStyle/>
          <a:p>
            <a:r>
              <a:rPr lang="en-US" dirty="0"/>
              <a:t>closure duration</a:t>
            </a:r>
          </a:p>
          <a:p>
            <a:r>
              <a:rPr lang="en-US" dirty="0"/>
              <a:t>Step 1 (/t/): 99.6 ms -&gt; Step 7 (/</a:t>
            </a:r>
            <a:r>
              <a:rPr lang="en-US" dirty="0" err="1"/>
              <a:t>tt</a:t>
            </a:r>
            <a:r>
              <a:rPr lang="en-US" dirty="0"/>
              <a:t>/): 180 ms </a:t>
            </a:r>
          </a:p>
        </p:txBody>
      </p:sp>
      <p:sp>
        <p:nvSpPr>
          <p:cNvPr id="11" name="TextBox 10">
            <a:extLst>
              <a:ext uri="{FF2B5EF4-FFF2-40B4-BE49-F238E27FC236}">
                <a16:creationId xmlns:a16="http://schemas.microsoft.com/office/drawing/2014/main" id="{C30C7EB7-90D2-8E62-3069-179511EE05BA}"/>
              </a:ext>
            </a:extLst>
          </p:cNvPr>
          <p:cNvSpPr txBox="1"/>
          <p:nvPr/>
        </p:nvSpPr>
        <p:spPr>
          <a:xfrm>
            <a:off x="838200" y="4135069"/>
            <a:ext cx="3488776" cy="1754326"/>
          </a:xfrm>
          <a:prstGeom prst="rect">
            <a:avLst/>
          </a:prstGeom>
          <a:noFill/>
        </p:spPr>
        <p:txBody>
          <a:bodyPr wrap="none" rtlCol="0">
            <a:spAutoFit/>
          </a:bodyPr>
          <a:lstStyle/>
          <a:p>
            <a:r>
              <a:rPr lang="en-US" dirty="0"/>
              <a:t>V1-V2 pitch difference: </a:t>
            </a:r>
          </a:p>
          <a:p>
            <a:r>
              <a:rPr lang="en-US" dirty="0"/>
              <a:t>(for C1V1C2V2 where C2 is t or </a:t>
            </a:r>
            <a:r>
              <a:rPr lang="en-US" dirty="0" err="1"/>
              <a:t>tt</a:t>
            </a:r>
            <a:r>
              <a:rPr lang="en-US" dirty="0"/>
              <a:t>)</a:t>
            </a:r>
          </a:p>
          <a:p>
            <a:r>
              <a:rPr lang="en-US" dirty="0"/>
              <a:t>Step 1 (/t/) -&gt; Step 5 (/</a:t>
            </a:r>
            <a:r>
              <a:rPr lang="en-US" dirty="0" err="1"/>
              <a:t>tt</a:t>
            </a:r>
            <a:r>
              <a:rPr lang="en-US" dirty="0"/>
              <a:t>/)</a:t>
            </a:r>
          </a:p>
          <a:p>
            <a:endParaRPr lang="en-US" dirty="0"/>
          </a:p>
          <a:p>
            <a:r>
              <a:rPr lang="en-US" dirty="0"/>
              <a:t>kata V1 295-315-310 V2 207-117</a:t>
            </a:r>
          </a:p>
          <a:p>
            <a:r>
              <a:rPr lang="en-US" dirty="0" err="1"/>
              <a:t>katta</a:t>
            </a:r>
            <a:r>
              <a:rPr lang="en-US" dirty="0"/>
              <a:t>: V1 310-330-325 V2 177-73</a:t>
            </a:r>
          </a:p>
        </p:txBody>
      </p:sp>
      <p:sp>
        <p:nvSpPr>
          <p:cNvPr id="12" name="5-Point Star 11">
            <a:extLst>
              <a:ext uri="{FF2B5EF4-FFF2-40B4-BE49-F238E27FC236}">
                <a16:creationId xmlns:a16="http://schemas.microsoft.com/office/drawing/2014/main" id="{1BFF723D-9061-A38C-D9DA-47DFFE4A8D5B}"/>
              </a:ext>
            </a:extLst>
          </p:cNvPr>
          <p:cNvSpPr/>
          <p:nvPr/>
        </p:nvSpPr>
        <p:spPr>
          <a:xfrm>
            <a:off x="479558" y="746220"/>
            <a:ext cx="343683" cy="28168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196251D-444D-8118-4F37-471324167EE7}"/>
              </a:ext>
            </a:extLst>
          </p:cNvPr>
          <p:cNvPicPr>
            <a:picLocks noChangeAspect="1"/>
          </p:cNvPicPr>
          <p:nvPr/>
        </p:nvPicPr>
        <p:blipFill>
          <a:blip r:embed="rId3"/>
          <a:stretch>
            <a:fillRect/>
          </a:stretch>
        </p:blipFill>
        <p:spPr>
          <a:xfrm>
            <a:off x="6917906" y="2566055"/>
            <a:ext cx="4604720" cy="3946903"/>
          </a:xfrm>
          <a:prstGeom prst="rect">
            <a:avLst/>
          </a:prstGeom>
        </p:spPr>
      </p:pic>
      <p:sp>
        <p:nvSpPr>
          <p:cNvPr id="6" name="TextBox 5">
            <a:extLst>
              <a:ext uri="{FF2B5EF4-FFF2-40B4-BE49-F238E27FC236}">
                <a16:creationId xmlns:a16="http://schemas.microsoft.com/office/drawing/2014/main" id="{1DF22487-8D9D-8907-7A80-2688C080AC05}"/>
              </a:ext>
            </a:extLst>
          </p:cNvPr>
          <p:cNvSpPr txBox="1"/>
          <p:nvPr/>
        </p:nvSpPr>
        <p:spPr>
          <a:xfrm>
            <a:off x="6435753" y="833446"/>
            <a:ext cx="5569025" cy="1200329"/>
          </a:xfrm>
          <a:prstGeom prst="rect">
            <a:avLst/>
          </a:prstGeom>
          <a:noFill/>
        </p:spPr>
        <p:txBody>
          <a:bodyPr wrap="none" rtlCol="0">
            <a:spAutoFit/>
          </a:bodyPr>
          <a:lstStyle/>
          <a:p>
            <a:r>
              <a:rPr lang="en-US" dirty="0"/>
              <a:t>secondary cue: F0 drop from V1-V2</a:t>
            </a:r>
          </a:p>
          <a:p>
            <a:r>
              <a:rPr lang="en-US" dirty="0"/>
              <a:t>Step 1 (kata-like) in blue</a:t>
            </a:r>
          </a:p>
          <a:p>
            <a:r>
              <a:rPr lang="en-US" dirty="0"/>
              <a:t>Step 5 (</a:t>
            </a:r>
            <a:r>
              <a:rPr lang="en-US" dirty="0" err="1"/>
              <a:t>katta</a:t>
            </a:r>
            <a:r>
              <a:rPr lang="en-US" dirty="0"/>
              <a:t>-like) in red</a:t>
            </a:r>
          </a:p>
          <a:p>
            <a:r>
              <a:rPr lang="en-US" dirty="0"/>
              <a:t>important note: I used f0 interpolations are in log scale</a:t>
            </a:r>
          </a:p>
        </p:txBody>
      </p:sp>
    </p:spTree>
    <p:extLst>
      <p:ext uri="{BB962C8B-B14F-4D97-AF65-F5344CB8AC3E}">
        <p14:creationId xmlns:p14="http://schemas.microsoft.com/office/powerpoint/2010/main" val="11958363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90E32-E31C-8FF4-AC55-865F6AA9070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84F0E2AD-FF24-0C96-E22F-ED735718B170}"/>
              </a:ext>
            </a:extLst>
          </p:cNvPr>
          <p:cNvPicPr>
            <a:picLocks noChangeAspect="1"/>
          </p:cNvPicPr>
          <p:nvPr/>
        </p:nvPicPr>
        <p:blipFill>
          <a:blip r:embed="rId3"/>
          <a:stretch>
            <a:fillRect/>
          </a:stretch>
        </p:blipFill>
        <p:spPr>
          <a:xfrm>
            <a:off x="2848973" y="307556"/>
            <a:ext cx="6494054" cy="5566332"/>
          </a:xfrm>
          <a:prstGeom prst="rect">
            <a:avLst/>
          </a:prstGeom>
        </p:spPr>
      </p:pic>
      <p:sp>
        <p:nvSpPr>
          <p:cNvPr id="2" name="Title 1">
            <a:extLst>
              <a:ext uri="{FF2B5EF4-FFF2-40B4-BE49-F238E27FC236}">
                <a16:creationId xmlns:a16="http://schemas.microsoft.com/office/drawing/2014/main" id="{7F7ED5EC-3C9D-AC6C-943D-C064DCB5205B}"/>
              </a:ext>
            </a:extLst>
          </p:cNvPr>
          <p:cNvSpPr>
            <a:spLocks noGrp="1"/>
          </p:cNvSpPr>
          <p:nvPr>
            <p:ph type="title"/>
          </p:nvPr>
        </p:nvSpPr>
        <p:spPr>
          <a:xfrm>
            <a:off x="4056713" y="141252"/>
            <a:ext cx="4078574" cy="928608"/>
          </a:xfrm>
        </p:spPr>
        <p:txBody>
          <a:bodyPr>
            <a:noAutofit/>
          </a:bodyPr>
          <a:lstStyle/>
          <a:p>
            <a:r>
              <a:rPr lang="en-US" sz="3200" dirty="0"/>
              <a:t>Pitch Drop Continuum</a:t>
            </a:r>
          </a:p>
        </p:txBody>
      </p:sp>
      <p:sp>
        <p:nvSpPr>
          <p:cNvPr id="3" name="TextBox 2">
            <a:extLst>
              <a:ext uri="{FF2B5EF4-FFF2-40B4-BE49-F238E27FC236}">
                <a16:creationId xmlns:a16="http://schemas.microsoft.com/office/drawing/2014/main" id="{00B4FD31-B628-6355-562B-86FFF8958D47}"/>
              </a:ext>
            </a:extLst>
          </p:cNvPr>
          <p:cNvSpPr txBox="1"/>
          <p:nvPr/>
        </p:nvSpPr>
        <p:spPr>
          <a:xfrm>
            <a:off x="4458340" y="5918238"/>
            <a:ext cx="3275320" cy="830997"/>
          </a:xfrm>
          <a:prstGeom prst="rect">
            <a:avLst/>
          </a:prstGeom>
          <a:noFill/>
        </p:spPr>
        <p:txBody>
          <a:bodyPr wrap="none" rtlCol="0">
            <a:spAutoFit/>
          </a:bodyPr>
          <a:lstStyle/>
          <a:p>
            <a:r>
              <a:rPr lang="en-US" sz="2400" dirty="0">
                <a:solidFill>
                  <a:srgbClr val="0000FF"/>
                </a:solidFill>
              </a:rPr>
              <a:t>blue</a:t>
            </a:r>
            <a:r>
              <a:rPr lang="en-US" sz="2400" dirty="0"/>
              <a:t> = Step 1 (</a:t>
            </a:r>
            <a:r>
              <a:rPr lang="en-US" sz="2400" i="1" dirty="0"/>
              <a:t>kata</a:t>
            </a:r>
            <a:r>
              <a:rPr lang="en-US" sz="2400" dirty="0"/>
              <a:t>-like)</a:t>
            </a:r>
          </a:p>
          <a:p>
            <a:r>
              <a:rPr lang="en-US" sz="2400" dirty="0">
                <a:solidFill>
                  <a:srgbClr val="FF0C0A"/>
                </a:solidFill>
              </a:rPr>
              <a:t>red</a:t>
            </a:r>
            <a:r>
              <a:rPr lang="en-US" sz="2400" dirty="0"/>
              <a:t> = Step 5 (</a:t>
            </a:r>
            <a:r>
              <a:rPr lang="en-US" sz="2400" i="1" dirty="0" err="1"/>
              <a:t>katta</a:t>
            </a:r>
            <a:r>
              <a:rPr lang="en-US" sz="2400" dirty="0"/>
              <a:t>-like)</a:t>
            </a:r>
          </a:p>
        </p:txBody>
      </p:sp>
      <p:sp>
        <p:nvSpPr>
          <p:cNvPr id="4" name="TextBox 3">
            <a:extLst>
              <a:ext uri="{FF2B5EF4-FFF2-40B4-BE49-F238E27FC236}">
                <a16:creationId xmlns:a16="http://schemas.microsoft.com/office/drawing/2014/main" id="{CDB0E08A-3220-2A54-5788-B14D1824D187}"/>
              </a:ext>
            </a:extLst>
          </p:cNvPr>
          <p:cNvSpPr txBox="1"/>
          <p:nvPr/>
        </p:nvSpPr>
        <p:spPr>
          <a:xfrm>
            <a:off x="4458340" y="1820289"/>
            <a:ext cx="1142236" cy="369332"/>
          </a:xfrm>
          <a:prstGeom prst="rect">
            <a:avLst/>
          </a:prstGeom>
          <a:noFill/>
        </p:spPr>
        <p:txBody>
          <a:bodyPr wrap="none" rtlCol="0">
            <a:spAutoFit/>
          </a:bodyPr>
          <a:lstStyle/>
          <a:p>
            <a:r>
              <a:rPr lang="en-US" dirty="0"/>
              <a:t>Syllable 1</a:t>
            </a:r>
          </a:p>
        </p:txBody>
      </p:sp>
      <p:sp>
        <p:nvSpPr>
          <p:cNvPr id="8" name="TextBox 7">
            <a:extLst>
              <a:ext uri="{FF2B5EF4-FFF2-40B4-BE49-F238E27FC236}">
                <a16:creationId xmlns:a16="http://schemas.microsoft.com/office/drawing/2014/main" id="{79843E58-8CB7-A3B9-4E5F-32B0EA11877A}"/>
              </a:ext>
            </a:extLst>
          </p:cNvPr>
          <p:cNvSpPr txBox="1"/>
          <p:nvPr/>
        </p:nvSpPr>
        <p:spPr>
          <a:xfrm>
            <a:off x="6096000" y="3309383"/>
            <a:ext cx="1142236" cy="369332"/>
          </a:xfrm>
          <a:prstGeom prst="rect">
            <a:avLst/>
          </a:prstGeom>
          <a:noFill/>
        </p:spPr>
        <p:txBody>
          <a:bodyPr wrap="none" rtlCol="0">
            <a:spAutoFit/>
          </a:bodyPr>
          <a:lstStyle/>
          <a:p>
            <a:r>
              <a:rPr lang="en-US" dirty="0"/>
              <a:t>Syllable 2</a:t>
            </a:r>
          </a:p>
        </p:txBody>
      </p:sp>
    </p:spTree>
    <p:extLst>
      <p:ext uri="{BB962C8B-B14F-4D97-AF65-F5344CB8AC3E}">
        <p14:creationId xmlns:p14="http://schemas.microsoft.com/office/powerpoint/2010/main" val="1699141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102C88-6ECF-0D07-659E-EF7A524053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03916F-AF78-8CBC-E6E0-1F6607254732}"/>
              </a:ext>
            </a:extLst>
          </p:cNvPr>
          <p:cNvSpPr>
            <a:spLocks noGrp="1"/>
          </p:cNvSpPr>
          <p:nvPr>
            <p:ph type="title"/>
          </p:nvPr>
        </p:nvSpPr>
        <p:spPr/>
        <p:txBody>
          <a:bodyPr>
            <a:noAutofit/>
          </a:bodyPr>
          <a:lstStyle/>
          <a:p>
            <a:r>
              <a:rPr lang="en-US" sz="3200" dirty="0"/>
              <a:t>L2 Japanese contrasts</a:t>
            </a:r>
          </a:p>
        </p:txBody>
      </p:sp>
      <p:sp>
        <p:nvSpPr>
          <p:cNvPr id="8" name="TextBox 7">
            <a:extLst>
              <a:ext uri="{FF2B5EF4-FFF2-40B4-BE49-F238E27FC236}">
                <a16:creationId xmlns:a16="http://schemas.microsoft.com/office/drawing/2014/main" id="{2F47A8BC-F21E-C1B1-FFA7-8D76BEFA7CF0}"/>
              </a:ext>
            </a:extLst>
          </p:cNvPr>
          <p:cNvSpPr txBox="1"/>
          <p:nvPr/>
        </p:nvSpPr>
        <p:spPr>
          <a:xfrm>
            <a:off x="6096000" y="1821735"/>
            <a:ext cx="1484317" cy="646331"/>
          </a:xfrm>
          <a:prstGeom prst="rect">
            <a:avLst/>
          </a:prstGeom>
          <a:noFill/>
        </p:spPr>
        <p:txBody>
          <a:bodyPr wrap="none" rtlCol="0">
            <a:spAutoFit/>
          </a:bodyPr>
          <a:lstStyle/>
          <a:p>
            <a:r>
              <a:rPr lang="en-US" dirty="0"/>
              <a:t>/o/ vs. /</a:t>
            </a:r>
            <a:r>
              <a:rPr lang="en-US" dirty="0" err="1"/>
              <a:t>oo</a:t>
            </a:r>
            <a:r>
              <a:rPr lang="en-US" dirty="0"/>
              <a:t>/</a:t>
            </a:r>
          </a:p>
          <a:p>
            <a:r>
              <a:rPr lang="en-US" i="1" dirty="0" err="1"/>
              <a:t>toru</a:t>
            </a:r>
            <a:r>
              <a:rPr lang="en-US" dirty="0"/>
              <a:t> vs. </a:t>
            </a:r>
            <a:r>
              <a:rPr lang="en-US" i="1" dirty="0" err="1"/>
              <a:t>tooru</a:t>
            </a:r>
            <a:endParaRPr lang="en-US" i="1" dirty="0"/>
          </a:p>
        </p:txBody>
      </p:sp>
      <p:sp>
        <p:nvSpPr>
          <p:cNvPr id="3" name="TextBox 2">
            <a:extLst>
              <a:ext uri="{FF2B5EF4-FFF2-40B4-BE49-F238E27FC236}">
                <a16:creationId xmlns:a16="http://schemas.microsoft.com/office/drawing/2014/main" id="{E82B2966-8626-85FD-46E6-12B5570C5596}"/>
              </a:ext>
            </a:extLst>
          </p:cNvPr>
          <p:cNvSpPr txBox="1"/>
          <p:nvPr/>
        </p:nvSpPr>
        <p:spPr>
          <a:xfrm>
            <a:off x="6096000" y="2941319"/>
            <a:ext cx="4575740" cy="646331"/>
          </a:xfrm>
          <a:prstGeom prst="rect">
            <a:avLst/>
          </a:prstGeom>
          <a:noFill/>
        </p:spPr>
        <p:txBody>
          <a:bodyPr wrap="none" rtlCol="0">
            <a:spAutoFit/>
          </a:bodyPr>
          <a:lstStyle/>
          <a:p>
            <a:r>
              <a:rPr lang="en-US" dirty="0"/>
              <a:t>vowel duration:</a:t>
            </a:r>
          </a:p>
          <a:p>
            <a:r>
              <a:rPr lang="en-US" dirty="0"/>
              <a:t>Step 1 (/o/) : 104 ms  -&gt; Step 7 (/</a:t>
            </a:r>
            <a:r>
              <a:rPr lang="en-US" dirty="0" err="1"/>
              <a:t>oo</a:t>
            </a:r>
            <a:r>
              <a:rPr lang="en-US" dirty="0"/>
              <a:t>/): 329 ms </a:t>
            </a:r>
          </a:p>
        </p:txBody>
      </p:sp>
      <p:sp>
        <p:nvSpPr>
          <p:cNvPr id="4" name="TextBox 3">
            <a:extLst>
              <a:ext uri="{FF2B5EF4-FFF2-40B4-BE49-F238E27FC236}">
                <a16:creationId xmlns:a16="http://schemas.microsoft.com/office/drawing/2014/main" id="{D500C557-2900-E841-596D-BE951C383D44}"/>
              </a:ext>
            </a:extLst>
          </p:cNvPr>
          <p:cNvSpPr txBox="1"/>
          <p:nvPr/>
        </p:nvSpPr>
        <p:spPr>
          <a:xfrm>
            <a:off x="6248399" y="4389935"/>
            <a:ext cx="4968241" cy="1477328"/>
          </a:xfrm>
          <a:prstGeom prst="rect">
            <a:avLst/>
          </a:prstGeom>
          <a:noFill/>
        </p:spPr>
        <p:txBody>
          <a:bodyPr wrap="square" rtlCol="0">
            <a:spAutoFit/>
          </a:bodyPr>
          <a:lstStyle/>
          <a:p>
            <a:r>
              <a:rPr lang="en-US" dirty="0"/>
              <a:t>pitch contour (for CV1CV2 where V1 is o or </a:t>
            </a:r>
            <a:r>
              <a:rPr lang="en-US" dirty="0" err="1"/>
              <a:t>oo</a:t>
            </a:r>
            <a:r>
              <a:rPr lang="en-US" dirty="0"/>
              <a:t>)</a:t>
            </a:r>
          </a:p>
          <a:p>
            <a:r>
              <a:rPr lang="en-US" dirty="0"/>
              <a:t>(from V1 onset -&gt; V1 maximum -&gt; V1 offset -&gt; V2 onset -&gt; V2 offset):</a:t>
            </a:r>
          </a:p>
          <a:p>
            <a:r>
              <a:rPr lang="en-US" dirty="0"/>
              <a:t>Step 1 (/o/): -&gt; Step 5 (/</a:t>
            </a:r>
            <a:r>
              <a:rPr lang="en-US" dirty="0" err="1"/>
              <a:t>oo</a:t>
            </a:r>
            <a:r>
              <a:rPr lang="en-US" dirty="0"/>
              <a:t>/):</a:t>
            </a:r>
          </a:p>
          <a:p>
            <a:r>
              <a:rPr lang="en-US" dirty="0"/>
              <a:t>F0 interpolations are in </a:t>
            </a:r>
            <a:r>
              <a:rPr lang="en-US"/>
              <a:t>log scale</a:t>
            </a:r>
            <a:endParaRPr lang="en-US" dirty="0"/>
          </a:p>
        </p:txBody>
      </p:sp>
      <p:sp>
        <p:nvSpPr>
          <p:cNvPr id="12" name="5-Point Star 11">
            <a:extLst>
              <a:ext uri="{FF2B5EF4-FFF2-40B4-BE49-F238E27FC236}">
                <a16:creationId xmlns:a16="http://schemas.microsoft.com/office/drawing/2014/main" id="{811D0AB7-7A2F-824E-7D3C-6D4259061C22}"/>
              </a:ext>
            </a:extLst>
          </p:cNvPr>
          <p:cNvSpPr/>
          <p:nvPr/>
        </p:nvSpPr>
        <p:spPr>
          <a:xfrm>
            <a:off x="479558" y="746220"/>
            <a:ext cx="343683" cy="281686"/>
          </a:xfrm>
          <a:prstGeom prst="star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74751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6E70E-8174-6EC8-BD55-5846010F44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86A9C2-87A4-88D7-1A5D-1442BB115E5B}"/>
              </a:ext>
            </a:extLst>
          </p:cNvPr>
          <p:cNvSpPr>
            <a:spLocks noGrp="1"/>
          </p:cNvSpPr>
          <p:nvPr>
            <p:ph type="title"/>
          </p:nvPr>
        </p:nvSpPr>
        <p:spPr>
          <a:xfrm>
            <a:off x="513141" y="490537"/>
            <a:ext cx="11165717" cy="1094336"/>
          </a:xfrm>
        </p:spPr>
        <p:txBody>
          <a:bodyPr>
            <a:normAutofit/>
          </a:bodyPr>
          <a:lstStyle/>
          <a:p>
            <a:r>
              <a:rPr lang="en-US" dirty="0">
                <a:solidFill>
                  <a:srgbClr val="0000FF"/>
                </a:solidFill>
              </a:rPr>
              <a:t>toru [o] </a:t>
            </a:r>
            <a:r>
              <a:rPr lang="en-US" dirty="0"/>
              <a:t>as base word vs. </a:t>
            </a:r>
            <a:r>
              <a:rPr lang="en-US" dirty="0">
                <a:solidFill>
                  <a:srgbClr val="FF0C0A"/>
                </a:solidFill>
              </a:rPr>
              <a:t>tooru [oː]</a:t>
            </a:r>
            <a:r>
              <a:rPr lang="en-US" dirty="0"/>
              <a:t> as base word</a:t>
            </a:r>
          </a:p>
        </p:txBody>
      </p:sp>
      <p:graphicFrame>
        <p:nvGraphicFramePr>
          <p:cNvPr id="4" name="Content Placeholder 3">
            <a:extLst>
              <a:ext uri="{FF2B5EF4-FFF2-40B4-BE49-F238E27FC236}">
                <a16:creationId xmlns:a16="http://schemas.microsoft.com/office/drawing/2014/main" id="{7BD68386-9813-EAB7-0FC2-38D79CBD06D3}"/>
              </a:ext>
            </a:extLst>
          </p:cNvPr>
          <p:cNvGraphicFramePr>
            <a:graphicFrameLocks noGrp="1"/>
          </p:cNvGraphicFramePr>
          <p:nvPr>
            <p:ph idx="1"/>
            <p:extLst>
              <p:ext uri="{D42A27DB-BD31-4B8C-83A1-F6EECF244321}">
                <p14:modId xmlns:p14="http://schemas.microsoft.com/office/powerpoint/2010/main" val="3168755652"/>
              </p:ext>
            </p:extLst>
          </p:nvPr>
        </p:nvGraphicFramePr>
        <p:xfrm>
          <a:off x="1440873" y="3056775"/>
          <a:ext cx="9026240" cy="2494280"/>
        </p:xfrm>
        <a:graphic>
          <a:graphicData uri="http://schemas.openxmlformats.org/drawingml/2006/table">
            <a:tbl>
              <a:tblPr firstRow="1" bandRow="1">
                <a:noFill/>
                <a:tableStyleId>{5940675A-B579-460E-94D1-54222C63F5DA}</a:tableStyleId>
              </a:tblPr>
              <a:tblGrid>
                <a:gridCol w="2275093">
                  <a:extLst>
                    <a:ext uri="{9D8B030D-6E8A-4147-A177-3AD203B41FA5}">
                      <a16:colId xmlns:a16="http://schemas.microsoft.com/office/drawing/2014/main" val="3065837221"/>
                    </a:ext>
                  </a:extLst>
                </a:gridCol>
                <a:gridCol w="1284051">
                  <a:extLst>
                    <a:ext uri="{9D8B030D-6E8A-4147-A177-3AD203B41FA5}">
                      <a16:colId xmlns:a16="http://schemas.microsoft.com/office/drawing/2014/main" val="859539861"/>
                    </a:ext>
                  </a:extLst>
                </a:gridCol>
                <a:gridCol w="797668">
                  <a:extLst>
                    <a:ext uri="{9D8B030D-6E8A-4147-A177-3AD203B41FA5}">
                      <a16:colId xmlns:a16="http://schemas.microsoft.com/office/drawing/2014/main" val="3254831788"/>
                    </a:ext>
                  </a:extLst>
                </a:gridCol>
                <a:gridCol w="972766">
                  <a:extLst>
                    <a:ext uri="{9D8B030D-6E8A-4147-A177-3AD203B41FA5}">
                      <a16:colId xmlns:a16="http://schemas.microsoft.com/office/drawing/2014/main" val="2934990127"/>
                    </a:ext>
                  </a:extLst>
                </a:gridCol>
                <a:gridCol w="817123">
                  <a:extLst>
                    <a:ext uri="{9D8B030D-6E8A-4147-A177-3AD203B41FA5}">
                      <a16:colId xmlns:a16="http://schemas.microsoft.com/office/drawing/2014/main" val="1860578220"/>
                    </a:ext>
                  </a:extLst>
                </a:gridCol>
                <a:gridCol w="622979">
                  <a:extLst>
                    <a:ext uri="{9D8B030D-6E8A-4147-A177-3AD203B41FA5}">
                      <a16:colId xmlns:a16="http://schemas.microsoft.com/office/drawing/2014/main" val="3800231261"/>
                    </a:ext>
                  </a:extLst>
                </a:gridCol>
                <a:gridCol w="738894">
                  <a:extLst>
                    <a:ext uri="{9D8B030D-6E8A-4147-A177-3AD203B41FA5}">
                      <a16:colId xmlns:a16="http://schemas.microsoft.com/office/drawing/2014/main" val="3035075228"/>
                    </a:ext>
                  </a:extLst>
                </a:gridCol>
                <a:gridCol w="1517666">
                  <a:extLst>
                    <a:ext uri="{9D8B030D-6E8A-4147-A177-3AD203B41FA5}">
                      <a16:colId xmlns:a16="http://schemas.microsoft.com/office/drawing/2014/main" val="2504250084"/>
                    </a:ext>
                  </a:extLst>
                </a:gridCol>
              </a:tblGrid>
              <a:tr h="370840">
                <a:tc>
                  <a:txBody>
                    <a:bodyPr/>
                    <a:lstStyle/>
                    <a:p>
                      <a:endParaRPr lang="en-US" dirty="0">
                        <a:solidFill>
                          <a:srgbClr val="0000FF"/>
                        </a:solidFill>
                      </a:endParaRPr>
                    </a:p>
                  </a:txBody>
                  <a:tcPr>
                    <a:noFill/>
                  </a:tcPr>
                </a:tc>
                <a:tc>
                  <a:txBody>
                    <a:bodyPr/>
                    <a:lstStyle/>
                    <a:p>
                      <a:r>
                        <a:rPr lang="en-US" dirty="0"/>
                        <a:t>1 (104 ms )  </a:t>
                      </a:r>
                    </a:p>
                  </a:txBody>
                  <a:tcPr>
                    <a:noFill/>
                  </a:tcPr>
                </a:tc>
                <a:tc>
                  <a:txBody>
                    <a:bodyPr/>
                    <a:lstStyle/>
                    <a:p>
                      <a:r>
                        <a:rPr lang="en-US" dirty="0"/>
                        <a:t>2</a:t>
                      </a:r>
                    </a:p>
                  </a:txBody>
                  <a:tcPr>
                    <a:noFill/>
                  </a:tcPr>
                </a:tc>
                <a:tc>
                  <a:txBody>
                    <a:bodyPr/>
                    <a:lstStyle/>
                    <a:p>
                      <a:r>
                        <a:rPr lang="en-US" dirty="0"/>
                        <a:t>3</a:t>
                      </a:r>
                    </a:p>
                  </a:txBody>
                  <a:tcPr>
                    <a:noFill/>
                  </a:tcPr>
                </a:tc>
                <a:tc>
                  <a:txBody>
                    <a:bodyPr/>
                    <a:lstStyle/>
                    <a:p>
                      <a:r>
                        <a:rPr lang="en-US" dirty="0"/>
                        <a:t>4</a:t>
                      </a:r>
                    </a:p>
                  </a:txBody>
                  <a:tcPr>
                    <a:noFill/>
                  </a:tcPr>
                </a:tc>
                <a:tc>
                  <a:txBody>
                    <a:bodyPr/>
                    <a:lstStyle/>
                    <a:p>
                      <a:r>
                        <a:rPr lang="en-US" dirty="0"/>
                        <a:t>5</a:t>
                      </a:r>
                    </a:p>
                  </a:txBody>
                  <a:tcPr>
                    <a:noFill/>
                  </a:tcPr>
                </a:tc>
                <a:tc>
                  <a:txBody>
                    <a:bodyPr/>
                    <a:lstStyle/>
                    <a:p>
                      <a:r>
                        <a:rPr lang="en-US" dirty="0"/>
                        <a:t>6</a:t>
                      </a:r>
                    </a:p>
                  </a:txBody>
                  <a:tcPr>
                    <a:noFill/>
                  </a:tcPr>
                </a:tc>
                <a:tc>
                  <a:txBody>
                    <a:bodyPr/>
                    <a:lstStyle/>
                    <a:p>
                      <a:r>
                        <a:rPr lang="en-US" dirty="0"/>
                        <a:t>7 (329 ms )</a:t>
                      </a:r>
                    </a:p>
                  </a:txBody>
                  <a:tcPr>
                    <a:noFill/>
                  </a:tcPr>
                </a:tc>
                <a:extLst>
                  <a:ext uri="{0D108BD9-81ED-4DB2-BD59-A6C34878D82A}">
                    <a16:rowId xmlns:a16="http://schemas.microsoft.com/office/drawing/2014/main" val="1678979852"/>
                  </a:ext>
                </a:extLst>
              </a:tr>
              <a:tr h="370840">
                <a:tc>
                  <a:txBody>
                    <a:bodyPr/>
                    <a:lstStyle/>
                    <a:p>
                      <a:r>
                        <a:rPr lang="en-US" dirty="0"/>
                        <a:t>1 (toru-like – HL)</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toru-origin</a:t>
                      </a:r>
                    </a:p>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extLst>
                  <a:ext uri="{0D108BD9-81ED-4DB2-BD59-A6C34878D82A}">
                    <a16:rowId xmlns:a16="http://schemas.microsoft.com/office/drawing/2014/main" val="3683701808"/>
                  </a:ext>
                </a:extLst>
              </a:tr>
              <a:tr h="370840">
                <a:tc>
                  <a:txBody>
                    <a:bodyPr/>
                    <a:lstStyle/>
                    <a:p>
                      <a:r>
                        <a:rPr lang="en-US" dirty="0"/>
                        <a:t>2</a:t>
                      </a:r>
                    </a:p>
                  </a:txBody>
                  <a:tcPr>
                    <a:noFill/>
                  </a:tcPr>
                </a:tc>
                <a:tc>
                  <a:txBody>
                    <a:bodyPr/>
                    <a:lstStyle/>
                    <a:p>
                      <a:endParaRPr lang="en-US" dirty="0"/>
                    </a:p>
                  </a:txBody>
                  <a:tcPr>
                    <a:solidFill>
                      <a:srgbClr val="0000FF"/>
                    </a:solidFill>
                  </a:tcPr>
                </a:tc>
                <a:tc>
                  <a:txBody>
                    <a:bodyPr/>
                    <a:lstStyle/>
                    <a:p>
                      <a:endParaRPr lang="en-US"/>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extLst>
                  <a:ext uri="{0D108BD9-81ED-4DB2-BD59-A6C34878D82A}">
                    <a16:rowId xmlns:a16="http://schemas.microsoft.com/office/drawing/2014/main" val="399069483"/>
                  </a:ext>
                </a:extLst>
              </a:tr>
              <a:tr h="370840">
                <a:tc>
                  <a:txBody>
                    <a:bodyPr/>
                    <a:lstStyle/>
                    <a:p>
                      <a:r>
                        <a:rPr lang="en-US" dirty="0"/>
                        <a:t>3</a:t>
                      </a:r>
                    </a:p>
                  </a:txBody>
                  <a:tcPr>
                    <a:no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extLst>
                  <a:ext uri="{0D108BD9-81ED-4DB2-BD59-A6C34878D82A}">
                    <a16:rowId xmlns:a16="http://schemas.microsoft.com/office/drawing/2014/main" val="1393921094"/>
                  </a:ext>
                </a:extLst>
              </a:tr>
              <a:tr h="370840">
                <a:tc>
                  <a:txBody>
                    <a:bodyPr/>
                    <a:lstStyle/>
                    <a:p>
                      <a:r>
                        <a:rPr lang="en-US" dirty="0"/>
                        <a:t>4</a:t>
                      </a:r>
                    </a:p>
                  </a:txBody>
                  <a:tcPr>
                    <a:no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a:p>
                  </a:txBody>
                  <a:tcPr>
                    <a:solidFill>
                      <a:srgbClr val="FF0C0A"/>
                    </a:solidFill>
                  </a:tcPr>
                </a:tc>
                <a:tc>
                  <a:txBody>
                    <a:bodyPr/>
                    <a:lstStyle/>
                    <a:p>
                      <a:endParaRPr lang="en-US" dirty="0"/>
                    </a:p>
                  </a:txBody>
                  <a:tcPr>
                    <a:solidFill>
                      <a:srgbClr val="FF0C0A"/>
                    </a:solidFill>
                  </a:tcPr>
                </a:tc>
                <a:extLst>
                  <a:ext uri="{0D108BD9-81ED-4DB2-BD59-A6C34878D82A}">
                    <a16:rowId xmlns:a16="http://schemas.microsoft.com/office/drawing/2014/main" val="359285571"/>
                  </a:ext>
                </a:extLst>
              </a:tr>
              <a:tr h="370840">
                <a:tc>
                  <a:txBody>
                    <a:bodyPr/>
                    <a:lstStyle/>
                    <a:p>
                      <a:r>
                        <a:rPr lang="en-US" dirty="0"/>
                        <a:t>5 (tooru-like – HLL)</a:t>
                      </a:r>
                    </a:p>
                  </a:txBody>
                  <a:tcPr>
                    <a:no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0000FF"/>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endParaRPr lang="en-US" dirty="0"/>
                    </a:p>
                  </a:txBody>
                  <a:tcPr>
                    <a:solidFill>
                      <a:srgbClr val="FF0C0A"/>
                    </a:solidFill>
                  </a:tcPr>
                </a:tc>
                <a:tc>
                  <a:txBody>
                    <a:bodyPr/>
                    <a:lstStyle/>
                    <a:p>
                      <a:r>
                        <a:rPr lang="en-US" dirty="0">
                          <a:solidFill>
                            <a:schemeClr val="tx1"/>
                          </a:solidFill>
                        </a:rPr>
                        <a:t>tooru-origin</a:t>
                      </a:r>
                    </a:p>
                  </a:txBody>
                  <a:tcPr>
                    <a:solidFill>
                      <a:srgbClr val="FF0C0A"/>
                    </a:solidFill>
                  </a:tcPr>
                </a:tc>
                <a:extLst>
                  <a:ext uri="{0D108BD9-81ED-4DB2-BD59-A6C34878D82A}">
                    <a16:rowId xmlns:a16="http://schemas.microsoft.com/office/drawing/2014/main" val="2472771943"/>
                  </a:ext>
                </a:extLst>
              </a:tr>
            </a:tbl>
          </a:graphicData>
        </a:graphic>
      </p:graphicFrame>
      <p:cxnSp>
        <p:nvCxnSpPr>
          <p:cNvPr id="6" name="Straight Arrow Connector 5">
            <a:extLst>
              <a:ext uri="{FF2B5EF4-FFF2-40B4-BE49-F238E27FC236}">
                <a16:creationId xmlns:a16="http://schemas.microsoft.com/office/drawing/2014/main" id="{F6EAE451-D543-0111-95FD-36CA14ECD086}"/>
              </a:ext>
            </a:extLst>
          </p:cNvPr>
          <p:cNvCxnSpPr/>
          <p:nvPr/>
        </p:nvCxnSpPr>
        <p:spPr>
          <a:xfrm>
            <a:off x="1517072" y="2673928"/>
            <a:ext cx="9157855" cy="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A2672342-0856-EC78-5C5E-1B2058406E27}"/>
              </a:ext>
            </a:extLst>
          </p:cNvPr>
          <p:cNvSpPr txBox="1"/>
          <p:nvPr/>
        </p:nvSpPr>
        <p:spPr>
          <a:xfrm>
            <a:off x="4188442" y="2087433"/>
            <a:ext cx="4880262" cy="461665"/>
          </a:xfrm>
          <a:prstGeom prst="rect">
            <a:avLst/>
          </a:prstGeom>
          <a:noFill/>
        </p:spPr>
        <p:txBody>
          <a:bodyPr wrap="square" rtlCol="0">
            <a:spAutoFit/>
          </a:bodyPr>
          <a:lstStyle/>
          <a:p>
            <a:r>
              <a:rPr lang="en-US" sz="2400" dirty="0"/>
              <a:t>Primary: Vowel duration</a:t>
            </a:r>
          </a:p>
        </p:txBody>
      </p:sp>
      <p:cxnSp>
        <p:nvCxnSpPr>
          <p:cNvPr id="9" name="Straight Arrow Connector 8">
            <a:extLst>
              <a:ext uri="{FF2B5EF4-FFF2-40B4-BE49-F238E27FC236}">
                <a16:creationId xmlns:a16="http://schemas.microsoft.com/office/drawing/2014/main" id="{B6E6B347-E8DF-58B7-6C61-93067E4E5A43}"/>
              </a:ext>
            </a:extLst>
          </p:cNvPr>
          <p:cNvCxnSpPr>
            <a:cxnSpLocks/>
          </p:cNvCxnSpPr>
          <p:nvPr/>
        </p:nvCxnSpPr>
        <p:spPr>
          <a:xfrm>
            <a:off x="1039091" y="2945844"/>
            <a:ext cx="0" cy="287445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711A6C12-F843-A44A-BD03-23A9E9CA1C5E}"/>
              </a:ext>
            </a:extLst>
          </p:cNvPr>
          <p:cNvSpPr txBox="1"/>
          <p:nvPr/>
        </p:nvSpPr>
        <p:spPr>
          <a:xfrm rot="16200000">
            <a:off x="-1118807" y="3976635"/>
            <a:ext cx="3544688" cy="461665"/>
          </a:xfrm>
          <a:prstGeom prst="rect">
            <a:avLst/>
          </a:prstGeom>
          <a:noFill/>
        </p:spPr>
        <p:txBody>
          <a:bodyPr wrap="none" rtlCol="0">
            <a:spAutoFit/>
          </a:bodyPr>
          <a:lstStyle/>
          <a:p>
            <a:r>
              <a:rPr lang="en-US" sz="2400" dirty="0"/>
              <a:t>Secondary: Pitch contour</a:t>
            </a:r>
          </a:p>
        </p:txBody>
      </p:sp>
    </p:spTree>
    <p:extLst>
      <p:ext uri="{BB962C8B-B14F-4D97-AF65-F5344CB8AC3E}">
        <p14:creationId xmlns:p14="http://schemas.microsoft.com/office/powerpoint/2010/main" val="37649333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4CFFC86C-B9FC-C30A-B62A-4A75F56308FF}"/>
              </a:ext>
            </a:extLst>
          </p:cNvPr>
          <p:cNvPicPr>
            <a:picLocks noChangeAspect="1"/>
          </p:cNvPicPr>
          <p:nvPr/>
        </p:nvPicPr>
        <p:blipFill>
          <a:blip r:embed="rId2"/>
          <a:stretch>
            <a:fillRect/>
          </a:stretch>
        </p:blipFill>
        <p:spPr>
          <a:xfrm>
            <a:off x="828276" y="-76200"/>
            <a:ext cx="4745655" cy="3702050"/>
          </a:xfrm>
          <a:prstGeom prst="rect">
            <a:avLst/>
          </a:prstGeom>
        </p:spPr>
      </p:pic>
      <p:pic>
        <p:nvPicPr>
          <p:cNvPr id="27" name="Picture 26">
            <a:extLst>
              <a:ext uri="{FF2B5EF4-FFF2-40B4-BE49-F238E27FC236}">
                <a16:creationId xmlns:a16="http://schemas.microsoft.com/office/drawing/2014/main" id="{2FA1ABE8-9607-3A8A-7D93-4AEA0E63765B}"/>
              </a:ext>
            </a:extLst>
          </p:cNvPr>
          <p:cNvPicPr>
            <a:picLocks noChangeAspect="1"/>
          </p:cNvPicPr>
          <p:nvPr/>
        </p:nvPicPr>
        <p:blipFill>
          <a:blip r:embed="rId3"/>
          <a:stretch>
            <a:fillRect/>
          </a:stretch>
        </p:blipFill>
        <p:spPr>
          <a:xfrm>
            <a:off x="6096000" y="-57150"/>
            <a:ext cx="4890782" cy="3702050"/>
          </a:xfrm>
          <a:prstGeom prst="rect">
            <a:avLst/>
          </a:prstGeom>
        </p:spPr>
      </p:pic>
      <p:pic>
        <p:nvPicPr>
          <p:cNvPr id="36" name="Picture 35">
            <a:extLst>
              <a:ext uri="{FF2B5EF4-FFF2-40B4-BE49-F238E27FC236}">
                <a16:creationId xmlns:a16="http://schemas.microsoft.com/office/drawing/2014/main" id="{33C2E73B-A80E-3703-294D-FE5B3EECADE3}"/>
              </a:ext>
            </a:extLst>
          </p:cNvPr>
          <p:cNvPicPr>
            <a:picLocks noChangeAspect="1"/>
          </p:cNvPicPr>
          <p:nvPr/>
        </p:nvPicPr>
        <p:blipFill>
          <a:blip r:embed="rId4"/>
          <a:stretch>
            <a:fillRect/>
          </a:stretch>
        </p:blipFill>
        <p:spPr>
          <a:xfrm>
            <a:off x="947351" y="3352800"/>
            <a:ext cx="4454504" cy="3495548"/>
          </a:xfrm>
          <a:prstGeom prst="rect">
            <a:avLst/>
          </a:prstGeom>
        </p:spPr>
      </p:pic>
      <p:pic>
        <p:nvPicPr>
          <p:cNvPr id="45" name="Picture 44">
            <a:extLst>
              <a:ext uri="{FF2B5EF4-FFF2-40B4-BE49-F238E27FC236}">
                <a16:creationId xmlns:a16="http://schemas.microsoft.com/office/drawing/2014/main" id="{F54331E1-8D79-1FF2-7161-0173C391B381}"/>
              </a:ext>
            </a:extLst>
          </p:cNvPr>
          <p:cNvPicPr>
            <a:picLocks noChangeAspect="1"/>
          </p:cNvPicPr>
          <p:nvPr/>
        </p:nvPicPr>
        <p:blipFill>
          <a:blip r:embed="rId5"/>
          <a:stretch>
            <a:fillRect/>
          </a:stretch>
        </p:blipFill>
        <p:spPr>
          <a:xfrm>
            <a:off x="6445993" y="3381502"/>
            <a:ext cx="4190796" cy="3495549"/>
          </a:xfrm>
          <a:prstGeom prst="rect">
            <a:avLst/>
          </a:prstGeom>
        </p:spPr>
      </p:pic>
    </p:spTree>
    <p:extLst>
      <p:ext uri="{BB962C8B-B14F-4D97-AF65-F5344CB8AC3E}">
        <p14:creationId xmlns:p14="http://schemas.microsoft.com/office/powerpoint/2010/main" val="23371832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D145ABD3-D58F-3CB0-B224-0D6017D77C0E}"/>
              </a:ext>
            </a:extLst>
          </p:cNvPr>
          <p:cNvPicPr>
            <a:picLocks noChangeAspect="1"/>
          </p:cNvPicPr>
          <p:nvPr/>
        </p:nvPicPr>
        <p:blipFill>
          <a:blip r:embed="rId2"/>
          <a:stretch>
            <a:fillRect/>
          </a:stretch>
        </p:blipFill>
        <p:spPr>
          <a:xfrm>
            <a:off x="837804" y="-210344"/>
            <a:ext cx="4028281" cy="3639344"/>
          </a:xfrm>
          <a:prstGeom prst="rect">
            <a:avLst/>
          </a:prstGeom>
        </p:spPr>
      </p:pic>
      <p:pic>
        <p:nvPicPr>
          <p:cNvPr id="17" name="Picture 16">
            <a:extLst>
              <a:ext uri="{FF2B5EF4-FFF2-40B4-BE49-F238E27FC236}">
                <a16:creationId xmlns:a16="http://schemas.microsoft.com/office/drawing/2014/main" id="{A0351F1C-5FB9-8BA6-A6EB-A2A9FC0131F8}"/>
              </a:ext>
            </a:extLst>
          </p:cNvPr>
          <p:cNvPicPr>
            <a:picLocks noChangeAspect="1"/>
          </p:cNvPicPr>
          <p:nvPr/>
        </p:nvPicPr>
        <p:blipFill>
          <a:blip r:embed="rId3"/>
          <a:stretch>
            <a:fillRect/>
          </a:stretch>
        </p:blipFill>
        <p:spPr>
          <a:xfrm>
            <a:off x="5945585" y="-210344"/>
            <a:ext cx="4000500" cy="3639344"/>
          </a:xfrm>
          <a:prstGeom prst="rect">
            <a:avLst/>
          </a:prstGeom>
        </p:spPr>
      </p:pic>
      <p:pic>
        <p:nvPicPr>
          <p:cNvPr id="20" name="Picture 19">
            <a:extLst>
              <a:ext uri="{FF2B5EF4-FFF2-40B4-BE49-F238E27FC236}">
                <a16:creationId xmlns:a16="http://schemas.microsoft.com/office/drawing/2014/main" id="{29E50E14-B5C9-189C-6C19-1AB0FD257F65}"/>
              </a:ext>
            </a:extLst>
          </p:cNvPr>
          <p:cNvPicPr>
            <a:picLocks noChangeAspect="1"/>
          </p:cNvPicPr>
          <p:nvPr/>
        </p:nvPicPr>
        <p:blipFill>
          <a:blip r:embed="rId4"/>
          <a:stretch>
            <a:fillRect/>
          </a:stretch>
        </p:blipFill>
        <p:spPr>
          <a:xfrm>
            <a:off x="1016000" y="3276025"/>
            <a:ext cx="3850085" cy="3486368"/>
          </a:xfrm>
          <a:prstGeom prst="rect">
            <a:avLst/>
          </a:prstGeom>
        </p:spPr>
      </p:pic>
      <p:pic>
        <p:nvPicPr>
          <p:cNvPr id="23" name="Picture 22">
            <a:extLst>
              <a:ext uri="{FF2B5EF4-FFF2-40B4-BE49-F238E27FC236}">
                <a16:creationId xmlns:a16="http://schemas.microsoft.com/office/drawing/2014/main" id="{D2D1DDC1-D577-92D0-E3E0-F441D9EC70BC}"/>
              </a:ext>
            </a:extLst>
          </p:cNvPr>
          <p:cNvPicPr>
            <a:picLocks noChangeAspect="1"/>
          </p:cNvPicPr>
          <p:nvPr/>
        </p:nvPicPr>
        <p:blipFill>
          <a:blip r:embed="rId5"/>
          <a:stretch>
            <a:fillRect/>
          </a:stretch>
        </p:blipFill>
        <p:spPr>
          <a:xfrm>
            <a:off x="6096000" y="3259885"/>
            <a:ext cx="3850085" cy="3502508"/>
          </a:xfrm>
          <a:prstGeom prst="rect">
            <a:avLst/>
          </a:prstGeom>
        </p:spPr>
      </p:pic>
    </p:spTree>
    <p:extLst>
      <p:ext uri="{BB962C8B-B14F-4D97-AF65-F5344CB8AC3E}">
        <p14:creationId xmlns:p14="http://schemas.microsoft.com/office/powerpoint/2010/main" val="137708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36B29-4E06-5BEC-6237-D26995CDC92D}"/>
              </a:ext>
            </a:extLst>
          </p:cNvPr>
          <p:cNvSpPr>
            <a:spLocks noGrp="1"/>
          </p:cNvSpPr>
          <p:nvPr>
            <p:ph type="title"/>
          </p:nvPr>
        </p:nvSpPr>
        <p:spPr>
          <a:xfrm>
            <a:off x="552450" y="0"/>
            <a:ext cx="10515600" cy="1325563"/>
          </a:xfrm>
        </p:spPr>
        <p:txBody>
          <a:bodyPr/>
          <a:lstStyle/>
          <a:p>
            <a:r>
              <a:rPr lang="en-US" dirty="0"/>
              <a:t>for continua-</a:t>
            </a:r>
            <a:r>
              <a:rPr lang="en-US" dirty="0" err="1"/>
              <a:t>table.xslx</a:t>
            </a:r>
            <a:endParaRPr lang="en-US" dirty="0"/>
          </a:p>
        </p:txBody>
      </p:sp>
      <p:sp>
        <p:nvSpPr>
          <p:cNvPr id="3" name="Content Placeholder 2">
            <a:extLst>
              <a:ext uri="{FF2B5EF4-FFF2-40B4-BE49-F238E27FC236}">
                <a16:creationId xmlns:a16="http://schemas.microsoft.com/office/drawing/2014/main" id="{CA5A5585-FB95-C177-84B4-F1F1A3FDFE80}"/>
              </a:ext>
            </a:extLst>
          </p:cNvPr>
          <p:cNvSpPr>
            <a:spLocks noGrp="1"/>
          </p:cNvSpPr>
          <p:nvPr>
            <p:ph idx="1"/>
          </p:nvPr>
        </p:nvSpPr>
        <p:spPr>
          <a:xfrm>
            <a:off x="400050" y="1042960"/>
            <a:ext cx="11791950" cy="5683304"/>
          </a:xfrm>
        </p:spPr>
        <p:txBody>
          <a:bodyPr>
            <a:noAutofit/>
          </a:bodyPr>
          <a:lstStyle/>
          <a:p>
            <a:r>
              <a:rPr lang="en-US" sz="1800" dirty="0"/>
              <a:t>indent-intent</a:t>
            </a:r>
          </a:p>
          <a:p>
            <a:pPr lvl="1"/>
            <a:r>
              <a:rPr lang="en-US" sz="1800" dirty="0"/>
              <a:t>primary and secondary values taken from </a:t>
            </a:r>
            <a:r>
              <a:rPr lang="en-US" sz="1800" dirty="0" err="1"/>
              <a:t>D_T_Continuum_Info.txt</a:t>
            </a:r>
            <a:endParaRPr lang="en-US" sz="1800" dirty="0"/>
          </a:p>
          <a:p>
            <a:r>
              <a:rPr lang="en-US" sz="1800" dirty="0"/>
              <a:t>reason-risen</a:t>
            </a:r>
          </a:p>
          <a:p>
            <a:pPr lvl="1"/>
            <a:r>
              <a:rPr lang="en-US" sz="1800" dirty="0"/>
              <a:t>primary values for F1/F2/F3 taken from vowel segment midpoint, which was time index 15 (of 30) of each step from the </a:t>
            </a:r>
            <a:r>
              <a:rPr lang="en-US" sz="1800" dirty="0" err="1"/>
              <a:t>format_table_wide.xlsx</a:t>
            </a:r>
            <a:r>
              <a:rPr lang="en-US" sz="1800" dirty="0"/>
              <a:t> output file</a:t>
            </a:r>
          </a:p>
          <a:p>
            <a:pPr lvl="1"/>
            <a:r>
              <a:rPr lang="en-US" sz="1800" dirty="0"/>
              <a:t>for secondary values were obtained from </a:t>
            </a:r>
            <a:r>
              <a:rPr lang="en-US" sz="1800" dirty="0" err="1"/>
              <a:t>spectral_continuum_duration_info.txt</a:t>
            </a:r>
            <a:r>
              <a:rPr lang="en-US" sz="1800" dirty="0"/>
              <a:t> (though the automatic naming scheme lists the shortest duration as step 1, step 1 is actually 234 ms, reason-like, and step 5 is 125 ms, risen-like)</a:t>
            </a:r>
          </a:p>
          <a:p>
            <a:r>
              <a:rPr lang="en-US" sz="1800" dirty="0"/>
              <a:t>kata-</a:t>
            </a:r>
            <a:r>
              <a:rPr lang="en-US" sz="1800" dirty="0" err="1"/>
              <a:t>katta</a:t>
            </a:r>
            <a:endParaRPr lang="en-US" sz="1800" dirty="0"/>
          </a:p>
          <a:p>
            <a:pPr lvl="1"/>
            <a:r>
              <a:rPr lang="en-US" sz="1800" dirty="0"/>
              <a:t>primary values were taken from consonant-closure-duration-</a:t>
            </a:r>
            <a:r>
              <a:rPr lang="en-US" sz="1800" dirty="0" err="1"/>
              <a:t>info.txt</a:t>
            </a:r>
            <a:endParaRPr lang="en-US" sz="1800" dirty="0"/>
          </a:p>
          <a:p>
            <a:pPr lvl="1"/>
            <a:r>
              <a:rPr lang="en-US" sz="1800" dirty="0"/>
              <a:t>secondary values were taken from the max F0 of the first syllable and the min F0 of the second syllable – these values were obtained by using the 7</a:t>
            </a:r>
            <a:r>
              <a:rPr lang="en-US" sz="1800" baseline="30000" dirty="0"/>
              <a:t>th</a:t>
            </a:r>
            <a:r>
              <a:rPr lang="en-US" sz="1800" dirty="0"/>
              <a:t> time index (of 8) of each step (for both syllables) from the f0_interp column of the F0_kata_katta_syllable1_log.csv and F0_kata_katta_syllable2_log.csv files</a:t>
            </a:r>
          </a:p>
          <a:p>
            <a:r>
              <a:rPr lang="en-US" sz="1800" dirty="0" err="1"/>
              <a:t>toru-tooru</a:t>
            </a:r>
            <a:endParaRPr lang="en-US" sz="1800" dirty="0"/>
          </a:p>
          <a:p>
            <a:pPr lvl="1"/>
            <a:r>
              <a:rPr lang="en-US" sz="1800" dirty="0"/>
              <a:t>primary values were taken from </a:t>
            </a:r>
            <a:r>
              <a:rPr lang="en-US" sz="1800" dirty="0" err="1"/>
              <a:t>vowel_length_interpolation.txt</a:t>
            </a:r>
            <a:endParaRPr lang="en-US" sz="1800" dirty="0"/>
          </a:p>
          <a:p>
            <a:pPr lvl="1"/>
            <a:r>
              <a:rPr lang="en-US" sz="1800" dirty="0"/>
              <a:t>secondary values for F0 contour were taken from time index 1, the time index at the end of the first vowel (the exact time point varies across duration steps, but it’s the time index before f0_interp is NA) and the final time index – because the interpolations of F0 at these time points are all a little different across the seven duration steps, I’m arbitrarily choosing to report the values from </a:t>
            </a:r>
            <a:r>
              <a:rPr lang="en-US" sz="1800" b="1" dirty="0"/>
              <a:t>dur_4 </a:t>
            </a:r>
            <a:r>
              <a:rPr lang="en-US" sz="1800" b="1" dirty="0" err="1"/>
              <a:t>tooru</a:t>
            </a:r>
            <a:r>
              <a:rPr lang="en-US" sz="1800" b="1" dirty="0"/>
              <a:t>-origin </a:t>
            </a:r>
            <a:r>
              <a:rPr lang="en-US" sz="1800" dirty="0"/>
              <a:t>(dur_4_F0_tooru_origin_toru_log.csv)</a:t>
            </a:r>
          </a:p>
        </p:txBody>
      </p:sp>
    </p:spTree>
    <p:extLst>
      <p:ext uri="{BB962C8B-B14F-4D97-AF65-F5344CB8AC3E}">
        <p14:creationId xmlns:p14="http://schemas.microsoft.com/office/powerpoint/2010/main" val="25938480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A098-D905-B763-B257-7D706F17343A}"/>
              </a:ext>
            </a:extLst>
          </p:cNvPr>
          <p:cNvSpPr>
            <a:spLocks noGrp="1"/>
          </p:cNvSpPr>
          <p:nvPr>
            <p:ph type="title"/>
          </p:nvPr>
        </p:nvSpPr>
        <p:spPr/>
        <p:txBody>
          <a:bodyPr/>
          <a:lstStyle/>
          <a:p>
            <a:r>
              <a:rPr lang="en-US" dirty="0"/>
              <a:t>scripts that were used (and modified) to make the VAS stim</a:t>
            </a:r>
          </a:p>
        </p:txBody>
      </p:sp>
      <p:sp>
        <p:nvSpPr>
          <p:cNvPr id="3" name="Content Placeholder 2">
            <a:extLst>
              <a:ext uri="{FF2B5EF4-FFF2-40B4-BE49-F238E27FC236}">
                <a16:creationId xmlns:a16="http://schemas.microsoft.com/office/drawing/2014/main" id="{B73FAB6D-8FD0-58D0-D4D2-50A002FB56C0}"/>
              </a:ext>
            </a:extLst>
          </p:cNvPr>
          <p:cNvSpPr>
            <a:spLocks noGrp="1"/>
          </p:cNvSpPr>
          <p:nvPr>
            <p:ph idx="1"/>
          </p:nvPr>
        </p:nvSpPr>
        <p:spPr>
          <a:xfrm>
            <a:off x="838200" y="1825625"/>
            <a:ext cx="4787685" cy="4667250"/>
          </a:xfrm>
        </p:spPr>
        <p:txBody>
          <a:bodyPr>
            <a:normAutofit fontScale="85000" lnSpcReduction="20000"/>
          </a:bodyPr>
          <a:lstStyle/>
          <a:p>
            <a:r>
              <a:rPr lang="en-US" dirty="0"/>
              <a:t>VOT-F0 for indent-intent: </a:t>
            </a:r>
          </a:p>
          <a:p>
            <a:pPr lvl="1"/>
            <a:r>
              <a:rPr lang="en-US" dirty="0">
                <a:hlinkClick r:id="rId3"/>
              </a:rPr>
              <a:t>http://www.mattwinn.com/praat/Make_VOT_Continuum_v33.txt</a:t>
            </a:r>
            <a:endParaRPr lang="en-US" dirty="0"/>
          </a:p>
          <a:p>
            <a:pPr lvl="1"/>
            <a:r>
              <a:rPr lang="en-US" dirty="0"/>
              <a:t>a tutorial for this specific script was officially published: </a:t>
            </a:r>
            <a:r>
              <a:rPr lang="en-US" dirty="0">
                <a:effectLst/>
              </a:rPr>
              <a:t>Winn, M. B. (2020). Manipulation of voice onset time in speech stimuli: A tutorial and flexible Praat script. </a:t>
            </a:r>
            <a:r>
              <a:rPr lang="en-US" i="1" dirty="0">
                <a:effectLst/>
              </a:rPr>
              <a:t>The Journal of the Acoustical Society of America</a:t>
            </a:r>
            <a:r>
              <a:rPr lang="en-US" dirty="0">
                <a:effectLst/>
              </a:rPr>
              <a:t>, </a:t>
            </a:r>
            <a:r>
              <a:rPr lang="en-US" i="1" dirty="0">
                <a:effectLst/>
              </a:rPr>
              <a:t>147</a:t>
            </a:r>
            <a:r>
              <a:rPr lang="en-US" dirty="0">
                <a:effectLst/>
              </a:rPr>
              <a:t>(2), 852–866. </a:t>
            </a:r>
            <a:r>
              <a:rPr lang="en-US" dirty="0">
                <a:effectLst/>
                <a:hlinkClick r:id="rId4"/>
              </a:rPr>
              <a:t>https://doi.org/10.1121/10.0000692</a:t>
            </a:r>
            <a:endParaRPr lang="en-US" dirty="0">
              <a:effectLst/>
            </a:endParaRPr>
          </a:p>
          <a:p>
            <a:r>
              <a:rPr lang="en-US" dirty="0"/>
              <a:t>spectra/duration for reason-risen:</a:t>
            </a:r>
          </a:p>
          <a:p>
            <a:pPr lvl="1"/>
            <a:r>
              <a:rPr lang="en-US" dirty="0">
                <a:hlinkClick r:id="rId5"/>
              </a:rPr>
              <a:t>http://www.mattwinn.com/praat/Make_Formant_Continuum_v44.txt</a:t>
            </a:r>
            <a:endParaRPr lang="en-US" dirty="0"/>
          </a:p>
          <a:p>
            <a:pPr lvl="1"/>
            <a:r>
              <a:rPr lang="en-US" dirty="0">
                <a:hlinkClick r:id="rId6"/>
              </a:rPr>
              <a:t>http://www.mattwinn.com/praat/Make_Duration_Continuum.txt</a:t>
            </a:r>
            <a:r>
              <a:rPr lang="en-US" dirty="0"/>
              <a:t> </a:t>
            </a:r>
          </a:p>
        </p:txBody>
      </p:sp>
      <p:sp>
        <p:nvSpPr>
          <p:cNvPr id="4" name="Content Placeholder 2">
            <a:extLst>
              <a:ext uri="{FF2B5EF4-FFF2-40B4-BE49-F238E27FC236}">
                <a16:creationId xmlns:a16="http://schemas.microsoft.com/office/drawing/2014/main" id="{1EEA44D1-7CC6-2699-E613-2DFC83E48096}"/>
              </a:ext>
            </a:extLst>
          </p:cNvPr>
          <p:cNvSpPr txBox="1">
            <a:spLocks/>
          </p:cNvSpPr>
          <p:nvPr/>
        </p:nvSpPr>
        <p:spPr>
          <a:xfrm>
            <a:off x="6266481" y="1825624"/>
            <a:ext cx="4787685" cy="46672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closure duration/pitch drop for kata-</a:t>
            </a:r>
            <a:r>
              <a:rPr lang="en-US" dirty="0" err="1"/>
              <a:t>katta</a:t>
            </a:r>
            <a:r>
              <a:rPr lang="en-US" dirty="0"/>
              <a:t>:</a:t>
            </a:r>
          </a:p>
          <a:p>
            <a:pPr lvl="1"/>
            <a:r>
              <a:rPr lang="en-US" dirty="0">
                <a:hlinkClick r:id="rId6"/>
              </a:rPr>
              <a:t>http://www.mattwinn.com/praat/Make_Duration_Continuum.txt</a:t>
            </a:r>
            <a:r>
              <a:rPr lang="en-US" dirty="0"/>
              <a:t> </a:t>
            </a:r>
          </a:p>
          <a:p>
            <a:pPr lvl="1"/>
            <a:r>
              <a:rPr lang="en-US" dirty="0">
                <a:hlinkClick r:id="rId7"/>
              </a:rPr>
              <a:t>https://github.com/ListenLab/Praat/blob/master/Interpolate_F0_contour_v3.txt</a:t>
            </a:r>
            <a:r>
              <a:rPr lang="en-US" dirty="0"/>
              <a:t> and </a:t>
            </a:r>
            <a:r>
              <a:rPr lang="en-US" dirty="0">
                <a:hlinkClick r:id="rId8"/>
              </a:rPr>
              <a:t>https://hrbosker.github.io/resources/scripts/interpolate-f0/</a:t>
            </a:r>
            <a:endParaRPr lang="en-US" dirty="0"/>
          </a:p>
          <a:p>
            <a:r>
              <a:rPr lang="en-US" dirty="0"/>
              <a:t>vowel duration/pitch contour for </a:t>
            </a:r>
            <a:r>
              <a:rPr lang="en-US" dirty="0" err="1"/>
              <a:t>toru-tooru</a:t>
            </a:r>
            <a:r>
              <a:rPr lang="en-US" dirty="0"/>
              <a:t>:</a:t>
            </a:r>
          </a:p>
          <a:p>
            <a:pPr lvl="1"/>
            <a:r>
              <a:rPr lang="en-US" dirty="0">
                <a:hlinkClick r:id="rId6"/>
              </a:rPr>
              <a:t>http://www.mattwinn.com/praat/Make_Duration_Continuum.txt</a:t>
            </a:r>
            <a:endParaRPr lang="en-US" dirty="0"/>
          </a:p>
          <a:p>
            <a:pPr lvl="1"/>
            <a:r>
              <a:rPr lang="en-US" dirty="0">
                <a:hlinkClick r:id="rId7"/>
              </a:rPr>
              <a:t>https://github.com/ListenLab/Praat/blob/master/Interpolate_F0_contour_v3.txt</a:t>
            </a:r>
            <a:endParaRPr lang="en-US" dirty="0"/>
          </a:p>
          <a:p>
            <a:endParaRPr lang="en-US" dirty="0"/>
          </a:p>
          <a:p>
            <a:pPr lvl="1"/>
            <a:endParaRPr lang="en-US" dirty="0"/>
          </a:p>
        </p:txBody>
      </p:sp>
    </p:spTree>
    <p:extLst>
      <p:ext uri="{BB962C8B-B14F-4D97-AF65-F5344CB8AC3E}">
        <p14:creationId xmlns:p14="http://schemas.microsoft.com/office/powerpoint/2010/main" val="6174153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44E5A9-13B6-CDAE-2EBA-6FB01109E9D7}"/>
              </a:ext>
            </a:extLst>
          </p:cNvPr>
          <p:cNvPicPr>
            <a:picLocks noChangeAspect="1"/>
          </p:cNvPicPr>
          <p:nvPr/>
        </p:nvPicPr>
        <p:blipFill>
          <a:blip r:embed="rId2"/>
          <a:stretch>
            <a:fillRect/>
          </a:stretch>
        </p:blipFill>
        <p:spPr>
          <a:xfrm>
            <a:off x="197592" y="1339857"/>
            <a:ext cx="5536457" cy="4617967"/>
          </a:xfrm>
          <a:prstGeom prst="rect">
            <a:avLst/>
          </a:prstGeom>
        </p:spPr>
      </p:pic>
      <p:pic>
        <p:nvPicPr>
          <p:cNvPr id="5" name="Picture 4">
            <a:extLst>
              <a:ext uri="{FF2B5EF4-FFF2-40B4-BE49-F238E27FC236}">
                <a16:creationId xmlns:a16="http://schemas.microsoft.com/office/drawing/2014/main" id="{A4330016-921C-CA05-8857-39CF42206479}"/>
              </a:ext>
            </a:extLst>
          </p:cNvPr>
          <p:cNvPicPr>
            <a:picLocks noChangeAspect="1"/>
          </p:cNvPicPr>
          <p:nvPr/>
        </p:nvPicPr>
        <p:blipFill>
          <a:blip r:embed="rId3"/>
          <a:stretch>
            <a:fillRect/>
          </a:stretch>
        </p:blipFill>
        <p:spPr>
          <a:xfrm>
            <a:off x="6158732" y="955921"/>
            <a:ext cx="5536457" cy="5001903"/>
          </a:xfrm>
          <a:prstGeom prst="rect">
            <a:avLst/>
          </a:prstGeom>
        </p:spPr>
      </p:pic>
    </p:spTree>
    <p:extLst>
      <p:ext uri="{BB962C8B-B14F-4D97-AF65-F5344CB8AC3E}">
        <p14:creationId xmlns:p14="http://schemas.microsoft.com/office/powerpoint/2010/main" val="3392543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7D8DB2-88A7-1B30-2725-CF13A8D3AB7F}"/>
              </a:ext>
            </a:extLst>
          </p:cNvPr>
          <p:cNvSpPr>
            <a:spLocks noGrp="1"/>
          </p:cNvSpPr>
          <p:nvPr>
            <p:ph idx="1"/>
          </p:nvPr>
        </p:nvSpPr>
        <p:spPr>
          <a:xfrm>
            <a:off x="1167245" y="2984067"/>
            <a:ext cx="9857509" cy="889866"/>
          </a:xfrm>
        </p:spPr>
        <p:txBody>
          <a:bodyPr>
            <a:normAutofit/>
          </a:bodyPr>
          <a:lstStyle/>
          <a:p>
            <a:pPr marL="0" indent="0">
              <a:buNone/>
            </a:pPr>
            <a:r>
              <a:rPr lang="en-US" sz="5400" dirty="0" err="1"/>
              <a:t>また「取る」と言ってください</a:t>
            </a:r>
            <a:endParaRPr lang="en-US" sz="5400" dirty="0"/>
          </a:p>
        </p:txBody>
      </p:sp>
    </p:spTree>
    <p:extLst>
      <p:ext uri="{BB962C8B-B14F-4D97-AF65-F5344CB8AC3E}">
        <p14:creationId xmlns:p14="http://schemas.microsoft.com/office/powerpoint/2010/main" val="18852894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4A81E-B7F0-1FB9-AEF7-A3B9C14605F1}"/>
              </a:ext>
            </a:extLst>
          </p:cNvPr>
          <p:cNvSpPr>
            <a:spLocks noGrp="1"/>
          </p:cNvSpPr>
          <p:nvPr>
            <p:ph type="title"/>
          </p:nvPr>
        </p:nvSpPr>
        <p:spPr>
          <a:xfrm>
            <a:off x="838200" y="690589"/>
            <a:ext cx="10515600" cy="1325563"/>
          </a:xfrm>
        </p:spPr>
        <p:txBody>
          <a:bodyPr/>
          <a:lstStyle/>
          <a:p>
            <a:r>
              <a:rPr lang="en-US" dirty="0" err="1"/>
              <a:t>toru-tooru</a:t>
            </a:r>
            <a:r>
              <a:rPr lang="en-US" dirty="0"/>
              <a:t> secondary dimension step values at other duration steps</a:t>
            </a:r>
          </a:p>
        </p:txBody>
      </p:sp>
      <p:graphicFrame>
        <p:nvGraphicFramePr>
          <p:cNvPr id="4" name="Content Placeholder 3">
            <a:extLst>
              <a:ext uri="{FF2B5EF4-FFF2-40B4-BE49-F238E27FC236}">
                <a16:creationId xmlns:a16="http://schemas.microsoft.com/office/drawing/2014/main" id="{78DCBBFC-9561-EC77-3BD6-2763D7909CF6}"/>
              </a:ext>
            </a:extLst>
          </p:cNvPr>
          <p:cNvGraphicFramePr>
            <a:graphicFrameLocks noGrp="1"/>
          </p:cNvGraphicFramePr>
          <p:nvPr>
            <p:ph idx="1"/>
            <p:extLst>
              <p:ext uri="{D42A27DB-BD31-4B8C-83A1-F6EECF244321}">
                <p14:modId xmlns:p14="http://schemas.microsoft.com/office/powerpoint/2010/main" val="1164111418"/>
              </p:ext>
            </p:extLst>
          </p:nvPr>
        </p:nvGraphicFramePr>
        <p:xfrm>
          <a:off x="2190750" y="2724150"/>
          <a:ext cx="9296399" cy="2137036"/>
        </p:xfrm>
        <a:graphic>
          <a:graphicData uri="http://schemas.openxmlformats.org/drawingml/2006/table">
            <a:tbl>
              <a:tblPr>
                <a:tableStyleId>{5C22544A-7EE6-4342-B048-85BDC9FD1C3A}</a:tableStyleId>
              </a:tblPr>
              <a:tblGrid>
                <a:gridCol w="2781300">
                  <a:extLst>
                    <a:ext uri="{9D8B030D-6E8A-4147-A177-3AD203B41FA5}">
                      <a16:colId xmlns:a16="http://schemas.microsoft.com/office/drawing/2014/main" val="430394342"/>
                    </a:ext>
                  </a:extLst>
                </a:gridCol>
                <a:gridCol w="3257550">
                  <a:extLst>
                    <a:ext uri="{9D8B030D-6E8A-4147-A177-3AD203B41FA5}">
                      <a16:colId xmlns:a16="http://schemas.microsoft.com/office/drawing/2014/main" val="300761788"/>
                    </a:ext>
                  </a:extLst>
                </a:gridCol>
                <a:gridCol w="3257549">
                  <a:extLst>
                    <a:ext uri="{9D8B030D-6E8A-4147-A177-3AD203B41FA5}">
                      <a16:colId xmlns:a16="http://schemas.microsoft.com/office/drawing/2014/main" val="3461316947"/>
                    </a:ext>
                  </a:extLst>
                </a:gridCol>
              </a:tblGrid>
              <a:tr h="565411">
                <a:tc>
                  <a:txBody>
                    <a:bodyPr/>
                    <a:lstStyle/>
                    <a:p>
                      <a:pPr algn="l" fontAlgn="b"/>
                      <a:r>
                        <a:rPr lang="en-US" sz="2000" b="0" i="0" u="none" strike="noStrike">
                          <a:solidFill>
                            <a:srgbClr val="000000"/>
                          </a:solidFill>
                          <a:effectLst/>
                          <a:latin typeface="Aptos Narrow" panose="020B0004020202020204" pitchFamily="34" charset="0"/>
                        </a:rPr>
                        <a:t>secondary dimension step</a:t>
                      </a:r>
                    </a:p>
                  </a:txBody>
                  <a:tcPr marL="9525" marR="9525" marT="9525" marB="0" anchor="b"/>
                </a:tc>
                <a:tc>
                  <a:txBody>
                    <a:bodyPr/>
                    <a:lstStyle/>
                    <a:p>
                      <a:pPr algn="l" fontAlgn="b"/>
                      <a:r>
                        <a:rPr lang="en-US" sz="2000" u="none" strike="noStrike" dirty="0">
                          <a:effectLst/>
                        </a:rPr>
                        <a:t>pitch contour (Hz) at dur_1</a:t>
                      </a:r>
                      <a:endParaRPr lang="en-US" sz="2000" b="0" i="0" u="none" strike="noStrike" dirty="0">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pitch contour (Hz) at dur_7</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4285667014"/>
                  </a:ext>
                </a:extLst>
              </a:tr>
              <a:tr h="306145">
                <a:tc>
                  <a:txBody>
                    <a:bodyPr/>
                    <a:lstStyle/>
                    <a:p>
                      <a:pPr algn="l" fontAlgn="b"/>
                      <a:r>
                        <a:rPr lang="en-US" sz="2000" b="0" i="0" u="none" strike="noStrike" dirty="0">
                          <a:solidFill>
                            <a:srgbClr val="000000"/>
                          </a:solidFill>
                          <a:effectLst/>
                          <a:latin typeface="Aptos Narrow" panose="020B0004020202020204" pitchFamily="34" charset="0"/>
                        </a:rPr>
                        <a:t>1</a:t>
                      </a:r>
                    </a:p>
                  </a:txBody>
                  <a:tcPr marL="9525" marR="9525" marT="9525" marB="0" anchor="b"/>
                </a:tc>
                <a:tc>
                  <a:txBody>
                    <a:bodyPr/>
                    <a:lstStyle/>
                    <a:p>
                      <a:pPr algn="l" fontAlgn="b"/>
                      <a:r>
                        <a:rPr lang="en-US" sz="2000" u="none" strike="noStrike">
                          <a:effectLst/>
                        </a:rPr>
                        <a:t>275/280/178</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276/302/183</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816722649"/>
                  </a:ext>
                </a:extLst>
              </a:tr>
              <a:tr h="306145">
                <a:tc>
                  <a:txBody>
                    <a:bodyPr/>
                    <a:lstStyle/>
                    <a:p>
                      <a:pPr algn="l" fontAlgn="b"/>
                      <a:r>
                        <a:rPr lang="en-US" sz="2000" b="0" i="0" u="none" strike="noStrike" dirty="0">
                          <a:solidFill>
                            <a:srgbClr val="000000"/>
                          </a:solidFill>
                          <a:effectLst/>
                          <a:latin typeface="Aptos Narrow" panose="020B0004020202020204" pitchFamily="34" charset="0"/>
                        </a:rPr>
                        <a:t>2</a:t>
                      </a:r>
                    </a:p>
                  </a:txBody>
                  <a:tcPr marL="9525" marR="9525" marT="9525" marB="0" anchor="b"/>
                </a:tc>
                <a:tc>
                  <a:txBody>
                    <a:bodyPr/>
                    <a:lstStyle/>
                    <a:p>
                      <a:pPr algn="l" fontAlgn="b"/>
                      <a:r>
                        <a:rPr lang="en-US" sz="2000" u="none" strike="noStrike">
                          <a:effectLst/>
                        </a:rPr>
                        <a:t>285/253/171</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281/262/171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766140087"/>
                  </a:ext>
                </a:extLst>
              </a:tr>
              <a:tr h="306145">
                <a:tc>
                  <a:txBody>
                    <a:bodyPr/>
                    <a:lstStyle/>
                    <a:p>
                      <a:pPr algn="l" fontAlgn="b"/>
                      <a:r>
                        <a:rPr lang="en-US" sz="2000" b="0" i="0" u="none" strike="noStrike" dirty="0">
                          <a:solidFill>
                            <a:srgbClr val="000000"/>
                          </a:solidFill>
                          <a:effectLst/>
                          <a:latin typeface="Aptos Narrow" panose="020B0004020202020204" pitchFamily="34" charset="0"/>
                        </a:rPr>
                        <a:t>3</a:t>
                      </a:r>
                    </a:p>
                  </a:txBody>
                  <a:tcPr marL="9525" marR="9525" marT="9525" marB="0" anchor="b"/>
                </a:tc>
                <a:tc>
                  <a:txBody>
                    <a:bodyPr/>
                    <a:lstStyle/>
                    <a:p>
                      <a:pPr algn="l" fontAlgn="b"/>
                      <a:r>
                        <a:rPr lang="en-US" sz="2000" u="none" strike="noStrike">
                          <a:effectLst/>
                        </a:rPr>
                        <a:t>295/228/162</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286/226/161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025967153"/>
                  </a:ext>
                </a:extLst>
              </a:tr>
              <a:tr h="306145">
                <a:tc>
                  <a:txBody>
                    <a:bodyPr/>
                    <a:lstStyle/>
                    <a:p>
                      <a:pPr algn="l" fontAlgn="b"/>
                      <a:r>
                        <a:rPr lang="en-US" sz="2000" b="0" i="0" u="none" strike="noStrike" dirty="0">
                          <a:solidFill>
                            <a:srgbClr val="000000"/>
                          </a:solidFill>
                          <a:effectLst/>
                          <a:latin typeface="Aptos Narrow" panose="020B0004020202020204" pitchFamily="34" charset="0"/>
                        </a:rPr>
                        <a:t>4</a:t>
                      </a:r>
                    </a:p>
                  </a:txBody>
                  <a:tcPr marL="9525" marR="9525" marT="9525" marB="0" anchor="b"/>
                </a:tc>
                <a:tc>
                  <a:txBody>
                    <a:bodyPr/>
                    <a:lstStyle/>
                    <a:p>
                      <a:pPr algn="l" fontAlgn="b"/>
                      <a:r>
                        <a:rPr lang="en-US" sz="2000" u="none" strike="noStrike">
                          <a:effectLst/>
                        </a:rPr>
                        <a:t>306/206/155</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a:effectLst/>
                        </a:rPr>
                        <a:t>291/196/151</a:t>
                      </a:r>
                      <a:endParaRPr lang="en-US" sz="2000" b="0" i="0" u="none" strike="noStrike">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1873981372"/>
                  </a:ext>
                </a:extLst>
              </a:tr>
              <a:tr h="306145">
                <a:tc>
                  <a:txBody>
                    <a:bodyPr/>
                    <a:lstStyle/>
                    <a:p>
                      <a:pPr algn="l" fontAlgn="b"/>
                      <a:r>
                        <a:rPr lang="en-US" sz="2000" b="0" i="0" u="none" strike="noStrike" dirty="0">
                          <a:solidFill>
                            <a:srgbClr val="000000"/>
                          </a:solidFill>
                          <a:effectLst/>
                          <a:latin typeface="Aptos Narrow" panose="020B0004020202020204" pitchFamily="34" charset="0"/>
                        </a:rPr>
                        <a:t>5</a:t>
                      </a:r>
                    </a:p>
                  </a:txBody>
                  <a:tcPr marL="9525" marR="9525" marT="9525" marB="0" anchor="b"/>
                </a:tc>
                <a:tc>
                  <a:txBody>
                    <a:bodyPr/>
                    <a:lstStyle/>
                    <a:p>
                      <a:pPr algn="l" fontAlgn="b"/>
                      <a:r>
                        <a:rPr lang="en-US" sz="2000" u="none" strike="noStrike">
                          <a:effectLst/>
                        </a:rPr>
                        <a:t>317/186/148</a:t>
                      </a:r>
                      <a:endParaRPr lang="en-US" sz="2000" b="0" i="0" u="none" strike="noStrike">
                        <a:solidFill>
                          <a:srgbClr val="000000"/>
                        </a:solidFill>
                        <a:effectLst/>
                        <a:latin typeface="Aptos Narrow" panose="020B0004020202020204" pitchFamily="34" charset="0"/>
                      </a:endParaRPr>
                    </a:p>
                  </a:txBody>
                  <a:tcPr marL="9525" marR="9525" marT="9525" marB="0" anchor="b"/>
                </a:tc>
                <a:tc>
                  <a:txBody>
                    <a:bodyPr/>
                    <a:lstStyle/>
                    <a:p>
                      <a:pPr algn="l" fontAlgn="b"/>
                      <a:r>
                        <a:rPr lang="en-US" sz="2000" u="none" strike="noStrike" dirty="0">
                          <a:effectLst/>
                        </a:rPr>
                        <a:t>297/170/142</a:t>
                      </a:r>
                      <a:endParaRPr lang="en-US" sz="2000" b="0" i="0" u="none" strike="noStrike" dirty="0">
                        <a:solidFill>
                          <a:srgbClr val="000000"/>
                        </a:solidFill>
                        <a:effectLst/>
                        <a:latin typeface="Aptos Narrow" panose="020B0004020202020204" pitchFamily="34" charset="0"/>
                      </a:endParaRPr>
                    </a:p>
                  </a:txBody>
                  <a:tcPr marL="9525" marR="9525" marT="9525" marB="0" anchor="b"/>
                </a:tc>
                <a:extLst>
                  <a:ext uri="{0D108BD9-81ED-4DB2-BD59-A6C34878D82A}">
                    <a16:rowId xmlns:a16="http://schemas.microsoft.com/office/drawing/2014/main" val="2524991127"/>
                  </a:ext>
                </a:extLst>
              </a:tr>
            </a:tbl>
          </a:graphicData>
        </a:graphic>
      </p:graphicFrame>
    </p:spTree>
    <p:extLst>
      <p:ext uri="{BB962C8B-B14F-4D97-AF65-F5344CB8AC3E}">
        <p14:creationId xmlns:p14="http://schemas.microsoft.com/office/powerpoint/2010/main" val="18336008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A5283DF-E348-5588-8B1A-4DC90051495A}"/>
              </a:ext>
            </a:extLst>
          </p:cNvPr>
          <p:cNvPicPr>
            <a:picLocks noChangeAspect="1"/>
          </p:cNvPicPr>
          <p:nvPr/>
        </p:nvPicPr>
        <p:blipFill>
          <a:blip r:embed="rId3"/>
          <a:srcRect t="21868"/>
          <a:stretch/>
        </p:blipFill>
        <p:spPr>
          <a:xfrm>
            <a:off x="159944" y="1755723"/>
            <a:ext cx="6042638" cy="3683000"/>
          </a:xfrm>
          <a:prstGeom prst="rect">
            <a:avLst/>
          </a:prstGeom>
        </p:spPr>
      </p:pic>
      <p:pic>
        <p:nvPicPr>
          <p:cNvPr id="3" name="Picture 2">
            <a:extLst>
              <a:ext uri="{FF2B5EF4-FFF2-40B4-BE49-F238E27FC236}">
                <a16:creationId xmlns:a16="http://schemas.microsoft.com/office/drawing/2014/main" id="{2757BC17-845F-B69B-EE96-754013292AA7}"/>
              </a:ext>
            </a:extLst>
          </p:cNvPr>
          <p:cNvPicPr>
            <a:picLocks noChangeAspect="1"/>
          </p:cNvPicPr>
          <p:nvPr/>
        </p:nvPicPr>
        <p:blipFill>
          <a:blip r:embed="rId4"/>
          <a:srcRect t="27803"/>
          <a:stretch/>
        </p:blipFill>
        <p:spPr>
          <a:xfrm>
            <a:off x="6149362" y="1469973"/>
            <a:ext cx="6042638" cy="3968750"/>
          </a:xfrm>
          <a:prstGeom prst="rect">
            <a:avLst/>
          </a:prstGeom>
        </p:spPr>
      </p:pic>
      <p:sp>
        <p:nvSpPr>
          <p:cNvPr id="4" name="TextBox 3">
            <a:extLst>
              <a:ext uri="{FF2B5EF4-FFF2-40B4-BE49-F238E27FC236}">
                <a16:creationId xmlns:a16="http://schemas.microsoft.com/office/drawing/2014/main" id="{AF59CC7F-0A70-9845-6670-8B332B36DC28}"/>
              </a:ext>
            </a:extLst>
          </p:cNvPr>
          <p:cNvSpPr txBox="1"/>
          <p:nvPr/>
        </p:nvSpPr>
        <p:spPr>
          <a:xfrm>
            <a:off x="801861" y="1147428"/>
            <a:ext cx="4758803" cy="523220"/>
          </a:xfrm>
          <a:prstGeom prst="rect">
            <a:avLst/>
          </a:prstGeom>
          <a:noFill/>
        </p:spPr>
        <p:txBody>
          <a:bodyPr wrap="none" rtlCol="0">
            <a:spAutoFit/>
          </a:bodyPr>
          <a:lstStyle/>
          <a:p>
            <a:r>
              <a:rPr lang="en-US" sz="2800" dirty="0"/>
              <a:t>A. Duration Step 1 (</a:t>
            </a:r>
            <a:r>
              <a:rPr lang="en-US" sz="2800" i="1" dirty="0"/>
              <a:t>toru</a:t>
            </a:r>
            <a:r>
              <a:rPr lang="en-US" sz="2800" dirty="0"/>
              <a:t>-base)</a:t>
            </a:r>
          </a:p>
        </p:txBody>
      </p:sp>
      <p:sp>
        <p:nvSpPr>
          <p:cNvPr id="5" name="TextBox 4">
            <a:extLst>
              <a:ext uri="{FF2B5EF4-FFF2-40B4-BE49-F238E27FC236}">
                <a16:creationId xmlns:a16="http://schemas.microsoft.com/office/drawing/2014/main" id="{89231624-7EA8-EDF4-2DE4-CDC5927B7736}"/>
              </a:ext>
            </a:extLst>
          </p:cNvPr>
          <p:cNvSpPr txBox="1"/>
          <p:nvPr/>
        </p:nvSpPr>
        <p:spPr>
          <a:xfrm>
            <a:off x="6694104" y="1147428"/>
            <a:ext cx="4947445" cy="523220"/>
          </a:xfrm>
          <a:prstGeom prst="rect">
            <a:avLst/>
          </a:prstGeom>
          <a:noFill/>
        </p:spPr>
        <p:txBody>
          <a:bodyPr wrap="none" rtlCol="0">
            <a:spAutoFit/>
          </a:bodyPr>
          <a:lstStyle/>
          <a:p>
            <a:r>
              <a:rPr lang="en-US" sz="2800" dirty="0"/>
              <a:t>B. Duration Step 7 (</a:t>
            </a:r>
            <a:r>
              <a:rPr lang="en-US" sz="2800" i="1" dirty="0"/>
              <a:t>tooru</a:t>
            </a:r>
            <a:r>
              <a:rPr lang="en-US" sz="2800" dirty="0"/>
              <a:t>-base)</a:t>
            </a:r>
          </a:p>
        </p:txBody>
      </p:sp>
      <p:sp>
        <p:nvSpPr>
          <p:cNvPr id="6" name="TextBox 5">
            <a:extLst>
              <a:ext uri="{FF2B5EF4-FFF2-40B4-BE49-F238E27FC236}">
                <a16:creationId xmlns:a16="http://schemas.microsoft.com/office/drawing/2014/main" id="{14A9BC99-637B-1057-6BD6-9A7672FB3204}"/>
              </a:ext>
            </a:extLst>
          </p:cNvPr>
          <p:cNvSpPr txBox="1"/>
          <p:nvPr/>
        </p:nvSpPr>
        <p:spPr>
          <a:xfrm>
            <a:off x="4468854" y="5634499"/>
            <a:ext cx="3254289" cy="830997"/>
          </a:xfrm>
          <a:prstGeom prst="rect">
            <a:avLst/>
          </a:prstGeom>
          <a:noFill/>
        </p:spPr>
        <p:txBody>
          <a:bodyPr wrap="none" rtlCol="0">
            <a:spAutoFit/>
          </a:bodyPr>
          <a:lstStyle/>
          <a:p>
            <a:r>
              <a:rPr lang="en-US" sz="2400" dirty="0">
                <a:solidFill>
                  <a:srgbClr val="0000FF"/>
                </a:solidFill>
              </a:rPr>
              <a:t>blue</a:t>
            </a:r>
            <a:r>
              <a:rPr lang="en-US" sz="2400" dirty="0"/>
              <a:t> = Step 1 (</a:t>
            </a:r>
            <a:r>
              <a:rPr lang="en-US" sz="2400" i="1" dirty="0"/>
              <a:t>toru</a:t>
            </a:r>
            <a:r>
              <a:rPr lang="en-US" sz="2400" dirty="0"/>
              <a:t>-like)</a:t>
            </a:r>
          </a:p>
          <a:p>
            <a:r>
              <a:rPr lang="en-US" sz="2400" dirty="0">
                <a:solidFill>
                  <a:srgbClr val="FF0C0A"/>
                </a:solidFill>
              </a:rPr>
              <a:t>red</a:t>
            </a:r>
            <a:r>
              <a:rPr lang="en-US" sz="2400" dirty="0"/>
              <a:t> = Step 5 (</a:t>
            </a:r>
            <a:r>
              <a:rPr lang="en-US" sz="2400" i="1" dirty="0"/>
              <a:t>tooru</a:t>
            </a:r>
            <a:r>
              <a:rPr lang="en-US" sz="2400" dirty="0"/>
              <a:t>-like)</a:t>
            </a:r>
          </a:p>
        </p:txBody>
      </p:sp>
      <p:sp>
        <p:nvSpPr>
          <p:cNvPr id="7" name="TextBox 6">
            <a:extLst>
              <a:ext uri="{FF2B5EF4-FFF2-40B4-BE49-F238E27FC236}">
                <a16:creationId xmlns:a16="http://schemas.microsoft.com/office/drawing/2014/main" id="{BA592EB0-33E9-7AEE-047A-56D228DFD3A4}"/>
              </a:ext>
            </a:extLst>
          </p:cNvPr>
          <p:cNvSpPr txBox="1"/>
          <p:nvPr/>
        </p:nvSpPr>
        <p:spPr>
          <a:xfrm>
            <a:off x="3345663" y="392504"/>
            <a:ext cx="5500673" cy="584775"/>
          </a:xfrm>
          <a:prstGeom prst="rect">
            <a:avLst/>
          </a:prstGeom>
          <a:noFill/>
        </p:spPr>
        <p:txBody>
          <a:bodyPr wrap="none" rtlCol="0">
            <a:spAutoFit/>
          </a:bodyPr>
          <a:lstStyle/>
          <a:p>
            <a:r>
              <a:rPr lang="en-US" sz="3200" dirty="0"/>
              <a:t>Pitch Contour Continuum at...</a:t>
            </a:r>
          </a:p>
        </p:txBody>
      </p:sp>
    </p:spTree>
    <p:extLst>
      <p:ext uri="{BB962C8B-B14F-4D97-AF65-F5344CB8AC3E}">
        <p14:creationId xmlns:p14="http://schemas.microsoft.com/office/powerpoint/2010/main" val="6095508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8CBC-1ECA-BD74-6212-9778F65D4BE2}"/>
              </a:ext>
            </a:extLst>
          </p:cNvPr>
          <p:cNvSpPr>
            <a:spLocks noGrp="1"/>
          </p:cNvSpPr>
          <p:nvPr>
            <p:ph type="title"/>
          </p:nvPr>
        </p:nvSpPr>
        <p:spPr/>
        <p:txBody>
          <a:bodyPr/>
          <a:lstStyle/>
          <a:p>
            <a:r>
              <a:rPr lang="en-US" dirty="0"/>
              <a:t>about all VAS stim</a:t>
            </a:r>
          </a:p>
        </p:txBody>
      </p:sp>
      <p:sp>
        <p:nvSpPr>
          <p:cNvPr id="3" name="Content Placeholder 2">
            <a:extLst>
              <a:ext uri="{FF2B5EF4-FFF2-40B4-BE49-F238E27FC236}">
                <a16:creationId xmlns:a16="http://schemas.microsoft.com/office/drawing/2014/main" id="{1DC8717B-836E-2862-842B-A0C224923E7B}"/>
              </a:ext>
            </a:extLst>
          </p:cNvPr>
          <p:cNvSpPr>
            <a:spLocks noGrp="1"/>
          </p:cNvSpPr>
          <p:nvPr>
            <p:ph idx="1"/>
          </p:nvPr>
        </p:nvSpPr>
        <p:spPr/>
        <p:txBody>
          <a:bodyPr/>
          <a:lstStyle/>
          <a:p>
            <a:r>
              <a:rPr lang="en-US" dirty="0"/>
              <a:t>RMS normalized to 67 dB using “Scale intensity” function</a:t>
            </a:r>
          </a:p>
          <a:p>
            <a:pPr lvl="1"/>
            <a:r>
              <a:rPr lang="en-US" dirty="0"/>
              <a:t>adapted from source script: </a:t>
            </a:r>
            <a:r>
              <a:rPr lang="en-US" dirty="0">
                <a:hlinkClick r:id="rId2"/>
              </a:rPr>
              <a:t>https://github.com//ListenLab/Praat/blob/master/Scale_intensity_all_sounds_in_folder_v1.txt</a:t>
            </a:r>
            <a:endParaRPr lang="en-US" dirty="0"/>
          </a:p>
          <a:p>
            <a:r>
              <a:rPr lang="en-US" dirty="0"/>
              <a:t>saved as both wav and mp3 files</a:t>
            </a:r>
          </a:p>
          <a:p>
            <a:pPr lvl="1"/>
            <a:r>
              <a:rPr lang="en-US" dirty="0"/>
              <a:t>adapted from source script: </a:t>
            </a:r>
            <a:r>
              <a:rPr lang="en-US" dirty="0">
                <a:hlinkClick r:id="rId3"/>
              </a:rPr>
              <a:t>http://www.mattwinn.com/praat/Save_all_selected_sounds.txt</a:t>
            </a:r>
            <a:endParaRPr lang="en-US" dirty="0"/>
          </a:p>
        </p:txBody>
      </p:sp>
    </p:spTree>
    <p:extLst>
      <p:ext uri="{BB962C8B-B14F-4D97-AF65-F5344CB8AC3E}">
        <p14:creationId xmlns:p14="http://schemas.microsoft.com/office/powerpoint/2010/main" val="29247389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A8CA9-34E8-F827-0A49-060AC2BA3428}"/>
              </a:ext>
            </a:extLst>
          </p:cNvPr>
          <p:cNvSpPr>
            <a:spLocks noGrp="1"/>
          </p:cNvSpPr>
          <p:nvPr>
            <p:ph type="title"/>
          </p:nvPr>
        </p:nvSpPr>
        <p:spPr/>
        <p:txBody>
          <a:bodyPr/>
          <a:lstStyle/>
          <a:p>
            <a:r>
              <a:rPr lang="en-US" dirty="0"/>
              <a:t>notes on Arabic segmentation for discrimination stimuli</a:t>
            </a:r>
          </a:p>
        </p:txBody>
      </p:sp>
      <p:sp>
        <p:nvSpPr>
          <p:cNvPr id="3" name="Content Placeholder 2">
            <a:extLst>
              <a:ext uri="{FF2B5EF4-FFF2-40B4-BE49-F238E27FC236}">
                <a16:creationId xmlns:a16="http://schemas.microsoft.com/office/drawing/2014/main" id="{AE86BC95-5F90-642D-7DD1-EDA5A5F67641}"/>
              </a:ext>
            </a:extLst>
          </p:cNvPr>
          <p:cNvSpPr>
            <a:spLocks noGrp="1"/>
          </p:cNvSpPr>
          <p:nvPr>
            <p:ph idx="1"/>
          </p:nvPr>
        </p:nvSpPr>
        <p:spPr>
          <a:xfrm>
            <a:off x="838200" y="1825624"/>
            <a:ext cx="11010900" cy="4860925"/>
          </a:xfrm>
        </p:spPr>
        <p:txBody>
          <a:bodyPr>
            <a:normAutofit fontScale="92500" lnSpcReduction="10000"/>
          </a:bodyPr>
          <a:lstStyle/>
          <a:p>
            <a:r>
              <a:rPr lang="en-US" dirty="0"/>
              <a:t>glottal stop (hamza, </a:t>
            </a:r>
            <a:r>
              <a:rPr lang="en-US" dirty="0" err="1"/>
              <a:t>arabizi</a:t>
            </a:r>
            <a:r>
              <a:rPr lang="en-US" dirty="0"/>
              <a:t> character = 3) starting point is midpoint of formant transition from preceding vowel in the presence of strong coarticulation</a:t>
            </a:r>
          </a:p>
          <a:p>
            <a:r>
              <a:rPr lang="en-US" dirty="0"/>
              <a:t>with weaker coarticulation, there seems to be a slight burst across all frequencies of the spectrum to correspond with the release of the glottal stop</a:t>
            </a:r>
          </a:p>
          <a:p>
            <a:r>
              <a:rPr lang="en-US" dirty="0"/>
              <a:t>what helped was at these regions, </a:t>
            </a:r>
            <a:r>
              <a:rPr lang="en-US" dirty="0" err="1"/>
              <a:t>praat</a:t>
            </a:r>
            <a:r>
              <a:rPr lang="en-US" dirty="0"/>
              <a:t> sometimes struggled with pulse placement</a:t>
            </a:r>
          </a:p>
          <a:p>
            <a:r>
              <a:rPr lang="en-US" dirty="0"/>
              <a:t>help from this paper: </a:t>
            </a:r>
            <a:r>
              <a:rPr lang="en-US" dirty="0">
                <a:hlinkClick r:id="rId3"/>
              </a:rPr>
              <a:t>https://www.isca-archive.org/interspeech_2008/yegnanarayana08_interspeech.pdf</a:t>
            </a:r>
            <a:endParaRPr lang="en-US" dirty="0"/>
          </a:p>
          <a:p>
            <a:r>
              <a:rPr lang="en-US" dirty="0"/>
              <a:t>for words that are right next to others (coarticulation), I moved the boundaries to nearest zero-crossing</a:t>
            </a:r>
          </a:p>
        </p:txBody>
      </p:sp>
    </p:spTree>
    <p:extLst>
      <p:ext uri="{BB962C8B-B14F-4D97-AF65-F5344CB8AC3E}">
        <p14:creationId xmlns:p14="http://schemas.microsoft.com/office/powerpoint/2010/main" val="8420318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E50D1-4839-2FD8-3D80-E117C3765F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61BAF4-6365-108D-FA51-BB9E48EEE369}"/>
              </a:ext>
            </a:extLst>
          </p:cNvPr>
          <p:cNvSpPr>
            <a:spLocks noGrp="1"/>
          </p:cNvSpPr>
          <p:nvPr>
            <p:ph type="title"/>
          </p:nvPr>
        </p:nvSpPr>
        <p:spPr/>
        <p:txBody>
          <a:bodyPr/>
          <a:lstStyle/>
          <a:p>
            <a:r>
              <a:rPr lang="en-US" dirty="0"/>
              <a:t>notes on Arabic segmentation for discrimination stimuli</a:t>
            </a:r>
          </a:p>
        </p:txBody>
      </p:sp>
      <p:sp>
        <p:nvSpPr>
          <p:cNvPr id="3" name="Content Placeholder 2">
            <a:extLst>
              <a:ext uri="{FF2B5EF4-FFF2-40B4-BE49-F238E27FC236}">
                <a16:creationId xmlns:a16="http://schemas.microsoft.com/office/drawing/2014/main" id="{DA877CDB-E5AB-B8FE-E4A8-00D20E38F2CD}"/>
              </a:ext>
            </a:extLst>
          </p:cNvPr>
          <p:cNvSpPr>
            <a:spLocks noGrp="1"/>
          </p:cNvSpPr>
          <p:nvPr>
            <p:ph idx="1"/>
          </p:nvPr>
        </p:nvSpPr>
        <p:spPr>
          <a:xfrm>
            <a:off x="838200" y="1825624"/>
            <a:ext cx="11010900" cy="4860925"/>
          </a:xfrm>
        </p:spPr>
        <p:txBody>
          <a:bodyPr>
            <a:normAutofit lnSpcReduction="10000"/>
          </a:bodyPr>
          <a:lstStyle/>
          <a:p>
            <a:r>
              <a:rPr lang="en-US" dirty="0"/>
              <a:t>for /r/’s there was some coarticulation for male speaker that resulted in the closing gesture for the /r/ showing up in the waveform and spectrogram before the actual /r/ flap closure, I did not include these bits because it sounded like “uh-r-” so I marked the beginning of /r/ words at about one waveform before the actual closure of the flap (indicated by very brief period of low amplitude periodicity and whiteness in the spectrogram)</a:t>
            </a:r>
          </a:p>
          <a:p>
            <a:r>
              <a:rPr lang="en-US" dirty="0"/>
              <a:t>this appeared with female speaker as well, who had well spaced words with very little articulation, so it may just be an artifact of trilled /r/’s – to keep things consistent, whenever this artifact appeared (which isn’t always consistent), I did not include it in the segmentation of the word, and the /r/ is perceived as a flap (unless it was a burst that was like less than 20 ms or something)</a:t>
            </a:r>
          </a:p>
        </p:txBody>
      </p:sp>
    </p:spTree>
    <p:extLst>
      <p:ext uri="{BB962C8B-B14F-4D97-AF65-F5344CB8AC3E}">
        <p14:creationId xmlns:p14="http://schemas.microsoft.com/office/powerpoint/2010/main" val="24688535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528E4-8CC0-FABD-F825-E40FD97DE755}"/>
              </a:ext>
            </a:extLst>
          </p:cNvPr>
          <p:cNvSpPr>
            <a:spLocks noGrp="1"/>
          </p:cNvSpPr>
          <p:nvPr>
            <p:ph type="title"/>
          </p:nvPr>
        </p:nvSpPr>
        <p:spPr/>
        <p:txBody>
          <a:bodyPr/>
          <a:lstStyle/>
          <a:p>
            <a:r>
              <a:rPr lang="en-US" dirty="0"/>
              <a:t>notes on Japanese segmentation for discrimination stimuli</a:t>
            </a:r>
          </a:p>
        </p:txBody>
      </p:sp>
      <p:sp>
        <p:nvSpPr>
          <p:cNvPr id="3" name="Content Placeholder 2">
            <a:extLst>
              <a:ext uri="{FF2B5EF4-FFF2-40B4-BE49-F238E27FC236}">
                <a16:creationId xmlns:a16="http://schemas.microsoft.com/office/drawing/2014/main" id="{ABE3A9DF-42BF-094F-350F-62D34B7C8811}"/>
              </a:ext>
            </a:extLst>
          </p:cNvPr>
          <p:cNvSpPr>
            <a:spLocks noGrp="1"/>
          </p:cNvSpPr>
          <p:nvPr>
            <p:ph idx="1"/>
          </p:nvPr>
        </p:nvSpPr>
        <p:spPr/>
        <p:txBody>
          <a:bodyPr/>
          <a:lstStyle/>
          <a:p>
            <a:r>
              <a:rPr lang="en-US" dirty="0"/>
              <a:t>I tried to cut out glottal stops before vowels and creaky voice on vowel offset</a:t>
            </a:r>
          </a:p>
          <a:p>
            <a:r>
              <a:rPr lang="en-US" dirty="0"/>
              <a:t>there is pre-voicing on “j” (e.g. “</a:t>
            </a:r>
            <a:r>
              <a:rPr lang="en-US" dirty="0" err="1"/>
              <a:t>jutaku</a:t>
            </a:r>
            <a:r>
              <a:rPr lang="en-US" dirty="0"/>
              <a:t>”) words that is included in segmentation</a:t>
            </a:r>
          </a:p>
        </p:txBody>
      </p:sp>
    </p:spTree>
    <p:extLst>
      <p:ext uri="{BB962C8B-B14F-4D97-AF65-F5344CB8AC3E}">
        <p14:creationId xmlns:p14="http://schemas.microsoft.com/office/powerpoint/2010/main" val="187403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7D605-46BA-62ED-70DC-2B41D733A743}"/>
              </a:ext>
            </a:extLst>
          </p:cNvPr>
          <p:cNvSpPr>
            <a:spLocks noGrp="1"/>
          </p:cNvSpPr>
          <p:nvPr>
            <p:ph idx="1"/>
          </p:nvPr>
        </p:nvSpPr>
        <p:spPr>
          <a:xfrm>
            <a:off x="1174172" y="2990994"/>
            <a:ext cx="9843655" cy="876011"/>
          </a:xfrm>
        </p:spPr>
        <p:txBody>
          <a:bodyPr>
            <a:normAutofit/>
          </a:bodyPr>
          <a:lstStyle/>
          <a:p>
            <a:pPr marL="0" indent="0">
              <a:buNone/>
            </a:pPr>
            <a:r>
              <a:rPr lang="en-US" sz="5400" dirty="0" err="1"/>
              <a:t>また「通る」と言ってください</a:t>
            </a:r>
            <a:endParaRPr lang="en-US" sz="5400" dirty="0"/>
          </a:p>
        </p:txBody>
      </p:sp>
    </p:spTree>
    <p:extLst>
      <p:ext uri="{BB962C8B-B14F-4D97-AF65-F5344CB8AC3E}">
        <p14:creationId xmlns:p14="http://schemas.microsoft.com/office/powerpoint/2010/main" val="1217972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F8E52-7344-EDB8-F8EF-BF8CB004738E}"/>
              </a:ext>
            </a:extLst>
          </p:cNvPr>
          <p:cNvSpPr>
            <a:spLocks noGrp="1"/>
          </p:cNvSpPr>
          <p:nvPr>
            <p:ph idx="1"/>
          </p:nvPr>
        </p:nvSpPr>
        <p:spPr>
          <a:xfrm>
            <a:off x="1063336" y="2970212"/>
            <a:ext cx="10065327" cy="917575"/>
          </a:xfrm>
        </p:spPr>
        <p:txBody>
          <a:bodyPr>
            <a:normAutofit/>
          </a:bodyPr>
          <a:lstStyle/>
          <a:p>
            <a:pPr marL="0" indent="0">
              <a:buNone/>
            </a:pPr>
            <a:r>
              <a:rPr lang="en-US" sz="5400" dirty="0" err="1"/>
              <a:t>また「来た」と言ってください</a:t>
            </a:r>
            <a:endParaRPr lang="en-US" sz="5400" dirty="0"/>
          </a:p>
        </p:txBody>
      </p:sp>
    </p:spTree>
    <p:extLst>
      <p:ext uri="{BB962C8B-B14F-4D97-AF65-F5344CB8AC3E}">
        <p14:creationId xmlns:p14="http://schemas.microsoft.com/office/powerpoint/2010/main" val="9137403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81B586-E32C-33E8-EEB9-B22EA073DE42}"/>
              </a:ext>
            </a:extLst>
          </p:cNvPr>
          <p:cNvSpPr>
            <a:spLocks noGrp="1"/>
          </p:cNvSpPr>
          <p:nvPr>
            <p:ph idx="1"/>
          </p:nvPr>
        </p:nvSpPr>
        <p:spPr>
          <a:xfrm>
            <a:off x="838200" y="2921721"/>
            <a:ext cx="10515600" cy="1014557"/>
          </a:xfrm>
        </p:spPr>
        <p:txBody>
          <a:bodyPr>
            <a:normAutofit/>
          </a:bodyPr>
          <a:lstStyle/>
          <a:p>
            <a:pPr marL="0" indent="0">
              <a:buNone/>
            </a:pPr>
            <a:r>
              <a:rPr lang="en-US" sz="5400" dirty="0" err="1"/>
              <a:t>また「切った」と言ってください</a:t>
            </a:r>
            <a:endParaRPr lang="en-US" sz="5400" dirty="0"/>
          </a:p>
        </p:txBody>
      </p:sp>
    </p:spTree>
    <p:extLst>
      <p:ext uri="{BB962C8B-B14F-4D97-AF65-F5344CB8AC3E}">
        <p14:creationId xmlns:p14="http://schemas.microsoft.com/office/powerpoint/2010/main" val="56997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F4C9-6B75-FFC7-0521-1EA2041B8AEE}"/>
              </a:ext>
            </a:extLst>
          </p:cNvPr>
          <p:cNvSpPr>
            <a:spLocks noGrp="1"/>
          </p:cNvSpPr>
          <p:nvPr>
            <p:ph type="title"/>
          </p:nvPr>
        </p:nvSpPr>
        <p:spPr/>
        <p:txBody>
          <a:bodyPr/>
          <a:lstStyle/>
          <a:p>
            <a:r>
              <a:rPr lang="en-US" dirty="0"/>
              <a:t>Sept 6</a:t>
            </a:r>
            <a:r>
              <a:rPr lang="en-US" baseline="30000" dirty="0"/>
              <a:t>th</a:t>
            </a:r>
            <a:r>
              <a:rPr lang="en-US" dirty="0"/>
              <a:t>, 2024 set up</a:t>
            </a:r>
          </a:p>
        </p:txBody>
      </p:sp>
      <p:sp>
        <p:nvSpPr>
          <p:cNvPr id="3" name="Content Placeholder 2">
            <a:extLst>
              <a:ext uri="{FF2B5EF4-FFF2-40B4-BE49-F238E27FC236}">
                <a16:creationId xmlns:a16="http://schemas.microsoft.com/office/drawing/2014/main" id="{4A5A10D8-8B0B-4F39-ECBF-6A6161678D03}"/>
              </a:ext>
            </a:extLst>
          </p:cNvPr>
          <p:cNvSpPr>
            <a:spLocks noGrp="1"/>
          </p:cNvSpPr>
          <p:nvPr>
            <p:ph idx="1"/>
          </p:nvPr>
        </p:nvSpPr>
        <p:spPr/>
        <p:txBody>
          <a:bodyPr>
            <a:normAutofit fontScale="92500"/>
          </a:bodyPr>
          <a:lstStyle/>
          <a:p>
            <a:r>
              <a:rPr lang="en-US" dirty="0"/>
              <a:t>rerecording for new English words, because I dropped the L1 Japanese L2 English population, so no longer need the /r/-/l/ words and instead need English words to better match the Japanese targets</a:t>
            </a:r>
          </a:p>
          <a:p>
            <a:pPr lvl="1"/>
            <a:r>
              <a:rPr lang="en-US" dirty="0"/>
              <a:t>matching in use of some durational cues, number of syllables, and having two continua, one for consonant target phonemes and one for vowel target phonemes, just like the Japanese words</a:t>
            </a:r>
          </a:p>
          <a:p>
            <a:r>
              <a:rPr lang="en-US" dirty="0"/>
              <a:t>also changed </a:t>
            </a:r>
            <a:r>
              <a:rPr lang="en-US" dirty="0" err="1"/>
              <a:t>kita</a:t>
            </a:r>
            <a:r>
              <a:rPr lang="en-US" dirty="0"/>
              <a:t>/</a:t>
            </a:r>
            <a:r>
              <a:rPr lang="en-US" dirty="0" err="1"/>
              <a:t>kitta</a:t>
            </a:r>
            <a:r>
              <a:rPr lang="en-US" dirty="0"/>
              <a:t> to kata/</a:t>
            </a:r>
            <a:r>
              <a:rPr lang="en-US" dirty="0" err="1"/>
              <a:t>katta</a:t>
            </a:r>
            <a:r>
              <a:rPr lang="en-US" dirty="0"/>
              <a:t> because the /</a:t>
            </a:r>
            <a:r>
              <a:rPr lang="en-US" dirty="0" err="1"/>
              <a:t>i</a:t>
            </a:r>
            <a:r>
              <a:rPr lang="en-US" dirty="0"/>
              <a:t>/ sound was being devoiced meaning I wouldn’t have been able to make pitch manipulations</a:t>
            </a:r>
          </a:p>
          <a:p>
            <a:r>
              <a:rPr lang="en-US" dirty="0"/>
              <a:t>each sentence repeated twice, ultimately spoken with slight but natural pause to better separate target word from carrier sentence</a:t>
            </a:r>
          </a:p>
          <a:p>
            <a:endParaRPr lang="en-US" dirty="0"/>
          </a:p>
        </p:txBody>
      </p:sp>
    </p:spTree>
    <p:extLst>
      <p:ext uri="{BB962C8B-B14F-4D97-AF65-F5344CB8AC3E}">
        <p14:creationId xmlns:p14="http://schemas.microsoft.com/office/powerpoint/2010/main" val="2517860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6F8E52-7344-EDB8-F8EF-BF8CB004738E}"/>
              </a:ext>
            </a:extLst>
          </p:cNvPr>
          <p:cNvSpPr>
            <a:spLocks noGrp="1"/>
          </p:cNvSpPr>
          <p:nvPr>
            <p:ph idx="1"/>
          </p:nvPr>
        </p:nvSpPr>
        <p:spPr>
          <a:xfrm>
            <a:off x="1063336" y="2970212"/>
            <a:ext cx="10065327" cy="917575"/>
          </a:xfrm>
        </p:spPr>
        <p:txBody>
          <a:bodyPr>
            <a:normAutofit/>
          </a:bodyPr>
          <a:lstStyle/>
          <a:p>
            <a:pPr marL="0" indent="0">
              <a:buNone/>
            </a:pPr>
            <a:r>
              <a:rPr lang="en-US" sz="5400" dirty="0" err="1"/>
              <a:t>また「肩」と言ってください</a:t>
            </a:r>
            <a:endParaRPr lang="en-US" sz="5400" dirty="0"/>
          </a:p>
        </p:txBody>
      </p:sp>
    </p:spTree>
    <p:extLst>
      <p:ext uri="{BB962C8B-B14F-4D97-AF65-F5344CB8AC3E}">
        <p14:creationId xmlns:p14="http://schemas.microsoft.com/office/powerpoint/2010/main" val="29311216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291105</TotalTime>
  <Words>4838</Words>
  <Application>Microsoft Macintosh PowerPoint</Application>
  <PresentationFormat>Widescreen</PresentationFormat>
  <Paragraphs>322</Paragraphs>
  <Slides>45</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45</vt:i4>
      </vt:variant>
    </vt:vector>
  </HeadingPairs>
  <TitlesOfParts>
    <vt:vector size="53" baseType="lpstr">
      <vt:lpstr>Google Sans</vt:lpstr>
      <vt:lpstr>Aptos</vt:lpstr>
      <vt:lpstr>Aptos Display</vt:lpstr>
      <vt:lpstr>Aptos Narrow</vt:lpstr>
      <vt:lpstr>Arial</vt:lpstr>
      <vt:lpstr>Helvetica</vt:lpstr>
      <vt:lpstr>Menlo</vt:lpstr>
      <vt:lpstr>Office Theme</vt:lpstr>
      <vt:lpstr>June 4th, 2024 Setup</vt:lpstr>
      <vt:lpstr>PowerPoint Presentation</vt:lpstr>
      <vt:lpstr>PowerPoint Presentation</vt:lpstr>
      <vt:lpstr>PowerPoint Presentation</vt:lpstr>
      <vt:lpstr>PowerPoint Presentation</vt:lpstr>
      <vt:lpstr>PowerPoint Presentation</vt:lpstr>
      <vt:lpstr>PowerPoint Presentation</vt:lpstr>
      <vt:lpstr>Sept 6th, 2024 set up</vt:lpstr>
      <vt:lpstr>PowerPoint Presentation</vt:lpstr>
      <vt:lpstr>PowerPoint Presentation</vt:lpstr>
      <vt:lpstr>PowerPoint Presentation</vt:lpstr>
      <vt:lpstr>PowerPoint Presentation</vt:lpstr>
      <vt:lpstr>PowerPoint Presentation</vt:lpstr>
      <vt:lpstr>PowerPoint Presentation</vt:lpstr>
      <vt:lpstr>Source recordings for each contrast pair</vt:lpstr>
      <vt:lpstr>Pre-processing</vt:lpstr>
      <vt:lpstr>Choices</vt:lpstr>
      <vt:lpstr>Other notes</vt:lpstr>
      <vt:lpstr>Other notes</vt:lpstr>
      <vt:lpstr>final script settings and manipulations for spectral continuum of reason vs risen</vt:lpstr>
      <vt:lpstr>spectral continuum other notes</vt:lpstr>
      <vt:lpstr>Other notes</vt:lpstr>
      <vt:lpstr>Other notes</vt:lpstr>
      <vt:lpstr>kata_1b_orig vs katta_2b_manip settings to make continuum</vt:lpstr>
      <vt:lpstr>Segmentation for cues</vt:lpstr>
      <vt:lpstr>Segmentation for other stuff</vt:lpstr>
      <vt:lpstr>L1 English contrasts</vt:lpstr>
      <vt:lpstr>PowerPoint Presentation</vt:lpstr>
      <vt:lpstr>L1 English contrasts</vt:lpstr>
      <vt:lpstr>PowerPoint Presentation</vt:lpstr>
      <vt:lpstr>L2 Japanese contrasts</vt:lpstr>
      <vt:lpstr>Pitch Drop Continuum</vt:lpstr>
      <vt:lpstr>L2 Japanese contrasts</vt:lpstr>
      <vt:lpstr>toru [o] as base word vs. tooru [oː] as base word</vt:lpstr>
      <vt:lpstr>PowerPoint Presentation</vt:lpstr>
      <vt:lpstr>PowerPoint Presentation</vt:lpstr>
      <vt:lpstr>for continua-table.xslx</vt:lpstr>
      <vt:lpstr>scripts that were used (and modified) to make the VAS stim</vt:lpstr>
      <vt:lpstr>PowerPoint Presentation</vt:lpstr>
      <vt:lpstr>toru-tooru secondary dimension step values at other duration steps</vt:lpstr>
      <vt:lpstr>PowerPoint Presentation</vt:lpstr>
      <vt:lpstr>about all VAS stim</vt:lpstr>
      <vt:lpstr>notes on Arabic segmentation for discrimination stimuli</vt:lpstr>
      <vt:lpstr>notes on Arabic segmentation for discrimination stimuli</vt:lpstr>
      <vt:lpstr>notes on Japanese segmentation for discrimination stimuli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Chisom Obiamalu Obasih</dc:creator>
  <cp:lastModifiedBy>Chisom Obiamalu Obasih</cp:lastModifiedBy>
  <cp:revision>101</cp:revision>
  <dcterms:created xsi:type="dcterms:W3CDTF">2024-06-04T19:46:42Z</dcterms:created>
  <dcterms:modified xsi:type="dcterms:W3CDTF">2025-08-09T18:12:19Z</dcterms:modified>
</cp:coreProperties>
</file>