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Montserrat"/>
      <p:regular r:id="rId18"/>
      <p:bold r:id="rId19"/>
      <p:italic r:id="rId20"/>
      <p:boldItalic r:id="rId21"/>
    </p:embeddedFont>
    <p:embeddedFont>
      <p:font typeface="Lato"/>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italic.fntdata"/><Relationship Id="rId22" Type="http://schemas.openxmlformats.org/officeDocument/2006/relationships/font" Target="fonts/Lato-regular.fntdata"/><Relationship Id="rId21" Type="http://schemas.openxmlformats.org/officeDocument/2006/relationships/font" Target="fonts/Montserrat-boldItalic.fntdata"/><Relationship Id="rId24" Type="http://schemas.openxmlformats.org/officeDocument/2006/relationships/font" Target="fonts/Lato-italic.fntdata"/><Relationship Id="rId23" Type="http://schemas.openxmlformats.org/officeDocument/2006/relationships/font" Target="fonts/Lat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La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Montserrat-bold.fntdata"/><Relationship Id="rId18" Type="http://schemas.openxmlformats.org/officeDocument/2006/relationships/font" Target="fonts/Montserrat-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320961b4e97_0_1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320961b4e97_0_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320961b4e97_0_1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320961b4e97_0_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320961b4e97_0_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320961b4e97_0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320961b4e97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320961b4e97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320961b4e97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320961b4e97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320961b4e97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320961b4e97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320961b4e97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320961b4e97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320961b4e97_0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320961b4e97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320961b4e97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320961b4e97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320961b4e97_0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320961b4e97_0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320961b4e97_0_1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320961b4e97_0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www.kaggle.com/datasets/nikhil7280/student-performance-multiple-linear-regression/data"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477325" y="681275"/>
            <a:ext cx="5017500" cy="2346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Multiple </a:t>
            </a:r>
            <a:r>
              <a:rPr lang="en"/>
              <a:t>Linear</a:t>
            </a:r>
            <a:r>
              <a:rPr lang="en"/>
              <a:t> Regression of Student Performance Factors</a:t>
            </a:r>
            <a:endParaRPr/>
          </a:p>
        </p:txBody>
      </p:sp>
      <p:sp>
        <p:nvSpPr>
          <p:cNvPr id="135" name="Google Shape;135;p13"/>
          <p:cNvSpPr txBox="1"/>
          <p:nvPr>
            <p:ph idx="1" type="subTitle"/>
          </p:nvPr>
        </p:nvSpPr>
        <p:spPr>
          <a:xfrm>
            <a:off x="4739900" y="3924925"/>
            <a:ext cx="3814800" cy="50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Chisom Uwakwe, Hangting Lu, and Kevin Coughlin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Score Predictor</a:t>
            </a:r>
            <a:endParaRPr/>
          </a:p>
        </p:txBody>
      </p:sp>
      <p:sp>
        <p:nvSpPr>
          <p:cNvPr id="194" name="Google Shape;194;p22"/>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We expanded the original use of the </a:t>
            </a:r>
            <a:r>
              <a:rPr lang="en"/>
              <a:t>code</a:t>
            </a:r>
            <a:r>
              <a:rPr lang="en"/>
              <a:t> to include a score predictor tool. This feature allows for the input of a student’s own variables that could </a:t>
            </a:r>
            <a:r>
              <a:rPr lang="en"/>
              <a:t>affect</a:t>
            </a:r>
            <a:r>
              <a:rPr lang="en"/>
              <a:t> performance, and uses our model to predict what their performance </a:t>
            </a:r>
            <a:r>
              <a:rPr lang="en"/>
              <a:t>score</a:t>
            </a:r>
            <a:r>
              <a:rPr lang="en"/>
              <a:t> would look like. </a:t>
            </a:r>
            <a:endParaRPr/>
          </a:p>
        </p:txBody>
      </p:sp>
      <p:pic>
        <p:nvPicPr>
          <p:cNvPr id="195" name="Google Shape;195;p22"/>
          <p:cNvPicPr preferRelativeResize="0"/>
          <p:nvPr/>
        </p:nvPicPr>
        <p:blipFill>
          <a:blip r:embed="rId3">
            <a:alphaModFix/>
          </a:blip>
          <a:stretch>
            <a:fillRect/>
          </a:stretch>
        </p:blipFill>
        <p:spPr>
          <a:xfrm>
            <a:off x="1297500" y="2416975"/>
            <a:ext cx="3190575" cy="19900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Conclusions</a:t>
            </a:r>
            <a:endParaRPr/>
          </a:p>
        </p:txBody>
      </p:sp>
      <p:sp>
        <p:nvSpPr>
          <p:cNvPr id="201" name="Google Shape;201;p23"/>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Based on the data, it is clear that all of these factors including studying time, prior performance, number of hours of sleep, and number of practice tests </a:t>
            </a:r>
            <a:r>
              <a:rPr lang="en"/>
              <a:t>taken all have a fairly significant effect on student performance. Within this though, the most significant predictors are time spent studying and, most importantly, prior scores. </a:t>
            </a:r>
            <a:endParaRPr/>
          </a:p>
          <a:p>
            <a:pPr indent="0" lvl="0" marL="0" rtl="0" algn="l">
              <a:spcBef>
                <a:spcPts val="1200"/>
              </a:spcBef>
              <a:spcAft>
                <a:spcPts val="1200"/>
              </a:spcAft>
              <a:buNone/>
            </a:pPr>
            <a:r>
              <a:rPr lang="en"/>
              <a:t>An important caveat to this is that this data is all simulated, and did not come from actual student performance. In the future, it would be interesting to see if this could be replicated in a study involving real students. Another interesting aspect that could be investigated is the effects of a healthy breakfast before an exam or whether the results remain consistent on further edges of variables, like less than 4 hours of sleep.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2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Individual Contributions</a:t>
            </a:r>
            <a:endParaRPr/>
          </a:p>
        </p:txBody>
      </p:sp>
      <p:sp>
        <p:nvSpPr>
          <p:cNvPr id="207" name="Google Shape;207;p2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Chisom: Draft code, score predictor</a:t>
            </a:r>
            <a:endParaRPr/>
          </a:p>
          <a:p>
            <a:pPr indent="0" lvl="0" marL="0" rtl="0" algn="l">
              <a:spcBef>
                <a:spcPts val="1200"/>
              </a:spcBef>
              <a:spcAft>
                <a:spcPts val="0"/>
              </a:spcAft>
              <a:buNone/>
            </a:pPr>
            <a:r>
              <a:rPr lang="en"/>
              <a:t>Hangting: Code editing and debugging</a:t>
            </a:r>
            <a:endParaRPr/>
          </a:p>
          <a:p>
            <a:pPr indent="0" lvl="0" marL="0" rtl="0" algn="l">
              <a:spcBef>
                <a:spcPts val="1200"/>
              </a:spcBef>
              <a:spcAft>
                <a:spcPts val="1200"/>
              </a:spcAft>
              <a:buNone/>
            </a:pPr>
            <a:r>
              <a:rPr lang="en"/>
              <a:t>Kevin: </a:t>
            </a:r>
            <a:r>
              <a:rPr lang="en"/>
              <a:t>Some code editing, documentation, and slideshow</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Our Research</a:t>
            </a:r>
            <a:endParaRPr/>
          </a:p>
        </p:txBody>
      </p:sp>
      <p:sp>
        <p:nvSpPr>
          <p:cNvPr id="141" name="Google Shape;141;p1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As students, we thought it was </a:t>
            </a:r>
            <a:r>
              <a:rPr lang="en"/>
              <a:t>important</a:t>
            </a:r>
            <a:r>
              <a:rPr lang="en"/>
              <a:t> to discover the factors of most importance to getting higher grades.</a:t>
            </a:r>
            <a:endParaRPr/>
          </a:p>
          <a:p>
            <a:pPr indent="0" lvl="0" marL="0" rtl="0" algn="l">
              <a:spcBef>
                <a:spcPts val="1200"/>
              </a:spcBef>
              <a:spcAft>
                <a:spcPts val="1200"/>
              </a:spcAft>
              <a:buNone/>
            </a:pPr>
            <a:r>
              <a:rPr lang="en"/>
              <a:t>That’s why we decided to use this simulated dataset from Kaggle (</a:t>
            </a:r>
            <a:r>
              <a:rPr lang="en" sz="1100" u="sng">
                <a:solidFill>
                  <a:schemeClr val="hlink"/>
                </a:solidFill>
                <a:latin typeface="Arial"/>
                <a:ea typeface="Arial"/>
                <a:cs typeface="Arial"/>
                <a:sym typeface="Arial"/>
                <a:hlinkClick r:id="rId3"/>
              </a:rPr>
              <a:t>Student Performance (Multiple Linear Regression)</a:t>
            </a:r>
            <a:r>
              <a:rPr lang="en"/>
              <a:t>)</a:t>
            </a:r>
            <a:r>
              <a:rPr lang="en"/>
              <a:t> to do some investigation into how to maximize success in classes.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Goals</a:t>
            </a:r>
            <a:endParaRPr/>
          </a:p>
        </p:txBody>
      </p:sp>
      <p:sp>
        <p:nvSpPr>
          <p:cNvPr id="147" name="Google Shape;147;p15"/>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Though this project, we sought to figure out how the number of hours of sleep, previous scores, number of practice exams used, and hours studied impact the overall performance of a student. </a:t>
            </a:r>
            <a:endParaRPr/>
          </a:p>
          <a:p>
            <a:pPr indent="0" lvl="0" marL="0" rtl="0" algn="l">
              <a:spcBef>
                <a:spcPts val="1200"/>
              </a:spcBef>
              <a:spcAft>
                <a:spcPts val="1200"/>
              </a:spcAft>
              <a:buNone/>
            </a:pPr>
            <a:r>
              <a:rPr lang="en"/>
              <a:t>We attempted to create a model that can be used to predict this in order for us and other students to be able to </a:t>
            </a:r>
            <a:r>
              <a:rPr lang="en"/>
              <a:t>predict the best way to optimize exam performance.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Dataset</a:t>
            </a:r>
            <a:endParaRPr/>
          </a:p>
        </p:txBody>
      </p:sp>
      <p:sp>
        <p:nvSpPr>
          <p:cNvPr id="153" name="Google Shape;153;p16"/>
          <p:cNvSpPr txBox="1"/>
          <p:nvPr>
            <p:ph idx="1" type="body"/>
          </p:nvPr>
        </p:nvSpPr>
        <p:spPr>
          <a:xfrm>
            <a:off x="1052550" y="191770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As previously stated, the dataset used to create our model came from Kaggle. It includes the following as possible effectors on exam scores:</a:t>
            </a:r>
            <a:endParaRPr/>
          </a:p>
          <a:p>
            <a:pPr indent="-311150" lvl="0" marL="457200" rtl="0" algn="l">
              <a:spcBef>
                <a:spcPts val="1200"/>
              </a:spcBef>
              <a:spcAft>
                <a:spcPts val="0"/>
              </a:spcAft>
              <a:buSzPts val="1300"/>
              <a:buChar char="-"/>
            </a:pPr>
            <a:r>
              <a:rPr lang="en"/>
              <a:t>Hours Studied (1-9)</a:t>
            </a:r>
            <a:endParaRPr/>
          </a:p>
          <a:p>
            <a:pPr indent="-311150" lvl="0" marL="457200" rtl="0" algn="l">
              <a:spcBef>
                <a:spcPts val="0"/>
              </a:spcBef>
              <a:spcAft>
                <a:spcPts val="0"/>
              </a:spcAft>
              <a:buSzPts val="1300"/>
              <a:buChar char="-"/>
            </a:pPr>
            <a:r>
              <a:rPr lang="en"/>
              <a:t>Previous Scores (40-99)</a:t>
            </a:r>
            <a:endParaRPr/>
          </a:p>
          <a:p>
            <a:pPr indent="-311150" lvl="0" marL="457200" rtl="0" algn="l">
              <a:spcBef>
                <a:spcPts val="0"/>
              </a:spcBef>
              <a:spcAft>
                <a:spcPts val="0"/>
              </a:spcAft>
              <a:buSzPts val="1300"/>
              <a:buChar char="-"/>
            </a:pPr>
            <a:r>
              <a:rPr lang="en"/>
              <a:t>Sleep Hours (4-9)</a:t>
            </a:r>
            <a:endParaRPr/>
          </a:p>
          <a:p>
            <a:pPr indent="-311150" lvl="0" marL="457200" rtl="0" algn="l">
              <a:spcBef>
                <a:spcPts val="0"/>
              </a:spcBef>
              <a:spcAft>
                <a:spcPts val="0"/>
              </a:spcAft>
              <a:buSzPts val="1300"/>
              <a:buChar char="-"/>
            </a:pPr>
            <a:r>
              <a:rPr lang="en"/>
              <a:t>Samples Practiced (0-9)</a:t>
            </a:r>
            <a:endParaRPr/>
          </a:p>
          <a:p>
            <a:pPr indent="0" lvl="0" marL="0" rtl="0" algn="l">
              <a:spcBef>
                <a:spcPts val="1200"/>
              </a:spcBef>
              <a:spcAft>
                <a:spcPts val="1200"/>
              </a:spcAft>
              <a:buNone/>
            </a:pPr>
            <a:r>
              <a:rPr lang="en"/>
              <a:t>The dependent variable is Performance Index (10-100).</a:t>
            </a:r>
            <a:endParaRPr/>
          </a:p>
        </p:txBody>
      </p:sp>
      <p:pic>
        <p:nvPicPr>
          <p:cNvPr id="154" name="Google Shape;154;p16"/>
          <p:cNvPicPr preferRelativeResize="0"/>
          <p:nvPr/>
        </p:nvPicPr>
        <p:blipFill>
          <a:blip r:embed="rId3">
            <a:alphaModFix/>
          </a:blip>
          <a:stretch>
            <a:fillRect/>
          </a:stretch>
        </p:blipFill>
        <p:spPr>
          <a:xfrm>
            <a:off x="4093070" y="-5"/>
            <a:ext cx="5050925" cy="15947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Ordinary Least Squares Regression </a:t>
            </a:r>
            <a:endParaRPr/>
          </a:p>
        </p:txBody>
      </p:sp>
      <p:sp>
        <p:nvSpPr>
          <p:cNvPr id="160" name="Google Shape;160;p17"/>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61" name="Google Shape;161;p17"/>
          <p:cNvPicPr preferRelativeResize="0"/>
          <p:nvPr/>
        </p:nvPicPr>
        <p:blipFill>
          <a:blip r:embed="rId3">
            <a:alphaModFix/>
          </a:blip>
          <a:stretch>
            <a:fillRect/>
          </a:stretch>
        </p:blipFill>
        <p:spPr>
          <a:xfrm>
            <a:off x="706478" y="1202625"/>
            <a:ext cx="5923399" cy="39408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OLS Regression (continued)</a:t>
            </a:r>
            <a:endParaRPr/>
          </a:p>
        </p:txBody>
      </p:sp>
      <p:sp>
        <p:nvSpPr>
          <p:cNvPr id="167" name="Google Shape;167;p18"/>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fontScale="62500" lnSpcReduction="20000"/>
          </a:bodyPr>
          <a:lstStyle/>
          <a:p>
            <a:pPr indent="0" lvl="0" marL="0" rtl="0" algn="l">
              <a:spcBef>
                <a:spcPts val="0"/>
              </a:spcBef>
              <a:spcAft>
                <a:spcPts val="0"/>
              </a:spcAft>
              <a:buNone/>
            </a:pPr>
            <a:r>
              <a:rPr lang="en"/>
              <a:t>From the OLS </a:t>
            </a:r>
            <a:r>
              <a:rPr lang="en"/>
              <a:t>Regression</a:t>
            </a:r>
            <a:r>
              <a:rPr lang="en"/>
              <a:t>, we </a:t>
            </a:r>
            <a:r>
              <a:rPr lang="en"/>
              <a:t>found</a:t>
            </a:r>
            <a:r>
              <a:rPr lang="en"/>
              <a:t> that the model equation is: </a:t>
            </a:r>
            <a:endParaRPr/>
          </a:p>
          <a:p>
            <a:pPr indent="0" lvl="0" marL="0" rtl="0" algn="l">
              <a:spcBef>
                <a:spcPts val="1200"/>
              </a:spcBef>
              <a:spcAft>
                <a:spcPts val="0"/>
              </a:spcAft>
              <a:buNone/>
            </a:pPr>
            <a:r>
              <a:rPr lang="en"/>
              <a:t>Performance Index = -33.76 + 2.85*Hours_Studied + 1.02*Previous_Scores + 0.48*Sleep_Hours + 0.20*Samples_Practiced</a:t>
            </a:r>
            <a:endParaRPr/>
          </a:p>
          <a:p>
            <a:pPr indent="0" lvl="0" marL="0" rtl="0" algn="l">
              <a:spcBef>
                <a:spcPts val="1200"/>
              </a:spcBef>
              <a:spcAft>
                <a:spcPts val="0"/>
              </a:spcAft>
              <a:buNone/>
            </a:pPr>
            <a:r>
              <a:rPr lang="en"/>
              <a:t>This model has an R Squared value of 0.988, indicating a high degree of fit.</a:t>
            </a:r>
            <a:endParaRPr/>
          </a:p>
          <a:p>
            <a:pPr indent="0" lvl="0" marL="0" rtl="0" algn="l">
              <a:spcBef>
                <a:spcPts val="1200"/>
              </a:spcBef>
              <a:spcAft>
                <a:spcPts val="0"/>
              </a:spcAft>
              <a:buNone/>
            </a:pPr>
            <a:r>
              <a:rPr lang="en"/>
              <a:t>The 95% confidence interval for each </a:t>
            </a:r>
            <a:r>
              <a:rPr lang="en"/>
              <a:t>coefficient</a:t>
            </a:r>
            <a:r>
              <a:rPr lang="en"/>
              <a:t> is:</a:t>
            </a:r>
            <a:endParaRPr/>
          </a:p>
          <a:p>
            <a:pPr indent="0" lvl="0" marL="0" rtl="0" algn="l">
              <a:spcBef>
                <a:spcPts val="1200"/>
              </a:spcBef>
              <a:spcAft>
                <a:spcPts val="0"/>
              </a:spcAft>
              <a:buNone/>
            </a:pPr>
            <a:r>
              <a:rPr lang="en"/>
              <a:t>Intercept: [-34.012, -33.515]</a:t>
            </a:r>
            <a:endParaRPr/>
          </a:p>
          <a:p>
            <a:pPr indent="0" lvl="0" marL="0" rtl="0" algn="l">
              <a:spcBef>
                <a:spcPts val="1200"/>
              </a:spcBef>
              <a:spcAft>
                <a:spcPts val="0"/>
              </a:spcAft>
              <a:buNone/>
            </a:pPr>
            <a:r>
              <a:rPr lang="en"/>
              <a:t>Hours Studied: [2.838, 2.869]</a:t>
            </a:r>
            <a:endParaRPr/>
          </a:p>
          <a:p>
            <a:pPr indent="0" lvl="0" marL="0" rtl="0" algn="l">
              <a:spcBef>
                <a:spcPts val="1200"/>
              </a:spcBef>
              <a:spcAft>
                <a:spcPts val="0"/>
              </a:spcAft>
              <a:buNone/>
            </a:pPr>
            <a:r>
              <a:rPr lang="en"/>
              <a:t>Previous Scores: [1.016, 1.021]</a:t>
            </a:r>
            <a:endParaRPr/>
          </a:p>
          <a:p>
            <a:pPr indent="0" lvl="0" marL="0" rtl="0" algn="l">
              <a:spcBef>
                <a:spcPts val="1200"/>
              </a:spcBef>
              <a:spcAft>
                <a:spcPts val="0"/>
              </a:spcAft>
              <a:buNone/>
            </a:pPr>
            <a:r>
              <a:rPr lang="en"/>
              <a:t>Sleep Hours: [0.453, 0.500]</a:t>
            </a:r>
            <a:endParaRPr/>
          </a:p>
          <a:p>
            <a:pPr indent="0" lvl="0" marL="0" rtl="0" algn="l">
              <a:spcBef>
                <a:spcPts val="1200"/>
              </a:spcBef>
              <a:spcAft>
                <a:spcPts val="0"/>
              </a:spcAft>
              <a:buNone/>
            </a:pPr>
            <a:r>
              <a:rPr lang="en"/>
              <a:t>Samples Practiced: [0.181, 0.209]</a:t>
            </a:r>
            <a:endParaRPr/>
          </a:p>
          <a:p>
            <a:pPr indent="0" lvl="0" marL="0" rtl="0" algn="l">
              <a:spcBef>
                <a:spcPts val="1200"/>
              </a:spcBef>
              <a:spcAft>
                <a:spcPts val="1200"/>
              </a:spcAft>
              <a:buNone/>
            </a:pPr>
            <a:r>
              <a:rPr lang="en"/>
              <a:t>The p-values for all of these values round to 0, indicating that the null hypothesis of the T-test stating that the coefficient is 0 can be rejected. This means that all values are significant in determining the performance index.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Normally Distributed Residuals</a:t>
            </a:r>
            <a:endParaRPr/>
          </a:p>
        </p:txBody>
      </p:sp>
      <p:sp>
        <p:nvSpPr>
          <p:cNvPr id="173" name="Google Shape;173;p19"/>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This is a quantile plot created to test whether the residuals of the data was normally distributed. If the residuals were not normally distributed, the model may not be incorrect, but the confidence intervals and P-values would be </a:t>
            </a:r>
            <a:r>
              <a:rPr lang="en"/>
              <a:t>because</a:t>
            </a:r>
            <a:r>
              <a:rPr lang="en"/>
              <a:t> they are reliant on the assumption of normal </a:t>
            </a:r>
            <a:r>
              <a:rPr lang="en"/>
              <a:t>distribution.</a:t>
            </a:r>
            <a:r>
              <a:rPr lang="en"/>
              <a:t> Because the plot is linear, we can conclude that the residuals are in fact normally distributed.</a:t>
            </a:r>
            <a:endParaRPr/>
          </a:p>
        </p:txBody>
      </p:sp>
      <p:pic>
        <p:nvPicPr>
          <p:cNvPr id="174" name="Google Shape;174;p19"/>
          <p:cNvPicPr preferRelativeResize="0"/>
          <p:nvPr/>
        </p:nvPicPr>
        <p:blipFill>
          <a:blip r:embed="rId3">
            <a:alphaModFix/>
          </a:blip>
          <a:stretch>
            <a:fillRect/>
          </a:stretch>
        </p:blipFill>
        <p:spPr>
          <a:xfrm>
            <a:off x="0" y="3032954"/>
            <a:ext cx="4404175" cy="21105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Trained Model</a:t>
            </a:r>
            <a:endParaRPr/>
          </a:p>
        </p:txBody>
      </p:sp>
      <p:sp>
        <p:nvSpPr>
          <p:cNvPr id="180" name="Google Shape;180;p20"/>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We split our data into a training group and a test group, in order to refine the model and test the modifications. Based on the results, we produced the following figure, which shows a high level of similarity between the predicted performance scores based on the given </a:t>
            </a:r>
            <a:r>
              <a:rPr lang="en"/>
              <a:t>independent</a:t>
            </a:r>
            <a:r>
              <a:rPr lang="en"/>
              <a:t> variables and the actual ones.</a:t>
            </a:r>
            <a:endParaRPr/>
          </a:p>
          <a:p>
            <a:pPr indent="0" lvl="0" marL="0" rtl="0" algn="l">
              <a:spcBef>
                <a:spcPts val="1200"/>
              </a:spcBef>
              <a:spcAft>
                <a:spcPts val="1200"/>
              </a:spcAft>
              <a:buNone/>
            </a:pPr>
            <a:r>
              <a:t/>
            </a:r>
            <a:endParaRPr/>
          </a:p>
        </p:txBody>
      </p:sp>
      <p:pic>
        <p:nvPicPr>
          <p:cNvPr id="181" name="Google Shape;181;p20"/>
          <p:cNvPicPr preferRelativeResize="0"/>
          <p:nvPr/>
        </p:nvPicPr>
        <p:blipFill>
          <a:blip r:embed="rId3">
            <a:alphaModFix/>
          </a:blip>
          <a:stretch>
            <a:fillRect/>
          </a:stretch>
        </p:blipFill>
        <p:spPr>
          <a:xfrm>
            <a:off x="4738075" y="2421775"/>
            <a:ext cx="3633050" cy="272172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Trained Model (continued)</a:t>
            </a:r>
            <a:endParaRPr/>
          </a:p>
        </p:txBody>
      </p:sp>
      <p:sp>
        <p:nvSpPr>
          <p:cNvPr id="187" name="Google Shape;187;p21"/>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Based on our trained model, the coefficients were revised to be the following:</a:t>
            </a:r>
            <a:endParaRPr/>
          </a:p>
          <a:p>
            <a:pPr indent="0" lvl="0" marL="0" rtl="0" algn="l">
              <a:spcBef>
                <a:spcPts val="1200"/>
              </a:spcBef>
              <a:spcAft>
                <a:spcPts val="0"/>
              </a:spcAft>
              <a:buNone/>
            </a:pPr>
            <a:r>
              <a:rPr lang="en"/>
              <a:t>AA</a:t>
            </a:r>
            <a:endParaRPr/>
          </a:p>
          <a:p>
            <a:pPr indent="0" lvl="0" marL="0" rtl="0" algn="l">
              <a:spcBef>
                <a:spcPts val="1200"/>
              </a:spcBef>
              <a:spcAft>
                <a:spcPts val="1200"/>
              </a:spcAft>
              <a:buNone/>
            </a:pPr>
            <a:r>
              <a:rPr lang="en"/>
              <a:t>All of these values are within the 95% confidence interval created before, and are very close to the values seen by our </a:t>
            </a:r>
            <a:r>
              <a:rPr lang="en"/>
              <a:t>original OLS model. </a:t>
            </a:r>
            <a:endParaRPr/>
          </a:p>
        </p:txBody>
      </p:sp>
      <p:pic>
        <p:nvPicPr>
          <p:cNvPr id="188" name="Google Shape;188;p21"/>
          <p:cNvPicPr preferRelativeResize="0"/>
          <p:nvPr/>
        </p:nvPicPr>
        <p:blipFill>
          <a:blip r:embed="rId3">
            <a:alphaModFix/>
          </a:blip>
          <a:stretch>
            <a:fillRect/>
          </a:stretch>
        </p:blipFill>
        <p:spPr>
          <a:xfrm>
            <a:off x="1297500" y="2007725"/>
            <a:ext cx="3965551" cy="3599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