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61" r:id="rId3"/>
    <p:sldId id="281" r:id="rId4"/>
    <p:sldId id="282" r:id="rId5"/>
    <p:sldId id="283" r:id="rId6"/>
    <p:sldId id="284" r:id="rId7"/>
    <p:sldId id="289" r:id="rId8"/>
    <p:sldId id="262" r:id="rId9"/>
    <p:sldId id="291" r:id="rId10"/>
    <p:sldId id="292" r:id="rId11"/>
    <p:sldId id="286" r:id="rId12"/>
    <p:sldId id="288" r:id="rId13"/>
    <p:sldId id="290" r:id="rId14"/>
    <p:sldId id="287" r:id="rId15"/>
    <p:sldId id="267" r:id="rId16"/>
    <p:sldId id="268" r:id="rId17"/>
    <p:sldId id="269" r:id="rId18"/>
    <p:sldId id="270" r:id="rId19"/>
    <p:sldId id="272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2"/>
            <p14:sldId id="283"/>
            <p14:sldId id="284"/>
            <p14:sldId id="289"/>
            <p14:sldId id="262"/>
            <p14:sldId id="291"/>
            <p14:sldId id="292"/>
            <p14:sldId id="286"/>
            <p14:sldId id="288"/>
            <p14:sldId id="290"/>
            <p14:sldId id="287"/>
          </p14:sldIdLst>
        </p14:section>
        <p14:section name="Topic 1" id="{6D9936A3-3945-4757-BC8B-B5C252D8E036}">
          <p14:sldIdLst>
            <p14:sldId id="267"/>
          </p14:sldIdLst>
        </p14:section>
        <p14:section name="Sample Slides for Visuals" id="{BAB3A466-96C9-4230-9978-795378D75699}">
          <p14:sldIdLst>
            <p14:sldId id="268"/>
            <p14:sldId id="269"/>
            <p14:sldId id="270"/>
          </p14:sldIdLst>
        </p14:section>
        <p14:section name="Case Study" id="{8C0305C9-B152-4FBA-A789-FE1976D53990}">
          <p14:sldIdLst>
            <p14:sldId id="272"/>
            <p14:sldId id="274"/>
          </p14:sldIdLst>
        </p14:section>
        <p14:section name="Conclusion and Summary" id="{790CEF5B-569A-4C2F-BED5-750B08C0E5AD}">
          <p14:sldIdLst>
            <p14:sldId id="275"/>
            <p14:sldId id="276"/>
            <p14:sldId id="277"/>
          </p14:sldIdLst>
        </p14:section>
        <p14:section name="Appendix" id="{3F78B471-41DA-46F2-A8E4-97E471896AB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BCA7E61-D822-40A0-A27A-D7E092386A0B}" type="presOf" srcId="{F6FEADD9-F67D-41F5-BA4C-3C84956E7F46}" destId="{AAE7A1E6-6847-453D-B55B-8A82BF138C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5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7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it brief. Make your text as brief as possible to maintain a larger font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there is relevant</a:t>
            </a:r>
            <a:r>
              <a:rPr lang="en-US" baseline="0" dirty="0" smtClean="0"/>
              <a:t> video content, such as a case study video, demo of a product, or other training materials, include it in the presentation as well. 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case study or</a:t>
            </a:r>
            <a:r>
              <a:rPr lang="en-US" baseline="0" dirty="0" smtClean="0"/>
              <a:t> class simulation to encourage discussion and apply lessons.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outcomes of the case study or class simulation.</a:t>
            </a:r>
          </a:p>
          <a:p>
            <a:r>
              <a:rPr lang="en-US" baseline="0" dirty="0" smtClean="0"/>
              <a:t>Cover best practices.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presentation?</a:t>
            </a:r>
          </a:p>
          <a:p>
            <a:endParaRPr lang="en-US" dirty="0" smtClean="0"/>
          </a:p>
          <a:p>
            <a:r>
              <a:rPr lang="en-US" dirty="0" smtClean="0"/>
              <a:t>Save your presentation to a video for easy distribution (To create a video, click the File tab, and then click Share.  Under File Types, click Create a Video.)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2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1295400"/>
            <a:ext cx="8085224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TÌM HIỂU VÀ MÔ PHỎNG HOẠT ĐỘNG CỦA GIAO THỨC ĐỊNH TUYẾN EIGRP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343400"/>
            <a:ext cx="4772528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NGUYỄN TRỌNG NAM</a:t>
            </a:r>
          </a:p>
          <a:p>
            <a:r>
              <a:rPr lang="en-US" dirty="0" smtClean="0">
                <a:latin typeface="+mn-lt"/>
              </a:rPr>
              <a:t>HÀ THẾ ĐĂNG</a:t>
            </a:r>
          </a:p>
          <a:p>
            <a:r>
              <a:rPr lang="en-US" dirty="0" smtClean="0">
                <a:latin typeface="+mn-lt"/>
              </a:rPr>
              <a:t>VƯƠNG CHÍ SƠN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613080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GVHD: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2.1.1 METRIC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202432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metric </a:t>
            </a:r>
            <a:r>
              <a:rPr lang="en-US" sz="2800" dirty="0" err="1" smtClean="0"/>
              <a:t>của</a:t>
            </a:r>
            <a:r>
              <a:rPr lang="en-US" sz="2800" dirty="0" smtClean="0"/>
              <a:t> EIGRP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xác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cách</a:t>
            </a:r>
            <a:r>
              <a:rPr lang="en-US" sz="2800" dirty="0" smtClean="0"/>
              <a:t> </a:t>
            </a:r>
            <a:r>
              <a:rPr lang="en-US" sz="2800" dirty="0" err="1" smtClean="0"/>
              <a:t>khá</a:t>
            </a:r>
            <a:r>
              <a:rPr lang="en-US" sz="2800" dirty="0" smtClean="0"/>
              <a:t> </a:t>
            </a:r>
            <a:r>
              <a:rPr lang="en-US" sz="2800" dirty="0" err="1" smtClean="0"/>
              <a:t>phức</a:t>
            </a:r>
            <a:r>
              <a:rPr lang="en-US" sz="2800" dirty="0" smtClean="0"/>
              <a:t> </a:t>
            </a:r>
            <a:r>
              <a:rPr lang="en-US" sz="2800" dirty="0" err="1" smtClean="0"/>
              <a:t>tạp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viêc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cùng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kiểu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tổng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IGRP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nhân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256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nâng</a:t>
            </a:r>
            <a:r>
              <a:rPr lang="en-US" sz="2800" dirty="0" smtClean="0"/>
              <a:t> </a:t>
            </a:r>
            <a:r>
              <a:rPr lang="en-US" sz="2800" dirty="0" err="1" smtClean="0"/>
              <a:t>từ</a:t>
            </a:r>
            <a:r>
              <a:rPr lang="en-US" sz="2800" dirty="0" smtClean="0"/>
              <a:t> 24bit </a:t>
            </a:r>
            <a:r>
              <a:rPr lang="en-US" sz="2800" dirty="0" err="1" smtClean="0"/>
              <a:t>lên</a:t>
            </a:r>
            <a:r>
              <a:rPr lang="en-US" sz="2800" dirty="0" smtClean="0"/>
              <a:t> 32bit. 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metric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 </a:t>
            </a:r>
            <a:r>
              <a:rPr lang="en-US" sz="2800" dirty="0" err="1" smtClean="0"/>
              <a:t>tới</a:t>
            </a:r>
            <a:r>
              <a:rPr lang="en-US" sz="2800" dirty="0" smtClean="0"/>
              <a:t> </a:t>
            </a:r>
            <a:r>
              <a:rPr lang="en-US" sz="2800" dirty="0" err="1" smtClean="0"/>
              <a:t>Bandwidth,load,delay</a:t>
            </a:r>
            <a:r>
              <a:rPr lang="en-US" sz="2800" dirty="0"/>
              <a:t>, </a:t>
            </a:r>
            <a:r>
              <a:rPr lang="en-US" sz="2800" dirty="0" smtClean="0"/>
              <a:t>reliability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K.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34325" y="4184302"/>
            <a:ext cx="7547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Metric = 256 * ({(K1 * BW) + [(K2 * BW) / (256-LOAD)] + (K3 * DELAY)} </a:t>
            </a:r>
            <a:r>
              <a:rPr lang="en-US" sz="2800" dirty="0" smtClean="0"/>
              <a:t>* </a:t>
            </a:r>
            <a:r>
              <a:rPr lang="en-US" sz="2800" dirty="0"/>
              <a:t>(K5 / (REL + K4))))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2148" y="5552290"/>
            <a:ext cx="7078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800" dirty="0" smtClean="0"/>
              <a:t>K1 </a:t>
            </a:r>
            <a:r>
              <a:rPr lang="nn-NO" sz="2800" dirty="0"/>
              <a:t>== K3 == </a:t>
            </a:r>
            <a:r>
              <a:rPr lang="nn-NO" sz="2800" dirty="0" smtClean="0"/>
              <a:t>1          K2 </a:t>
            </a:r>
            <a:r>
              <a:rPr lang="nn-NO" sz="2800" dirty="0"/>
              <a:t>== K4 == K5 == </a:t>
            </a:r>
            <a:r>
              <a:rPr lang="nn-NO" sz="2800" dirty="0" smtClean="0"/>
              <a:t>0                         K6 </a:t>
            </a:r>
            <a:r>
              <a:rPr lang="nn-NO" sz="2800" dirty="0"/>
              <a:t>==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43051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86353"/>
            <a:ext cx="7848600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2.2.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khôi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xóm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Gói</a:t>
            </a:r>
            <a:r>
              <a:rPr lang="en-US" dirty="0" smtClean="0"/>
              <a:t> HELLO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027" y="28194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bô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HELLO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kì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EIGRP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 smtClean="0"/>
              <a:t>trì</a:t>
            </a:r>
            <a:r>
              <a:rPr lang="en-US" sz="2800" dirty="0" smtClean="0"/>
              <a:t>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xóm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/>
              <a:t>C</a:t>
            </a:r>
            <a:r>
              <a:rPr lang="en-US" sz="2800" dirty="0" err="1" smtClean="0"/>
              <a:t>ác</a:t>
            </a:r>
            <a:r>
              <a:rPr lang="en-US" sz="2800" dirty="0" smtClean="0"/>
              <a:t> </a:t>
            </a:r>
            <a:r>
              <a:rPr lang="en-US" sz="2800" dirty="0"/>
              <a:t>router </a:t>
            </a:r>
            <a:r>
              <a:rPr lang="en-US" sz="2800" dirty="0" err="1"/>
              <a:t>trở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xóm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K </a:t>
            </a:r>
            <a:r>
              <a:rPr lang="en-US" sz="2800" dirty="0" err="1"/>
              <a:t>kiểu</a:t>
            </a:r>
            <a:r>
              <a:rPr lang="en-US" sz="2800" dirty="0"/>
              <a:t> EIGRP.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HELLO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hold </a:t>
            </a:r>
            <a:r>
              <a:rPr lang="en-US" sz="2800" dirty="0" smtClean="0"/>
              <a:t>time.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13108" y="795861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/>
              <a:t>C</a:t>
            </a:r>
            <a:r>
              <a:rPr lang="en-US" sz="2800" dirty="0" err="1" smtClean="0"/>
              <a:t>ác</a:t>
            </a:r>
            <a:r>
              <a:rPr lang="en-US" sz="2800" dirty="0" smtClean="0"/>
              <a:t> </a:t>
            </a:r>
            <a:r>
              <a:rPr lang="en-US" sz="2800" dirty="0"/>
              <a:t>router </a:t>
            </a:r>
            <a:r>
              <a:rPr lang="en-US" sz="2800" dirty="0" smtClean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HELLO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kì</a:t>
            </a:r>
            <a:r>
              <a:rPr lang="en-US" sz="2800" dirty="0"/>
              <a:t> 5s/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khôi</a:t>
            </a:r>
            <a:r>
              <a:rPr lang="en-US" sz="2800" dirty="0" smtClean="0"/>
              <a:t> </a:t>
            </a:r>
            <a:r>
              <a:rPr lang="en-US" sz="2800" dirty="0" err="1" smtClean="0"/>
              <a:t>phục</a:t>
            </a:r>
            <a:r>
              <a:rPr lang="en-US" sz="2800" dirty="0" smtClean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xóm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mình</a:t>
            </a:r>
            <a:r>
              <a:rPr lang="en-US" sz="2800" dirty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duy</a:t>
            </a:r>
            <a:r>
              <a:rPr lang="en-US" sz="2800" dirty="0" smtClean="0"/>
              <a:t> </a:t>
            </a:r>
            <a:r>
              <a:rPr lang="en-US" sz="2800" dirty="0" err="1"/>
              <a:t>trì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/>
              <a:t>.</a:t>
            </a:r>
            <a:r>
              <a:rPr lang="en-US" sz="2800" dirty="0" smtClean="0"/>
              <a:t> . 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367579"/>
            <a:ext cx="1142848" cy="1142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67579"/>
            <a:ext cx="1142848" cy="1142848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3"/>
          </p:cNvCxnSpPr>
          <p:nvPr/>
        </p:nvCxnSpPr>
        <p:spPr>
          <a:xfrm flipV="1">
            <a:off x="3581248" y="4934407"/>
            <a:ext cx="2590952" cy="4596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Down Arrow 12"/>
          <p:cNvSpPr/>
          <p:nvPr/>
        </p:nvSpPr>
        <p:spPr>
          <a:xfrm>
            <a:off x="2905495" y="3533975"/>
            <a:ext cx="3942457" cy="833604"/>
          </a:xfrm>
          <a:prstGeom prst="curvedDownArrow">
            <a:avLst>
              <a:gd name="adj1" fmla="val 3964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flipH="1">
            <a:off x="2625671" y="5523342"/>
            <a:ext cx="4257152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4623" y="306912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HELLO: 5s/</a:t>
            </a:r>
            <a:r>
              <a:rPr lang="en-US" dirty="0" err="1" smtClean="0"/>
              <a:t>lần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92147" y="64886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HELLO: 5s/</a:t>
            </a:r>
            <a:r>
              <a:rPr lang="en-US" dirty="0" err="1" smtClean="0"/>
              <a:t>lần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874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077200" cy="4114800"/>
          </a:xfrm>
        </p:spPr>
        <p:txBody>
          <a:bodyPr>
            <a:norm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/>
              <a:t>Hold time : hold-time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15s,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HELLO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router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xóm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654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2.3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EIGRP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752600"/>
            <a:ext cx="624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Gói</a:t>
            </a:r>
            <a:r>
              <a:rPr lang="en-US" sz="2800" dirty="0" smtClean="0"/>
              <a:t> UPDATE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QUERY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REPLY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SIA QUERY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</a:t>
            </a:r>
            <a:r>
              <a:rPr lang="en-US" sz="2800" dirty="0" err="1" smtClean="0"/>
              <a:t>sIA</a:t>
            </a:r>
            <a:r>
              <a:rPr lang="en-US" sz="2800" dirty="0" smtClean="0"/>
              <a:t> REPLY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en-US" dirty="0" smtClean="0"/>
              <a:t>2.3.1. </a:t>
            </a:r>
            <a:r>
              <a:rPr lang="en-US" dirty="0" err="1" smtClean="0"/>
              <a:t>Gói</a:t>
            </a:r>
            <a:r>
              <a:rPr lang="en-US" dirty="0" smtClean="0"/>
              <a:t> UPDATE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469800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update </a:t>
            </a:r>
            <a:r>
              <a:rPr lang="en-US" sz="2800" dirty="0" err="1"/>
              <a:t>kiểu</a:t>
            </a:r>
            <a:r>
              <a:rPr lang="en-US" sz="2800" dirty="0"/>
              <a:t> DUAL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tải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 smtClean="0"/>
              <a:t>đi</a:t>
            </a:r>
            <a:r>
              <a:rPr lang="en-US" sz="2800" dirty="0" smtClean="0"/>
              <a:t>.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hàng</a:t>
            </a:r>
            <a:r>
              <a:rPr lang="en-US" sz="2800" dirty="0" smtClean="0"/>
              <a:t> </a:t>
            </a:r>
            <a:r>
              <a:rPr lang="en-US" sz="2800" dirty="0" err="1" smtClean="0"/>
              <a:t>xóm</a:t>
            </a:r>
            <a:r>
              <a:rPr lang="en-US" sz="2800" dirty="0" smtClean="0"/>
              <a:t> 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, </a:t>
            </a:r>
            <a:r>
              <a:rPr lang="en-US" sz="2800" dirty="0" err="1" smtClean="0"/>
              <a:t>ngừng</a:t>
            </a:r>
            <a:r>
              <a:rPr lang="en-US" sz="2800" dirty="0" smtClean="0"/>
              <a:t> </a:t>
            </a:r>
            <a:r>
              <a:rPr lang="en-US" sz="2800" dirty="0" err="1" smtClean="0"/>
              <a:t>hoạt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hay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đường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đi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gửi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UPDATE </a:t>
            </a:r>
            <a:r>
              <a:rPr lang="en-US" sz="2800" dirty="0" err="1" smtClean="0"/>
              <a:t>tới</a:t>
            </a:r>
            <a:r>
              <a:rPr lang="en-US" sz="2800" dirty="0" smtClean="0"/>
              <a:t> router </a:t>
            </a:r>
            <a:r>
              <a:rPr lang="en-US" sz="2800" dirty="0" err="1" smtClean="0"/>
              <a:t>liên</a:t>
            </a:r>
            <a:r>
              <a:rPr lang="en-US" sz="2800" dirty="0" smtClean="0"/>
              <a:t> </a:t>
            </a:r>
            <a:r>
              <a:rPr lang="en-US" sz="2800" dirty="0" err="1" smtClean="0"/>
              <a:t>quan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2.3.2. </a:t>
            </a:r>
            <a:r>
              <a:rPr lang="en-US" dirty="0" err="1" smtClean="0"/>
              <a:t>Gói</a:t>
            </a:r>
            <a:r>
              <a:rPr lang="en-US" dirty="0" smtClean="0"/>
              <a:t> QUERY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447800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Gói</a:t>
            </a:r>
            <a:r>
              <a:rPr lang="en-US" sz="2800" dirty="0"/>
              <a:t> QUERY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1 router </a:t>
            </a:r>
            <a:r>
              <a:rPr lang="en-US" sz="2800" dirty="0" err="1"/>
              <a:t>nào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 </a:t>
            </a:r>
            <a:r>
              <a:rPr lang="en-US" sz="2800" dirty="0" err="1"/>
              <a:t>của</a:t>
            </a:r>
            <a:r>
              <a:rPr lang="en-US" sz="2800" dirty="0"/>
              <a:t> router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ở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ACTIVE ,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router ở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ACTIVE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lượt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 smtClean="0"/>
              <a:t>biệt</a:t>
            </a:r>
            <a:r>
              <a:rPr lang="en-US" sz="2800" dirty="0" smtClean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QUERY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router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REPLY .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QUERY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REPLY </a:t>
            </a:r>
            <a:r>
              <a:rPr lang="en-US" sz="2800" dirty="0" err="1"/>
              <a:t>hoặc</a:t>
            </a:r>
            <a:r>
              <a:rPr lang="en-US" sz="2800" dirty="0"/>
              <a:t> SIA-REPLY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.	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2.3.3. </a:t>
            </a:r>
            <a:r>
              <a:rPr lang="en-US" dirty="0" err="1" smtClean="0"/>
              <a:t>Gói</a:t>
            </a:r>
            <a:r>
              <a:rPr lang="en-US" dirty="0" smtClean="0"/>
              <a:t> REPLY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15240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Gói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mang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điệp</a:t>
            </a:r>
            <a:r>
              <a:rPr lang="en-US" sz="2800" dirty="0"/>
              <a:t> DUAL REPLY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 smtClean="0"/>
              <a:t>gửi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tin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lời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QUERY. </a:t>
            </a:r>
            <a:r>
              <a:rPr lang="en-US" sz="2800" dirty="0" err="1" smtClean="0"/>
              <a:t>Nó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gửi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toàn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QUERY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lí</a:t>
            </a:r>
            <a:r>
              <a:rPr lang="en-US" sz="2800" dirty="0" smtClean="0"/>
              <a:t> </a:t>
            </a:r>
            <a:r>
              <a:rPr lang="en-US" sz="2800" dirty="0" err="1" smtClean="0"/>
              <a:t>xong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gói</a:t>
            </a:r>
            <a:r>
              <a:rPr lang="en-US" sz="2800" dirty="0" smtClean="0"/>
              <a:t> REPLY </a:t>
            </a:r>
            <a:r>
              <a:rPr lang="en-US" sz="2800" dirty="0" err="1" smtClean="0"/>
              <a:t>sẽ</a:t>
            </a:r>
            <a:r>
              <a:rPr lang="en-US" sz="2800" dirty="0" smtClean="0"/>
              <a:t> </a:t>
            </a:r>
            <a:r>
              <a:rPr lang="en-US" sz="2800" dirty="0" err="1" smtClean="0"/>
              <a:t>mang</a:t>
            </a:r>
            <a:r>
              <a:rPr lang="en-US" sz="2800" dirty="0" smtClean="0"/>
              <a:t> </a:t>
            </a:r>
            <a:r>
              <a:rPr lang="en-US" sz="2800" dirty="0" err="1" smtClean="0"/>
              <a:t>môt</a:t>
            </a:r>
            <a:r>
              <a:rPr lang="en-US" sz="2800" dirty="0" smtClean="0"/>
              <a:t> </a:t>
            </a:r>
            <a:r>
              <a:rPr lang="en-US" sz="2800" dirty="0"/>
              <a:t>TLV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metric </a:t>
            </a:r>
            <a:r>
              <a:rPr lang="en-US" sz="2800" dirty="0"/>
              <a:t>ở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topo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9" y="304800"/>
            <a:ext cx="792175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2.3.4. </a:t>
            </a:r>
            <a:r>
              <a:rPr lang="en-US" dirty="0" err="1" smtClean="0"/>
              <a:t>Gói</a:t>
            </a:r>
            <a:r>
              <a:rPr lang="en-US" dirty="0" smtClean="0"/>
              <a:t> SIA QUERY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1307068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Khi</a:t>
            </a:r>
            <a:r>
              <a:rPr lang="en-US" sz="2800" dirty="0"/>
              <a:t> QUERY </a:t>
            </a:r>
            <a:r>
              <a:rPr lang="en-US" sz="2800" dirty="0" err="1"/>
              <a:t>vẫn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chờ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REPLY.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router </a:t>
            </a:r>
            <a:r>
              <a:rPr lang="en-US" sz="2800" dirty="0" err="1"/>
              <a:t>vẫn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SIA QUERY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xóm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router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router </a:t>
            </a:r>
            <a:r>
              <a:rPr lang="en-US" sz="2800" dirty="0" err="1"/>
              <a:t>kia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2.3.5. </a:t>
            </a:r>
            <a:r>
              <a:rPr lang="en-US" dirty="0" err="1" smtClean="0"/>
              <a:t>Gói</a:t>
            </a:r>
            <a:r>
              <a:rPr lang="en-US" dirty="0" smtClean="0"/>
              <a:t> SIA REPLY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2500" y="1676400"/>
            <a:ext cx="69723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SIA QUERY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QUERY </a:t>
            </a:r>
            <a:r>
              <a:rPr lang="en-US" sz="2800" dirty="0" err="1"/>
              <a:t>với</a:t>
            </a:r>
            <a:r>
              <a:rPr lang="en-US" sz="2800" dirty="0"/>
              <a:t> REPLY. 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vẫn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SIA REPLY ở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ACTIVE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router </a:t>
            </a:r>
            <a:r>
              <a:rPr lang="en-US" sz="2800" dirty="0" err="1"/>
              <a:t>lân</a:t>
            </a:r>
            <a:r>
              <a:rPr lang="en-US" sz="2800" dirty="0"/>
              <a:t> </a:t>
            </a:r>
            <a:r>
              <a:rPr lang="en-US" sz="2800" dirty="0" err="1"/>
              <a:t>cận</a:t>
            </a:r>
            <a:r>
              <a:rPr lang="en-US" sz="2800" dirty="0"/>
              <a:t> </a:t>
            </a:r>
            <a:r>
              <a:rPr lang="en-US" sz="2800" dirty="0" err="1"/>
              <a:t>vẫn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EIGRP </a:t>
            </a:r>
          </a:p>
          <a:p>
            <a:endParaRPr lang="en-US" dirty="0"/>
          </a:p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EIGRP </a:t>
            </a:r>
            <a:r>
              <a:rPr lang="en-US" dirty="0" err="1" smtClean="0"/>
              <a:t>bằng</a:t>
            </a:r>
            <a:r>
              <a:rPr lang="en-US" dirty="0" smtClean="0"/>
              <a:t> GNS3</a:t>
            </a:r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4800"/>
            <a:ext cx="4267200" cy="1143000"/>
          </a:xfrm>
        </p:spPr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1524000"/>
            <a:ext cx="4191000" cy="4297363"/>
          </a:xfrm>
        </p:spPr>
        <p:txBody>
          <a:bodyPr/>
          <a:lstStyle/>
          <a:p>
            <a:r>
              <a:rPr lang="en-US" dirty="0" smtClean="0"/>
              <a:t>What we can learn from Jeremy</a:t>
            </a:r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Take-aways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6144" y="0"/>
            <a:ext cx="3827856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your challenges</a:t>
            </a:r>
          </a:p>
          <a:p>
            <a:pPr lvl="1"/>
            <a:r>
              <a:rPr lang="en-US" dirty="0" smtClean="0"/>
              <a:t>Technological</a:t>
            </a:r>
            <a:r>
              <a:rPr lang="en-US" dirty="0"/>
              <a:t> </a:t>
            </a:r>
            <a:r>
              <a:rPr lang="en-US" dirty="0" smtClean="0"/>
              <a:t>as well as personal</a:t>
            </a:r>
          </a:p>
          <a:p>
            <a:r>
              <a:rPr lang="en-US" dirty="0" smtClean="0"/>
              <a:t>Set realistic expectation</a:t>
            </a:r>
          </a:p>
          <a:p>
            <a:pPr lvl="1"/>
            <a:r>
              <a:rPr lang="en-US" dirty="0" smtClean="0"/>
              <a:t>Mastery is not achieved overnight</a:t>
            </a:r>
          </a:p>
          <a:p>
            <a:r>
              <a:rPr lang="en-US" dirty="0" smtClean="0"/>
              <a:t>Keep your eye on the goal</a:t>
            </a:r>
          </a:p>
          <a:p>
            <a:pPr lvl="1"/>
            <a:r>
              <a:rPr lang="en-US" dirty="0" smtClean="0"/>
              <a:t>Mentorship programs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&lt;Intranet site text here&gt;</a:t>
            </a:r>
            <a:br>
              <a:rPr lang="en-US" dirty="0" smtClean="0"/>
            </a:br>
            <a:r>
              <a:rPr lang="en-US" u="sng" dirty="0" smtClean="0">
                <a:solidFill>
                  <a:schemeClr val="tx2"/>
                </a:solidFill>
              </a:rPr>
              <a:t>&lt;hyperlink here&gt;</a:t>
            </a:r>
            <a:endParaRPr lang="en-US" u="sng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&lt;Additional reading material text here&gt;</a:t>
            </a:r>
            <a:br>
              <a:rPr lang="en-US" dirty="0" smtClean="0"/>
            </a:br>
            <a:r>
              <a:rPr lang="en-US" u="sng" dirty="0" smtClean="0">
                <a:solidFill>
                  <a:schemeClr val="tx2"/>
                </a:solidFill>
              </a:rPr>
              <a:t>&lt;hyperlink here&gt;</a:t>
            </a:r>
            <a:endParaRPr lang="en-US" dirty="0" smtClean="0"/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This slide deck and related resources:</a:t>
            </a:r>
            <a:br>
              <a:rPr lang="en-US" dirty="0" smtClean="0"/>
            </a:br>
            <a:r>
              <a:rPr lang="en-US" u="sng" dirty="0" smtClean="0">
                <a:solidFill>
                  <a:schemeClr val="tx2"/>
                </a:solidFill>
              </a:rPr>
              <a:t>&lt;hyperlink here&gt;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Appendix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2514600"/>
            <a:ext cx="89916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 smtClean="0"/>
              <a:t>Đặc</a:t>
            </a:r>
            <a:r>
              <a:rPr lang="en-US" sz="7200" dirty="0" smtClean="0"/>
              <a:t> </a:t>
            </a:r>
            <a:r>
              <a:rPr lang="en-US" sz="7200" dirty="0" err="1" smtClean="0"/>
              <a:t>điểm</a:t>
            </a:r>
            <a:r>
              <a:rPr lang="en-US" sz="7200" dirty="0" smtClean="0"/>
              <a:t> </a:t>
            </a:r>
            <a:r>
              <a:rPr lang="en-US" sz="7200" dirty="0" err="1" smtClean="0"/>
              <a:t>của</a:t>
            </a:r>
            <a:r>
              <a:rPr lang="en-US" sz="7200" dirty="0" smtClean="0"/>
              <a:t> EIGRP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10200" y="-990600"/>
            <a:ext cx="7765662" cy="16476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989" y="1905000"/>
            <a:ext cx="472841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Giao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 </a:t>
            </a:r>
            <a:r>
              <a:rPr lang="en-US" sz="3200" dirty="0" err="1" smtClean="0"/>
              <a:t>định</a:t>
            </a:r>
            <a:r>
              <a:rPr lang="en-US" sz="3200" dirty="0" smtClean="0"/>
              <a:t> </a:t>
            </a:r>
            <a:r>
              <a:rPr lang="en-US" sz="3200" dirty="0" err="1" smtClean="0"/>
              <a:t>tuyến</a:t>
            </a:r>
            <a:r>
              <a:rPr lang="en-US" sz="3200" dirty="0" smtClean="0"/>
              <a:t> EIGRP </a:t>
            </a:r>
            <a:r>
              <a:rPr lang="en-US" sz="3200" dirty="0" err="1" smtClean="0"/>
              <a:t>là</a:t>
            </a:r>
            <a:r>
              <a:rPr lang="en-US" sz="3200" dirty="0" smtClean="0"/>
              <a:t> </a:t>
            </a:r>
            <a:r>
              <a:rPr lang="en-US" sz="3200" dirty="0" err="1" smtClean="0"/>
              <a:t>giao</a:t>
            </a:r>
            <a:r>
              <a:rPr lang="en-US" sz="3200" dirty="0" smtClean="0"/>
              <a:t> </a:t>
            </a:r>
            <a:r>
              <a:rPr lang="en-US" sz="3200" dirty="0" err="1" smtClean="0"/>
              <a:t>thức</a:t>
            </a:r>
            <a:r>
              <a:rPr lang="en-US" sz="3200" dirty="0" smtClean="0"/>
              <a:t> </a:t>
            </a:r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quyền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Cisco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r>
              <a:rPr lang="en-US" sz="3200" dirty="0" smtClean="0"/>
              <a:t> </a:t>
            </a:r>
            <a:r>
              <a:rPr lang="en-US" sz="3200" dirty="0" err="1" smtClean="0"/>
              <a:t>bởi</a:t>
            </a:r>
            <a:r>
              <a:rPr lang="en-US" sz="3200" dirty="0" smtClean="0"/>
              <a:t> Cisco.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42" y="940469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327400"/>
            <a:ext cx="5295900" cy="35306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64820" y="3775287"/>
            <a:ext cx="2895600" cy="33904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2040" y="721894"/>
            <a:ext cx="504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ưu</a:t>
            </a:r>
            <a:r>
              <a:rPr lang="en-US" sz="3200" dirty="0" smtClean="0"/>
              <a:t> </a:t>
            </a:r>
            <a:r>
              <a:rPr lang="en-US" sz="3200" dirty="0" err="1" smtClean="0"/>
              <a:t>điểm</a:t>
            </a:r>
            <a:r>
              <a:rPr lang="en-US" sz="3200" dirty="0" smtClean="0"/>
              <a:t> </a:t>
            </a:r>
            <a:r>
              <a:rPr lang="en-US" sz="3200" dirty="0" err="1" smtClean="0"/>
              <a:t>của</a:t>
            </a:r>
            <a:r>
              <a:rPr lang="en-US" sz="3200" dirty="0" smtClean="0"/>
              <a:t> EIGRP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31620" y="1628274"/>
            <a:ext cx="7924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. </a:t>
            </a:r>
            <a:r>
              <a:rPr lang="en-US" sz="2400" dirty="0" err="1" smtClean="0"/>
              <a:t>Sư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băng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tốt</a:t>
            </a:r>
            <a:r>
              <a:rPr lang="en-US" sz="2400" dirty="0" smtClean="0"/>
              <a:t>, </a:t>
            </a: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ưu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xảy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,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 smtClean="0"/>
              <a:t>tuyến</a:t>
            </a:r>
            <a:r>
              <a:rPr lang="en-US" sz="2400" dirty="0"/>
              <a:t> </a:t>
            </a:r>
            <a:r>
              <a:rPr lang="en-US" sz="2400" dirty="0" err="1" smtClean="0"/>
              <a:t>bàn</a:t>
            </a:r>
            <a:r>
              <a:rPr lang="en-US" sz="2400" dirty="0" smtClean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 smtClean="0"/>
              <a:t>mạng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thời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</a:t>
            </a:r>
            <a:r>
              <a:rPr lang="en-US" sz="2400" dirty="0" err="1" smtClean="0"/>
              <a:t>hội</a:t>
            </a:r>
            <a:r>
              <a:rPr lang="en-US" sz="2400" dirty="0"/>
              <a:t> </a:t>
            </a:r>
            <a:r>
              <a:rPr lang="en-US" sz="2400" dirty="0" err="1" smtClean="0"/>
              <a:t>tụ</a:t>
            </a:r>
            <a:r>
              <a:rPr lang="en-US" sz="2400" dirty="0" smtClean="0"/>
              <a:t> </a:t>
            </a:r>
            <a:r>
              <a:rPr lang="en-US" sz="2400" dirty="0" err="1" smtClean="0"/>
              <a:t>nhanh</a:t>
            </a:r>
            <a:r>
              <a:rPr lang="en-US" sz="2400" dirty="0" smtClean="0"/>
              <a:t>(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huống</a:t>
            </a:r>
            <a:r>
              <a:rPr lang="en-US" sz="2400" dirty="0"/>
              <a:t> </a:t>
            </a: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 smtClean="0"/>
              <a:t>tụ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dirty="0" err="1" smtClean="0"/>
              <a:t>ó</a:t>
            </a:r>
            <a:r>
              <a:rPr lang="en-US" sz="2400" dirty="0" smtClean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gần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 smtClean="0"/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thúc</a:t>
            </a:r>
            <a:r>
              <a:rPr lang="en-US" sz="2400" dirty="0" smtClean="0"/>
              <a:t> IP, IPX, APPLE TALK.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197909" y="-2973340"/>
            <a:ext cx="2895600" cy="68610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57200"/>
            <a:ext cx="8077200" cy="4495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300" dirty="0" smtClean="0"/>
              <a:t>1.1. </a:t>
            </a:r>
            <a:r>
              <a:rPr lang="en-US" sz="4300" dirty="0" err="1" smtClean="0"/>
              <a:t>Hội</a:t>
            </a:r>
            <a:r>
              <a:rPr lang="en-US" sz="4300" dirty="0" smtClean="0"/>
              <a:t> </a:t>
            </a:r>
            <a:r>
              <a:rPr lang="en-US" sz="4300" dirty="0" err="1" smtClean="0"/>
              <a:t>tụ</a:t>
            </a:r>
            <a:r>
              <a:rPr lang="en-US" sz="4300" dirty="0" smtClean="0"/>
              <a:t> </a:t>
            </a:r>
            <a:r>
              <a:rPr lang="en-US" sz="4300" dirty="0" err="1" smtClean="0"/>
              <a:t>nhanh</a:t>
            </a:r>
            <a:endParaRPr lang="en-US" sz="4300" dirty="0" smtClean="0"/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/>
              <a:t>router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DUAl</a:t>
            </a:r>
            <a:r>
              <a:rPr lang="en-US" sz="2800" dirty="0"/>
              <a:t> 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router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xảy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cố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router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láng</a:t>
            </a:r>
            <a:r>
              <a:rPr lang="en-US" sz="2800" dirty="0"/>
              <a:t> </a:t>
            </a:r>
            <a:r>
              <a:rPr lang="en-US" sz="2800" dirty="0" err="1"/>
              <a:t>giềng</a:t>
            </a:r>
            <a:r>
              <a:rPr lang="en-US" sz="2800" dirty="0"/>
              <a:t> </a:t>
            </a:r>
            <a:r>
              <a:rPr lang="en-US" sz="2800" dirty="0" err="1"/>
              <a:t>lân</a:t>
            </a:r>
            <a:r>
              <a:rPr lang="en-US" sz="2800" dirty="0"/>
              <a:t> </a:t>
            </a:r>
            <a:r>
              <a:rPr lang="en-US" sz="2800" dirty="0" err="1"/>
              <a:t>cận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 smtClean="0"/>
              <a:t>đã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nhanh</a:t>
            </a:r>
            <a:r>
              <a:rPr lang="en-US" sz="2800" dirty="0"/>
              <a:t>. </a:t>
            </a: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Nếu</a:t>
            </a:r>
            <a:r>
              <a:rPr lang="en-US" sz="2800" dirty="0" smtClean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xảy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lỗi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tức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router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láng</a:t>
            </a:r>
            <a:r>
              <a:rPr lang="en-US" sz="2800" dirty="0"/>
              <a:t> </a:t>
            </a:r>
            <a:r>
              <a:rPr lang="en-US" sz="2800" dirty="0" err="1"/>
              <a:t>giềng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.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715000" y="-5943600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348734"/>
            <a:ext cx="8534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1.2 . </a:t>
            </a:r>
            <a:r>
              <a:rPr lang="en-US" sz="4000" dirty="0" err="1"/>
              <a:t>Sử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</a:t>
            </a:r>
            <a:r>
              <a:rPr lang="en-US" sz="4000" dirty="0" err="1"/>
              <a:t>băng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</a:t>
            </a:r>
            <a:r>
              <a:rPr lang="en-US" sz="4000" dirty="0" err="1"/>
              <a:t>tối</a:t>
            </a:r>
            <a:r>
              <a:rPr lang="en-US" sz="4000" dirty="0"/>
              <a:t> </a:t>
            </a:r>
            <a:r>
              <a:rPr lang="en-US" sz="4000" dirty="0" err="1"/>
              <a:t>ưu</a:t>
            </a:r>
            <a:endParaRPr lang="en-US" sz="4000" dirty="0"/>
          </a:p>
          <a:p>
            <a:endParaRPr lang="en-US" dirty="0"/>
          </a:p>
          <a:p>
            <a:r>
              <a:rPr lang="en-US" sz="2800" dirty="0"/>
              <a:t>EIGRP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chứ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bang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thiểu</a:t>
            </a:r>
            <a:r>
              <a:rPr lang="en-US" sz="2800" dirty="0"/>
              <a:t>.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EIGRP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kì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router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mối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duy</a:t>
            </a:r>
            <a:r>
              <a:rPr lang="en-US" sz="2800" dirty="0"/>
              <a:t> </a:t>
            </a:r>
            <a:r>
              <a:rPr lang="en-US" sz="2800" dirty="0" err="1"/>
              <a:t>trì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cái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HELLO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kì</a:t>
            </a:r>
            <a:r>
              <a:rPr lang="en-US" sz="2800" dirty="0"/>
              <a:t> 5s/</a:t>
            </a:r>
            <a:r>
              <a:rPr lang="en-US" sz="2800" dirty="0" err="1"/>
              <a:t>lần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gói</a:t>
            </a:r>
            <a:r>
              <a:rPr lang="en-US" sz="2800" dirty="0"/>
              <a:t> HELLO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chiếm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bang </a:t>
            </a:r>
            <a:r>
              <a:rPr lang="en-US" sz="2800" dirty="0" err="1"/>
              <a:t>thông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31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05919077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2. </a:t>
            </a:r>
            <a:r>
              <a:rPr lang="en-US" sz="4000" dirty="0" err="1" smtClean="0"/>
              <a:t>Giao</a:t>
            </a:r>
            <a:r>
              <a:rPr lang="en-US" sz="4000" dirty="0" smtClean="0"/>
              <a:t> </a:t>
            </a:r>
            <a:r>
              <a:rPr lang="en-US" sz="4000" dirty="0" err="1" smtClean="0"/>
              <a:t>thức</a:t>
            </a:r>
            <a:r>
              <a:rPr lang="en-US" sz="4000" dirty="0" smtClean="0"/>
              <a:t> </a:t>
            </a:r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tuyến</a:t>
            </a:r>
            <a:r>
              <a:rPr lang="en-US" sz="4000" dirty="0" smtClean="0"/>
              <a:t> EIGRP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95400"/>
            <a:ext cx="7848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2.1.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DUAL</a:t>
            </a:r>
          </a:p>
          <a:p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,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chi </a:t>
            </a:r>
            <a:r>
              <a:rPr lang="en-US" sz="2800" dirty="0" err="1"/>
              <a:t>phí</a:t>
            </a:r>
            <a:r>
              <a:rPr lang="en-US" sz="2800" dirty="0"/>
              <a:t> </a:t>
            </a:r>
            <a:r>
              <a:rPr lang="en-US" sz="2800" dirty="0" err="1"/>
              <a:t>ít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mạng</a:t>
            </a:r>
            <a:r>
              <a:rPr lang="en-US" sz="2800" dirty="0"/>
              <a:t>. DUAL </a:t>
            </a:r>
            <a:r>
              <a:rPr lang="en-US" sz="2800" dirty="0" err="1"/>
              <a:t>đảm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rằng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do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.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tuyến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 smtClean="0"/>
              <a:t>mạng</a:t>
            </a:r>
            <a:r>
              <a:rPr lang="en-US" sz="2800" dirty="0"/>
              <a:t>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077200" cy="3886200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2800" dirty="0" smtClean="0"/>
              <a:t>.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4059988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DUAL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3 </a:t>
            </a:r>
            <a:r>
              <a:rPr lang="en-US" sz="2800" dirty="0" err="1"/>
              <a:t>loại</a:t>
            </a:r>
            <a:r>
              <a:rPr lang="en-US" sz="2800" dirty="0"/>
              <a:t> tin </a:t>
            </a:r>
            <a:r>
              <a:rPr lang="en-US" sz="2800" dirty="0" err="1"/>
              <a:t>là</a:t>
            </a:r>
            <a:r>
              <a:rPr lang="en-US" sz="2800" dirty="0"/>
              <a:t>: QUERY, UPDATE </a:t>
            </a:r>
            <a:r>
              <a:rPr lang="en-US" sz="2800" dirty="0" err="1"/>
              <a:t>và</a:t>
            </a:r>
            <a:r>
              <a:rPr lang="en-US" sz="2800" dirty="0"/>
              <a:t> REPLAY</a:t>
            </a:r>
          </a:p>
        </p:txBody>
      </p:sp>
    </p:spTree>
    <p:extLst>
      <p:ext uri="{BB962C8B-B14F-4D97-AF65-F5344CB8AC3E}">
        <p14:creationId xmlns:p14="http://schemas.microsoft.com/office/powerpoint/2010/main" val="33570828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ORDfvhHahmpDFmvtYCcV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DdiYQyEGY8EmMcNZ3vZ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DFAl6DuE5xCL7XTKq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1649</Words>
  <Application>Microsoft Office PowerPoint</Application>
  <PresentationFormat>On-screen Show (4:3)</PresentationFormat>
  <Paragraphs>151</Paragraphs>
  <Slides>24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Training</vt:lpstr>
      <vt:lpstr>TÌM HIỂU VÀ MÔ PHỎNG HOẠT ĐỘNG CỦA GIAO THỨC ĐỊNH TUYẾN EIGRP</vt:lpstr>
      <vt:lpstr>Giới thiệu chung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Giao thức định tuyến EIGRP</vt:lpstr>
      <vt:lpstr>Các thông tin được truyền đi tất cả các nút và các nút không bị thay đổi sẽ gửi phản hồi để giảm tối đa việc kiểm tra tính toán. . </vt:lpstr>
      <vt:lpstr>2.1.1 METRIC </vt:lpstr>
      <vt:lpstr>2.2. phát hiện và khôi phục hàng xóm  Gói HELLO</vt:lpstr>
      <vt:lpstr>PowerPoint Presentation</vt:lpstr>
      <vt:lpstr>Hold time : hold-time thường được cố định là 15s, đây là thời gian chờ phản hồi HELLO từ các router để biết các hàng xóm còn hoạt động không. </vt:lpstr>
      <vt:lpstr>2.3 Các gói của EIGRP</vt:lpstr>
      <vt:lpstr>2.3.1. Gói UPDATE</vt:lpstr>
      <vt:lpstr>2.3.2. Gói QUERY</vt:lpstr>
      <vt:lpstr>2.3.3. Gói REPLY</vt:lpstr>
      <vt:lpstr>2.3.4. Gói SIA QUERY </vt:lpstr>
      <vt:lpstr>2.3.5. Gói SIA REPLY</vt:lpstr>
      <vt:lpstr>Discussion</vt:lpstr>
      <vt:lpstr>Summary</vt:lpstr>
      <vt:lpstr>Resources</vt:lpstr>
      <vt:lpstr>Questions?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2017-05-14T01:50:18Z</dcterms:created>
  <dcterms:modified xsi:type="dcterms:W3CDTF">2017-05-14T08:53:47Z</dcterms:modified>
</cp:coreProperties>
</file>