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notesMasterIdLst>
    <p:notesMasterId r:id="rId24"/>
  </p:notesMasterIdLst>
  <p:sldIdLst>
    <p:sldId id="256" r:id="rId2"/>
    <p:sldId id="257" r:id="rId3"/>
    <p:sldId id="258" r:id="rId4"/>
    <p:sldId id="270" r:id="rId5"/>
    <p:sldId id="272" r:id="rId6"/>
    <p:sldId id="273" r:id="rId7"/>
    <p:sldId id="259" r:id="rId8"/>
    <p:sldId id="261" r:id="rId9"/>
    <p:sldId id="260" r:id="rId10"/>
    <p:sldId id="263" r:id="rId11"/>
    <p:sldId id="278" r:id="rId12"/>
    <p:sldId id="279" r:id="rId13"/>
    <p:sldId id="264" r:id="rId14"/>
    <p:sldId id="277" r:id="rId15"/>
    <p:sldId id="265" r:id="rId16"/>
    <p:sldId id="266" r:id="rId17"/>
    <p:sldId id="267" r:id="rId18"/>
    <p:sldId id="268" r:id="rId19"/>
    <p:sldId id="269" r:id="rId20"/>
    <p:sldId id="280" r:id="rId21"/>
    <p:sldId id="276" r:id="rId22"/>
    <p:sldId id="271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4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D8DCB-41FB-47A4-9221-F96D7D3326C0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76AF7-39B3-446B-B34C-8F36AF01A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61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Latha" panose="020B0604020202020204" pitchFamily="34" charset="0"/>
                <a:cs typeface="Latha" panose="020B0604020202020204" pitchFamily="34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37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>
            <a:lvl1pPr>
              <a:defRPr>
                <a:latin typeface="Latha" panose="020B0604020202020204" pitchFamily="34" charset="0"/>
                <a:cs typeface="Latha" panose="020B0604020202020204" pitchFamily="34" charset="0"/>
              </a:defRPr>
            </a:lvl1pPr>
            <a:lvl2pPr>
              <a:defRPr>
                <a:latin typeface="Latha" panose="020B0604020202020204" pitchFamily="34" charset="0"/>
                <a:cs typeface="Latha" panose="020B0604020202020204" pitchFamily="34" charset="0"/>
              </a:defRPr>
            </a:lvl2pPr>
            <a:lvl3pPr>
              <a:defRPr>
                <a:latin typeface="Latha" panose="020B0604020202020204" pitchFamily="34" charset="0"/>
                <a:cs typeface="Latha" panose="020B0604020202020204" pitchFamily="34" charset="0"/>
              </a:defRPr>
            </a:lvl3pPr>
            <a:lvl4pPr>
              <a:defRPr>
                <a:latin typeface="Latha" panose="020B0604020202020204" pitchFamily="34" charset="0"/>
                <a:cs typeface="Latha" panose="020B0604020202020204" pitchFamily="34" charset="0"/>
              </a:defRPr>
            </a:lvl4pPr>
            <a:lvl5pPr>
              <a:defRPr>
                <a:latin typeface="Latha" panose="020B0604020202020204" pitchFamily="34" charset="0"/>
                <a:cs typeface="Latha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462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730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4563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Latha" panose="020B0604020202020204" pitchFamily="34" charset="0"/>
                <a:cs typeface="Latha" panose="020B0604020202020204" pitchFamily="34" charset="0"/>
              </a:defRPr>
            </a:lvl2pPr>
            <a:lvl3pPr>
              <a:defRPr>
                <a:latin typeface="Latha" panose="020B0604020202020204" pitchFamily="34" charset="0"/>
                <a:cs typeface="Latha" panose="020B0604020202020204" pitchFamily="34" charset="0"/>
              </a:defRPr>
            </a:lvl3pPr>
            <a:lvl4pPr>
              <a:defRPr>
                <a:latin typeface="Latha" panose="020B0604020202020204" pitchFamily="34" charset="0"/>
                <a:cs typeface="Latha" panose="020B0604020202020204" pitchFamily="34" charset="0"/>
              </a:defRPr>
            </a:lvl4pPr>
            <a:lvl5pPr>
              <a:defRPr>
                <a:latin typeface="Latha" panose="020B0604020202020204" pitchFamily="34" charset="0"/>
                <a:cs typeface="Latha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659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260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>
            <a:lvl1pPr>
              <a:defRPr>
                <a:latin typeface="UVN Viet Sach" panose="02040502050505030904" pitchFamily="18" charset="0"/>
              </a:defRPr>
            </a:lvl1pPr>
            <a:lvl2pPr>
              <a:defRPr>
                <a:latin typeface="UVN Viet Sach" panose="02040502050505030904" pitchFamily="18" charset="0"/>
              </a:defRPr>
            </a:lvl2pPr>
            <a:lvl3pPr>
              <a:defRPr>
                <a:latin typeface="UVN Viet Sach" panose="02040502050505030904" pitchFamily="18" charset="0"/>
              </a:defRPr>
            </a:lvl3pPr>
            <a:lvl4pPr>
              <a:defRPr>
                <a:latin typeface="UVN Viet Sach" panose="02040502050505030904" pitchFamily="18" charset="0"/>
              </a:defRPr>
            </a:lvl4pPr>
            <a:lvl5pPr>
              <a:defRPr>
                <a:latin typeface="UVN Viet Sach" panose="020405020505050309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>
            <a:lvl1pPr>
              <a:defRPr>
                <a:latin typeface="UVN Viet Sach" panose="02040502050505030904" pitchFamily="18" charset="0"/>
              </a:defRPr>
            </a:lvl1pPr>
            <a:lvl2pPr>
              <a:defRPr>
                <a:latin typeface="UVN Viet Sach" panose="02040502050505030904" pitchFamily="18" charset="0"/>
              </a:defRPr>
            </a:lvl2pPr>
            <a:lvl3pPr>
              <a:defRPr>
                <a:latin typeface="UVN Viet Sach" panose="02040502050505030904" pitchFamily="18" charset="0"/>
              </a:defRPr>
            </a:lvl3pPr>
            <a:lvl4pPr>
              <a:defRPr>
                <a:latin typeface="UVN Viet Sach" panose="02040502050505030904" pitchFamily="18" charset="0"/>
              </a:defRPr>
            </a:lvl4pPr>
            <a:lvl5pPr>
              <a:defRPr>
                <a:latin typeface="UVN Viet Sach" panose="020405020505050309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73C1A95B-B976-431D-A3BF-629A3E332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4/2018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6ACB0E7-AE26-42FB-A106-CE2AE3878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5099F6F-8130-4D97-A775-F3C5FC7B9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9E65D410-383E-49B1-B2C5-E242997E8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211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4/2018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297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25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4/2018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638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r>
              <a:rPr lang="en-US"/>
              <a:t>4/2018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94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  <a:latin typeface="Latha" panose="020B0604020202020204" pitchFamily="34" charset="0"/>
                <a:cs typeface="Latha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70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4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Latha" panose="020B0604020202020204" pitchFamily="34" charset="0"/>
          <a:ea typeface="+mn-ea"/>
          <a:cs typeface="Latha" panose="020B0604020202020204" pitchFamily="34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Latha" panose="020B0604020202020204" pitchFamily="34" charset="0"/>
          <a:ea typeface="+mn-ea"/>
          <a:cs typeface="Latha" panose="020B0604020202020204" pitchFamily="34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Latha" panose="020B0604020202020204" pitchFamily="34" charset="0"/>
          <a:ea typeface="+mn-ea"/>
          <a:cs typeface="Latha" panose="020B0604020202020204" pitchFamily="34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Latha" panose="020B0604020202020204" pitchFamily="34" charset="0"/>
          <a:ea typeface="+mn-ea"/>
          <a:cs typeface="Latha" panose="020B0604020202020204" pitchFamily="34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Latha" panose="020B0604020202020204" pitchFamily="34" charset="0"/>
          <a:ea typeface="+mn-ea"/>
          <a:cs typeface="Latha" panose="020B0604020202020204" pitchFamily="34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10" Type="http://schemas.openxmlformats.org/officeDocument/2006/relationships/image" Target="../media/image17.png"/><Relationship Id="rId4" Type="http://schemas.openxmlformats.org/officeDocument/2006/relationships/image" Target="../media/image100.png"/><Relationship Id="rId9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object, building&#10;&#10;Description generated with high confidence">
            <a:extLst>
              <a:ext uri="{FF2B5EF4-FFF2-40B4-BE49-F238E27FC236}">
                <a16:creationId xmlns:a16="http://schemas.microsoft.com/office/drawing/2014/main" id="{170A097B-D185-4EDA-888C-4A869E28D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2128" r="11909"/>
          <a:stretch/>
        </p:blipFill>
        <p:spPr>
          <a:xfrm>
            <a:off x="3112316" y="0"/>
            <a:ext cx="6031684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EFCE2B-B54C-4F92-AB6C-05417963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134" y="855677"/>
            <a:ext cx="2969703" cy="1367406"/>
          </a:xfrm>
        </p:spPr>
        <p:txBody>
          <a:bodyPr/>
          <a:lstStyle/>
          <a:p>
            <a:r>
              <a:rPr lang="en-US" dirty="0"/>
              <a:t>Bảo </a:t>
            </a:r>
            <a:r>
              <a:rPr lang="en-US" dirty="0" err="1"/>
              <a:t>mật</a:t>
            </a:r>
            <a:r>
              <a:rPr lang="en-US" dirty="0"/>
              <a:t> web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A88B8B-2A23-4EC4-B5AC-3729F3D70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0687" y="3274623"/>
            <a:ext cx="2852257" cy="3379124"/>
          </a:xfrm>
        </p:spPr>
        <p:txBody>
          <a:bodyPr/>
          <a:lstStyle/>
          <a:p>
            <a:r>
              <a:rPr lang="en-US" dirty="0" err="1"/>
              <a:t>Giảng</a:t>
            </a:r>
            <a:r>
              <a:rPr lang="en-US" dirty="0"/>
              <a:t> viên: TS. </a:t>
            </a:r>
            <a:r>
              <a:rPr lang="en-US" dirty="0" err="1"/>
              <a:t>TRần</a:t>
            </a:r>
            <a:r>
              <a:rPr lang="en-US" dirty="0"/>
              <a:t> </a:t>
            </a:r>
            <a:r>
              <a:rPr lang="en-US" dirty="0" err="1"/>
              <a:t>Hoàng</a:t>
            </a:r>
            <a:r>
              <a:rPr lang="en-US" dirty="0"/>
              <a:t> </a:t>
            </a:r>
            <a:r>
              <a:rPr lang="en-US" dirty="0" err="1"/>
              <a:t>Hải</a:t>
            </a:r>
            <a:endParaRPr lang="en-US" dirty="0"/>
          </a:p>
          <a:p>
            <a:r>
              <a:rPr lang="en-US" dirty="0"/>
              <a:t>Sinh viên: 	</a:t>
            </a:r>
            <a:r>
              <a:rPr lang="en-US" dirty="0" err="1"/>
              <a:t>Trần</a:t>
            </a:r>
            <a:r>
              <a:rPr lang="en-US" dirty="0"/>
              <a:t> </a:t>
            </a:r>
            <a:r>
              <a:rPr lang="en-US" dirty="0" err="1"/>
              <a:t>Đức</a:t>
            </a:r>
            <a:r>
              <a:rPr lang="en-US" dirty="0"/>
              <a:t> Anh 	V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Chí S</a:t>
            </a:r>
            <a:r>
              <a:rPr lang="vi-VN" dirty="0"/>
              <a:t>ơ</a:t>
            </a:r>
            <a:r>
              <a:rPr lang="en-US" dirty="0"/>
              <a:t>n</a:t>
            </a:r>
          </a:p>
          <a:p>
            <a:r>
              <a:rPr lang="en-US" dirty="0"/>
              <a:t>	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26C9884-2C90-45BA-A6A9-F57F2B0D8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4/2018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989C45E-AAA0-4C70-9EB6-0500A5C1F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3FE98A8-78A0-4376-907D-56AE3F82D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034161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506A4-416A-4174-899D-B58C3A165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Mã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trên bài toán khó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5F0D87-A580-4DCE-A9A6-15A009C897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b="1" dirty="0"/>
                  <a:t>Bài toán phân </a:t>
                </a:r>
                <a:r>
                  <a:rPr lang="en-US" sz="2400" b="1" dirty="0" err="1"/>
                  <a:t>tích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ra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thừa</a:t>
                </a:r>
                <a:r>
                  <a:rPr lang="en-US" sz="2400" b="1" dirty="0"/>
                  <a:t> số </a:t>
                </a:r>
                <a:r>
                  <a:rPr lang="en-US" sz="2400" b="1" dirty="0" err="1"/>
                  <a:t>nguyên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tố</a:t>
                </a:r>
                <a:endParaRPr lang="en-US" sz="2400" b="1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Chỉ cần lấy số n </a:t>
                </a:r>
                <a:r>
                  <a:rPr lang="en-US" dirty="0" err="1"/>
                  <a:t>đem</a:t>
                </a:r>
                <a:r>
                  <a:rPr lang="en-US" dirty="0"/>
                  <a:t> chia </a:t>
                </a:r>
                <a:r>
                  <a:rPr lang="en-US" dirty="0" err="1"/>
                  <a:t>cho</a:t>
                </a:r>
                <a:r>
                  <a:rPr lang="en-US" dirty="0"/>
                  <a:t> các số nguyễn </a:t>
                </a:r>
                <a:r>
                  <a:rPr lang="en-US" dirty="0" err="1"/>
                  <a:t>tố</a:t>
                </a:r>
                <a:r>
                  <a:rPr lang="en-US" dirty="0"/>
                  <a:t> nhỏ hơn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(dùng </a:t>
                </a:r>
                <a:r>
                  <a:rPr lang="en-US" b="0" dirty="0" err="1">
                    <a:ea typeface="Cambria Math" panose="02040503050406030204" pitchFamily="18" charset="0"/>
                  </a:rPr>
                  <a:t>sàng</a:t>
                </a:r>
                <a:r>
                  <a:rPr lang="en-US" dirty="0">
                    <a:ea typeface="Cambria Math" panose="02040503050406030204" pitchFamily="18" charset="0"/>
                  </a:rPr>
                  <a:t> Eratosthenes)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n lớn, cách làm này không </a:t>
                </a:r>
                <a:r>
                  <a:rPr lang="en-US" dirty="0" err="1"/>
                  <a:t>khả</a:t>
                </a:r>
                <a:r>
                  <a:rPr lang="en-US" dirty="0"/>
                  <a:t> thi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Với máy tính 1 MIPS: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5F0D87-A580-4DCE-A9A6-15A009C897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39" t="-1970" r="-26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C9E1FEE-960D-4E8D-B2BB-8D4CCDAAAD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645766"/>
              </p:ext>
            </p:extLst>
          </p:nvPr>
        </p:nvGraphicFramePr>
        <p:xfrm>
          <a:off x="1112939" y="3940729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95419874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726839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Số chữ số </a:t>
                      </a:r>
                      <a:r>
                        <a:rPr lang="en-US" dirty="0" err="1"/>
                        <a:t>thập</a:t>
                      </a:r>
                      <a:r>
                        <a:rPr lang="en-US" dirty="0"/>
                        <a:t> phân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Thời </a:t>
                      </a:r>
                      <a:r>
                        <a:rPr lang="en-US" dirty="0" err="1"/>
                        <a:t>gian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392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104 ngày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517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 năm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116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 </a:t>
                      </a:r>
                      <a:r>
                        <a:rPr lang="en-US" dirty="0" err="1"/>
                        <a:t>tỉ</a:t>
                      </a:r>
                      <a:r>
                        <a:rPr lang="en-US" dirty="0"/>
                        <a:t> năm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965722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4BD0F-DB5F-4608-BDBB-08AEBDB37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4/2018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13C99-8F89-49CE-B3A4-20C992F43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6AF17-6CA0-44E0-A84B-846F1998F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072032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CA59DA9-A111-46AD-BADA-475EAB8453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45" y="1751174"/>
            <a:ext cx="5494788" cy="455635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3082A4-E97B-412D-889C-D05FF2411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dirty="0" err="1"/>
              <a:t>Sàng</a:t>
            </a:r>
            <a:r>
              <a:rPr lang="en-US" dirty="0"/>
              <a:t> Eratosthenes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6D4E3-EA14-4954-B730-7ABF94DC19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</p:spPr>
        <p:txBody>
          <a:bodyPr/>
          <a:lstStyle/>
          <a:p>
            <a:r>
              <a:rPr lang="en-US"/>
              <a:t>4/2018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6F083-07E2-45A4-9409-9757BDBD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630C8-E644-490F-B20C-E0D864AA1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600D56-1384-41F6-A64D-B6FC440E2D35}"/>
              </a:ext>
            </a:extLst>
          </p:cNvPr>
          <p:cNvSpPr txBox="1"/>
          <p:nvPr/>
        </p:nvSpPr>
        <p:spPr>
          <a:xfrm>
            <a:off x="5512033" y="1837189"/>
            <a:ext cx="36990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/>
              <a:t>Bước 1: Tạo 1 danh sách</a:t>
            </a:r>
            <a:r>
              <a:rPr lang="en-US" dirty="0"/>
              <a:t> [2;n]</a:t>
            </a:r>
            <a:endParaRPr lang="vi-V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/>
              <a:t>Bước 2: Giả sử tất cả các số trong danh sách đều là số nguyên tố.</a:t>
            </a:r>
            <a:r>
              <a:rPr lang="en-US" dirty="0"/>
              <a:t> p = 2</a:t>
            </a:r>
            <a:endParaRPr lang="vi-V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/>
              <a:t>Bước 3: Tất cả các bội số của p: 2p, 3p, 4p,... sẽ bị đánh dấu</a:t>
            </a:r>
            <a:r>
              <a:rPr lang="en-US" dirty="0"/>
              <a:t>.</a:t>
            </a:r>
            <a:endParaRPr lang="vi-V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/>
              <a:t>Bước 4: Tìm các số còn lại chưa bị đánh dấu. </a:t>
            </a:r>
            <a:r>
              <a:rPr lang="en-US" dirty="0"/>
              <a:t>G</a:t>
            </a:r>
            <a:r>
              <a:rPr lang="vi-VN" dirty="0"/>
              <a:t>án cho p giá trị bằng số nguyên tố tiếp theo và quay lại bước 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/>
              <a:t>Khi giải thuật kết thúc, tất các số chưa bị đánh dấu trong danh sách là các số nguyên tố cần tìm.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22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925D0-12C6-4451-B4FB-7B4FA3429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Sàng</a:t>
            </a:r>
            <a:r>
              <a:rPr lang="en-US" dirty="0"/>
              <a:t> Eratosthenes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C6D7D-5D20-40C4-B58C-27361C7B8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103962"/>
          </a:xfrm>
        </p:spPr>
        <p:txBody>
          <a:bodyPr/>
          <a:lstStyle/>
          <a:p>
            <a:r>
              <a:rPr lang="vi-VN" dirty="0">
                <a:solidFill>
                  <a:srgbClr val="000000"/>
                </a:solidFill>
                <a:latin typeface="Courier New" panose="02070309020205020404" pitchFamily="49" charset="0"/>
              </a:rPr>
              <a:t>Input: một số nguyên </a:t>
            </a:r>
            <a:r>
              <a:rPr lang="vi-VN" i="1" dirty="0">
                <a:solidFill>
                  <a:srgbClr val="000000"/>
                </a:solidFill>
                <a:latin typeface="Courier New" panose="02070309020205020404" pitchFamily="49" charset="0"/>
              </a:rPr>
              <a:t>n</a:t>
            </a:r>
            <a:r>
              <a:rPr lang="vi-VN" dirty="0">
                <a:solidFill>
                  <a:srgbClr val="000000"/>
                </a:solidFill>
                <a:latin typeface="Courier New" panose="02070309020205020404" pitchFamily="49" charset="0"/>
              </a:rPr>
              <a:t> &gt; 1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vi-VN" dirty="0">
                <a:solidFill>
                  <a:srgbClr val="000000"/>
                </a:solidFill>
                <a:latin typeface="Courier New" panose="02070309020205020404" pitchFamily="49" charset="0"/>
              </a:rPr>
              <a:t>Cho </a:t>
            </a:r>
            <a:r>
              <a:rPr lang="vi-VN" i="1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vi-VN" dirty="0">
                <a:solidFill>
                  <a:srgbClr val="000000"/>
                </a:solidFill>
                <a:latin typeface="Courier New" panose="02070309020205020404" pitchFamily="49" charset="0"/>
              </a:rPr>
              <a:t> là một mảng boolean, được đánh số từ 2 đến </a:t>
            </a:r>
            <a:r>
              <a:rPr lang="vi-VN" i="1" dirty="0">
                <a:solidFill>
                  <a:srgbClr val="000000"/>
                </a:solidFill>
                <a:latin typeface="Courier New" panose="02070309020205020404" pitchFamily="49" charset="0"/>
              </a:rPr>
              <a:t>n</a:t>
            </a:r>
            <a:r>
              <a:rPr lang="vi-VN" dirty="0">
                <a:solidFill>
                  <a:srgbClr val="000000"/>
                </a:solidFill>
                <a:latin typeface="Courier New" panose="02070309020205020404" pitchFamily="49" charset="0"/>
              </a:rPr>
              <a:t>, khởi tạo bằng cách gán tất cả phần tử trong mảng là </a:t>
            </a:r>
            <a:r>
              <a:rPr lang="vi-VN" b="1" dirty="0">
                <a:solidFill>
                  <a:srgbClr val="000000"/>
                </a:solidFill>
                <a:latin typeface="Courier New" panose="02070309020205020404" pitchFamily="49" charset="0"/>
              </a:rPr>
              <a:t>true</a:t>
            </a:r>
            <a:r>
              <a:rPr lang="vi-VN" dirty="0">
                <a:solidFill>
                  <a:srgbClr val="000000"/>
                </a:solidFill>
                <a:latin typeface="Courier New" panose="02070309020205020404" pitchFamily="49" charset="0"/>
              </a:rPr>
              <a:t>. 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vi-VN" b="1" dirty="0">
                <a:solidFill>
                  <a:srgbClr val="000000"/>
                </a:solidFill>
                <a:latin typeface="Courier New" panose="02070309020205020404" pitchFamily="49" charset="0"/>
              </a:rPr>
              <a:t>for</a:t>
            </a:r>
            <a:r>
              <a:rPr lang="vi-V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vi-VN" i="1" dirty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vi-VN" dirty="0">
                <a:solidFill>
                  <a:srgbClr val="000000"/>
                </a:solidFill>
                <a:latin typeface="Courier New" panose="02070309020205020404" pitchFamily="49" charset="0"/>
              </a:rPr>
              <a:t> = 2, 3, 4,..., √n: 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vi-VN" b="1" dirty="0">
                <a:solidFill>
                  <a:srgbClr val="000000"/>
                </a:solidFill>
                <a:latin typeface="Courier New" panose="02070309020205020404" pitchFamily="49" charset="0"/>
              </a:rPr>
              <a:t>if</a:t>
            </a:r>
            <a:r>
              <a:rPr lang="vi-V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vi-VN" i="1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vi-VN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vi-VN" i="1" dirty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vi-VN" dirty="0">
                <a:solidFill>
                  <a:srgbClr val="000000"/>
                </a:solidFill>
                <a:latin typeface="Courier New" panose="02070309020205020404" pitchFamily="49" charset="0"/>
              </a:rPr>
              <a:t>] is </a:t>
            </a:r>
            <a:r>
              <a:rPr lang="vi-VN" b="1" dirty="0">
                <a:solidFill>
                  <a:srgbClr val="000000"/>
                </a:solidFill>
                <a:latin typeface="Courier New" panose="02070309020205020404" pitchFamily="49" charset="0"/>
              </a:rPr>
              <a:t>true</a:t>
            </a:r>
            <a:r>
              <a:rPr lang="vi-VN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vi-VN" b="1" dirty="0">
                <a:solidFill>
                  <a:srgbClr val="000000"/>
                </a:solidFill>
                <a:latin typeface="Courier New" panose="02070309020205020404" pitchFamily="49" charset="0"/>
              </a:rPr>
              <a:t>for</a:t>
            </a:r>
            <a:r>
              <a:rPr lang="vi-V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vi-VN" i="1" dirty="0">
                <a:solidFill>
                  <a:srgbClr val="000000"/>
                </a:solidFill>
                <a:latin typeface="Courier New" panose="02070309020205020404" pitchFamily="49" charset="0"/>
              </a:rPr>
              <a:t>j</a:t>
            </a:r>
            <a:r>
              <a:rPr lang="vi-VN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vi-VN" i="1" dirty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vi-VN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vi-VN" i="1" dirty="0">
                <a:solidFill>
                  <a:srgbClr val="000000"/>
                </a:solidFill>
                <a:latin typeface="Courier New" panose="02070309020205020404" pitchFamily="49" charset="0"/>
              </a:rPr>
              <a:t>i+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1</a:t>
            </a:r>
            <a:r>
              <a:rPr lang="vi-VN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vi-VN" i="1" dirty="0">
                <a:solidFill>
                  <a:srgbClr val="000000"/>
                </a:solidFill>
                <a:latin typeface="Courier New" panose="02070309020205020404" pitchFamily="49" charset="0"/>
              </a:rPr>
              <a:t>i+2</a:t>
            </a:r>
            <a:r>
              <a:rPr lang="vi-VN" dirty="0">
                <a:solidFill>
                  <a:srgbClr val="000000"/>
                </a:solidFill>
                <a:latin typeface="Courier New" panose="02070309020205020404" pitchFamily="49" charset="0"/>
              </a:rPr>
              <a:t>,...: 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vi-VN" i="1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vi-VN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vi-VN" i="1" dirty="0">
                <a:solidFill>
                  <a:srgbClr val="000000"/>
                </a:solidFill>
                <a:latin typeface="Courier New" panose="02070309020205020404" pitchFamily="49" charset="0"/>
              </a:rPr>
              <a:t>j</a:t>
            </a:r>
            <a:r>
              <a:rPr lang="vi-VN" dirty="0">
                <a:solidFill>
                  <a:srgbClr val="000000"/>
                </a:solidFill>
                <a:latin typeface="Courier New" panose="02070309020205020404" pitchFamily="49" charset="0"/>
              </a:rPr>
              <a:t>]:= </a:t>
            </a:r>
            <a:r>
              <a:rPr lang="vi-VN" b="1" dirty="0">
                <a:solidFill>
                  <a:srgbClr val="000000"/>
                </a:solidFill>
                <a:latin typeface="Courier New" panose="02070309020205020404" pitchFamily="49" charset="0"/>
              </a:rPr>
              <a:t>false</a:t>
            </a:r>
            <a:r>
              <a:rPr lang="vi-V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vi-VN" dirty="0">
                <a:solidFill>
                  <a:srgbClr val="000000"/>
                </a:solidFill>
                <a:latin typeface="Courier New" panose="02070309020205020404" pitchFamily="49" charset="0"/>
              </a:rPr>
              <a:t>Lúc này,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vi-VN" i="1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vi-VN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vi-VN" i="1" dirty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vi-VN" dirty="0">
                <a:solidFill>
                  <a:srgbClr val="000000"/>
                </a:solidFill>
                <a:latin typeface="Courier New" panose="02070309020205020404" pitchFamily="49" charset="0"/>
              </a:rPr>
              <a:t>] nếu </a:t>
            </a:r>
            <a:r>
              <a:rPr lang="vi-VN" b="1" dirty="0">
                <a:solidFill>
                  <a:srgbClr val="000000"/>
                </a:solidFill>
                <a:latin typeface="Courier New" panose="02070309020205020404" pitchFamily="49" charset="0"/>
              </a:rPr>
              <a:t>true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thì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vi-VN" dirty="0">
                <a:solidFill>
                  <a:srgbClr val="000000"/>
                </a:solidFill>
                <a:latin typeface="Courier New" panose="02070309020205020404" pitchFamily="49" charset="0"/>
              </a:rPr>
              <a:t> là số nguyên tố.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7082D-A75D-4072-ABDE-F7D378E48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0EB25-EBA0-4878-9400-79C2AB8EA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58469-405A-41AE-8264-5A01F8853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790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959F9-D462-42AC-B86C-B2CFDC578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448" y="286604"/>
            <a:ext cx="8875552" cy="1450757"/>
          </a:xfrm>
        </p:spPr>
        <p:txBody>
          <a:bodyPr/>
          <a:lstStyle/>
          <a:p>
            <a:r>
              <a:rPr lang="en-US" dirty="0"/>
              <a:t>Mã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trên bài toán khó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CA6D44-5094-4C57-B692-4E87CFE805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87679"/>
                <a:ext cx="7543801" cy="4023360"/>
              </a:xfrm>
            </p:spPr>
            <p:txBody>
              <a:bodyPr/>
              <a:lstStyle/>
              <a:p>
                <a:r>
                  <a:rPr lang="en-US" sz="2400" b="1" dirty="0"/>
                  <a:t>Bài toán tính </a:t>
                </a:r>
                <a:r>
                  <a:rPr lang="en-US" sz="2400" b="1" dirty="0" err="1"/>
                  <a:t>logarit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rời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rạc</a:t>
                </a:r>
                <a:r>
                  <a:rPr lang="en-US" sz="2400" b="1" dirty="0"/>
                  <a:t> và “khai </a:t>
                </a:r>
                <a:r>
                  <a:rPr lang="en-US" sz="2400" b="1" dirty="0" err="1"/>
                  <a:t>căn</a:t>
                </a:r>
                <a:r>
                  <a:rPr lang="en-US" sz="2400" b="1" dirty="0"/>
                  <a:t>” </a:t>
                </a:r>
                <a:r>
                  <a:rPr lang="en-US" sz="2400" b="1" dirty="0" err="1"/>
                  <a:t>rời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rạc</a:t>
                </a:r>
                <a:r>
                  <a:rPr lang="en-US" dirty="0"/>
                  <a:t>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Với a, m là số tự nhiên </a:t>
                </a:r>
                <a:r>
                  <a:rPr lang="en-US" dirty="0" err="1"/>
                  <a:t>cho</a:t>
                </a:r>
                <a:r>
                  <a:rPr lang="en-US" dirty="0"/>
                  <a:t> </a:t>
                </a:r>
                <a:r>
                  <a:rPr lang="en-US" dirty="0" err="1"/>
                  <a:t>tr</a:t>
                </a:r>
                <a:r>
                  <a:rPr lang="vi-VN" dirty="0"/>
                  <a:t>ư</a:t>
                </a:r>
                <a:r>
                  <a:rPr lang="en-US" dirty="0" err="1"/>
                  <a:t>ớc</a:t>
                </a: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Tính k khi biết n </a:t>
                </a:r>
                <a:r>
                  <a:rPr lang="en-US" dirty="0" err="1"/>
                  <a:t>khá</a:t>
                </a:r>
                <a:r>
                  <a:rPr lang="en-US" dirty="0"/>
                  <a:t> nhanh (</a:t>
                </a:r>
                <a:r>
                  <a:rPr lang="en-US" dirty="0" err="1"/>
                  <a:t>cho</a:t>
                </a:r>
                <a:r>
                  <a:rPr lang="en-US" dirty="0"/>
                  <a:t> </a:t>
                </a:r>
                <a:r>
                  <a:rPr lang="en-US" dirty="0" err="1"/>
                  <a:t>dù</a:t>
                </a:r>
                <a:r>
                  <a:rPr lang="en-US" dirty="0"/>
                  <a:t> n rất lớn)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Cho k, tìm n </a:t>
                </a:r>
                <a:r>
                  <a:rPr lang="en-US" dirty="0" err="1"/>
                  <a:t>thỏa</a:t>
                </a:r>
                <a:r>
                  <a:rPr lang="en-US" dirty="0"/>
                  <a:t> </a:t>
                </a:r>
                <a:r>
                  <a:rPr lang="en-US" dirty="0" err="1"/>
                  <a:t>mãn</a:t>
                </a:r>
                <a:r>
                  <a:rPr lang="en-US" dirty="0"/>
                  <a:t>, lại rất khó (tính </a:t>
                </a:r>
                <a:r>
                  <a:rPr lang="en-US" dirty="0" err="1"/>
                  <a:t>logarit</a:t>
                </a:r>
                <a:r>
                  <a:rPr lang="en-US" dirty="0"/>
                  <a:t> </a:t>
                </a:r>
                <a:r>
                  <a:rPr lang="en-US" dirty="0" err="1"/>
                  <a:t>rời</a:t>
                </a:r>
                <a:r>
                  <a:rPr lang="en-US" dirty="0"/>
                  <a:t> </a:t>
                </a:r>
                <a:r>
                  <a:rPr lang="en-US" dirty="0" err="1"/>
                  <a:t>rạc</a:t>
                </a:r>
                <a:r>
                  <a:rPr lang="en-US" dirty="0"/>
                  <a:t>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Cho k, n, tìm a cũng </a:t>
                </a:r>
                <a:r>
                  <a:rPr lang="en-US" dirty="0" err="1"/>
                  <a:t>vô</a:t>
                </a:r>
                <a:r>
                  <a:rPr lang="en-US" dirty="0"/>
                  <a:t> cùng khó (khai </a:t>
                </a:r>
                <a:r>
                  <a:rPr lang="en-US" dirty="0" err="1"/>
                  <a:t>căn</a:t>
                </a:r>
                <a:r>
                  <a:rPr lang="en-US" dirty="0"/>
                  <a:t> </a:t>
                </a:r>
                <a:r>
                  <a:rPr lang="en-US" dirty="0" err="1"/>
                  <a:t>rời</a:t>
                </a:r>
                <a:r>
                  <a:rPr lang="en-US" dirty="0"/>
                  <a:t> </a:t>
                </a:r>
                <a:r>
                  <a:rPr lang="en-US" dirty="0" err="1"/>
                  <a:t>rạc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CA6D44-5094-4C57-B692-4E87CFE805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87679"/>
                <a:ext cx="7543801" cy="4023360"/>
              </a:xfrm>
              <a:blipFill>
                <a:blip r:embed="rId2"/>
                <a:stretch>
                  <a:fillRect l="-1939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E43A1-A243-42B3-A8A3-DB6249592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EBD50-4081-4A8C-A3C5-ADD5652F9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057C0-BC4A-4EA4-9B63-F2F7A38F1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167854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EEED2-B2A6-43E1-B093-FE1D1DB3D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7D99B-BD68-44F8-9F8E-E2DD3D403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A373C-AA69-41D9-BD89-3BC71E913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 descr="A picture containing sky&#10;&#10;Description generated with very high confidence">
            <a:extLst>
              <a:ext uri="{FF2B5EF4-FFF2-40B4-BE49-F238E27FC236}">
                <a16:creationId xmlns:a16="http://schemas.microsoft.com/office/drawing/2014/main" id="{E0DA814D-97AF-447A-A000-A1CA8F104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39" y="108590"/>
            <a:ext cx="4572000" cy="2877168"/>
          </a:xfrm>
          <a:prstGeom prst="rect">
            <a:avLst/>
          </a:prstGeom>
        </p:spPr>
      </p:pic>
      <p:pic>
        <p:nvPicPr>
          <p:cNvPr id="10" name="Picture 9" descr="A picture containing sky, table, outdoor, boat&#10;&#10;Description generated with very high confidence">
            <a:extLst>
              <a:ext uri="{FF2B5EF4-FFF2-40B4-BE49-F238E27FC236}">
                <a16:creationId xmlns:a16="http://schemas.microsoft.com/office/drawing/2014/main" id="{41AB8A20-982A-4E6C-B955-73ED84680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641" y="2985758"/>
            <a:ext cx="4785996" cy="29549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21D6595-5429-4A78-85F4-B6BB6B2B39D5}"/>
              </a:ext>
            </a:extLst>
          </p:cNvPr>
          <p:cNvSpPr txBox="1"/>
          <p:nvPr/>
        </p:nvSpPr>
        <p:spPr>
          <a:xfrm>
            <a:off x="5394121" y="1085509"/>
            <a:ext cx="3305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Logarit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thông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ờng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(với số thực), có thể tính gần dễ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dàng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ngày cả với máy tính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cầm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tay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1B6F09-8B2F-4A5D-ABDC-E9C2CF6E9B22}"/>
              </a:ext>
            </a:extLst>
          </p:cNvPr>
          <p:cNvSpPr txBox="1"/>
          <p:nvPr/>
        </p:nvSpPr>
        <p:spPr>
          <a:xfrm>
            <a:off x="5394121" y="4043494"/>
            <a:ext cx="3378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“Hàm </a:t>
            </a:r>
            <a:r>
              <a:rPr lang="en-US" dirty="0" err="1"/>
              <a:t>logarit</a:t>
            </a:r>
            <a:r>
              <a:rPr lang="en-US" dirty="0"/>
              <a:t> </a:t>
            </a:r>
            <a:r>
              <a:rPr lang="en-US" dirty="0" err="1"/>
              <a:t>rời</a:t>
            </a:r>
            <a:r>
              <a:rPr lang="en-US" dirty="0"/>
              <a:t> </a:t>
            </a:r>
            <a:r>
              <a:rPr lang="en-US" dirty="0" err="1"/>
              <a:t>rạc</a:t>
            </a:r>
            <a:r>
              <a:rPr lang="en-US" dirty="0"/>
              <a:t>” biến </a:t>
            </a:r>
            <a:r>
              <a:rPr lang="en-US" dirty="0" err="1"/>
              <a:t>thiên</a:t>
            </a:r>
            <a:r>
              <a:rPr lang="en-US" dirty="0"/>
              <a:t> rất bất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ờng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61E29E-F82A-434B-9326-11F00ACD15A8}"/>
              </a:ext>
            </a:extLst>
          </p:cNvPr>
          <p:cNvSpPr txBox="1"/>
          <p:nvPr/>
        </p:nvSpPr>
        <p:spPr>
          <a:xfrm>
            <a:off x="478639" y="5862926"/>
            <a:ext cx="6148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https://www.math.ucdavis.edu/~anne/FQ2010/NumberTheory-discrete_log.html</a:t>
            </a:r>
          </a:p>
        </p:txBody>
      </p:sp>
    </p:spTree>
    <p:extLst>
      <p:ext uri="{BB962C8B-B14F-4D97-AF65-F5344CB8AC3E}">
        <p14:creationId xmlns:p14="http://schemas.microsoft.com/office/powerpoint/2010/main" val="959830431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33600-73E1-4D31-A9E8-0BFA67D0E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23" y="186292"/>
            <a:ext cx="7543801" cy="1605227"/>
          </a:xfrm>
        </p:spPr>
        <p:txBody>
          <a:bodyPr/>
          <a:lstStyle/>
          <a:p>
            <a:r>
              <a:rPr lang="en-US" dirty="0"/>
              <a:t>Thuật toán mã hóa </a:t>
            </a:r>
            <a:r>
              <a:rPr lang="en-US" dirty="0" err="1"/>
              <a:t>mũ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Pohlig</a:t>
            </a:r>
            <a:r>
              <a:rPr lang="en-US" dirty="0"/>
              <a:t>-Hellman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7F3A8D-0722-46E0-8B24-2A7109CB22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Mã </a:t>
                </a:r>
                <a:r>
                  <a:rPr lang="en-US" dirty="0" err="1"/>
                  <a:t>hóa</a:t>
                </a:r>
                <a:r>
                  <a:rPr lang="en-US" dirty="0"/>
                  <a:t>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ρ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ρ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ố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nguy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ê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ố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kh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ô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ng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nh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ỏ </m:t>
                    </m:r>
                  </m:oMath>
                </a14:m>
                <a:endParaRPr lang="en-US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ố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ự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nhi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ê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key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th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ỏ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ã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ã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ó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Giải mã:</a:t>
                </a:r>
              </a:p>
              <a:p>
                <a:r>
                  <a:rPr lang="en-US" dirty="0"/>
                  <a:t>Tính d: </a:t>
                </a:r>
                <a:r>
                  <a:rPr lang="en-US" dirty="0" err="1"/>
                  <a:t>nghịch</a:t>
                </a:r>
                <a:r>
                  <a:rPr lang="en-US" dirty="0"/>
                  <a:t> </a:t>
                </a:r>
                <a:r>
                  <a:rPr lang="en-US" dirty="0" err="1"/>
                  <a:t>đảo</a:t>
                </a:r>
                <a:r>
                  <a:rPr lang="en-US" dirty="0"/>
                  <a:t> của e </a:t>
                </a:r>
                <a:r>
                  <a:rPr lang="en-US" dirty="0" err="1"/>
                  <a:t>theo</a:t>
                </a:r>
                <a:r>
                  <a:rPr lang="en-US" dirty="0"/>
                  <a:t> mod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ρ</m:t>
                    </m:r>
                  </m:oMath>
                </a14:m>
                <a:r>
                  <a:rPr lang="en-US" dirty="0"/>
                  <a:t> – 1) (dùng </a:t>
                </a:r>
                <a:r>
                  <a:rPr lang="en-US" dirty="0" err="1"/>
                  <a:t>Eclid</a:t>
                </a:r>
                <a:r>
                  <a:rPr lang="en-US" dirty="0"/>
                  <a:t> </a:t>
                </a:r>
                <a:r>
                  <a:rPr lang="en-US" dirty="0" err="1"/>
                  <a:t>mở</a:t>
                </a:r>
                <a:r>
                  <a:rPr lang="en-US" dirty="0"/>
                  <a:t> </a:t>
                </a:r>
                <a:r>
                  <a:rPr lang="en-US" dirty="0" err="1"/>
                  <a:t>rộng</a:t>
                </a:r>
                <a:r>
                  <a:rPr lang="en-US" dirty="0"/>
                  <a:t>)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7F3A8D-0722-46E0-8B24-2A7109CB22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19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DF7C8-EE22-4BB3-95C6-AA5A16D5E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884CE-F546-42E0-B965-0B12F51A0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46702-D617-441E-819F-804D40465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360876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83EB2-AF4B-4EF0-A8AF-755BB0FD8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Thuật toán chuyển </a:t>
            </a:r>
            <a:r>
              <a:rPr lang="en-US" dirty="0" err="1"/>
              <a:t>chìa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Diffie - Hellman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AD0E588-97B1-4510-81BF-2F0B0FFA8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904457"/>
            <a:ext cx="7543800" cy="397622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Chìa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mã cũng là 1 con số nào đó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Chuyển </a:t>
            </a:r>
            <a:r>
              <a:rPr lang="en-US" dirty="0" err="1"/>
              <a:t>chìa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cũng chính là chuyển thông tin cần thiết để cả 2 cùng tính một con số </a:t>
            </a:r>
            <a:r>
              <a:rPr lang="en-US" dirty="0" err="1"/>
              <a:t>chung</a:t>
            </a:r>
            <a:r>
              <a:rPr lang="en-US" dirty="0"/>
              <a:t> làm </a:t>
            </a:r>
            <a:r>
              <a:rPr lang="en-US" dirty="0" err="1"/>
              <a:t>chìa</a:t>
            </a:r>
            <a:r>
              <a:rPr lang="en-US" dirty="0"/>
              <a:t> </a:t>
            </a:r>
            <a:r>
              <a:rPr lang="en-US" dirty="0" err="1"/>
              <a:t>khóa</a:t>
            </a:r>
            <a:endParaRPr lang="en-US" dirty="0"/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2F72ED-91E0-468F-AF6F-A1B68A92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4/2018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3E3DDA-12A5-4523-8F70-72F849608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C2D877-4EED-4FC5-81F0-E741277D2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963384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1265C71B-884D-467F-A4DD-607710274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481" y="227188"/>
            <a:ext cx="3921037" cy="58884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4DF68C-2DAC-4B4C-9EDC-6836F3B20098}"/>
                  </a:ext>
                </a:extLst>
              </p:cNvPr>
              <p:cNvSpPr txBox="1"/>
              <p:nvPr/>
            </p:nvSpPr>
            <p:spPr>
              <a:xfrm>
                <a:off x="753610" y="616000"/>
                <a:ext cx="206369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Phần tử </a:t>
                </a:r>
                <a:r>
                  <a:rPr lang="en-US" b="0" dirty="0" err="1"/>
                  <a:t>sinh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Số nguyễn </a:t>
                </a:r>
                <a:r>
                  <a:rPr lang="en-US" b="0" dirty="0" err="1"/>
                  <a:t>tố</a:t>
                </a:r>
                <a:r>
                  <a:rPr lang="en-US" b="0" dirty="0"/>
                  <a:t>  đủ lớn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4DF68C-2DAC-4B4C-9EDC-6836F3B20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10" y="616000"/>
                <a:ext cx="2063691" cy="923330"/>
              </a:xfrm>
              <a:prstGeom prst="rect">
                <a:avLst/>
              </a:prstGeom>
              <a:blipFill>
                <a:blip r:embed="rId3"/>
                <a:stretch>
                  <a:fillRect l="-2663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A398F56-9BB2-45CE-AF7B-1425B41E7282}"/>
                  </a:ext>
                </a:extLst>
              </p:cNvPr>
              <p:cNvSpPr txBox="1"/>
              <p:nvPr/>
            </p:nvSpPr>
            <p:spPr>
              <a:xfrm>
                <a:off x="6880370" y="763398"/>
                <a:ext cx="17197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A398F56-9BB2-45CE-AF7B-1425B41E7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370" y="763398"/>
                <a:ext cx="1719743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C282E7-3CFF-4537-A4CA-F5286558A7DD}"/>
                  </a:ext>
                </a:extLst>
              </p:cNvPr>
              <p:cNvSpPr txBox="1"/>
              <p:nvPr/>
            </p:nvSpPr>
            <p:spPr>
              <a:xfrm>
                <a:off x="1157681" y="1543574"/>
                <a:ext cx="9563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C282E7-3CFF-4537-A4CA-F5286558A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681" y="1543574"/>
                <a:ext cx="95634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14EF301-B314-429C-8A5B-8730301568C1}"/>
                  </a:ext>
                </a:extLst>
              </p:cNvPr>
              <p:cNvSpPr txBox="1"/>
              <p:nvPr/>
            </p:nvSpPr>
            <p:spPr>
              <a:xfrm>
                <a:off x="7358543" y="1543574"/>
                <a:ext cx="9563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14EF301-B314-429C-8A5B-873030156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543" y="1543574"/>
                <a:ext cx="956345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01B491-1BD6-4709-9A8C-7F237F2126C8}"/>
                  </a:ext>
                </a:extLst>
              </p:cNvPr>
              <p:cNvSpPr txBox="1"/>
              <p:nvPr/>
            </p:nvSpPr>
            <p:spPr>
              <a:xfrm>
                <a:off x="553673" y="2409038"/>
                <a:ext cx="19126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01B491-1BD6-4709-9A8C-7F237F212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673" y="2409038"/>
                <a:ext cx="1912689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4AD89E-90FD-4531-BAA3-17C33243862C}"/>
                  </a:ext>
                </a:extLst>
              </p:cNvPr>
              <p:cNvSpPr txBox="1"/>
              <p:nvPr/>
            </p:nvSpPr>
            <p:spPr>
              <a:xfrm>
                <a:off x="6921615" y="2409038"/>
                <a:ext cx="1637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4AD89E-90FD-4531-BAA3-17C332438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615" y="2409038"/>
                <a:ext cx="1637252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6F9F578-8F43-4BB9-A755-EE881FF9E5CD}"/>
                  </a:ext>
                </a:extLst>
              </p:cNvPr>
              <p:cNvSpPr txBox="1"/>
              <p:nvPr/>
            </p:nvSpPr>
            <p:spPr>
              <a:xfrm>
                <a:off x="402672" y="5505974"/>
                <a:ext cx="2063691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6F9F578-8F43-4BB9-A755-EE881FF9E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72" y="5505974"/>
                <a:ext cx="2063691" cy="639983"/>
              </a:xfrm>
              <a:prstGeom prst="rect">
                <a:avLst/>
              </a:prstGeom>
              <a:blipFill>
                <a:blip r:embed="rId9"/>
                <a:stretch>
                  <a:fillRect b="-7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DCF14AD-7BC7-4D76-B8F7-BA7180A5E4AC}"/>
                  </a:ext>
                </a:extLst>
              </p:cNvPr>
              <p:cNvSpPr txBox="1"/>
              <p:nvPr/>
            </p:nvSpPr>
            <p:spPr>
              <a:xfrm>
                <a:off x="6804869" y="5505974"/>
                <a:ext cx="2063691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DCF14AD-7BC7-4D76-B8F7-BA7180A5E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869" y="5505974"/>
                <a:ext cx="2063691" cy="639983"/>
              </a:xfrm>
              <a:prstGeom prst="rect">
                <a:avLst/>
              </a:prstGeom>
              <a:blipFill>
                <a:blip r:embed="rId10"/>
                <a:stretch>
                  <a:fillRect b="-7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A7AD6E-CAC6-483A-A4BC-ED52D2B16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4/2018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154901-F35A-46A3-9E74-F84729D0A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58706FA-3E4B-4574-A674-B1A4363FD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9697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E5A886-AE0E-4AA8-878A-9AD6835DF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Thuật toán mã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công khai RSA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671100-6433-46EA-9462-D5E809DB7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8119705" cy="4023360"/>
          </a:xfrm>
        </p:spPr>
        <p:txBody>
          <a:bodyPr/>
          <a:lstStyle/>
          <a:p>
            <a:r>
              <a:rPr lang="en-US" dirty="0"/>
              <a:t>Ra </a:t>
            </a:r>
            <a:r>
              <a:rPr lang="en-US" dirty="0" err="1"/>
              <a:t>đời</a:t>
            </a:r>
            <a:r>
              <a:rPr lang="en-US" dirty="0"/>
              <a:t> năm 1978 </a:t>
            </a:r>
            <a:r>
              <a:rPr lang="en-US" dirty="0" err="1"/>
              <a:t>bởi</a:t>
            </a:r>
            <a:r>
              <a:rPr lang="en-US" dirty="0"/>
              <a:t> 3 nhà </a:t>
            </a:r>
            <a:r>
              <a:rPr lang="en-US" dirty="0" err="1"/>
              <a:t>khoa</a:t>
            </a:r>
            <a:r>
              <a:rPr lang="en-US" dirty="0"/>
              <a:t> học của Học </a:t>
            </a:r>
            <a:r>
              <a:rPr lang="en-US" dirty="0" err="1"/>
              <a:t>viện</a:t>
            </a:r>
            <a:r>
              <a:rPr lang="en-US" dirty="0"/>
              <a:t> Công nghệ </a:t>
            </a:r>
            <a:r>
              <a:rPr lang="en-US" dirty="0" err="1"/>
              <a:t>Massachuset</a:t>
            </a:r>
            <a:r>
              <a:rPr lang="en-US" dirty="0"/>
              <a:t>: R. </a:t>
            </a:r>
            <a:r>
              <a:rPr lang="en-US" dirty="0" err="1"/>
              <a:t>Rivest</a:t>
            </a:r>
            <a:r>
              <a:rPr lang="en-US" dirty="0"/>
              <a:t>, A. Shamir và L. </a:t>
            </a:r>
            <a:r>
              <a:rPr lang="en-US" dirty="0" err="1"/>
              <a:t>Adleman</a:t>
            </a:r>
            <a:endParaRPr lang="en-US" dirty="0"/>
          </a:p>
          <a:p>
            <a:r>
              <a:rPr lang="en-US" sz="2400" b="1" dirty="0"/>
              <a:t>Mô hình hệ </a:t>
            </a:r>
            <a:r>
              <a:rPr lang="en-US" sz="2400" b="1" dirty="0" err="1"/>
              <a:t>mật</a:t>
            </a:r>
            <a:r>
              <a:rPr lang="en-US" sz="2400" b="1" dirty="0"/>
              <a:t> mã phi </a:t>
            </a:r>
            <a:r>
              <a:rPr lang="en-US" sz="2400" b="1" dirty="0" err="1"/>
              <a:t>đối</a:t>
            </a:r>
            <a:r>
              <a:rPr lang="en-US" sz="2400" b="1" dirty="0"/>
              <a:t> </a:t>
            </a:r>
            <a:r>
              <a:rPr lang="en-US" sz="2400" b="1" dirty="0" err="1"/>
              <a:t>xứng</a:t>
            </a:r>
            <a:r>
              <a:rPr lang="en-US" sz="2400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2 </a:t>
            </a:r>
            <a:r>
              <a:rPr lang="en-US" dirty="0" err="1"/>
              <a:t>chìa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lập mã và giải mã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Chìa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lập mã công khai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biết (hệ mã </a:t>
            </a:r>
            <a:r>
              <a:rPr lang="en-US" dirty="0" err="1"/>
              <a:t>khóa</a:t>
            </a:r>
            <a:r>
              <a:rPr lang="en-US" dirty="0"/>
              <a:t> công khai)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Chìa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giải mã chỉ có </a:t>
            </a:r>
            <a:r>
              <a:rPr lang="en-US" dirty="0" err="1"/>
              <a:t>duy</a:t>
            </a:r>
            <a:r>
              <a:rPr lang="en-US" dirty="0"/>
              <a:t> nhất 1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biết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Chìa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công khai không thể tính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chìa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bí</a:t>
            </a:r>
            <a:r>
              <a:rPr lang="en-US" dirty="0"/>
              <a:t> </a:t>
            </a:r>
            <a:r>
              <a:rPr lang="en-US" dirty="0" err="1"/>
              <a:t>mật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3AF890-AACB-41B2-A0B5-586C97564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FC5B3-29E8-4552-8974-031307F41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2A4C0-BC0F-4220-87D6-E7DCEDC47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012793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05FE5-55F7-4158-8565-10DE66879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Thuật toán mã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công khai RSA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45D61F-E728-46B7-950B-ED61387150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Chọn 2 số nguyễn </a:t>
                </a:r>
                <a:r>
                  <a:rPr lang="en-US" dirty="0" err="1"/>
                  <a:t>tố</a:t>
                </a:r>
                <a:r>
                  <a:rPr lang="en-US" dirty="0"/>
                  <a:t> p, q đủ lớn (</a:t>
                </a:r>
                <a:r>
                  <a:rPr lang="en-US" dirty="0" err="1"/>
                  <a:t>khoảng</a:t>
                </a:r>
                <a:r>
                  <a:rPr lang="en-US" dirty="0"/>
                  <a:t> 150 chữ số </a:t>
                </a:r>
                <a:r>
                  <a:rPr lang="en-US" dirty="0" err="1"/>
                  <a:t>thập</a:t>
                </a:r>
                <a:r>
                  <a:rPr lang="en-US" dirty="0"/>
                  <a:t> phân)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0" dirty="0"/>
                  <a:t>Tính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b="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Chọn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err="1"/>
                  <a:t>thỏa</a:t>
                </a:r>
                <a:r>
                  <a:rPr lang="en-US" dirty="0"/>
                  <a:t> </a:t>
                </a:r>
                <a:r>
                  <a:rPr lang="en-US" dirty="0" err="1"/>
                  <a:t>mãn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Tính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bằng Euclid </a:t>
                </a:r>
                <a:r>
                  <a:rPr lang="en-US" dirty="0" err="1"/>
                  <a:t>mở</a:t>
                </a:r>
                <a:r>
                  <a:rPr lang="en-US" dirty="0"/>
                  <a:t> </a:t>
                </a:r>
                <a:r>
                  <a:rPr lang="en-US" dirty="0" err="1"/>
                  <a:t>rộng</a:t>
                </a: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Dùng bộ số (e, n) làm </a:t>
                </a:r>
                <a:r>
                  <a:rPr lang="en-US" dirty="0" err="1"/>
                  <a:t>chìa</a:t>
                </a:r>
                <a:r>
                  <a:rPr lang="en-US" dirty="0"/>
                  <a:t> </a:t>
                </a:r>
                <a:r>
                  <a:rPr lang="en-US" dirty="0" err="1"/>
                  <a:t>khóa</a:t>
                </a:r>
                <a:r>
                  <a:rPr lang="en-US" dirty="0"/>
                  <a:t> mã </a:t>
                </a:r>
                <a:r>
                  <a:rPr lang="en-US" dirty="0" err="1"/>
                  <a:t>hóa</a:t>
                </a:r>
                <a:r>
                  <a:rPr lang="en-US" dirty="0"/>
                  <a:t> công khai: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b="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Dùng bộ số (d, n) làm </a:t>
                </a:r>
                <a:r>
                  <a:rPr lang="en-US" dirty="0" err="1"/>
                  <a:t>chìa</a:t>
                </a:r>
                <a:r>
                  <a:rPr lang="en-US" dirty="0"/>
                  <a:t> </a:t>
                </a:r>
                <a:r>
                  <a:rPr lang="en-US" dirty="0" err="1"/>
                  <a:t>khóa</a:t>
                </a:r>
                <a:r>
                  <a:rPr lang="en-US" dirty="0"/>
                  <a:t> giải mã: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45D61F-E728-46B7-950B-ED61387150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39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D93C7-F3DB-448B-AC92-5AACA514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95D57-9EF5-4272-8CF2-39D2EB2B7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6171A-7B9B-4AD7-8AFE-1E32E49CA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645105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524B4-C641-4886-965F-D8B7A5047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cần thêm các công nghệ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927CD-82C7-4CBE-B46A-0ADA3F70D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1" y="2463801"/>
            <a:ext cx="8184481" cy="273685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Vấn</a:t>
            </a:r>
            <a:r>
              <a:rPr lang="en-US" dirty="0"/>
              <a:t> đề “</a:t>
            </a:r>
            <a:r>
              <a:rPr lang="en-US" dirty="0" err="1"/>
              <a:t>ai</a:t>
            </a:r>
            <a:r>
              <a:rPr lang="en-US" dirty="0"/>
              <a:t> là </a:t>
            </a:r>
            <a:r>
              <a:rPr lang="en-US" dirty="0" err="1"/>
              <a:t>ai</a:t>
            </a:r>
            <a:r>
              <a:rPr lang="en-US" dirty="0"/>
              <a:t>” (client biết chắc </a:t>
            </a:r>
            <a:r>
              <a:rPr lang="en-US" dirty="0" err="1"/>
              <a:t>chắn</a:t>
            </a:r>
            <a:r>
              <a:rPr lang="en-US" dirty="0"/>
              <a:t> đang giao tiếp với server, chứ không phải </a:t>
            </a:r>
            <a:r>
              <a:rPr lang="en-US" dirty="0" err="1"/>
              <a:t>kẻ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mạo</a:t>
            </a:r>
            <a:r>
              <a:rPr lang="en-US" dirty="0"/>
              <a:t>, và ng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lại)</a:t>
            </a:r>
          </a:p>
          <a:p>
            <a:r>
              <a:rPr lang="en-US" dirty="0"/>
              <a:t>Toàn </a:t>
            </a:r>
            <a:r>
              <a:rPr lang="en-US" dirty="0" err="1"/>
              <a:t>vẹn</a:t>
            </a:r>
            <a:r>
              <a:rPr lang="en-US" dirty="0"/>
              <a:t> thông tin, chữ ký số (nội dung dữ liệu có bị </a:t>
            </a:r>
            <a:r>
              <a:rPr lang="en-US" dirty="0" err="1"/>
              <a:t>thay</a:t>
            </a:r>
            <a:r>
              <a:rPr lang="en-US" dirty="0"/>
              <a:t> đổi hay không ?)</a:t>
            </a:r>
          </a:p>
          <a:p>
            <a:r>
              <a:rPr lang="en-US" dirty="0"/>
              <a:t>Mã </a:t>
            </a:r>
            <a:r>
              <a:rPr lang="en-US" dirty="0" err="1"/>
              <a:t>hóa</a:t>
            </a:r>
            <a:r>
              <a:rPr lang="en-US" dirty="0"/>
              <a:t> (không bị “ng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ở giữa” nghe </a:t>
            </a:r>
            <a:r>
              <a:rPr lang="en-US" dirty="0" err="1"/>
              <a:t>trộm</a:t>
            </a:r>
            <a:r>
              <a:rPr lang="en-US" dirty="0"/>
              <a:t>)</a:t>
            </a:r>
          </a:p>
          <a:p>
            <a:r>
              <a:rPr lang="en-US" dirty="0" err="1"/>
              <a:t>Hiệu</a:t>
            </a:r>
            <a:r>
              <a:rPr lang="en-US" dirty="0"/>
              <a:t> quả (các thuật toán phải đủ nhanh)</a:t>
            </a:r>
          </a:p>
          <a:p>
            <a:r>
              <a:rPr lang="en-US" dirty="0" err="1"/>
              <a:t>Phổ</a:t>
            </a:r>
            <a:r>
              <a:rPr lang="en-US" dirty="0"/>
              <a:t> biến (các giao thức phải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tất cả client, server hỗ trợ)</a:t>
            </a:r>
          </a:p>
          <a:p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</a:p>
          <a:p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thích </a:t>
            </a:r>
            <a:r>
              <a:rPr lang="en-US" dirty="0" err="1"/>
              <a:t>nghi</a:t>
            </a:r>
            <a:r>
              <a:rPr lang="en-US" dirty="0"/>
              <a:t> (luôn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nhật các công nghệ bảo </a:t>
            </a:r>
            <a:r>
              <a:rPr lang="en-US" dirty="0" err="1"/>
              <a:t>mật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09B73-8007-440C-A25B-4A7F132C9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60236-AAFC-4523-A608-EF1FB99C4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8C477-B655-4EAB-93F1-29BB5128E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238923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B2A45-A71D-47D2-8F14-C4A728E57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n=114381625757888867669235779961466120102182967212423625625618429357069352457338978305971235639587050589890751459929002687943541</a:t>
            </a:r>
          </a:p>
          <a:p>
            <a:r>
              <a:rPr lang="en-US" dirty="0"/>
              <a:t>e=9007</a:t>
            </a:r>
            <a:br>
              <a:rPr lang="en-US" dirty="0"/>
            </a:br>
            <a:endParaRPr lang="en-US" dirty="0"/>
          </a:p>
          <a:p>
            <a:r>
              <a:rPr lang="en-US" dirty="0"/>
              <a:t>Giải mã bằng một cố </a:t>
            </a:r>
            <a:r>
              <a:rPr lang="en-US" dirty="0" err="1"/>
              <a:t>gắng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của </a:t>
            </a:r>
            <a:r>
              <a:rPr lang="en-US" b="1" dirty="0"/>
              <a:t>1600 máy tính cực mạnh </a:t>
            </a:r>
            <a:r>
              <a:rPr lang="en-US" dirty="0" err="1"/>
              <a:t>tấn</a:t>
            </a:r>
            <a:r>
              <a:rPr lang="en-US" dirty="0"/>
              <a:t> công trong </a:t>
            </a:r>
            <a:r>
              <a:rPr lang="en-US" b="1" dirty="0"/>
              <a:t>8 tháng</a:t>
            </a:r>
            <a:r>
              <a:rPr lang="en-US" dirty="0"/>
              <a:t> liên tiếp để phân tích n ra số nguyên </a:t>
            </a:r>
            <a:r>
              <a:rPr lang="en-US" dirty="0" err="1"/>
              <a:t>tố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RSA rất an toàn, thực tế RSA còn yêu </a:t>
            </a:r>
            <a:r>
              <a:rPr lang="en-US" dirty="0" err="1">
                <a:sym typeface="Wingdings" panose="05000000000000000000" pitchFamily="2" charset="2"/>
              </a:rPr>
              <a:t>cầu</a:t>
            </a:r>
            <a:r>
              <a:rPr lang="en-US" dirty="0">
                <a:sym typeface="Wingdings" panose="05000000000000000000" pitchFamily="2" charset="2"/>
              </a:rPr>
              <a:t> n có độ dài gấp đôi số trên (</a:t>
            </a:r>
            <a:r>
              <a:rPr lang="en-US" b="1" dirty="0">
                <a:sym typeface="Wingdings" panose="05000000000000000000" pitchFamily="2" charset="2"/>
              </a:rPr>
              <a:t>cần nhiều </a:t>
            </a:r>
            <a:r>
              <a:rPr lang="en-US" b="1" dirty="0" err="1">
                <a:sym typeface="Wingdings" panose="05000000000000000000" pitchFamily="2" charset="2"/>
              </a:rPr>
              <a:t>ngàn</a:t>
            </a:r>
            <a:r>
              <a:rPr lang="en-US" b="1" dirty="0">
                <a:sym typeface="Wingdings" panose="05000000000000000000" pitchFamily="2" charset="2"/>
              </a:rPr>
              <a:t> năm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A8548-3410-43F9-AA85-D81435B9D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E4242-B3F9-452D-ADE9-A2EC9CD90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4E141-531E-4C6E-A1DC-36C457BC4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53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73B00-AA3D-4B27-8E03-048EFCC3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Chữ ký số</a:t>
            </a:r>
          </a:p>
        </p:txBody>
      </p:sp>
      <p:pic>
        <p:nvPicPr>
          <p:cNvPr id="5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88EAB412-F836-45C7-8DE5-10189DFE8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4513" y="1837874"/>
            <a:ext cx="5400693" cy="4022725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BA42479-4F4E-4852-B3EE-35A258F41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4/2018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01AF23-1850-4244-8F94-022A6A322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1E5EC2A-1C9D-44EE-B528-C88FBA056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800034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C3DF5-B15F-45D7-990E-8A8666992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Tài liệu tham </a:t>
            </a:r>
            <a:r>
              <a:rPr lang="en-US" dirty="0" err="1"/>
              <a:t>khảo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921BF-E8E6-494D-BB32-059D71728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[1] David Gourley and Brian Totty with Marjorie Sayer, </a:t>
            </a:r>
            <a:r>
              <a:rPr lang="en-US" dirty="0" err="1"/>
              <a:t>Sailu</a:t>
            </a:r>
            <a:r>
              <a:rPr lang="en-US" dirty="0"/>
              <a:t> Reddy, and </a:t>
            </a:r>
            <a:r>
              <a:rPr lang="en-US" dirty="0" err="1"/>
              <a:t>Anshu</a:t>
            </a:r>
            <a:r>
              <a:rPr lang="en-US" dirty="0"/>
              <a:t> Aggarwal (2002). </a:t>
            </a:r>
            <a:r>
              <a:rPr lang="en-US" i="1" dirty="0"/>
              <a:t>HTTP: The Definitive Guide</a:t>
            </a:r>
            <a:r>
              <a:rPr lang="en-US" dirty="0"/>
              <a:t>, O’Reilly Media, United States of America.</a:t>
            </a:r>
          </a:p>
          <a:p>
            <a:r>
              <a:rPr lang="en-US" dirty="0"/>
              <a:t>[2] Phạm Huy </a:t>
            </a:r>
            <a:r>
              <a:rPr lang="en-US" dirty="0" err="1"/>
              <a:t>Điển</a:t>
            </a:r>
            <a:r>
              <a:rPr lang="en-US" dirty="0"/>
              <a:t> (2017). “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toán học trong </a:t>
            </a:r>
            <a:r>
              <a:rPr lang="en-US" dirty="0" err="1"/>
              <a:t>mật</a:t>
            </a:r>
            <a:r>
              <a:rPr lang="en-US" dirty="0"/>
              <a:t> mã và những giải </a:t>
            </a:r>
            <a:r>
              <a:rPr lang="en-US" dirty="0" err="1"/>
              <a:t>pháp</a:t>
            </a:r>
            <a:r>
              <a:rPr lang="en-US" dirty="0"/>
              <a:t> bất </a:t>
            </a:r>
            <a:r>
              <a:rPr lang="en-US" dirty="0" err="1"/>
              <a:t>ngờ</a:t>
            </a:r>
            <a:r>
              <a:rPr lang="en-US" dirty="0"/>
              <a:t>”, </a:t>
            </a:r>
            <a:r>
              <a:rPr lang="en-US" i="1" dirty="0"/>
              <a:t>Tạp chí Pi</a:t>
            </a:r>
            <a:r>
              <a:rPr lang="en-US" dirty="0"/>
              <a:t>, số 1, trang 10-14</a:t>
            </a:r>
          </a:p>
          <a:p>
            <a:r>
              <a:rPr lang="en-US" dirty="0"/>
              <a:t>[3] Wikipedia.com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3C6C7-17C9-4F28-9ACE-483EF23E5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A0899-AF25-4940-BC3D-263B5CD64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086CD-D4E5-48D9-81DF-68F2CC4F5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139395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4263F81-62FD-482D-97CB-AB08E444F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00" y="2371478"/>
            <a:ext cx="5182351" cy="19174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26C1BD-F790-4ECE-854B-3C779EAC5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614" y="1333460"/>
            <a:ext cx="2767693" cy="1088068"/>
          </a:xfrm>
        </p:spPr>
        <p:txBody>
          <a:bodyPr>
            <a:normAutofit/>
          </a:bodyPr>
          <a:lstStyle/>
          <a:p>
            <a:r>
              <a:rPr lang="en-US" dirty="0"/>
              <a:t>HTTPS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D1453-4474-461C-AA40-51CFEEFE9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614" y="2506436"/>
            <a:ext cx="2767693" cy="2752635"/>
          </a:xfrm>
        </p:spPr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Công nghệ bảo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biến nhất </a:t>
            </a:r>
            <a:r>
              <a:rPr lang="en-US" dirty="0" err="1"/>
              <a:t>cho</a:t>
            </a:r>
            <a:r>
              <a:rPr lang="en-US" dirty="0"/>
              <a:t> HTTP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Đề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Netscape Communications Corporation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Tất cả dữ liệu của request, response đều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mã </a:t>
            </a:r>
            <a:r>
              <a:rPr lang="en-US" dirty="0" err="1"/>
              <a:t>hóa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Dùng SSL (Secure Sockets Layer) hoặc TLS (Transport Layer Security)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95B79-8607-403D-B64B-83C46ADBA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4/2018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06DA3-568A-4864-9E17-5A94070C7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AAE29-6E2E-4F77-AA26-77DEABFCB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05319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7571821B-4E75-4183-9135-BEBCD6D8D10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160239" y="259651"/>
            <a:ext cx="4823522" cy="6099204"/>
          </a:xfr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43A3594-D977-4657-926A-FA6BC0E56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4/2018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541A6A6-198F-47C0-A4C9-2BE777584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396EFAF-2F93-468C-9C63-C96DF772F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72560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72D36C6-A3A6-47AE-A3A4-B2D74646B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79" y="744704"/>
            <a:ext cx="6963747" cy="4915586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B546D5-78CD-41A3-8CF4-D24980FF7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4/2018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753C1-6E5D-4DA9-9EC8-E2E6E43AB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CDA02F-8A2B-47E8-B2FC-DBBD683F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387657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C271276-067A-4B2F-97A9-AD1D00D6E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4743"/>
            <a:ext cx="9144000" cy="492851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8E34D-16DE-44D8-BE5A-57F8866F5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07F9A-832F-41BA-9F2D-539C46B1D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4FD97-0F99-4FA9-AB73-E42345BE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83853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55015-11DB-4573-A051-91818E71C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Mã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thuật số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4DC15-575B-4A03-ACDC-3207BD77D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985481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Chỉnh</a:t>
            </a:r>
            <a:r>
              <a:rPr lang="en-US" dirty="0"/>
              <a:t> sửa văn bản số dễ dạng, không </a:t>
            </a:r>
            <a:r>
              <a:rPr lang="en-US" dirty="0" err="1"/>
              <a:t>hề</a:t>
            </a:r>
            <a:r>
              <a:rPr lang="en-US" dirty="0"/>
              <a:t> để lại dấu </a:t>
            </a:r>
            <a:r>
              <a:rPr lang="en-US" dirty="0" err="1"/>
              <a:t>vết</a:t>
            </a:r>
            <a:r>
              <a:rPr lang="en-US" dirty="0"/>
              <a:t>, làm </a:t>
            </a:r>
            <a:r>
              <a:rPr lang="en-US" dirty="0" err="1"/>
              <a:t>sao</a:t>
            </a:r>
            <a:r>
              <a:rPr lang="en-US" dirty="0"/>
              <a:t> để phát hiện?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Làm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tránh</a:t>
            </a:r>
            <a:r>
              <a:rPr lang="en-US" dirty="0"/>
              <a:t> bị các </a:t>
            </a:r>
            <a:r>
              <a:rPr lang="en-US" dirty="0" err="1"/>
              <a:t>nút</a:t>
            </a:r>
            <a:r>
              <a:rPr lang="en-US" dirty="0"/>
              <a:t> mạng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“nghe </a:t>
            </a:r>
            <a:r>
              <a:rPr lang="en-US" dirty="0" err="1"/>
              <a:t>trộm</a:t>
            </a:r>
            <a:r>
              <a:rPr lang="en-US" dirty="0"/>
              <a:t>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Làm </a:t>
            </a:r>
            <a:r>
              <a:rPr lang="en-US" dirty="0" err="1"/>
              <a:t>sao</a:t>
            </a:r>
            <a:r>
              <a:rPr lang="en-US" dirty="0"/>
              <a:t> để chuyển </a:t>
            </a:r>
            <a:r>
              <a:rPr lang="en-US" dirty="0" err="1"/>
              <a:t>chìa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từ người lập mã đến </a:t>
            </a:r>
            <a:r>
              <a:rPr lang="en-US" dirty="0" err="1"/>
              <a:t>cho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giải mã?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Xác</a:t>
            </a:r>
            <a:r>
              <a:rPr lang="en-US" dirty="0"/>
              <a:t> định “</a:t>
            </a:r>
            <a:r>
              <a:rPr lang="en-US" dirty="0" err="1"/>
              <a:t>ai</a:t>
            </a:r>
            <a:r>
              <a:rPr lang="en-US" dirty="0"/>
              <a:t> là </a:t>
            </a:r>
            <a:r>
              <a:rPr lang="en-US" dirty="0" err="1"/>
              <a:t>ai</a:t>
            </a:r>
            <a:r>
              <a:rPr lang="en-US" dirty="0"/>
              <a:t>” trong mạng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Mã hóa và giải cần nhanh,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giản</a:t>
            </a:r>
            <a:r>
              <a:rPr lang="en-US" dirty="0"/>
              <a:t>,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ng lại phải khó </a:t>
            </a:r>
            <a:r>
              <a:rPr lang="en-US" dirty="0" err="1"/>
              <a:t>phá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….</a:t>
            </a:r>
            <a:br>
              <a:rPr lang="en-US" dirty="0"/>
            </a:br>
            <a:r>
              <a:rPr lang="en-US" dirty="0"/>
              <a:t>Các </a:t>
            </a:r>
            <a:r>
              <a:rPr lang="en-US" dirty="0" err="1"/>
              <a:t>vấn</a:t>
            </a:r>
            <a:r>
              <a:rPr lang="en-US" dirty="0"/>
              <a:t> đề này đã </a:t>
            </a:r>
            <a:r>
              <a:rPr lang="en-US" dirty="0" err="1"/>
              <a:t>khiến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làm </a:t>
            </a:r>
            <a:r>
              <a:rPr lang="en-US" dirty="0" err="1"/>
              <a:t>mật</a:t>
            </a:r>
            <a:r>
              <a:rPr lang="en-US" dirty="0"/>
              <a:t> mã </a:t>
            </a:r>
            <a:r>
              <a:rPr lang="en-US" dirty="0" err="1"/>
              <a:t>đau</a:t>
            </a:r>
            <a:r>
              <a:rPr lang="en-US" dirty="0"/>
              <a:t> đầu suốt 2000 năm qua. Những giải </a:t>
            </a:r>
            <a:r>
              <a:rPr lang="en-US" dirty="0" err="1"/>
              <a:t>pháp</a:t>
            </a:r>
            <a:r>
              <a:rPr lang="en-US" dirty="0"/>
              <a:t> thường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rẽ</a:t>
            </a:r>
            <a:r>
              <a:rPr lang="en-US" dirty="0"/>
              <a:t>, nhất thời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8366D-6515-4080-B63E-070590C1A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F9DD1-520E-4EE1-A77E-A6218CD34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97C94-8D4D-454B-9EC1-C88A0F02E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163321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7912C34-EC18-4FB1-8C52-D34BA9FA3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017"/>
            <a:ext cx="6368925" cy="5494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448801-02E3-4A48-B88C-EA2B92ACF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925" y="369904"/>
            <a:ext cx="2561578" cy="1450757"/>
          </a:xfrm>
        </p:spPr>
        <p:txBody>
          <a:bodyPr/>
          <a:lstStyle/>
          <a:p>
            <a:r>
              <a:rPr lang="en-US" dirty="0"/>
              <a:t>Mã hóa Rotate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A961F9-8679-43FC-9AE3-605C26B682BE}"/>
              </a:ext>
            </a:extLst>
          </p:cNvPr>
          <p:cNvSpPr txBox="1"/>
          <p:nvPr/>
        </p:nvSpPr>
        <p:spPr>
          <a:xfrm>
            <a:off x="6368925" y="1946246"/>
            <a:ext cx="24395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Chọn số </a:t>
            </a:r>
            <a:r>
              <a:rPr lang="en-US" dirty="0" err="1"/>
              <a:t>nguyên</a:t>
            </a:r>
            <a:r>
              <a:rPr lang="en-US" dirty="0"/>
              <a:t> làm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Cộng</a:t>
            </a:r>
            <a:r>
              <a:rPr lang="en-US" dirty="0"/>
              <a:t> (</a:t>
            </a:r>
            <a:r>
              <a:rPr lang="en-US" dirty="0" err="1"/>
              <a:t>trừ</a:t>
            </a:r>
            <a:r>
              <a:rPr lang="en-US" dirty="0"/>
              <a:t>)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dữ liệu với key để mã hóa (giải mã)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F1DBDCE-C7E2-4E50-ACE7-3BBAB6191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4/2018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333B4DE-47E9-48C6-8EAC-130EF6C5E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8611A8B-CECE-431C-B8A0-1190EF6CD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840811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B4854C7-276C-4CB9-98FF-BCECE618F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2626332"/>
          </a:xfrm>
          <a:prstGeom prst="rect">
            <a:avLst/>
          </a:prstGeom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2F8A178-CC99-4056-848E-C2990A1B5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9144000" cy="2398426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C9D55A-8BB2-43F7-89DD-395F524F0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4/2018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BD67B2-5586-48A3-A1D7-3CBBF6918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2993E2-3B11-4D9A-8085-D82688502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052079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Theme1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D0CE33AE-14F0-496B-825F-871719FD7577}" vid="{FA9B46A3-E6BF-4653-B6BA-597131A6D52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445</TotalTime>
  <Words>1202</Words>
  <Application>Microsoft Office PowerPoint</Application>
  <PresentationFormat>On-screen Show (4:3)</PresentationFormat>
  <Paragraphs>153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Cambria Math</vt:lpstr>
      <vt:lpstr>Courier New</vt:lpstr>
      <vt:lpstr>Latha</vt:lpstr>
      <vt:lpstr>Segoe UI</vt:lpstr>
      <vt:lpstr>Segoe UI Black</vt:lpstr>
      <vt:lpstr>UVN Viet Sach</vt:lpstr>
      <vt:lpstr>Wingdings</vt:lpstr>
      <vt:lpstr>Theme1</vt:lpstr>
      <vt:lpstr>Bảo mật web</vt:lpstr>
      <vt:lpstr>HTTP cần thêm các công nghệ</vt:lpstr>
      <vt:lpstr>HTTPS</vt:lpstr>
      <vt:lpstr>PowerPoint Presentation</vt:lpstr>
      <vt:lpstr>PowerPoint Presentation</vt:lpstr>
      <vt:lpstr>PowerPoint Presentation</vt:lpstr>
      <vt:lpstr>Mã hóa kỹ thuật số</vt:lpstr>
      <vt:lpstr>Mã hóa Rotate</vt:lpstr>
      <vt:lpstr>PowerPoint Presentation</vt:lpstr>
      <vt:lpstr>Mã hóa dựa trên bài toán khó</vt:lpstr>
      <vt:lpstr>Sàng Eratosthenes</vt:lpstr>
      <vt:lpstr>Sàng Eratosthenes (cont)</vt:lpstr>
      <vt:lpstr>Mã hóa dựa trên bài toán khó (cont)</vt:lpstr>
      <vt:lpstr>PowerPoint Presentation</vt:lpstr>
      <vt:lpstr>Thuật toán mã hóa mũ  Pohlig-Hellman</vt:lpstr>
      <vt:lpstr>Thuật toán chuyển chìa khóa Diffie - Hellman</vt:lpstr>
      <vt:lpstr>PowerPoint Presentation</vt:lpstr>
      <vt:lpstr>Thuật toán mã hóa khóa công khai RSA</vt:lpstr>
      <vt:lpstr>Thuật toán mã hóa khóa công khai RSA</vt:lpstr>
      <vt:lpstr>PowerPoint Presentation</vt:lpstr>
      <vt:lpstr>Chữ ký số</vt:lpstr>
      <vt:lpstr>Tài liệu 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Bảo mật web</dc:title>
  <dc:creator>Vuong Chi Son 20156407</dc:creator>
  <cp:lastModifiedBy>Vuong Chi Son 20156407</cp:lastModifiedBy>
  <cp:revision>45</cp:revision>
  <dcterms:created xsi:type="dcterms:W3CDTF">2018-04-30T01:22:25Z</dcterms:created>
  <dcterms:modified xsi:type="dcterms:W3CDTF">2018-05-03T03:15:58Z</dcterms:modified>
</cp:coreProperties>
</file>