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E346B6-6EEF-4705-BE66-36B477E62C59}">
  <a:tblStyle styleId="{DBE346B6-6EEF-4705-BE66-36B477E62C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03adae8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03adae8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03adae8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03adae8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403adae8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403adae8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03adae8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403adae8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03adae8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03adae8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03adae8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03adae8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03adae8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03adae8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03adae8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03adae8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03adae89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403adae8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03adae8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03adae8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03adae8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03adae8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03adae8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03adae8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ublic.tableau.com/views/MemeStockFinalProject/Dashboard1?:language=en-US&amp;:display_count=n&amp;:origin=viz_share_link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googletrends.co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public.tableau.com/views/MemeStockFinalProject/DailyStockPrices?:language=en-US&amp;:display_count=n&amp;:origin=viz_shar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ends.google.com/trends/?geo=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2021 Google Search-Meme Stock Case Study</a:t>
            </a:r>
            <a:endParaRPr sz="472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587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Google Searches a good indicator of meme stock price movement?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50100" y="3793325"/>
            <a:ext cx="39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By: Jose Felix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Date: 12/12/2021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SoFI Technologies - Very weak correlation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/>
              <a:t>Previous day hits correlation to Price Change = -0.18</a:t>
            </a:r>
            <a:r>
              <a:rPr lang="en" sz="2444"/>
              <a:t> | </a:t>
            </a:r>
            <a:r>
              <a:rPr lang="en" sz="1333"/>
              <a:t>Daily h</a:t>
            </a:r>
            <a:r>
              <a:rPr lang="en" sz="1333"/>
              <a:t>its correlation to Price Change = </a:t>
            </a:r>
            <a:r>
              <a:rPr b="1" lang="en" sz="1333"/>
              <a:t>0.019</a:t>
            </a:r>
            <a:endParaRPr b="1"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1975"/>
            <a:ext cx="8439375" cy="36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10000"/>
            <a:ext cx="85206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Affirm Holdings - Almost moderate correlation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/>
              <a:t>Previous day hits correlation to Price Change = </a:t>
            </a:r>
            <a:r>
              <a:rPr lang="en" sz="1333"/>
              <a:t>0.055</a:t>
            </a:r>
            <a:r>
              <a:rPr lang="en" sz="2444"/>
              <a:t> | </a:t>
            </a:r>
            <a:r>
              <a:rPr lang="en" sz="1333"/>
              <a:t>Daily hits correlation to Price Change = </a:t>
            </a:r>
            <a:r>
              <a:rPr b="1" lang="en" sz="1333"/>
              <a:t>0.268</a:t>
            </a:r>
            <a:endParaRPr b="1"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875"/>
            <a:ext cx="7891926" cy="3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The Beauty Health Company</a:t>
            </a:r>
            <a:r>
              <a:rPr lang="en" sz="2222"/>
              <a:t> - Very weak correlation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/>
              <a:t>Previous day hits correlation to Price Change = .022</a:t>
            </a:r>
            <a:r>
              <a:rPr lang="en" sz="2444"/>
              <a:t> | </a:t>
            </a:r>
            <a:r>
              <a:rPr lang="en" sz="1333"/>
              <a:t>Daily hits correlation to Price Change = </a:t>
            </a:r>
            <a:r>
              <a:rPr b="1" lang="en" sz="1333"/>
              <a:t>0.024</a:t>
            </a:r>
            <a:endParaRPr b="1"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7900"/>
            <a:ext cx="8520601" cy="38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10000"/>
            <a:ext cx="85206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Academy Sports and Outdoors</a:t>
            </a:r>
            <a:r>
              <a:rPr lang="en" sz="2222"/>
              <a:t> - Very weak correlation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/>
              <a:t>Previous day hits correlation to Price Change = </a:t>
            </a:r>
            <a:r>
              <a:rPr lang="en" sz="1333"/>
              <a:t>-0.07</a:t>
            </a:r>
            <a:r>
              <a:rPr lang="en" sz="2444"/>
              <a:t> | </a:t>
            </a:r>
            <a:r>
              <a:rPr lang="en" sz="1333"/>
              <a:t>Daily hits correlation to Price Change = </a:t>
            </a:r>
            <a:r>
              <a:rPr b="1" lang="en" sz="1333"/>
              <a:t>-0.100</a:t>
            </a:r>
            <a:endParaRPr b="1"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1825"/>
            <a:ext cx="8520600" cy="38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10000"/>
            <a:ext cx="85206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Palantir Technologies</a:t>
            </a:r>
            <a:r>
              <a:rPr lang="en" sz="2222"/>
              <a:t> - Weak correlation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/>
              <a:t>Previous day hits correlation to Price Change = </a:t>
            </a:r>
            <a:r>
              <a:rPr lang="en" sz="1333"/>
              <a:t>0.066</a:t>
            </a:r>
            <a:r>
              <a:rPr lang="en" sz="2444"/>
              <a:t> | </a:t>
            </a:r>
            <a:r>
              <a:rPr lang="en" sz="1333"/>
              <a:t>Daily hits correlation to Price Change = </a:t>
            </a:r>
            <a:r>
              <a:rPr b="1" lang="en" sz="1333"/>
              <a:t>0.211</a:t>
            </a:r>
            <a:endParaRPr b="1"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4900"/>
            <a:ext cx="8520600" cy="38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10000"/>
            <a:ext cx="85206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 u="sng">
                <a:solidFill>
                  <a:schemeClr val="hlink"/>
                </a:solidFill>
                <a:hlinkClick r:id="rId3"/>
              </a:rPr>
              <a:t>Time Series Dashboard</a:t>
            </a:r>
            <a:r>
              <a:rPr lang="en" sz="2222"/>
              <a:t> available on Tableau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/>
              <a:t>Filters available by company and time for further study and analysis.</a:t>
            </a:r>
            <a:endParaRPr b="1"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09150"/>
            <a:ext cx="8839199" cy="34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	</a:t>
            </a:r>
            <a:endParaRPr/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search trends should not be used as a leading indicator for any trading strategy</a:t>
            </a:r>
            <a:endParaRPr/>
          </a:p>
        </p:txBody>
      </p:sp>
      <p:sp>
        <p:nvSpPr>
          <p:cNvPr id="197" name="Google Shape;197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was poor for all stock prices based on Google search hits.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 was more closely correlated than any other variable as far as </a:t>
            </a:r>
            <a:r>
              <a:rPr lang="en"/>
              <a:t>financial</a:t>
            </a:r>
            <a:r>
              <a:rPr lang="en"/>
              <a:t> metrics are concerned.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Dashboard showing a time series available on </a:t>
            </a:r>
            <a:r>
              <a:rPr lang="en"/>
              <a:t>https://public.tableau.com/app/profile/jose.felix/viz/MemeStockFinalProject/Dashboard1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4"/>
              <a:t>Use of other online sources for interest may be better.</a:t>
            </a:r>
            <a:endParaRPr sz="2644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Reddit</a:t>
            </a:r>
            <a:endParaRPr sz="2200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Twitter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Meme Stocks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chemeClr val="lt1"/>
                </a:solidFill>
              </a:rPr>
              <a:t>Affirm Holdings, Inc</a:t>
            </a:r>
            <a:r>
              <a:rPr lang="en">
                <a:solidFill>
                  <a:schemeClr val="lt1"/>
                </a:solidFill>
              </a:rPr>
              <a:t>., </a:t>
            </a:r>
            <a:r>
              <a:rPr lang="en" sz="2000">
                <a:solidFill>
                  <a:schemeClr val="lt1"/>
                </a:solidFill>
              </a:rPr>
              <a:t>Ticker Symbol: AFRM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chemeClr val="lt1"/>
                </a:solidFill>
              </a:rPr>
              <a:t>Palantir Technologies Inc., </a:t>
            </a:r>
            <a:r>
              <a:rPr lang="en" sz="2000">
                <a:solidFill>
                  <a:schemeClr val="lt1"/>
                </a:solidFill>
              </a:rPr>
              <a:t>Ticker Symbol: PLTR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chemeClr val="lt1"/>
                </a:solidFill>
              </a:rPr>
              <a:t>The Beauty Health Company, </a:t>
            </a:r>
            <a:r>
              <a:rPr lang="en" sz="2000">
                <a:solidFill>
                  <a:schemeClr val="lt1"/>
                </a:solidFill>
              </a:rPr>
              <a:t>Ticker Symbol: SKIN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chemeClr val="lt1"/>
                </a:solidFill>
              </a:rPr>
              <a:t>SoFI Technologies, </a:t>
            </a:r>
            <a:r>
              <a:rPr lang="en" sz="2000">
                <a:solidFill>
                  <a:schemeClr val="lt1"/>
                </a:solidFill>
              </a:rPr>
              <a:t>Ticker Symbol: SOFI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chemeClr val="lt1"/>
                </a:solidFill>
              </a:rPr>
              <a:t>Academy Sports and Outdoors, Inc,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chemeClr val="lt1"/>
                </a:solidFill>
              </a:rPr>
              <a:t>Ticker Symbol: ASO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u="sng">
                <a:solidFill>
                  <a:schemeClr val="lt1"/>
                </a:solidFill>
              </a:rPr>
              <a:t>Source</a:t>
            </a:r>
            <a:endParaRPr sz="1333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</a:rPr>
              <a:t>Yahoo Article - https://www.insidermonkey.com/blog/5-best-meme-stocks-to-invest-in-978055/   </a:t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</a:rPr>
              <a:t>5 Best Meme Stocks to Invest In</a:t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</a:rPr>
              <a:t>Author: Trish Novicio, Yahoo. Keywords: Hedge Funds, News</a:t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 Search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777">
                <a:solidFill>
                  <a:schemeClr val="lt1"/>
                </a:solidFill>
              </a:rPr>
              <a:t>Google Trends history from mid-January to the present tied to a search for the company of interest.</a:t>
            </a:r>
            <a:endParaRPr sz="1777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555">
                <a:solidFill>
                  <a:schemeClr val="lt1"/>
                </a:solidFill>
              </a:rPr>
              <a:t>Searches for the terms scaled in proportion from 0-100. The proportion is based on a comparison of other searches/topics on Google.com.</a:t>
            </a:r>
            <a:endParaRPr sz="1555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555">
                <a:solidFill>
                  <a:schemeClr val="lt1"/>
                </a:solidFill>
              </a:rPr>
              <a:t>Daily searches is measured by geographic region.</a:t>
            </a:r>
            <a:endParaRPr sz="1555">
              <a:solidFill>
                <a:schemeClr val="lt1"/>
              </a:solidFill>
            </a:endParaRPr>
          </a:p>
          <a:p>
            <a:pPr indent="-304799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■"/>
            </a:pPr>
            <a:r>
              <a:rPr lang="en" sz="1333">
                <a:solidFill>
                  <a:schemeClr val="lt1"/>
                </a:solidFill>
              </a:rPr>
              <a:t>Geography was set to world wide.</a:t>
            </a:r>
            <a:endParaRPr sz="1333">
              <a:solidFill>
                <a:schemeClr val="lt1"/>
              </a:solidFill>
            </a:endParaRPr>
          </a:p>
          <a:p>
            <a:pPr indent="-304799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■"/>
            </a:pPr>
            <a:r>
              <a:rPr lang="en" sz="1333">
                <a:solidFill>
                  <a:schemeClr val="lt1"/>
                </a:solidFill>
              </a:rPr>
              <a:t>Searches made by very few people are set to 0.</a:t>
            </a:r>
            <a:endParaRPr sz="88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u="sng">
                <a:solidFill>
                  <a:schemeClr val="lt1"/>
                </a:solidFill>
              </a:rPr>
              <a:t>Source</a:t>
            </a:r>
            <a:endParaRPr sz="1333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</a:rPr>
              <a:t>Google Trends: </a:t>
            </a:r>
            <a:r>
              <a:rPr lang="en" sz="1333" u="sng">
                <a:solidFill>
                  <a:schemeClr val="hlink"/>
                </a:solidFill>
                <a:hlinkClick r:id="rId3"/>
              </a:rPr>
              <a:t>www.googletrends.com</a:t>
            </a:r>
            <a:endParaRPr sz="13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75"/>
            <a:ext cx="8353425" cy="24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Obtain and Clean 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 Programming Language</a:t>
            </a:r>
            <a:endParaRPr b="1" sz="1600"/>
          </a:p>
          <a:p>
            <a:pPr indent="-310356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➔"/>
            </a:pPr>
            <a:r>
              <a:rPr lang="en" sz="1391"/>
              <a:t>Stock prices were obtained from Yahoo Finance using the tidyquant library.</a:t>
            </a:r>
            <a:endParaRPr sz="1391"/>
          </a:p>
          <a:p>
            <a:pPr indent="-3103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391"/>
              <a:t>Google search data obtained using GtrendsR library from Google Trends.</a:t>
            </a:r>
            <a:endParaRPr sz="1391"/>
          </a:p>
          <a:p>
            <a:pPr indent="-3103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391"/>
              <a:t>Combine data to view correlation</a:t>
            </a:r>
            <a:endParaRPr sz="1391"/>
          </a:p>
        </p:txBody>
      </p:sp>
      <p:sp>
        <p:nvSpPr>
          <p:cNvPr id="107" name="Google Shape;107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Establish Correlation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 &amp; Tableau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Correlation data between the variables.</a:t>
            </a:r>
            <a:endParaRPr sz="14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table of correlation values obtained using 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Visualization of correlation variables using Tableau.</a:t>
            </a:r>
            <a:endParaRPr sz="1300"/>
          </a:p>
        </p:txBody>
      </p:sp>
      <p:sp>
        <p:nvSpPr>
          <p:cNvPr id="110" name="Google Shape;110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 of Observations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 Correlation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After careful analysis of the data and the </a:t>
            </a:r>
            <a:r>
              <a:rPr lang="en" sz="1600"/>
              <a:t>visualizations</a:t>
            </a:r>
            <a:r>
              <a:rPr lang="en" sz="1600"/>
              <a:t> we conclude that using Google search trends will </a:t>
            </a:r>
            <a:r>
              <a:rPr b="1" lang="en" sz="1600"/>
              <a:t>NOT</a:t>
            </a:r>
            <a:r>
              <a:rPr lang="en" sz="1600"/>
              <a:t> produce a profitable strategy for daily stock trading.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Values:  Date, Open Price, Highest Price, Lowest Price, Closing Price, Volume, Adjusted Stock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Values: Price Change Percentage and Price Change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28499" cy="3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4886325" y="3943350"/>
            <a:ext cx="4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interactive visualization.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11"/>
              <a:t>Google Trends</a:t>
            </a:r>
            <a:endParaRPr sz="33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The initial values are helpful but two additions are needed. Previous day’s hits on each row could be a valid data point as well as adding a ticker symbol. The ticker symbol can be used to join this data set with the stock price dataset using a common data key.</a:t>
            </a:r>
            <a:endParaRPr sz="1888"/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265500" y="32453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Values:  Date, Hits, Company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Values: Previous Day Hits, Ticker Symbol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886325" y="3943350"/>
            <a:ext cx="4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Google Trends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29125" y="1982400"/>
            <a:ext cx="4525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>
                <a:solidFill>
                  <a:schemeClr val="lt1"/>
                </a:solidFill>
              </a:rPr>
              <a:t>     Date          Hits Previous_hits        Company             Ticker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 2021-01-12    0             0 The Beauty Health Company   SKIN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 2021-01-13    0             0 The Beauty Health Company   SKIN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 2021-01-14    0             0 The Beauty Health Company   SKIN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 2021-01-15    0             0 The Beauty Health Company   SKIN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 2021-01-16    0             0 The Beauty Health Company   SKIN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 2021-01-17    0             0 The Beauty Health Company   SKIN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4575550" y="2475325"/>
            <a:ext cx="438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30" name="Google Shape;130;p18"/>
          <p:cNvCxnSpPr/>
          <p:nvPr/>
        </p:nvCxnSpPr>
        <p:spPr>
          <a:xfrm>
            <a:off x="4600525" y="2659875"/>
            <a:ext cx="438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31" name="Google Shape;131;p18"/>
          <p:cNvCxnSpPr/>
          <p:nvPr/>
        </p:nvCxnSpPr>
        <p:spPr>
          <a:xfrm>
            <a:off x="4588038" y="2844425"/>
            <a:ext cx="438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32" name="Google Shape;132;p18"/>
          <p:cNvCxnSpPr/>
          <p:nvPr/>
        </p:nvCxnSpPr>
        <p:spPr>
          <a:xfrm>
            <a:off x="4613013" y="3028975"/>
            <a:ext cx="438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33" name="Google Shape;133;p18"/>
          <p:cNvCxnSpPr/>
          <p:nvPr/>
        </p:nvCxnSpPr>
        <p:spPr>
          <a:xfrm>
            <a:off x="4600538" y="3213525"/>
            <a:ext cx="438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625513" y="3398075"/>
            <a:ext cx="438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Consolidated data for analysis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1700" y="14680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275700" y="119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{DBE346B6-6EEF-4705-BE66-36B477E62C59}</a:tableStyleId>
              </a:tblPr>
              <a:tblGrid>
                <a:gridCol w="626850"/>
                <a:gridCol w="500150"/>
                <a:gridCol w="540125"/>
                <a:gridCol w="633975"/>
                <a:gridCol w="520600"/>
                <a:gridCol w="513250"/>
                <a:gridCol w="757850"/>
                <a:gridCol w="749975"/>
                <a:gridCol w="875700"/>
                <a:gridCol w="797000"/>
                <a:gridCol w="542175"/>
                <a:gridCol w="532875"/>
                <a:gridCol w="1002075"/>
              </a:tblGrid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ymbol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gh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olume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djusted Close Price 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hange (Absolute)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 Change 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 Day Hits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eyword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973200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1.261261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Beauty Health Company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8226400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1.111116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SoFI Technologies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707600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2.565237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Academy Sports and Outdoors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PLTR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51216600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0.816799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Palantir Technologies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AFRM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103.00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25159000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6.012097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Affirm Holdings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statistics, it is the statistical relationship between two variables. It is how they move in relationship to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can be positive or negative. The strongest correlations are 1 or -1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sz="1600">
                <a:solidFill>
                  <a:srgbClr val="38761D"/>
                </a:solidFill>
              </a:rPr>
              <a:t>H</a:t>
            </a:r>
            <a:r>
              <a:rPr lang="en" sz="1600">
                <a:solidFill>
                  <a:srgbClr val="38761D"/>
                </a:solidFill>
              </a:rPr>
              <a:t>igh correlation greater than or equal to 0.50</a:t>
            </a:r>
            <a:endParaRPr sz="1600">
              <a:solidFill>
                <a:srgbClr val="3876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600"/>
              <a:buChar char="○"/>
            </a:pPr>
            <a:r>
              <a:rPr lang="en" sz="1600">
                <a:solidFill>
                  <a:srgbClr val="F1C232"/>
                </a:solidFill>
              </a:rPr>
              <a:t>Moderate correlation between .30 and .49</a:t>
            </a:r>
            <a:endParaRPr sz="1600">
              <a:solidFill>
                <a:srgbClr val="F1C23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○"/>
            </a:pPr>
            <a:r>
              <a:rPr lang="en" sz="1600">
                <a:solidFill>
                  <a:srgbClr val="CC0000"/>
                </a:solidFill>
              </a:rPr>
              <a:t>Weak or no correlation is less than .30</a:t>
            </a:r>
            <a:endParaRPr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conditions above can be positive or negative.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 and Correlation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0" y="1316457"/>
            <a:ext cx="7567600" cy="31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85050" y="4582825"/>
            <a:ext cx="58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http://trailhead.salesforce.com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