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18" autoAdjust="0"/>
    <p:restoredTop sz="94660"/>
  </p:normalViewPr>
  <p:slideViewPr>
    <p:cSldViewPr>
      <p:cViewPr varScale="1">
        <p:scale>
          <a:sx n="131" d="100"/>
          <a:sy n="131" d="100"/>
        </p:scale>
        <p:origin x="1490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8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81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20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53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9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99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88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17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99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7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05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86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ikim@ioacademy.co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8064"/>
            <a:ext cx="8957773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김정인 강사 </a:t>
            </a:r>
            <a:endParaRPr lang="en-US" altLang="ko-KR" sz="2400"/>
          </a:p>
          <a:p>
            <a:r>
              <a:rPr lang="en-US" altLang="ko-KR" sz="2400"/>
              <a:t>Email : </a:t>
            </a:r>
            <a:r>
              <a:rPr lang="ko-KR" altLang="en-US" sz="2400"/>
              <a:t> </a:t>
            </a:r>
            <a:r>
              <a:rPr lang="en-US" altLang="ko-KR" sz="2400">
                <a:hlinkClick r:id="rId2"/>
              </a:rPr>
              <a:t>jikim@ioacademy.co.kr</a:t>
            </a:r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r>
              <a:rPr lang="en-US" altLang="ko-KR" sz="2400"/>
              <a:t>ftp server : 156.147.178.24</a:t>
            </a:r>
          </a:p>
          <a:p>
            <a:r>
              <a:rPr lang="en-US" altLang="ko-KR" sz="2400"/>
              <a:t>          id : </a:t>
            </a:r>
            <a:r>
              <a:rPr lang="en-US" altLang="ko-KR" sz="2400" err="1"/>
              <a:t>linux</a:t>
            </a:r>
            <a:r>
              <a:rPr lang="en-US" altLang="ko-KR" sz="2400"/>
              <a:t> </a:t>
            </a:r>
          </a:p>
          <a:p>
            <a:r>
              <a:rPr lang="en-US" altLang="ko-KR" sz="2400"/>
              <a:t>        </a:t>
            </a:r>
            <a:r>
              <a:rPr lang="en-US" altLang="ko-KR" sz="2400" err="1"/>
              <a:t>passwd</a:t>
            </a:r>
            <a:r>
              <a:rPr lang="en-US" altLang="ko-KR" sz="2400"/>
              <a:t> </a:t>
            </a:r>
            <a:r>
              <a:rPr lang="ko-KR" altLang="en-US" sz="2400"/>
              <a:t>없음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공유 파일 </a:t>
            </a:r>
            <a:r>
              <a:rPr lang="en-US" altLang="ko-KR" sz="2400"/>
              <a:t>: 01_day.pptx , 01_day </a:t>
            </a:r>
            <a:r>
              <a:rPr lang="ko-KR" altLang="en-US" sz="2400"/>
              <a:t>폴더 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강의 환경 </a:t>
            </a:r>
            <a:r>
              <a:rPr lang="en-US" altLang="ko-KR" sz="2400"/>
              <a:t>: gcc =&gt; mingw-get-setup.exe : mingw.org </a:t>
            </a:r>
            <a:r>
              <a:rPr lang="ko-KR" altLang="en-US" sz="2400"/>
              <a:t>다운로드</a:t>
            </a:r>
            <a:endParaRPr lang="en-US" altLang="ko-KR" sz="2400"/>
          </a:p>
          <a:p>
            <a:r>
              <a:rPr lang="en-US" altLang="ko-KR" sz="2400"/>
              <a:t>              gvim =&gt; vim.org </a:t>
            </a:r>
            <a:r>
              <a:rPr lang="ko-KR" altLang="en-US" sz="2400"/>
              <a:t>다운로드 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수업시간 </a:t>
            </a:r>
            <a:r>
              <a:rPr lang="en-US" altLang="ko-KR" sz="2400"/>
              <a:t>: 40-45</a:t>
            </a:r>
            <a:r>
              <a:rPr lang="ko-KR" altLang="en-US" sz="2400"/>
              <a:t>분 쉬는시간 </a:t>
            </a:r>
            <a:r>
              <a:rPr lang="en-US" altLang="ko-KR" sz="2400"/>
              <a:t>: 20-15</a:t>
            </a:r>
          </a:p>
          <a:p>
            <a:r>
              <a:rPr lang="ko-KR" altLang="en-US" sz="2400"/>
              <a:t>점심시간 </a:t>
            </a:r>
            <a:r>
              <a:rPr lang="en-US" altLang="ko-KR" sz="2400"/>
              <a:t>: 12</a:t>
            </a:r>
            <a:r>
              <a:rPr lang="ko-KR" altLang="en-US" sz="2400"/>
              <a:t>시 </a:t>
            </a:r>
            <a:r>
              <a:rPr lang="en-US" altLang="ko-KR" sz="2400"/>
              <a:t>45</a:t>
            </a:r>
            <a:r>
              <a:rPr lang="ko-KR" altLang="en-US" sz="2400"/>
              <a:t>분 </a:t>
            </a:r>
            <a:r>
              <a:rPr lang="en-US" altLang="ko-KR" sz="2400"/>
              <a:t>- 14</a:t>
            </a:r>
            <a:r>
              <a:rPr lang="ko-KR" altLang="en-US" sz="2400"/>
              <a:t>시 </a:t>
            </a:r>
            <a:r>
              <a:rPr lang="en-US" altLang="ko-KR" sz="2400"/>
              <a:t>10</a:t>
            </a:r>
            <a:r>
              <a:rPr lang="ko-KR" altLang="en-US" sz="2400"/>
              <a:t>분</a:t>
            </a:r>
            <a:endParaRPr lang="en-US" altLang="ko-KR" sz="2400"/>
          </a:p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783738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360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부호와 </a:t>
            </a:r>
            <a:r>
              <a:rPr lang="en-US" altLang="ko-KR" sz="2000" b="1"/>
              <a:t>1</a:t>
            </a:r>
            <a:r>
              <a:rPr lang="ko-KR" altLang="en-US" sz="2000" b="1"/>
              <a:t>의 보수 절대값 방식 </a:t>
            </a:r>
            <a:endParaRPr lang="en-US" altLang="ko-KR" sz="2000" b="1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6428B6-34D5-4FFF-9DF0-69BA4AC0521E}"/>
              </a:ext>
            </a:extLst>
          </p:cNvPr>
          <p:cNvSpPr/>
          <p:nvPr/>
        </p:nvSpPr>
        <p:spPr>
          <a:xfrm>
            <a:off x="585865" y="1994887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114DB6-56CF-4D58-BC4C-19924A974897}"/>
              </a:ext>
            </a:extLst>
          </p:cNvPr>
          <p:cNvSpPr/>
          <p:nvPr/>
        </p:nvSpPr>
        <p:spPr>
          <a:xfrm>
            <a:off x="102448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08BCBA-EE60-4A5F-B917-F6154238365C}"/>
              </a:ext>
            </a:extLst>
          </p:cNvPr>
          <p:cNvSpPr/>
          <p:nvPr/>
        </p:nvSpPr>
        <p:spPr>
          <a:xfrm>
            <a:off x="146311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4C63AB-695F-46D6-9DF8-44BE126BF01B}"/>
              </a:ext>
            </a:extLst>
          </p:cNvPr>
          <p:cNvSpPr/>
          <p:nvPr/>
        </p:nvSpPr>
        <p:spPr>
          <a:xfrm>
            <a:off x="188200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CD373C-14B6-425C-BD1C-68731395397E}"/>
              </a:ext>
            </a:extLst>
          </p:cNvPr>
          <p:cNvSpPr/>
          <p:nvPr/>
        </p:nvSpPr>
        <p:spPr>
          <a:xfrm>
            <a:off x="2314057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9CF2BA-2737-4ED9-B8E0-CBF97772144A}"/>
              </a:ext>
            </a:extLst>
          </p:cNvPr>
          <p:cNvSpPr/>
          <p:nvPr/>
        </p:nvSpPr>
        <p:spPr>
          <a:xfrm>
            <a:off x="2746105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134A4E-D297-4EB1-AAED-A16357F91971}"/>
              </a:ext>
            </a:extLst>
          </p:cNvPr>
          <p:cNvSpPr/>
          <p:nvPr/>
        </p:nvSpPr>
        <p:spPr>
          <a:xfrm>
            <a:off x="317815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66815B-4EAC-4331-9F05-ADD7E71960B5}"/>
              </a:ext>
            </a:extLst>
          </p:cNvPr>
          <p:cNvSpPr/>
          <p:nvPr/>
        </p:nvSpPr>
        <p:spPr>
          <a:xfrm>
            <a:off x="3610201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971600" y="956627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 + (-2) = 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585865" y="2642959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02448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46311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188200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314057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746105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17815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610201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597296" y="3284984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03592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47454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189344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325488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757536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18958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621632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4392C55-60DC-4035-8B73-2693FF3E192F}"/>
              </a:ext>
            </a:extLst>
          </p:cNvPr>
          <p:cNvCxnSpPr/>
          <p:nvPr/>
        </p:nvCxnSpPr>
        <p:spPr>
          <a:xfrm>
            <a:off x="35496" y="3219023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D122CA-90F5-4DB1-B0D0-A91C76AF80AD}"/>
              </a:ext>
            </a:extLst>
          </p:cNvPr>
          <p:cNvSpPr txBox="1"/>
          <p:nvPr/>
        </p:nvSpPr>
        <p:spPr>
          <a:xfrm>
            <a:off x="193991" y="26949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6B14D6-FC81-403F-9FCF-5A0671F35AC5}"/>
              </a:ext>
            </a:extLst>
          </p:cNvPr>
          <p:cNvSpPr txBox="1"/>
          <p:nvPr/>
        </p:nvSpPr>
        <p:spPr>
          <a:xfrm>
            <a:off x="4148567" y="204686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+5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B01FD2-4ACC-4B04-9B96-350A4C504BCB}"/>
              </a:ext>
            </a:extLst>
          </p:cNvPr>
          <p:cNvSpPr txBox="1"/>
          <p:nvPr/>
        </p:nvSpPr>
        <p:spPr>
          <a:xfrm>
            <a:off x="4148567" y="2664541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0CE9D5-13B7-4329-880D-31B5025B6E7C}"/>
              </a:ext>
            </a:extLst>
          </p:cNvPr>
          <p:cNvSpPr txBox="1"/>
          <p:nvPr/>
        </p:nvSpPr>
        <p:spPr>
          <a:xfrm>
            <a:off x="4148567" y="333413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16E42-E1B9-4C51-B7B1-0CC81CE7DBBB}"/>
              </a:ext>
            </a:extLst>
          </p:cNvPr>
          <p:cNvSpPr txBox="1"/>
          <p:nvPr/>
        </p:nvSpPr>
        <p:spPr>
          <a:xfrm>
            <a:off x="5796136" y="316687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중국 수학 </a:t>
            </a:r>
            <a:endParaRPr lang="en-US" altLang="ko-KR" sz="20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7EA6DF-850B-4A4F-B072-A59730E05E86}"/>
              </a:ext>
            </a:extLst>
          </p:cNvPr>
          <p:cNvSpPr txBox="1"/>
          <p:nvPr/>
        </p:nvSpPr>
        <p:spPr>
          <a:xfrm>
            <a:off x="5652120" y="980728"/>
            <a:ext cx="227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10</a:t>
            </a:r>
            <a:r>
              <a:rPr lang="ko-KR" altLang="en-US" sz="2000" b="1"/>
              <a:t>진수  </a:t>
            </a:r>
            <a:r>
              <a:rPr lang="en-US" altLang="ko-KR" sz="2000" b="1"/>
              <a:t>9</a:t>
            </a:r>
            <a:r>
              <a:rPr lang="ko-KR" altLang="en-US" sz="2000" b="1"/>
              <a:t>의 보수 </a:t>
            </a:r>
            <a:endParaRPr lang="en-US" altLang="ko-KR" sz="20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B81D50-E297-4AA2-8302-C87B28EC9065}"/>
              </a:ext>
            </a:extLst>
          </p:cNvPr>
          <p:cNvSpPr txBox="1"/>
          <p:nvPr/>
        </p:nvSpPr>
        <p:spPr>
          <a:xfrm>
            <a:off x="5724128" y="1772816"/>
            <a:ext cx="25747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5 + (-2)</a:t>
            </a:r>
          </a:p>
          <a:p>
            <a:endParaRPr lang="en-US" altLang="ko-KR" sz="2000" b="1"/>
          </a:p>
          <a:p>
            <a:r>
              <a:rPr lang="en-US" altLang="ko-KR" sz="2000" b="1"/>
              <a:t>9 = 2+x</a:t>
            </a:r>
          </a:p>
          <a:p>
            <a:endParaRPr lang="en-US" altLang="ko-KR" sz="2000" b="1"/>
          </a:p>
          <a:p>
            <a:r>
              <a:rPr lang="en-US" altLang="ko-KR" sz="2000" b="1"/>
              <a:t>9 - 2 = x</a:t>
            </a:r>
          </a:p>
          <a:p>
            <a:endParaRPr lang="en-US" altLang="ko-KR" sz="2000" b="1"/>
          </a:p>
          <a:p>
            <a:r>
              <a:rPr lang="en-US" altLang="ko-KR" sz="2000" b="1"/>
              <a:t>5 + 7 =&gt; </a:t>
            </a:r>
            <a:r>
              <a:rPr lang="en-US" altLang="ko-KR" sz="2000" b="1">
                <a:solidFill>
                  <a:srgbClr val="FF0000"/>
                </a:solidFill>
              </a:rPr>
              <a:t>1+</a:t>
            </a:r>
            <a:r>
              <a:rPr lang="en-US" altLang="ko-KR" sz="2000" b="1"/>
              <a:t>2 =&gt; 3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1E3CCD9-36DC-4EDC-B291-81DA55DBF1DD}"/>
              </a:ext>
            </a:extLst>
          </p:cNvPr>
          <p:cNvSpPr/>
          <p:nvPr/>
        </p:nvSpPr>
        <p:spPr>
          <a:xfrm>
            <a:off x="-24658" y="3284984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AA8D7D8-F9E3-421D-984D-23D3B66A780F}"/>
              </a:ext>
            </a:extLst>
          </p:cNvPr>
          <p:cNvSpPr/>
          <p:nvPr/>
        </p:nvSpPr>
        <p:spPr>
          <a:xfrm>
            <a:off x="585865" y="3867095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7E0DDE9-5F81-4E37-A7A2-B496820BBA5B}"/>
              </a:ext>
            </a:extLst>
          </p:cNvPr>
          <p:cNvSpPr/>
          <p:nvPr/>
        </p:nvSpPr>
        <p:spPr>
          <a:xfrm>
            <a:off x="1024489" y="386709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EB20523-029C-4731-9041-5A9428ACF032}"/>
              </a:ext>
            </a:extLst>
          </p:cNvPr>
          <p:cNvSpPr/>
          <p:nvPr/>
        </p:nvSpPr>
        <p:spPr>
          <a:xfrm>
            <a:off x="1449961" y="387408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6072CBB-5676-4999-B65C-708988E9FCB1}"/>
              </a:ext>
            </a:extLst>
          </p:cNvPr>
          <p:cNvSpPr/>
          <p:nvPr/>
        </p:nvSpPr>
        <p:spPr>
          <a:xfrm>
            <a:off x="1882009" y="386709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6D1F22-858F-4E3E-8991-7E4FCD47DBB3}"/>
              </a:ext>
            </a:extLst>
          </p:cNvPr>
          <p:cNvSpPr/>
          <p:nvPr/>
        </p:nvSpPr>
        <p:spPr>
          <a:xfrm>
            <a:off x="2314057" y="386709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06A93FE-7FF7-4E01-BE9C-74B28F716A0D}"/>
              </a:ext>
            </a:extLst>
          </p:cNvPr>
          <p:cNvSpPr/>
          <p:nvPr/>
        </p:nvSpPr>
        <p:spPr>
          <a:xfrm>
            <a:off x="2746105" y="386709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66F47A7-02D6-425C-A51E-1F4151B05393}"/>
              </a:ext>
            </a:extLst>
          </p:cNvPr>
          <p:cNvSpPr/>
          <p:nvPr/>
        </p:nvSpPr>
        <p:spPr>
          <a:xfrm>
            <a:off x="3178153" y="386709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F0612C-D669-4108-ADD0-1316D0B237CF}"/>
              </a:ext>
            </a:extLst>
          </p:cNvPr>
          <p:cNvSpPr/>
          <p:nvPr/>
        </p:nvSpPr>
        <p:spPr>
          <a:xfrm>
            <a:off x="3610201" y="386709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DC6C762-3CCE-404D-BDDE-2631DD5976E9}"/>
              </a:ext>
            </a:extLst>
          </p:cNvPr>
          <p:cNvSpPr/>
          <p:nvPr/>
        </p:nvSpPr>
        <p:spPr>
          <a:xfrm>
            <a:off x="597296" y="4509120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02C91B8-BBC6-45DD-B7D6-051A7F7A3402}"/>
              </a:ext>
            </a:extLst>
          </p:cNvPr>
          <p:cNvSpPr/>
          <p:nvPr/>
        </p:nvSpPr>
        <p:spPr>
          <a:xfrm>
            <a:off x="1035920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E77295C-F1D4-4476-8F25-13BE00DDFD1D}"/>
              </a:ext>
            </a:extLst>
          </p:cNvPr>
          <p:cNvSpPr/>
          <p:nvPr/>
        </p:nvSpPr>
        <p:spPr>
          <a:xfrm>
            <a:off x="1474544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3D872ED-5EB5-42E7-86AE-DAE3382ED2C7}"/>
              </a:ext>
            </a:extLst>
          </p:cNvPr>
          <p:cNvSpPr/>
          <p:nvPr/>
        </p:nvSpPr>
        <p:spPr>
          <a:xfrm>
            <a:off x="1893440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4594327-5874-48A3-81B5-9DBD0A6978BD}"/>
              </a:ext>
            </a:extLst>
          </p:cNvPr>
          <p:cNvSpPr/>
          <p:nvPr/>
        </p:nvSpPr>
        <p:spPr>
          <a:xfrm>
            <a:off x="2325488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AFFCC2A-F3B0-4E01-B51A-12A54AC2DC74}"/>
              </a:ext>
            </a:extLst>
          </p:cNvPr>
          <p:cNvSpPr/>
          <p:nvPr/>
        </p:nvSpPr>
        <p:spPr>
          <a:xfrm>
            <a:off x="2757536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7305CD8-D375-4E5D-B5A9-0C187D2BE388}"/>
              </a:ext>
            </a:extLst>
          </p:cNvPr>
          <p:cNvSpPr/>
          <p:nvPr/>
        </p:nvSpPr>
        <p:spPr>
          <a:xfrm>
            <a:off x="3189584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1DEE14C-4578-4EE5-83DC-78B11502821E}"/>
              </a:ext>
            </a:extLst>
          </p:cNvPr>
          <p:cNvSpPr/>
          <p:nvPr/>
        </p:nvSpPr>
        <p:spPr>
          <a:xfrm>
            <a:off x="3621632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F7D3E94-CA70-431C-B7DA-85FEDA2A5991}"/>
              </a:ext>
            </a:extLst>
          </p:cNvPr>
          <p:cNvSpPr txBox="1"/>
          <p:nvPr/>
        </p:nvSpPr>
        <p:spPr>
          <a:xfrm>
            <a:off x="193991" y="391906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F2D500A-B61F-433D-AD71-7FB78EF80E9F}"/>
              </a:ext>
            </a:extLst>
          </p:cNvPr>
          <p:cNvCxnSpPr/>
          <p:nvPr/>
        </p:nvCxnSpPr>
        <p:spPr>
          <a:xfrm>
            <a:off x="-36512" y="4437112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F24E660-4FA4-455A-B706-7F82AA838E8D}"/>
              </a:ext>
            </a:extLst>
          </p:cNvPr>
          <p:cNvSpPr txBox="1"/>
          <p:nvPr/>
        </p:nvSpPr>
        <p:spPr>
          <a:xfrm>
            <a:off x="4251345" y="455222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181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360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부호와 </a:t>
            </a:r>
            <a:r>
              <a:rPr lang="en-US" altLang="ko-KR" sz="2000" b="1"/>
              <a:t>1</a:t>
            </a:r>
            <a:r>
              <a:rPr lang="ko-KR" altLang="en-US" sz="2000" b="1"/>
              <a:t>의 보수 절대값 방식 </a:t>
            </a:r>
            <a:endParaRPr lang="en-US" altLang="ko-KR" sz="2000" b="1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6428B6-34D5-4FFF-9DF0-69BA4AC0521E}"/>
              </a:ext>
            </a:extLst>
          </p:cNvPr>
          <p:cNvSpPr/>
          <p:nvPr/>
        </p:nvSpPr>
        <p:spPr>
          <a:xfrm>
            <a:off x="585865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114DB6-56CF-4D58-BC4C-19924A974897}"/>
              </a:ext>
            </a:extLst>
          </p:cNvPr>
          <p:cNvSpPr/>
          <p:nvPr/>
        </p:nvSpPr>
        <p:spPr>
          <a:xfrm>
            <a:off x="102448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08BCBA-EE60-4A5F-B917-F6154238365C}"/>
              </a:ext>
            </a:extLst>
          </p:cNvPr>
          <p:cNvSpPr/>
          <p:nvPr/>
        </p:nvSpPr>
        <p:spPr>
          <a:xfrm>
            <a:off x="146311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4C63AB-695F-46D6-9DF8-44BE126BF01B}"/>
              </a:ext>
            </a:extLst>
          </p:cNvPr>
          <p:cNvSpPr/>
          <p:nvPr/>
        </p:nvSpPr>
        <p:spPr>
          <a:xfrm>
            <a:off x="188200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CD373C-14B6-425C-BD1C-68731395397E}"/>
              </a:ext>
            </a:extLst>
          </p:cNvPr>
          <p:cNvSpPr/>
          <p:nvPr/>
        </p:nvSpPr>
        <p:spPr>
          <a:xfrm>
            <a:off x="2314057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9CF2BA-2737-4ED9-B8E0-CBF97772144A}"/>
              </a:ext>
            </a:extLst>
          </p:cNvPr>
          <p:cNvSpPr/>
          <p:nvPr/>
        </p:nvSpPr>
        <p:spPr>
          <a:xfrm>
            <a:off x="2746105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134A4E-D297-4EB1-AAED-A16357F91971}"/>
              </a:ext>
            </a:extLst>
          </p:cNvPr>
          <p:cNvSpPr/>
          <p:nvPr/>
        </p:nvSpPr>
        <p:spPr>
          <a:xfrm>
            <a:off x="317815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66815B-4EAC-4331-9F05-ADD7E71960B5}"/>
              </a:ext>
            </a:extLst>
          </p:cNvPr>
          <p:cNvSpPr/>
          <p:nvPr/>
        </p:nvSpPr>
        <p:spPr>
          <a:xfrm>
            <a:off x="3610201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971600" y="956627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 + (-2) = 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585865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02448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46311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188200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314057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746105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17815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610201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597296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03592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47454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189344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325488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757536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18958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621632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4392C55-60DC-4035-8B73-2693FF3E192F}"/>
              </a:ext>
            </a:extLst>
          </p:cNvPr>
          <p:cNvCxnSpPr/>
          <p:nvPr/>
        </p:nvCxnSpPr>
        <p:spPr>
          <a:xfrm>
            <a:off x="35496" y="3219023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D122CA-90F5-4DB1-B0D0-A91C76AF80AD}"/>
              </a:ext>
            </a:extLst>
          </p:cNvPr>
          <p:cNvSpPr txBox="1"/>
          <p:nvPr/>
        </p:nvSpPr>
        <p:spPr>
          <a:xfrm>
            <a:off x="193991" y="26949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0CE9D5-13B7-4329-880D-31B5025B6E7C}"/>
              </a:ext>
            </a:extLst>
          </p:cNvPr>
          <p:cNvSpPr txBox="1"/>
          <p:nvPr/>
        </p:nvSpPr>
        <p:spPr>
          <a:xfrm>
            <a:off x="4148567" y="333413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16E42-E1B9-4C51-B7B1-0CC81CE7DBBB}"/>
              </a:ext>
            </a:extLst>
          </p:cNvPr>
          <p:cNvSpPr txBox="1"/>
          <p:nvPr/>
        </p:nvSpPr>
        <p:spPr>
          <a:xfrm>
            <a:off x="5796136" y="316687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중국 수학 </a:t>
            </a:r>
            <a:endParaRPr lang="en-US" altLang="ko-KR" sz="20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7EA6DF-850B-4A4F-B072-A59730E05E86}"/>
              </a:ext>
            </a:extLst>
          </p:cNvPr>
          <p:cNvSpPr txBox="1"/>
          <p:nvPr/>
        </p:nvSpPr>
        <p:spPr>
          <a:xfrm>
            <a:off x="5652120" y="980728"/>
            <a:ext cx="227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10</a:t>
            </a:r>
            <a:r>
              <a:rPr lang="ko-KR" altLang="en-US" sz="2000" b="1"/>
              <a:t>진수  </a:t>
            </a:r>
            <a:r>
              <a:rPr lang="en-US" altLang="ko-KR" sz="2000" b="1"/>
              <a:t>9</a:t>
            </a:r>
            <a:r>
              <a:rPr lang="ko-KR" altLang="en-US" sz="2000" b="1"/>
              <a:t>의 보수 </a:t>
            </a:r>
            <a:endParaRPr lang="en-US" altLang="ko-KR" sz="20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B81D50-E297-4AA2-8302-C87B28EC9065}"/>
              </a:ext>
            </a:extLst>
          </p:cNvPr>
          <p:cNvSpPr txBox="1"/>
          <p:nvPr/>
        </p:nvSpPr>
        <p:spPr>
          <a:xfrm>
            <a:off x="5724128" y="1772816"/>
            <a:ext cx="25747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5 + (-2)</a:t>
            </a:r>
          </a:p>
          <a:p>
            <a:endParaRPr lang="en-US" altLang="ko-KR" sz="2000" b="1"/>
          </a:p>
          <a:p>
            <a:r>
              <a:rPr lang="en-US" altLang="ko-KR" sz="2000" b="1"/>
              <a:t>9 = 2+x</a:t>
            </a:r>
          </a:p>
          <a:p>
            <a:endParaRPr lang="en-US" altLang="ko-KR" sz="2000" b="1"/>
          </a:p>
          <a:p>
            <a:r>
              <a:rPr lang="en-US" altLang="ko-KR" sz="2000" b="1"/>
              <a:t>9 - 2 = x</a:t>
            </a:r>
          </a:p>
          <a:p>
            <a:endParaRPr lang="en-US" altLang="ko-KR" sz="2000" b="1"/>
          </a:p>
          <a:p>
            <a:r>
              <a:rPr lang="en-US" altLang="ko-KR" sz="2000" b="1"/>
              <a:t>5 + 7 =&gt; </a:t>
            </a:r>
            <a:r>
              <a:rPr lang="en-US" altLang="ko-KR" sz="2000" b="1">
                <a:solidFill>
                  <a:srgbClr val="FF0000"/>
                </a:solidFill>
              </a:rPr>
              <a:t>1+</a:t>
            </a:r>
            <a:r>
              <a:rPr lang="en-US" altLang="ko-KR" sz="2000" b="1"/>
              <a:t>2 =&gt; 3</a:t>
            </a:r>
          </a:p>
        </p:txBody>
      </p:sp>
    </p:spTree>
    <p:extLst>
      <p:ext uri="{BB962C8B-B14F-4D97-AF65-F5344CB8AC3E}">
        <p14:creationId xmlns:p14="http://schemas.microsoft.com/office/powerpoint/2010/main" val="3993074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360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부호와 </a:t>
            </a:r>
            <a:r>
              <a:rPr lang="en-US" altLang="ko-KR" sz="2000" b="1"/>
              <a:t>1</a:t>
            </a:r>
            <a:r>
              <a:rPr lang="ko-KR" altLang="en-US" sz="2000" b="1"/>
              <a:t>의 보수 절대값 방식 </a:t>
            </a:r>
            <a:endParaRPr lang="en-US" altLang="ko-KR" sz="20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971600" y="956627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 + (-2) = 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597296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035920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474544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1893440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325488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757536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189584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621632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597296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035920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474544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1893440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325488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757536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189584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621632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16E42-E1B9-4C51-B7B1-0CC81CE7DBBB}"/>
              </a:ext>
            </a:extLst>
          </p:cNvPr>
          <p:cNvSpPr txBox="1"/>
          <p:nvPr/>
        </p:nvSpPr>
        <p:spPr>
          <a:xfrm>
            <a:off x="5796136" y="316687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중국 수학 </a:t>
            </a:r>
            <a:endParaRPr lang="en-US" altLang="ko-KR" sz="20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7EA6DF-850B-4A4F-B072-A59730E05E86}"/>
              </a:ext>
            </a:extLst>
          </p:cNvPr>
          <p:cNvSpPr txBox="1"/>
          <p:nvPr/>
        </p:nvSpPr>
        <p:spPr>
          <a:xfrm>
            <a:off x="5652120" y="980728"/>
            <a:ext cx="227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10</a:t>
            </a:r>
            <a:r>
              <a:rPr lang="ko-KR" altLang="en-US" sz="2000" b="1"/>
              <a:t>진수  </a:t>
            </a:r>
            <a:r>
              <a:rPr lang="en-US" altLang="ko-KR" sz="2000" b="1"/>
              <a:t>9</a:t>
            </a:r>
            <a:r>
              <a:rPr lang="ko-KR" altLang="en-US" sz="2000" b="1"/>
              <a:t>의 보수 </a:t>
            </a:r>
            <a:endParaRPr lang="en-US" altLang="ko-KR" sz="20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B81D50-E297-4AA2-8302-C87B28EC9065}"/>
              </a:ext>
            </a:extLst>
          </p:cNvPr>
          <p:cNvSpPr txBox="1"/>
          <p:nvPr/>
        </p:nvSpPr>
        <p:spPr>
          <a:xfrm>
            <a:off x="5724128" y="1772816"/>
            <a:ext cx="25747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5 + (-2)</a:t>
            </a:r>
          </a:p>
          <a:p>
            <a:endParaRPr lang="en-US" altLang="ko-KR" sz="2000" b="1"/>
          </a:p>
          <a:p>
            <a:r>
              <a:rPr lang="en-US" altLang="ko-KR" sz="2000" b="1"/>
              <a:t>9 = 2+x</a:t>
            </a:r>
          </a:p>
          <a:p>
            <a:endParaRPr lang="en-US" altLang="ko-KR" sz="2000" b="1"/>
          </a:p>
          <a:p>
            <a:r>
              <a:rPr lang="en-US" altLang="ko-KR" sz="2000" b="1"/>
              <a:t>9 - 2 = x</a:t>
            </a:r>
          </a:p>
          <a:p>
            <a:endParaRPr lang="en-US" altLang="ko-KR" sz="2000" b="1"/>
          </a:p>
          <a:p>
            <a:r>
              <a:rPr lang="en-US" altLang="ko-KR" sz="2000" b="1"/>
              <a:t>5 + 7 =&gt; </a:t>
            </a:r>
            <a:r>
              <a:rPr lang="en-US" altLang="ko-KR" sz="2000" b="1">
                <a:solidFill>
                  <a:srgbClr val="FF0000"/>
                </a:solidFill>
              </a:rPr>
              <a:t>1+</a:t>
            </a:r>
            <a:r>
              <a:rPr lang="en-US" altLang="ko-KR" sz="2000" b="1"/>
              <a:t>2 =&gt; 3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7878103-AEA1-4C3A-B6F6-F1F882BFCEDF}"/>
              </a:ext>
            </a:extLst>
          </p:cNvPr>
          <p:cNvGrpSpPr/>
          <p:nvPr/>
        </p:nvGrpSpPr>
        <p:grpSpPr>
          <a:xfrm>
            <a:off x="3686508" y="2852936"/>
            <a:ext cx="302296" cy="648072"/>
            <a:chOff x="3686508" y="2852936"/>
            <a:chExt cx="302296" cy="648072"/>
          </a:xfrm>
        </p:grpSpPr>
        <p:sp>
          <p:nvSpPr>
            <p:cNvPr id="3" name="이등변 삼각형 2">
              <a:extLst>
                <a:ext uri="{FF2B5EF4-FFF2-40B4-BE49-F238E27FC236}">
                  <a16:creationId xmlns:a16="http://schemas.microsoft.com/office/drawing/2014/main" id="{656AA168-8AC8-4016-8778-9660CCD8A6E8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67B9BE9-3FBD-496A-81D0-9BED86AF01EC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6C2FEE9-B9ED-4B35-9155-9EA2C3CB84DF}"/>
                </a:ext>
              </a:extLst>
            </p:cNvPr>
            <p:cNvCxnSpPr>
              <a:stCxn id="23" idx="2"/>
              <a:endCxn id="3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5DF989D-6E25-4C96-80B8-11498E523413}"/>
                </a:ext>
              </a:extLst>
            </p:cNvPr>
            <p:cNvCxnSpPr>
              <a:cxnSpLocks/>
              <a:stCxn id="12" idx="4"/>
              <a:endCxn id="32" idx="0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A391F56-F66E-4255-B540-CBA12EF0CD55}"/>
              </a:ext>
            </a:extLst>
          </p:cNvPr>
          <p:cNvGrpSpPr/>
          <p:nvPr/>
        </p:nvGrpSpPr>
        <p:grpSpPr>
          <a:xfrm>
            <a:off x="3256099" y="2853068"/>
            <a:ext cx="302296" cy="648072"/>
            <a:chOff x="3686508" y="2852936"/>
            <a:chExt cx="302296" cy="648072"/>
          </a:xfrm>
        </p:grpSpPr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524C1222-7877-4B49-89C0-3FC91C5B4DCF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FD109158-633C-44C8-89A9-0CBF2E4A57D5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7CF12848-4E07-49B1-B149-CD80966A488A}"/>
                </a:ext>
              </a:extLst>
            </p:cNvPr>
            <p:cNvCxnSpPr>
              <a:endCxn id="4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45D7496A-FF50-457B-92B0-8DBFC5ED5A22}"/>
                </a:ext>
              </a:extLst>
            </p:cNvPr>
            <p:cNvCxnSpPr>
              <a:cxnSpLocks/>
              <a:stCxn id="4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CE071C7-3611-418C-8E05-C310872D7D0F}"/>
              </a:ext>
            </a:extLst>
          </p:cNvPr>
          <p:cNvGrpSpPr/>
          <p:nvPr/>
        </p:nvGrpSpPr>
        <p:grpSpPr>
          <a:xfrm>
            <a:off x="2825690" y="2853200"/>
            <a:ext cx="302296" cy="648072"/>
            <a:chOff x="3686508" y="2852936"/>
            <a:chExt cx="302296" cy="648072"/>
          </a:xfrm>
        </p:grpSpPr>
        <p:sp>
          <p:nvSpPr>
            <p:cNvPr id="51" name="이등변 삼각형 50">
              <a:extLst>
                <a:ext uri="{FF2B5EF4-FFF2-40B4-BE49-F238E27FC236}">
                  <a16:creationId xmlns:a16="http://schemas.microsoft.com/office/drawing/2014/main" id="{97FFFF45-3BB0-4965-9CA3-E25A1942941C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CA095468-E8E1-49C9-BC2D-11B12B501831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A7C2ABA2-C6B0-4377-A195-C18DABFBFF4E}"/>
                </a:ext>
              </a:extLst>
            </p:cNvPr>
            <p:cNvCxnSpPr>
              <a:endCxn id="51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CE086F9F-C458-487A-BD6B-46F757F1FFBC}"/>
                </a:ext>
              </a:extLst>
            </p:cNvPr>
            <p:cNvCxnSpPr>
              <a:cxnSpLocks/>
              <a:stCxn id="52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4669BAF-6177-4317-9298-7B4ADA706742}"/>
              </a:ext>
            </a:extLst>
          </p:cNvPr>
          <p:cNvGrpSpPr/>
          <p:nvPr/>
        </p:nvGrpSpPr>
        <p:grpSpPr>
          <a:xfrm>
            <a:off x="2395281" y="2853332"/>
            <a:ext cx="302296" cy="648072"/>
            <a:chOff x="3686508" y="2852936"/>
            <a:chExt cx="302296" cy="648072"/>
          </a:xfrm>
        </p:grpSpPr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B9BEFCBF-BA52-4664-9532-26D0B45B996A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A25BA199-0E2A-4794-AD13-9CD323A31F1E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707EA87-3205-42AB-A758-C2DB6F977284}"/>
                </a:ext>
              </a:extLst>
            </p:cNvPr>
            <p:cNvCxnSpPr>
              <a:endCxn id="5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CA5080B7-A80F-4FF6-BA9D-1D7AB06B84F3}"/>
                </a:ext>
              </a:extLst>
            </p:cNvPr>
            <p:cNvCxnSpPr>
              <a:cxnSpLocks/>
              <a:stCxn id="5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86B57D9-DD41-4DA4-AB5B-4F0736D7AAB3}"/>
              </a:ext>
            </a:extLst>
          </p:cNvPr>
          <p:cNvGrpSpPr/>
          <p:nvPr/>
        </p:nvGrpSpPr>
        <p:grpSpPr>
          <a:xfrm>
            <a:off x="1964872" y="2853464"/>
            <a:ext cx="302296" cy="648072"/>
            <a:chOff x="3686508" y="2852936"/>
            <a:chExt cx="302296" cy="648072"/>
          </a:xfrm>
        </p:grpSpPr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FFCBC08F-4755-4048-AD30-0DB5B0962EA2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13C928C-B772-44BA-8EA2-F49E656E7802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292F3B5-9424-4E61-B0BE-CCEF12CAB1FF}"/>
                </a:ext>
              </a:extLst>
            </p:cNvPr>
            <p:cNvCxnSpPr>
              <a:endCxn id="61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8BF74A20-8479-4364-AFA9-D83089796374}"/>
                </a:ext>
              </a:extLst>
            </p:cNvPr>
            <p:cNvCxnSpPr>
              <a:cxnSpLocks/>
              <a:stCxn id="62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9C41E33B-3616-4BF6-B642-635ECF800389}"/>
              </a:ext>
            </a:extLst>
          </p:cNvPr>
          <p:cNvGrpSpPr/>
          <p:nvPr/>
        </p:nvGrpSpPr>
        <p:grpSpPr>
          <a:xfrm>
            <a:off x="1534463" y="2853596"/>
            <a:ext cx="302296" cy="648072"/>
            <a:chOff x="3686508" y="2852936"/>
            <a:chExt cx="302296" cy="648072"/>
          </a:xfrm>
        </p:grpSpPr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BA57E661-C0A2-4B95-BE94-C6C920D3B2BC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6FF4725B-A3D3-419E-8E53-9861EF812EE7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309341C0-A948-4566-99D0-848850A0DFB6}"/>
                </a:ext>
              </a:extLst>
            </p:cNvPr>
            <p:cNvCxnSpPr>
              <a:endCxn id="6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AD64695-FB29-4CF4-B835-EB760D147D99}"/>
                </a:ext>
              </a:extLst>
            </p:cNvPr>
            <p:cNvCxnSpPr>
              <a:cxnSpLocks/>
              <a:stCxn id="6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44E2038D-AC8D-46BE-9E6B-04E622163591}"/>
              </a:ext>
            </a:extLst>
          </p:cNvPr>
          <p:cNvGrpSpPr/>
          <p:nvPr/>
        </p:nvGrpSpPr>
        <p:grpSpPr>
          <a:xfrm>
            <a:off x="1104054" y="2853728"/>
            <a:ext cx="302296" cy="648072"/>
            <a:chOff x="3686508" y="2852936"/>
            <a:chExt cx="302296" cy="648072"/>
          </a:xfrm>
        </p:grpSpPr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BD57B276-6A0B-4E04-87C0-64341EF517B5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8F3F1B21-E092-4145-B29D-DE3743EC7030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E9FC7345-C1AB-45D7-9D19-1D4D4AEDC378}"/>
                </a:ext>
              </a:extLst>
            </p:cNvPr>
            <p:cNvCxnSpPr>
              <a:endCxn id="71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28EC963A-A90B-461B-A6E8-EB2F8BC1E573}"/>
                </a:ext>
              </a:extLst>
            </p:cNvPr>
            <p:cNvCxnSpPr>
              <a:cxnSpLocks/>
              <a:stCxn id="72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4FE66706-C8C7-4EB2-9FAE-8A2AE8C30E2B}"/>
              </a:ext>
            </a:extLst>
          </p:cNvPr>
          <p:cNvGrpSpPr/>
          <p:nvPr/>
        </p:nvGrpSpPr>
        <p:grpSpPr>
          <a:xfrm>
            <a:off x="673645" y="2853860"/>
            <a:ext cx="302296" cy="648072"/>
            <a:chOff x="3686508" y="2852936"/>
            <a:chExt cx="302296" cy="648072"/>
          </a:xfrm>
        </p:grpSpPr>
        <p:sp>
          <p:nvSpPr>
            <p:cNvPr id="76" name="이등변 삼각형 75">
              <a:extLst>
                <a:ext uri="{FF2B5EF4-FFF2-40B4-BE49-F238E27FC236}">
                  <a16:creationId xmlns:a16="http://schemas.microsoft.com/office/drawing/2014/main" id="{0B465607-F9D0-43BD-9855-1C6AD6871901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97C607F4-195C-41E9-A28E-07F6FA67FAD1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4005B178-928C-47CA-AE4E-AC836CAD1EB0}"/>
                </a:ext>
              </a:extLst>
            </p:cNvPr>
            <p:cNvCxnSpPr>
              <a:endCxn id="7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DF3A06DF-6D9B-4885-9B10-48B0A30409C4}"/>
                </a:ext>
              </a:extLst>
            </p:cNvPr>
            <p:cNvCxnSpPr>
              <a:cxnSpLocks/>
              <a:stCxn id="7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8810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360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부호와 </a:t>
            </a:r>
            <a:r>
              <a:rPr lang="en-US" altLang="ko-KR" sz="2000" b="1"/>
              <a:t>1</a:t>
            </a:r>
            <a:r>
              <a:rPr lang="ko-KR" altLang="en-US" sz="2000" b="1"/>
              <a:t>의 보수 절대값 방식 </a:t>
            </a:r>
            <a:endParaRPr lang="en-US" altLang="ko-KR" sz="2000" b="1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6428B6-34D5-4FFF-9DF0-69BA4AC0521E}"/>
              </a:ext>
            </a:extLst>
          </p:cNvPr>
          <p:cNvSpPr/>
          <p:nvPr/>
        </p:nvSpPr>
        <p:spPr>
          <a:xfrm>
            <a:off x="585865" y="1994887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114DB6-56CF-4D58-BC4C-19924A974897}"/>
              </a:ext>
            </a:extLst>
          </p:cNvPr>
          <p:cNvSpPr/>
          <p:nvPr/>
        </p:nvSpPr>
        <p:spPr>
          <a:xfrm>
            <a:off x="102448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08BCBA-EE60-4A5F-B917-F6154238365C}"/>
              </a:ext>
            </a:extLst>
          </p:cNvPr>
          <p:cNvSpPr/>
          <p:nvPr/>
        </p:nvSpPr>
        <p:spPr>
          <a:xfrm>
            <a:off x="146311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4C63AB-695F-46D6-9DF8-44BE126BF01B}"/>
              </a:ext>
            </a:extLst>
          </p:cNvPr>
          <p:cNvSpPr/>
          <p:nvPr/>
        </p:nvSpPr>
        <p:spPr>
          <a:xfrm>
            <a:off x="188200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CD373C-14B6-425C-BD1C-68731395397E}"/>
              </a:ext>
            </a:extLst>
          </p:cNvPr>
          <p:cNvSpPr/>
          <p:nvPr/>
        </p:nvSpPr>
        <p:spPr>
          <a:xfrm>
            <a:off x="2314057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9CF2BA-2737-4ED9-B8E0-CBF97772144A}"/>
              </a:ext>
            </a:extLst>
          </p:cNvPr>
          <p:cNvSpPr/>
          <p:nvPr/>
        </p:nvSpPr>
        <p:spPr>
          <a:xfrm>
            <a:off x="2746105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134A4E-D297-4EB1-AAED-A16357F91971}"/>
              </a:ext>
            </a:extLst>
          </p:cNvPr>
          <p:cNvSpPr/>
          <p:nvPr/>
        </p:nvSpPr>
        <p:spPr>
          <a:xfrm>
            <a:off x="317815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66815B-4EAC-4331-9F05-ADD7E71960B5}"/>
              </a:ext>
            </a:extLst>
          </p:cNvPr>
          <p:cNvSpPr/>
          <p:nvPr/>
        </p:nvSpPr>
        <p:spPr>
          <a:xfrm>
            <a:off x="3610201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971600" y="956627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 + (-2) = 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585865" y="2642959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02448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46311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188200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314057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746105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17815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610201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597296" y="3284984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03592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47454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189344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325488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757536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18958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621632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4392C55-60DC-4035-8B73-2693FF3E192F}"/>
              </a:ext>
            </a:extLst>
          </p:cNvPr>
          <p:cNvCxnSpPr/>
          <p:nvPr/>
        </p:nvCxnSpPr>
        <p:spPr>
          <a:xfrm>
            <a:off x="35496" y="3219023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D122CA-90F5-4DB1-B0D0-A91C76AF80AD}"/>
              </a:ext>
            </a:extLst>
          </p:cNvPr>
          <p:cNvSpPr txBox="1"/>
          <p:nvPr/>
        </p:nvSpPr>
        <p:spPr>
          <a:xfrm>
            <a:off x="193991" y="26949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6B14D6-FC81-403F-9FCF-5A0671F35AC5}"/>
              </a:ext>
            </a:extLst>
          </p:cNvPr>
          <p:cNvSpPr txBox="1"/>
          <p:nvPr/>
        </p:nvSpPr>
        <p:spPr>
          <a:xfrm>
            <a:off x="4148567" y="204686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+5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B01FD2-4ACC-4B04-9B96-350A4C504BCB}"/>
              </a:ext>
            </a:extLst>
          </p:cNvPr>
          <p:cNvSpPr txBox="1"/>
          <p:nvPr/>
        </p:nvSpPr>
        <p:spPr>
          <a:xfrm>
            <a:off x="4148567" y="2664541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0CE9D5-13B7-4329-880D-31B5025B6E7C}"/>
              </a:ext>
            </a:extLst>
          </p:cNvPr>
          <p:cNvSpPr txBox="1"/>
          <p:nvPr/>
        </p:nvSpPr>
        <p:spPr>
          <a:xfrm>
            <a:off x="4148567" y="333413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16E42-E1B9-4C51-B7B1-0CC81CE7DBBB}"/>
              </a:ext>
            </a:extLst>
          </p:cNvPr>
          <p:cNvSpPr txBox="1"/>
          <p:nvPr/>
        </p:nvSpPr>
        <p:spPr>
          <a:xfrm>
            <a:off x="5796136" y="316687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중국 수학 </a:t>
            </a:r>
            <a:endParaRPr lang="en-US" altLang="ko-KR" sz="20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7EA6DF-850B-4A4F-B072-A59730E05E86}"/>
              </a:ext>
            </a:extLst>
          </p:cNvPr>
          <p:cNvSpPr txBox="1"/>
          <p:nvPr/>
        </p:nvSpPr>
        <p:spPr>
          <a:xfrm>
            <a:off x="5652120" y="980728"/>
            <a:ext cx="227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10</a:t>
            </a:r>
            <a:r>
              <a:rPr lang="ko-KR" altLang="en-US" sz="2000" b="1"/>
              <a:t>진수  </a:t>
            </a:r>
            <a:r>
              <a:rPr lang="en-US" altLang="ko-KR" sz="2000" b="1"/>
              <a:t>9</a:t>
            </a:r>
            <a:r>
              <a:rPr lang="ko-KR" altLang="en-US" sz="2000" b="1"/>
              <a:t>의 보수 </a:t>
            </a:r>
            <a:endParaRPr lang="en-US" altLang="ko-KR" sz="20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B81D50-E297-4AA2-8302-C87B28EC9065}"/>
              </a:ext>
            </a:extLst>
          </p:cNvPr>
          <p:cNvSpPr txBox="1"/>
          <p:nvPr/>
        </p:nvSpPr>
        <p:spPr>
          <a:xfrm>
            <a:off x="5724128" y="1772816"/>
            <a:ext cx="25747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5 + (-2)</a:t>
            </a:r>
          </a:p>
          <a:p>
            <a:endParaRPr lang="en-US" altLang="ko-KR" sz="2000" b="1"/>
          </a:p>
          <a:p>
            <a:r>
              <a:rPr lang="en-US" altLang="ko-KR" sz="2000" b="1"/>
              <a:t>9 = 2+x</a:t>
            </a:r>
          </a:p>
          <a:p>
            <a:endParaRPr lang="en-US" altLang="ko-KR" sz="2000" b="1"/>
          </a:p>
          <a:p>
            <a:r>
              <a:rPr lang="en-US" altLang="ko-KR" sz="2000" b="1"/>
              <a:t>9 - 2 = x</a:t>
            </a:r>
          </a:p>
          <a:p>
            <a:endParaRPr lang="en-US" altLang="ko-KR" sz="2000" b="1"/>
          </a:p>
          <a:p>
            <a:r>
              <a:rPr lang="en-US" altLang="ko-KR" sz="2000" b="1"/>
              <a:t>5 + 7 =&gt; </a:t>
            </a:r>
            <a:r>
              <a:rPr lang="en-US" altLang="ko-KR" sz="2000" b="1">
                <a:solidFill>
                  <a:srgbClr val="FF0000"/>
                </a:solidFill>
              </a:rPr>
              <a:t>1+</a:t>
            </a:r>
            <a:r>
              <a:rPr lang="en-US" altLang="ko-KR" sz="2000" b="1"/>
              <a:t>2 =&gt; 3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1E3CCD9-36DC-4EDC-B291-81DA55DBF1DD}"/>
              </a:ext>
            </a:extLst>
          </p:cNvPr>
          <p:cNvSpPr/>
          <p:nvPr/>
        </p:nvSpPr>
        <p:spPr>
          <a:xfrm>
            <a:off x="-24658" y="3284984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AA8D7D8-F9E3-421D-984D-23D3B66A780F}"/>
              </a:ext>
            </a:extLst>
          </p:cNvPr>
          <p:cNvSpPr/>
          <p:nvPr/>
        </p:nvSpPr>
        <p:spPr>
          <a:xfrm>
            <a:off x="585865" y="3867095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7E0DDE9-5F81-4E37-A7A2-B496820BBA5B}"/>
              </a:ext>
            </a:extLst>
          </p:cNvPr>
          <p:cNvSpPr/>
          <p:nvPr/>
        </p:nvSpPr>
        <p:spPr>
          <a:xfrm>
            <a:off x="1024489" y="386709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EB20523-029C-4731-9041-5A9428ACF032}"/>
              </a:ext>
            </a:extLst>
          </p:cNvPr>
          <p:cNvSpPr/>
          <p:nvPr/>
        </p:nvSpPr>
        <p:spPr>
          <a:xfrm>
            <a:off x="1449961" y="387408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6072CBB-5676-4999-B65C-708988E9FCB1}"/>
              </a:ext>
            </a:extLst>
          </p:cNvPr>
          <p:cNvSpPr/>
          <p:nvPr/>
        </p:nvSpPr>
        <p:spPr>
          <a:xfrm>
            <a:off x="1882009" y="386709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6D1F22-858F-4E3E-8991-7E4FCD47DBB3}"/>
              </a:ext>
            </a:extLst>
          </p:cNvPr>
          <p:cNvSpPr/>
          <p:nvPr/>
        </p:nvSpPr>
        <p:spPr>
          <a:xfrm>
            <a:off x="2314057" y="386709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06A93FE-7FF7-4E01-BE9C-74B28F716A0D}"/>
              </a:ext>
            </a:extLst>
          </p:cNvPr>
          <p:cNvSpPr/>
          <p:nvPr/>
        </p:nvSpPr>
        <p:spPr>
          <a:xfrm>
            <a:off x="2746105" y="386709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66F47A7-02D6-425C-A51E-1F4151B05393}"/>
              </a:ext>
            </a:extLst>
          </p:cNvPr>
          <p:cNvSpPr/>
          <p:nvPr/>
        </p:nvSpPr>
        <p:spPr>
          <a:xfrm>
            <a:off x="3178153" y="386709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F0612C-D669-4108-ADD0-1316D0B237CF}"/>
              </a:ext>
            </a:extLst>
          </p:cNvPr>
          <p:cNvSpPr/>
          <p:nvPr/>
        </p:nvSpPr>
        <p:spPr>
          <a:xfrm>
            <a:off x="3610201" y="386709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DC6C762-3CCE-404D-BDDE-2631DD5976E9}"/>
              </a:ext>
            </a:extLst>
          </p:cNvPr>
          <p:cNvSpPr/>
          <p:nvPr/>
        </p:nvSpPr>
        <p:spPr>
          <a:xfrm>
            <a:off x="597296" y="4509120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02C91B8-BBC6-45DD-B7D6-051A7F7A3402}"/>
              </a:ext>
            </a:extLst>
          </p:cNvPr>
          <p:cNvSpPr/>
          <p:nvPr/>
        </p:nvSpPr>
        <p:spPr>
          <a:xfrm>
            <a:off x="1035920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E77295C-F1D4-4476-8F25-13BE00DDFD1D}"/>
              </a:ext>
            </a:extLst>
          </p:cNvPr>
          <p:cNvSpPr/>
          <p:nvPr/>
        </p:nvSpPr>
        <p:spPr>
          <a:xfrm>
            <a:off x="1474544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3D872ED-5EB5-42E7-86AE-DAE3382ED2C7}"/>
              </a:ext>
            </a:extLst>
          </p:cNvPr>
          <p:cNvSpPr/>
          <p:nvPr/>
        </p:nvSpPr>
        <p:spPr>
          <a:xfrm>
            <a:off x="1893440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4594327-5874-48A3-81B5-9DBD0A6978BD}"/>
              </a:ext>
            </a:extLst>
          </p:cNvPr>
          <p:cNvSpPr/>
          <p:nvPr/>
        </p:nvSpPr>
        <p:spPr>
          <a:xfrm>
            <a:off x="2325488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AFFCC2A-F3B0-4E01-B51A-12A54AC2DC74}"/>
              </a:ext>
            </a:extLst>
          </p:cNvPr>
          <p:cNvSpPr/>
          <p:nvPr/>
        </p:nvSpPr>
        <p:spPr>
          <a:xfrm>
            <a:off x="2757536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7305CD8-D375-4E5D-B5A9-0C187D2BE388}"/>
              </a:ext>
            </a:extLst>
          </p:cNvPr>
          <p:cNvSpPr/>
          <p:nvPr/>
        </p:nvSpPr>
        <p:spPr>
          <a:xfrm>
            <a:off x="3189584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1DEE14C-4578-4EE5-83DC-78B11502821E}"/>
              </a:ext>
            </a:extLst>
          </p:cNvPr>
          <p:cNvSpPr/>
          <p:nvPr/>
        </p:nvSpPr>
        <p:spPr>
          <a:xfrm>
            <a:off x="3621632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F7D3E94-CA70-431C-B7DA-85FEDA2A5991}"/>
              </a:ext>
            </a:extLst>
          </p:cNvPr>
          <p:cNvSpPr txBox="1"/>
          <p:nvPr/>
        </p:nvSpPr>
        <p:spPr>
          <a:xfrm>
            <a:off x="193991" y="391906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F2D500A-B61F-433D-AD71-7FB78EF80E9F}"/>
              </a:ext>
            </a:extLst>
          </p:cNvPr>
          <p:cNvCxnSpPr/>
          <p:nvPr/>
        </p:nvCxnSpPr>
        <p:spPr>
          <a:xfrm>
            <a:off x="-36512" y="4437112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F24E660-4FA4-455A-B706-7F82AA838E8D}"/>
              </a:ext>
            </a:extLst>
          </p:cNvPr>
          <p:cNvSpPr txBox="1"/>
          <p:nvPr/>
        </p:nvSpPr>
        <p:spPr>
          <a:xfrm>
            <a:off x="4251345" y="455222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EA6B00E-D925-4943-A322-6FF3C0B67B4F}"/>
              </a:ext>
            </a:extLst>
          </p:cNvPr>
          <p:cNvSpPr txBox="1"/>
          <p:nvPr/>
        </p:nvSpPr>
        <p:spPr>
          <a:xfrm>
            <a:off x="5580112" y="4244450"/>
            <a:ext cx="20601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문제점</a:t>
            </a:r>
            <a:endParaRPr lang="en-US" altLang="ko-KR" sz="2000" b="1"/>
          </a:p>
          <a:p>
            <a:endParaRPr lang="en-US" altLang="ko-KR" sz="2000" b="1"/>
          </a:p>
          <a:p>
            <a:r>
              <a:rPr lang="ko-KR" altLang="en-US" sz="2000" b="1"/>
              <a:t>속도가 느리다</a:t>
            </a:r>
            <a:r>
              <a:rPr lang="en-US" altLang="ko-KR" sz="2000" b="1"/>
              <a:t>. </a:t>
            </a:r>
            <a:r>
              <a:rPr lang="ko-KR" altLang="en-US" sz="2000" b="1"/>
              <a:t> </a:t>
            </a:r>
            <a:endParaRPr lang="en-US" altLang="ko-KR" sz="2000" b="1"/>
          </a:p>
        </p:txBody>
      </p:sp>
    </p:spTree>
    <p:extLst>
      <p:ext uri="{BB962C8B-B14F-4D97-AF65-F5344CB8AC3E}">
        <p14:creationId xmlns:p14="http://schemas.microsoft.com/office/powerpoint/2010/main" val="4048428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360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부호와 </a:t>
            </a:r>
            <a:r>
              <a:rPr lang="en-US" altLang="ko-KR" sz="2000" b="1"/>
              <a:t>1</a:t>
            </a:r>
            <a:r>
              <a:rPr lang="ko-KR" altLang="en-US" sz="2000" b="1"/>
              <a:t>의 보수 절대값 방식 </a:t>
            </a:r>
            <a:endParaRPr lang="en-US" altLang="ko-KR" sz="2000" b="1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6428B6-34D5-4FFF-9DF0-69BA4AC0521E}"/>
              </a:ext>
            </a:extLst>
          </p:cNvPr>
          <p:cNvSpPr/>
          <p:nvPr/>
        </p:nvSpPr>
        <p:spPr>
          <a:xfrm>
            <a:off x="585865" y="1994887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114DB6-56CF-4D58-BC4C-19924A974897}"/>
              </a:ext>
            </a:extLst>
          </p:cNvPr>
          <p:cNvSpPr/>
          <p:nvPr/>
        </p:nvSpPr>
        <p:spPr>
          <a:xfrm>
            <a:off x="102448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08BCBA-EE60-4A5F-B917-F6154238365C}"/>
              </a:ext>
            </a:extLst>
          </p:cNvPr>
          <p:cNvSpPr/>
          <p:nvPr/>
        </p:nvSpPr>
        <p:spPr>
          <a:xfrm>
            <a:off x="146311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4C63AB-695F-46D6-9DF8-44BE126BF01B}"/>
              </a:ext>
            </a:extLst>
          </p:cNvPr>
          <p:cNvSpPr/>
          <p:nvPr/>
        </p:nvSpPr>
        <p:spPr>
          <a:xfrm>
            <a:off x="188200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CD373C-14B6-425C-BD1C-68731395397E}"/>
              </a:ext>
            </a:extLst>
          </p:cNvPr>
          <p:cNvSpPr/>
          <p:nvPr/>
        </p:nvSpPr>
        <p:spPr>
          <a:xfrm>
            <a:off x="2314057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9CF2BA-2737-4ED9-B8E0-CBF97772144A}"/>
              </a:ext>
            </a:extLst>
          </p:cNvPr>
          <p:cNvSpPr/>
          <p:nvPr/>
        </p:nvSpPr>
        <p:spPr>
          <a:xfrm>
            <a:off x="2746105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134A4E-D297-4EB1-AAED-A16357F91971}"/>
              </a:ext>
            </a:extLst>
          </p:cNvPr>
          <p:cNvSpPr/>
          <p:nvPr/>
        </p:nvSpPr>
        <p:spPr>
          <a:xfrm>
            <a:off x="317815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66815B-4EAC-4331-9F05-ADD7E71960B5}"/>
              </a:ext>
            </a:extLst>
          </p:cNvPr>
          <p:cNvSpPr/>
          <p:nvPr/>
        </p:nvSpPr>
        <p:spPr>
          <a:xfrm>
            <a:off x="3610201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971600" y="956627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 + (-2) = 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585865" y="2642959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02448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46311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188200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314057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746105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17815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610201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597296" y="3284984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03592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47454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189344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325488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757536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18958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621632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4392C55-60DC-4035-8B73-2693FF3E192F}"/>
              </a:ext>
            </a:extLst>
          </p:cNvPr>
          <p:cNvCxnSpPr/>
          <p:nvPr/>
        </p:nvCxnSpPr>
        <p:spPr>
          <a:xfrm>
            <a:off x="35496" y="3219023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D122CA-90F5-4DB1-B0D0-A91C76AF80AD}"/>
              </a:ext>
            </a:extLst>
          </p:cNvPr>
          <p:cNvSpPr txBox="1"/>
          <p:nvPr/>
        </p:nvSpPr>
        <p:spPr>
          <a:xfrm>
            <a:off x="193991" y="26949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6B14D6-FC81-403F-9FCF-5A0671F35AC5}"/>
              </a:ext>
            </a:extLst>
          </p:cNvPr>
          <p:cNvSpPr txBox="1"/>
          <p:nvPr/>
        </p:nvSpPr>
        <p:spPr>
          <a:xfrm>
            <a:off x="4148567" y="204686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B01FD2-4ACC-4B04-9B96-350A4C504BCB}"/>
              </a:ext>
            </a:extLst>
          </p:cNvPr>
          <p:cNvSpPr txBox="1"/>
          <p:nvPr/>
        </p:nvSpPr>
        <p:spPr>
          <a:xfrm>
            <a:off x="4148567" y="266454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+127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0CE9D5-13B7-4329-880D-31B5025B6E7C}"/>
              </a:ext>
            </a:extLst>
          </p:cNvPr>
          <p:cNvSpPr txBox="1"/>
          <p:nvPr/>
        </p:nvSpPr>
        <p:spPr>
          <a:xfrm>
            <a:off x="4148567" y="333413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-127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16E42-E1B9-4C51-B7B1-0CC81CE7DBBB}"/>
              </a:ext>
            </a:extLst>
          </p:cNvPr>
          <p:cNvSpPr txBox="1"/>
          <p:nvPr/>
        </p:nvSpPr>
        <p:spPr>
          <a:xfrm>
            <a:off x="5796136" y="316687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중국 수학 </a:t>
            </a:r>
            <a:endParaRPr lang="en-US" altLang="ko-KR" sz="20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7EA6DF-850B-4A4F-B072-A59730E05E86}"/>
              </a:ext>
            </a:extLst>
          </p:cNvPr>
          <p:cNvSpPr txBox="1"/>
          <p:nvPr/>
        </p:nvSpPr>
        <p:spPr>
          <a:xfrm>
            <a:off x="5652120" y="980728"/>
            <a:ext cx="227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10</a:t>
            </a:r>
            <a:r>
              <a:rPr lang="ko-KR" altLang="en-US" sz="2000" b="1"/>
              <a:t>진수  </a:t>
            </a:r>
            <a:r>
              <a:rPr lang="en-US" altLang="ko-KR" sz="2000" b="1"/>
              <a:t>9</a:t>
            </a:r>
            <a:r>
              <a:rPr lang="ko-KR" altLang="en-US" sz="2000" b="1"/>
              <a:t>의 보수 </a:t>
            </a:r>
            <a:endParaRPr lang="en-US" altLang="ko-KR" sz="20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B81D50-E297-4AA2-8302-C87B28EC9065}"/>
              </a:ext>
            </a:extLst>
          </p:cNvPr>
          <p:cNvSpPr txBox="1"/>
          <p:nvPr/>
        </p:nvSpPr>
        <p:spPr>
          <a:xfrm>
            <a:off x="5724128" y="1772816"/>
            <a:ext cx="25747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5 + (-2)</a:t>
            </a:r>
          </a:p>
          <a:p>
            <a:endParaRPr lang="en-US" altLang="ko-KR" sz="2000" b="1"/>
          </a:p>
          <a:p>
            <a:r>
              <a:rPr lang="en-US" altLang="ko-KR" sz="2000" b="1"/>
              <a:t>9 = 2+x</a:t>
            </a:r>
          </a:p>
          <a:p>
            <a:endParaRPr lang="en-US" altLang="ko-KR" sz="2000" b="1"/>
          </a:p>
          <a:p>
            <a:r>
              <a:rPr lang="en-US" altLang="ko-KR" sz="2000" b="1"/>
              <a:t>9 - 2 = x</a:t>
            </a:r>
          </a:p>
          <a:p>
            <a:endParaRPr lang="en-US" altLang="ko-KR" sz="2000" b="1"/>
          </a:p>
          <a:p>
            <a:r>
              <a:rPr lang="en-US" altLang="ko-KR" sz="2000" b="1"/>
              <a:t>5 + 7 =&gt; </a:t>
            </a:r>
            <a:r>
              <a:rPr lang="en-US" altLang="ko-KR" sz="2000" b="1">
                <a:solidFill>
                  <a:srgbClr val="FF0000"/>
                </a:solidFill>
              </a:rPr>
              <a:t>1+</a:t>
            </a:r>
            <a:r>
              <a:rPr lang="en-US" altLang="ko-KR" sz="2000" b="1"/>
              <a:t>2 =&gt; 3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AA8D7D8-F9E3-421D-984D-23D3B66A780F}"/>
              </a:ext>
            </a:extLst>
          </p:cNvPr>
          <p:cNvSpPr/>
          <p:nvPr/>
        </p:nvSpPr>
        <p:spPr>
          <a:xfrm>
            <a:off x="585865" y="3867095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F7D3E94-CA70-431C-B7DA-85FEDA2A5991}"/>
              </a:ext>
            </a:extLst>
          </p:cNvPr>
          <p:cNvSpPr txBox="1"/>
          <p:nvPr/>
        </p:nvSpPr>
        <p:spPr>
          <a:xfrm>
            <a:off x="193991" y="391906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EA6B00E-D925-4943-A322-6FF3C0B67B4F}"/>
              </a:ext>
            </a:extLst>
          </p:cNvPr>
          <p:cNvSpPr txBox="1"/>
          <p:nvPr/>
        </p:nvSpPr>
        <p:spPr>
          <a:xfrm>
            <a:off x="5220072" y="4301454"/>
            <a:ext cx="33554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문제점</a:t>
            </a:r>
            <a:endParaRPr lang="en-US" altLang="ko-KR" sz="2000" b="1"/>
          </a:p>
          <a:p>
            <a:endParaRPr lang="en-US" altLang="ko-KR" sz="2000" b="1"/>
          </a:p>
          <a:p>
            <a:r>
              <a:rPr lang="ko-KR" altLang="en-US" sz="2000" b="1"/>
              <a:t>속도가 느리다</a:t>
            </a:r>
            <a:r>
              <a:rPr lang="en-US" altLang="ko-KR" sz="2000" b="1"/>
              <a:t>.</a:t>
            </a:r>
          </a:p>
          <a:p>
            <a:r>
              <a:rPr lang="ko-KR" altLang="en-US" sz="2000" b="1"/>
              <a:t>표현 범위의 문제가 있다</a:t>
            </a:r>
            <a:r>
              <a:rPr lang="en-US" altLang="ko-KR" sz="2000" b="1"/>
              <a:t>.  </a:t>
            </a:r>
            <a:r>
              <a:rPr lang="ko-KR" altLang="en-US" sz="2000" b="1"/>
              <a:t> </a:t>
            </a:r>
            <a:endParaRPr lang="en-US" altLang="ko-KR" sz="2000" b="1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131F777-C9BB-4457-ABD7-5631FD809A66}"/>
              </a:ext>
            </a:extLst>
          </p:cNvPr>
          <p:cNvSpPr/>
          <p:nvPr/>
        </p:nvSpPr>
        <p:spPr>
          <a:xfrm>
            <a:off x="1024489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BDFCABA-F66A-4A72-9E67-8070DEC3E3E0}"/>
              </a:ext>
            </a:extLst>
          </p:cNvPr>
          <p:cNvSpPr/>
          <p:nvPr/>
        </p:nvSpPr>
        <p:spPr>
          <a:xfrm>
            <a:off x="1463113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DB9952D-68BF-4E2C-ABAE-94E2E4484DE2}"/>
              </a:ext>
            </a:extLst>
          </p:cNvPr>
          <p:cNvSpPr/>
          <p:nvPr/>
        </p:nvSpPr>
        <p:spPr>
          <a:xfrm>
            <a:off x="1882009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832B075-4D49-4B0C-9FF7-25FA023194FF}"/>
              </a:ext>
            </a:extLst>
          </p:cNvPr>
          <p:cNvSpPr/>
          <p:nvPr/>
        </p:nvSpPr>
        <p:spPr>
          <a:xfrm>
            <a:off x="2314057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478450F-DB89-418C-86D0-B21C9A81F84F}"/>
              </a:ext>
            </a:extLst>
          </p:cNvPr>
          <p:cNvSpPr/>
          <p:nvPr/>
        </p:nvSpPr>
        <p:spPr>
          <a:xfrm>
            <a:off x="2746105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9CAA2A5-8D24-4A8F-9D64-E52E1E1F6CBB}"/>
              </a:ext>
            </a:extLst>
          </p:cNvPr>
          <p:cNvSpPr/>
          <p:nvPr/>
        </p:nvSpPr>
        <p:spPr>
          <a:xfrm>
            <a:off x="3178153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D37489F-B387-4E42-8782-E1C6951111BB}"/>
              </a:ext>
            </a:extLst>
          </p:cNvPr>
          <p:cNvSpPr/>
          <p:nvPr/>
        </p:nvSpPr>
        <p:spPr>
          <a:xfrm>
            <a:off x="3610201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92AB859-555C-481B-9746-CD6E1BB4057B}"/>
              </a:ext>
            </a:extLst>
          </p:cNvPr>
          <p:cNvSpPr txBox="1"/>
          <p:nvPr/>
        </p:nvSpPr>
        <p:spPr>
          <a:xfrm>
            <a:off x="4148566" y="390134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900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360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부호와 </a:t>
            </a:r>
            <a:r>
              <a:rPr lang="en-US" altLang="ko-KR" sz="2000" b="1"/>
              <a:t>2</a:t>
            </a:r>
            <a:r>
              <a:rPr lang="ko-KR" altLang="en-US" sz="2000" b="1"/>
              <a:t>의 보수 절대값 방식 </a:t>
            </a:r>
            <a:endParaRPr lang="en-US" altLang="ko-KR" sz="2000" b="1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6428B6-34D5-4FFF-9DF0-69BA4AC0521E}"/>
              </a:ext>
            </a:extLst>
          </p:cNvPr>
          <p:cNvSpPr/>
          <p:nvPr/>
        </p:nvSpPr>
        <p:spPr>
          <a:xfrm>
            <a:off x="585865" y="1994887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114DB6-56CF-4D58-BC4C-19924A974897}"/>
              </a:ext>
            </a:extLst>
          </p:cNvPr>
          <p:cNvSpPr/>
          <p:nvPr/>
        </p:nvSpPr>
        <p:spPr>
          <a:xfrm>
            <a:off x="102448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08BCBA-EE60-4A5F-B917-F6154238365C}"/>
              </a:ext>
            </a:extLst>
          </p:cNvPr>
          <p:cNvSpPr/>
          <p:nvPr/>
        </p:nvSpPr>
        <p:spPr>
          <a:xfrm>
            <a:off x="146311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4C63AB-695F-46D6-9DF8-44BE126BF01B}"/>
              </a:ext>
            </a:extLst>
          </p:cNvPr>
          <p:cNvSpPr/>
          <p:nvPr/>
        </p:nvSpPr>
        <p:spPr>
          <a:xfrm>
            <a:off x="188200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CD373C-14B6-425C-BD1C-68731395397E}"/>
              </a:ext>
            </a:extLst>
          </p:cNvPr>
          <p:cNvSpPr/>
          <p:nvPr/>
        </p:nvSpPr>
        <p:spPr>
          <a:xfrm>
            <a:off x="2314057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9CF2BA-2737-4ED9-B8E0-CBF97772144A}"/>
              </a:ext>
            </a:extLst>
          </p:cNvPr>
          <p:cNvSpPr/>
          <p:nvPr/>
        </p:nvSpPr>
        <p:spPr>
          <a:xfrm>
            <a:off x="2746105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134A4E-D297-4EB1-AAED-A16357F91971}"/>
              </a:ext>
            </a:extLst>
          </p:cNvPr>
          <p:cNvSpPr/>
          <p:nvPr/>
        </p:nvSpPr>
        <p:spPr>
          <a:xfrm>
            <a:off x="317815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66815B-4EAC-4331-9F05-ADD7E71960B5}"/>
              </a:ext>
            </a:extLst>
          </p:cNvPr>
          <p:cNvSpPr/>
          <p:nvPr/>
        </p:nvSpPr>
        <p:spPr>
          <a:xfrm>
            <a:off x="3610201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971600" y="956627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 + (-2) = 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585865" y="2642959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02448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46311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188200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314057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746105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17815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610201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597296" y="3284984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03592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47454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189344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325488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757536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18958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621632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4392C55-60DC-4035-8B73-2693FF3E192F}"/>
              </a:ext>
            </a:extLst>
          </p:cNvPr>
          <p:cNvCxnSpPr/>
          <p:nvPr/>
        </p:nvCxnSpPr>
        <p:spPr>
          <a:xfrm>
            <a:off x="35496" y="3219023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D122CA-90F5-4DB1-B0D0-A91C76AF80AD}"/>
              </a:ext>
            </a:extLst>
          </p:cNvPr>
          <p:cNvSpPr txBox="1"/>
          <p:nvPr/>
        </p:nvSpPr>
        <p:spPr>
          <a:xfrm>
            <a:off x="193991" y="26949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6B14D6-FC81-403F-9FCF-5A0671F35AC5}"/>
              </a:ext>
            </a:extLst>
          </p:cNvPr>
          <p:cNvSpPr txBox="1"/>
          <p:nvPr/>
        </p:nvSpPr>
        <p:spPr>
          <a:xfrm>
            <a:off x="4148567" y="204686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+5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B01FD2-4ACC-4B04-9B96-350A4C504BCB}"/>
              </a:ext>
            </a:extLst>
          </p:cNvPr>
          <p:cNvSpPr txBox="1"/>
          <p:nvPr/>
        </p:nvSpPr>
        <p:spPr>
          <a:xfrm>
            <a:off x="4148567" y="2664541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0CE9D5-13B7-4329-880D-31B5025B6E7C}"/>
              </a:ext>
            </a:extLst>
          </p:cNvPr>
          <p:cNvSpPr txBox="1"/>
          <p:nvPr/>
        </p:nvSpPr>
        <p:spPr>
          <a:xfrm>
            <a:off x="4148567" y="333413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16E42-E1B9-4C51-B7B1-0CC81CE7DBBB}"/>
              </a:ext>
            </a:extLst>
          </p:cNvPr>
          <p:cNvSpPr txBox="1"/>
          <p:nvPr/>
        </p:nvSpPr>
        <p:spPr>
          <a:xfrm>
            <a:off x="5796136" y="316687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중국 수학 </a:t>
            </a:r>
            <a:endParaRPr lang="en-US" altLang="ko-KR" sz="20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7EA6DF-850B-4A4F-B072-A59730E05E86}"/>
              </a:ext>
            </a:extLst>
          </p:cNvPr>
          <p:cNvSpPr txBox="1"/>
          <p:nvPr/>
        </p:nvSpPr>
        <p:spPr>
          <a:xfrm>
            <a:off x="5652120" y="980728"/>
            <a:ext cx="2422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10</a:t>
            </a:r>
            <a:r>
              <a:rPr lang="ko-KR" altLang="en-US" sz="2000" b="1"/>
              <a:t>진수  </a:t>
            </a:r>
            <a:r>
              <a:rPr lang="en-US" altLang="ko-KR" sz="2000" b="1"/>
              <a:t>10</a:t>
            </a:r>
            <a:r>
              <a:rPr lang="ko-KR" altLang="en-US" sz="2000" b="1"/>
              <a:t>의 보수 </a:t>
            </a:r>
            <a:endParaRPr lang="en-US" altLang="ko-KR" sz="20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B81D50-E297-4AA2-8302-C87B28EC9065}"/>
              </a:ext>
            </a:extLst>
          </p:cNvPr>
          <p:cNvSpPr txBox="1"/>
          <p:nvPr/>
        </p:nvSpPr>
        <p:spPr>
          <a:xfrm>
            <a:off x="5724128" y="1772816"/>
            <a:ext cx="169309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5 + (-2)</a:t>
            </a:r>
          </a:p>
          <a:p>
            <a:endParaRPr lang="en-US" altLang="ko-KR" sz="2000" b="1"/>
          </a:p>
          <a:p>
            <a:r>
              <a:rPr lang="en-US" altLang="ko-KR" sz="2000" b="1"/>
              <a:t>10 = 2+x</a:t>
            </a:r>
          </a:p>
          <a:p>
            <a:endParaRPr lang="en-US" altLang="ko-KR" sz="2000" b="1"/>
          </a:p>
          <a:p>
            <a:r>
              <a:rPr lang="en-US" altLang="ko-KR" sz="2000" b="1"/>
              <a:t>10 - 2 = x</a:t>
            </a:r>
          </a:p>
          <a:p>
            <a:endParaRPr lang="en-US" altLang="ko-KR" sz="2000" b="1"/>
          </a:p>
          <a:p>
            <a:r>
              <a:rPr lang="en-US" altLang="ko-KR" sz="2000" b="1"/>
              <a:t>5 + 8 =&gt; </a:t>
            </a:r>
            <a:r>
              <a:rPr lang="en-US" altLang="ko-KR" sz="2000" b="1">
                <a:solidFill>
                  <a:srgbClr val="FF0000"/>
                </a:solidFill>
              </a:rPr>
              <a:t>1</a:t>
            </a:r>
            <a:r>
              <a:rPr lang="en-US" altLang="ko-KR" sz="2000" b="1"/>
              <a:t>3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1E3CCD9-36DC-4EDC-B291-81DA55DBF1DD}"/>
              </a:ext>
            </a:extLst>
          </p:cNvPr>
          <p:cNvSpPr/>
          <p:nvPr/>
        </p:nvSpPr>
        <p:spPr>
          <a:xfrm>
            <a:off x="-24658" y="3284984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EA6B00E-D925-4943-A322-6FF3C0B67B4F}"/>
              </a:ext>
            </a:extLst>
          </p:cNvPr>
          <p:cNvSpPr txBox="1"/>
          <p:nvPr/>
        </p:nvSpPr>
        <p:spPr>
          <a:xfrm>
            <a:off x="5580112" y="4244450"/>
            <a:ext cx="20601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문제점</a:t>
            </a:r>
            <a:endParaRPr lang="en-US" altLang="ko-KR" sz="2000" b="1"/>
          </a:p>
          <a:p>
            <a:endParaRPr lang="en-US" altLang="ko-KR" sz="2000" b="1"/>
          </a:p>
          <a:p>
            <a:r>
              <a:rPr lang="ko-KR" altLang="en-US" sz="2000" b="1">
                <a:solidFill>
                  <a:srgbClr val="FF0000"/>
                </a:solidFill>
              </a:rPr>
              <a:t>속도가 느리다</a:t>
            </a:r>
            <a:r>
              <a:rPr lang="en-US" altLang="ko-KR" sz="2000" b="1">
                <a:solidFill>
                  <a:srgbClr val="FF0000"/>
                </a:solidFill>
              </a:rPr>
              <a:t>. 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endParaRPr lang="en-US" altLang="ko-KR" sz="2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612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360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부호와 </a:t>
            </a:r>
            <a:r>
              <a:rPr lang="en-US" altLang="ko-KR" sz="2000" b="1"/>
              <a:t>2</a:t>
            </a:r>
            <a:r>
              <a:rPr lang="ko-KR" altLang="en-US" sz="2000" b="1"/>
              <a:t>의 보수 절대값 방식 </a:t>
            </a:r>
            <a:endParaRPr lang="en-US" altLang="ko-KR" sz="20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934254" y="1017424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 + (-2) = 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597296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035920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474544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1893440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325488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757536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189584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621632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597296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035920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474544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1893440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325488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757536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189584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621632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16E42-E1B9-4C51-B7B1-0CC81CE7DBBB}"/>
              </a:ext>
            </a:extLst>
          </p:cNvPr>
          <p:cNvSpPr txBox="1"/>
          <p:nvPr/>
        </p:nvSpPr>
        <p:spPr>
          <a:xfrm>
            <a:off x="5796136" y="316687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중국 수학 </a:t>
            </a:r>
            <a:endParaRPr lang="en-US" altLang="ko-KR" sz="20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7EA6DF-850B-4A4F-B072-A59730E05E86}"/>
              </a:ext>
            </a:extLst>
          </p:cNvPr>
          <p:cNvSpPr txBox="1"/>
          <p:nvPr/>
        </p:nvSpPr>
        <p:spPr>
          <a:xfrm>
            <a:off x="5652120" y="980728"/>
            <a:ext cx="227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10</a:t>
            </a:r>
            <a:r>
              <a:rPr lang="ko-KR" altLang="en-US" sz="2000" b="1"/>
              <a:t>진수  </a:t>
            </a:r>
            <a:r>
              <a:rPr lang="en-US" altLang="ko-KR" sz="2000" b="1"/>
              <a:t>9</a:t>
            </a:r>
            <a:r>
              <a:rPr lang="ko-KR" altLang="en-US" sz="2000" b="1"/>
              <a:t>의 보수 </a:t>
            </a:r>
            <a:endParaRPr lang="en-US" altLang="ko-KR" sz="20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B81D50-E297-4AA2-8302-C87B28EC9065}"/>
              </a:ext>
            </a:extLst>
          </p:cNvPr>
          <p:cNvSpPr txBox="1"/>
          <p:nvPr/>
        </p:nvSpPr>
        <p:spPr>
          <a:xfrm>
            <a:off x="5724128" y="1772816"/>
            <a:ext cx="25747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5 + (-2)</a:t>
            </a:r>
          </a:p>
          <a:p>
            <a:endParaRPr lang="en-US" altLang="ko-KR" sz="2000" b="1"/>
          </a:p>
          <a:p>
            <a:r>
              <a:rPr lang="en-US" altLang="ko-KR" sz="2000" b="1"/>
              <a:t>9 = 2+x</a:t>
            </a:r>
          </a:p>
          <a:p>
            <a:endParaRPr lang="en-US" altLang="ko-KR" sz="2000" b="1"/>
          </a:p>
          <a:p>
            <a:r>
              <a:rPr lang="en-US" altLang="ko-KR" sz="2000" b="1"/>
              <a:t>9 - 2 = x</a:t>
            </a:r>
          </a:p>
          <a:p>
            <a:endParaRPr lang="en-US" altLang="ko-KR" sz="2000" b="1"/>
          </a:p>
          <a:p>
            <a:r>
              <a:rPr lang="en-US" altLang="ko-KR" sz="2000" b="1"/>
              <a:t>5 + 7 =&gt; </a:t>
            </a:r>
            <a:r>
              <a:rPr lang="en-US" altLang="ko-KR" sz="2000" b="1">
                <a:solidFill>
                  <a:srgbClr val="FF0000"/>
                </a:solidFill>
              </a:rPr>
              <a:t>1+</a:t>
            </a:r>
            <a:r>
              <a:rPr lang="en-US" altLang="ko-KR" sz="2000" b="1"/>
              <a:t>2 =&gt; 3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7878103-AEA1-4C3A-B6F6-F1F882BFCEDF}"/>
              </a:ext>
            </a:extLst>
          </p:cNvPr>
          <p:cNvGrpSpPr/>
          <p:nvPr/>
        </p:nvGrpSpPr>
        <p:grpSpPr>
          <a:xfrm>
            <a:off x="3686508" y="2852936"/>
            <a:ext cx="302296" cy="648072"/>
            <a:chOff x="3686508" y="2852936"/>
            <a:chExt cx="302296" cy="648072"/>
          </a:xfrm>
        </p:grpSpPr>
        <p:sp>
          <p:nvSpPr>
            <p:cNvPr id="3" name="이등변 삼각형 2">
              <a:extLst>
                <a:ext uri="{FF2B5EF4-FFF2-40B4-BE49-F238E27FC236}">
                  <a16:creationId xmlns:a16="http://schemas.microsoft.com/office/drawing/2014/main" id="{656AA168-8AC8-4016-8778-9660CCD8A6E8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67B9BE9-3FBD-496A-81D0-9BED86AF01EC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6C2FEE9-B9ED-4B35-9155-9EA2C3CB84DF}"/>
                </a:ext>
              </a:extLst>
            </p:cNvPr>
            <p:cNvCxnSpPr>
              <a:stCxn id="23" idx="2"/>
              <a:endCxn id="3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5DF989D-6E25-4C96-80B8-11498E523413}"/>
                </a:ext>
              </a:extLst>
            </p:cNvPr>
            <p:cNvCxnSpPr>
              <a:cxnSpLocks/>
              <a:stCxn id="12" idx="4"/>
              <a:endCxn id="32" idx="0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A391F56-F66E-4255-B540-CBA12EF0CD55}"/>
              </a:ext>
            </a:extLst>
          </p:cNvPr>
          <p:cNvGrpSpPr/>
          <p:nvPr/>
        </p:nvGrpSpPr>
        <p:grpSpPr>
          <a:xfrm>
            <a:off x="3256099" y="2853068"/>
            <a:ext cx="302296" cy="648072"/>
            <a:chOff x="3686508" y="2852936"/>
            <a:chExt cx="302296" cy="648072"/>
          </a:xfrm>
        </p:grpSpPr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524C1222-7877-4B49-89C0-3FC91C5B4DCF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FD109158-633C-44C8-89A9-0CBF2E4A57D5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7CF12848-4E07-49B1-B149-CD80966A488A}"/>
                </a:ext>
              </a:extLst>
            </p:cNvPr>
            <p:cNvCxnSpPr>
              <a:endCxn id="4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45D7496A-FF50-457B-92B0-8DBFC5ED5A22}"/>
                </a:ext>
              </a:extLst>
            </p:cNvPr>
            <p:cNvCxnSpPr>
              <a:cxnSpLocks/>
              <a:stCxn id="4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CE071C7-3611-418C-8E05-C310872D7D0F}"/>
              </a:ext>
            </a:extLst>
          </p:cNvPr>
          <p:cNvGrpSpPr/>
          <p:nvPr/>
        </p:nvGrpSpPr>
        <p:grpSpPr>
          <a:xfrm>
            <a:off x="2825690" y="2853200"/>
            <a:ext cx="302296" cy="648072"/>
            <a:chOff x="3686508" y="2852936"/>
            <a:chExt cx="302296" cy="648072"/>
          </a:xfrm>
        </p:grpSpPr>
        <p:sp>
          <p:nvSpPr>
            <p:cNvPr id="51" name="이등변 삼각형 50">
              <a:extLst>
                <a:ext uri="{FF2B5EF4-FFF2-40B4-BE49-F238E27FC236}">
                  <a16:creationId xmlns:a16="http://schemas.microsoft.com/office/drawing/2014/main" id="{97FFFF45-3BB0-4965-9CA3-E25A1942941C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CA095468-E8E1-49C9-BC2D-11B12B501831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A7C2ABA2-C6B0-4377-A195-C18DABFBFF4E}"/>
                </a:ext>
              </a:extLst>
            </p:cNvPr>
            <p:cNvCxnSpPr>
              <a:endCxn id="51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CE086F9F-C458-487A-BD6B-46F757F1FFBC}"/>
                </a:ext>
              </a:extLst>
            </p:cNvPr>
            <p:cNvCxnSpPr>
              <a:cxnSpLocks/>
              <a:stCxn id="52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4669BAF-6177-4317-9298-7B4ADA706742}"/>
              </a:ext>
            </a:extLst>
          </p:cNvPr>
          <p:cNvGrpSpPr/>
          <p:nvPr/>
        </p:nvGrpSpPr>
        <p:grpSpPr>
          <a:xfrm>
            <a:off x="2395281" y="2853332"/>
            <a:ext cx="302296" cy="648072"/>
            <a:chOff x="3686508" y="2852936"/>
            <a:chExt cx="302296" cy="648072"/>
          </a:xfrm>
        </p:grpSpPr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B9BEFCBF-BA52-4664-9532-26D0B45B996A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A25BA199-0E2A-4794-AD13-9CD323A31F1E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707EA87-3205-42AB-A758-C2DB6F977284}"/>
                </a:ext>
              </a:extLst>
            </p:cNvPr>
            <p:cNvCxnSpPr>
              <a:endCxn id="5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CA5080B7-A80F-4FF6-BA9D-1D7AB06B84F3}"/>
                </a:ext>
              </a:extLst>
            </p:cNvPr>
            <p:cNvCxnSpPr>
              <a:cxnSpLocks/>
              <a:stCxn id="5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86B57D9-DD41-4DA4-AB5B-4F0736D7AAB3}"/>
              </a:ext>
            </a:extLst>
          </p:cNvPr>
          <p:cNvGrpSpPr/>
          <p:nvPr/>
        </p:nvGrpSpPr>
        <p:grpSpPr>
          <a:xfrm>
            <a:off x="1964872" y="2853464"/>
            <a:ext cx="302296" cy="648072"/>
            <a:chOff x="3686508" y="2852936"/>
            <a:chExt cx="302296" cy="648072"/>
          </a:xfrm>
        </p:grpSpPr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FFCBC08F-4755-4048-AD30-0DB5B0962EA2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13C928C-B772-44BA-8EA2-F49E656E7802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292F3B5-9424-4E61-B0BE-CCEF12CAB1FF}"/>
                </a:ext>
              </a:extLst>
            </p:cNvPr>
            <p:cNvCxnSpPr>
              <a:endCxn id="61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8BF74A20-8479-4364-AFA9-D83089796374}"/>
                </a:ext>
              </a:extLst>
            </p:cNvPr>
            <p:cNvCxnSpPr>
              <a:cxnSpLocks/>
              <a:stCxn id="62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9C41E33B-3616-4BF6-B642-635ECF800389}"/>
              </a:ext>
            </a:extLst>
          </p:cNvPr>
          <p:cNvGrpSpPr/>
          <p:nvPr/>
        </p:nvGrpSpPr>
        <p:grpSpPr>
          <a:xfrm>
            <a:off x="1534463" y="2853596"/>
            <a:ext cx="302296" cy="648072"/>
            <a:chOff x="3686508" y="2852936"/>
            <a:chExt cx="302296" cy="648072"/>
          </a:xfrm>
        </p:grpSpPr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BA57E661-C0A2-4B95-BE94-C6C920D3B2BC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6FF4725B-A3D3-419E-8E53-9861EF812EE7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309341C0-A948-4566-99D0-848850A0DFB6}"/>
                </a:ext>
              </a:extLst>
            </p:cNvPr>
            <p:cNvCxnSpPr>
              <a:endCxn id="6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AD64695-FB29-4CF4-B835-EB760D147D99}"/>
                </a:ext>
              </a:extLst>
            </p:cNvPr>
            <p:cNvCxnSpPr>
              <a:cxnSpLocks/>
              <a:stCxn id="6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44E2038D-AC8D-46BE-9E6B-04E622163591}"/>
              </a:ext>
            </a:extLst>
          </p:cNvPr>
          <p:cNvGrpSpPr/>
          <p:nvPr/>
        </p:nvGrpSpPr>
        <p:grpSpPr>
          <a:xfrm>
            <a:off x="1104054" y="2853728"/>
            <a:ext cx="302296" cy="648072"/>
            <a:chOff x="3686508" y="2852936"/>
            <a:chExt cx="302296" cy="648072"/>
          </a:xfrm>
        </p:grpSpPr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BD57B276-6A0B-4E04-87C0-64341EF517B5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8F3F1B21-E092-4145-B29D-DE3743EC7030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E9FC7345-C1AB-45D7-9D19-1D4D4AEDC378}"/>
                </a:ext>
              </a:extLst>
            </p:cNvPr>
            <p:cNvCxnSpPr>
              <a:endCxn id="71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28EC963A-A90B-461B-A6E8-EB2F8BC1E573}"/>
                </a:ext>
              </a:extLst>
            </p:cNvPr>
            <p:cNvCxnSpPr>
              <a:cxnSpLocks/>
              <a:stCxn id="72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4FE66706-C8C7-4EB2-9FAE-8A2AE8C30E2B}"/>
              </a:ext>
            </a:extLst>
          </p:cNvPr>
          <p:cNvGrpSpPr/>
          <p:nvPr/>
        </p:nvGrpSpPr>
        <p:grpSpPr>
          <a:xfrm>
            <a:off x="673645" y="2853860"/>
            <a:ext cx="302296" cy="648072"/>
            <a:chOff x="3686508" y="2852936"/>
            <a:chExt cx="302296" cy="648072"/>
          </a:xfrm>
        </p:grpSpPr>
        <p:sp>
          <p:nvSpPr>
            <p:cNvPr id="76" name="이등변 삼각형 75">
              <a:extLst>
                <a:ext uri="{FF2B5EF4-FFF2-40B4-BE49-F238E27FC236}">
                  <a16:creationId xmlns:a16="http://schemas.microsoft.com/office/drawing/2014/main" id="{0B465607-F9D0-43BD-9855-1C6AD6871901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97C607F4-195C-41E9-A28E-07F6FA67FAD1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4005B178-928C-47CA-AE4E-AC836CAD1EB0}"/>
                </a:ext>
              </a:extLst>
            </p:cNvPr>
            <p:cNvCxnSpPr>
              <a:endCxn id="7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DF3A06DF-6D9B-4885-9B10-48B0A30409C4}"/>
                </a:ext>
              </a:extLst>
            </p:cNvPr>
            <p:cNvCxnSpPr>
              <a:cxnSpLocks/>
              <a:stCxn id="7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1B874AC-16A0-4333-A2CF-8C1F7565F46B}"/>
              </a:ext>
            </a:extLst>
          </p:cNvPr>
          <p:cNvSpPr/>
          <p:nvPr/>
        </p:nvSpPr>
        <p:spPr>
          <a:xfrm>
            <a:off x="604948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5BE09E8-B312-453B-8876-84265A0B70EB}"/>
              </a:ext>
            </a:extLst>
          </p:cNvPr>
          <p:cNvSpPr/>
          <p:nvPr/>
        </p:nvSpPr>
        <p:spPr>
          <a:xfrm>
            <a:off x="1043572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0DA0D30-C40B-4288-A7D6-3D526D7BB4E6}"/>
              </a:ext>
            </a:extLst>
          </p:cNvPr>
          <p:cNvSpPr/>
          <p:nvPr/>
        </p:nvSpPr>
        <p:spPr>
          <a:xfrm>
            <a:off x="1482196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B3438F4-2E3E-47FF-B22B-ACAAC089ADD1}"/>
              </a:ext>
            </a:extLst>
          </p:cNvPr>
          <p:cNvSpPr/>
          <p:nvPr/>
        </p:nvSpPr>
        <p:spPr>
          <a:xfrm>
            <a:off x="1901092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E535D5F-2478-4ED3-B680-486879F80E92}"/>
              </a:ext>
            </a:extLst>
          </p:cNvPr>
          <p:cNvSpPr/>
          <p:nvPr/>
        </p:nvSpPr>
        <p:spPr>
          <a:xfrm>
            <a:off x="2333140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08FF075-94B5-4707-8271-9BCF2C7EC774}"/>
              </a:ext>
            </a:extLst>
          </p:cNvPr>
          <p:cNvSpPr/>
          <p:nvPr/>
        </p:nvSpPr>
        <p:spPr>
          <a:xfrm>
            <a:off x="2765188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3EB788F-36FF-4BBF-A277-7B785BB34247}"/>
              </a:ext>
            </a:extLst>
          </p:cNvPr>
          <p:cNvSpPr/>
          <p:nvPr/>
        </p:nvSpPr>
        <p:spPr>
          <a:xfrm>
            <a:off x="3190956" y="414907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977C799-2418-4AF4-8D7F-022DC35DA33C}"/>
              </a:ext>
            </a:extLst>
          </p:cNvPr>
          <p:cNvSpPr/>
          <p:nvPr/>
        </p:nvSpPr>
        <p:spPr>
          <a:xfrm>
            <a:off x="3629284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806CF13-1BB2-4564-8E41-E5BCB78C94B0}"/>
              </a:ext>
            </a:extLst>
          </p:cNvPr>
          <p:cNvSpPr/>
          <p:nvPr/>
        </p:nvSpPr>
        <p:spPr>
          <a:xfrm>
            <a:off x="598668" y="48691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43BEE1E-9F49-4534-89C6-D63CD512B412}"/>
              </a:ext>
            </a:extLst>
          </p:cNvPr>
          <p:cNvSpPr/>
          <p:nvPr/>
        </p:nvSpPr>
        <p:spPr>
          <a:xfrm>
            <a:off x="1037292" y="48691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8892DF4-CA3A-4760-B754-63B60574015B}"/>
              </a:ext>
            </a:extLst>
          </p:cNvPr>
          <p:cNvSpPr/>
          <p:nvPr/>
        </p:nvSpPr>
        <p:spPr>
          <a:xfrm>
            <a:off x="1475916" y="48691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ABE5DF4-B197-4135-99B2-894B33136B5B}"/>
              </a:ext>
            </a:extLst>
          </p:cNvPr>
          <p:cNvSpPr/>
          <p:nvPr/>
        </p:nvSpPr>
        <p:spPr>
          <a:xfrm>
            <a:off x="1894812" y="48691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3C59C1D-04E5-497E-BEBF-F8E279434FA5}"/>
              </a:ext>
            </a:extLst>
          </p:cNvPr>
          <p:cNvSpPr/>
          <p:nvPr/>
        </p:nvSpPr>
        <p:spPr>
          <a:xfrm>
            <a:off x="2326860" y="48691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53B4932-4CE8-4950-9494-12314BF4DC02}"/>
              </a:ext>
            </a:extLst>
          </p:cNvPr>
          <p:cNvSpPr/>
          <p:nvPr/>
        </p:nvSpPr>
        <p:spPr>
          <a:xfrm>
            <a:off x="2758908" y="48691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22E83EEC-DBEE-4BF2-9892-665A5F13418C}"/>
              </a:ext>
            </a:extLst>
          </p:cNvPr>
          <p:cNvSpPr/>
          <p:nvPr/>
        </p:nvSpPr>
        <p:spPr>
          <a:xfrm>
            <a:off x="3190956" y="48691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E0577265-7CDD-4E3E-8A34-AF624084787B}"/>
              </a:ext>
            </a:extLst>
          </p:cNvPr>
          <p:cNvSpPr/>
          <p:nvPr/>
        </p:nvSpPr>
        <p:spPr>
          <a:xfrm>
            <a:off x="3623004" y="48691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B7D0C12-E87F-4A04-BBC4-0771FEB2B964}"/>
              </a:ext>
            </a:extLst>
          </p:cNvPr>
          <p:cNvCxnSpPr/>
          <p:nvPr/>
        </p:nvCxnSpPr>
        <p:spPr>
          <a:xfrm>
            <a:off x="251520" y="4725144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D7103C3-69F2-4089-8174-06A900961333}"/>
              </a:ext>
            </a:extLst>
          </p:cNvPr>
          <p:cNvSpPr txBox="1"/>
          <p:nvPr/>
        </p:nvSpPr>
        <p:spPr>
          <a:xfrm>
            <a:off x="313225" y="421887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425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360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부호와 </a:t>
            </a:r>
            <a:r>
              <a:rPr lang="en-US" altLang="ko-KR" sz="2000" b="1"/>
              <a:t>2</a:t>
            </a:r>
            <a:r>
              <a:rPr lang="ko-KR" altLang="en-US" sz="2000" b="1"/>
              <a:t>의 보수 절대값 방식 </a:t>
            </a:r>
            <a:endParaRPr lang="en-US" altLang="ko-KR" sz="20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934254" y="101742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597296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035920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474544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1893440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325488" y="2348880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757536" y="2348880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189584" y="2348880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621632" y="2348880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597296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035920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474544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1893440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325488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757536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189584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621632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16E42-E1B9-4C51-B7B1-0CC81CE7DBBB}"/>
              </a:ext>
            </a:extLst>
          </p:cNvPr>
          <p:cNvSpPr txBox="1"/>
          <p:nvPr/>
        </p:nvSpPr>
        <p:spPr>
          <a:xfrm>
            <a:off x="5796136" y="316687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중국 수학 </a:t>
            </a:r>
            <a:endParaRPr lang="en-US" altLang="ko-KR" sz="20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7EA6DF-850B-4A4F-B072-A59730E05E86}"/>
              </a:ext>
            </a:extLst>
          </p:cNvPr>
          <p:cNvSpPr txBox="1"/>
          <p:nvPr/>
        </p:nvSpPr>
        <p:spPr>
          <a:xfrm>
            <a:off x="5652120" y="980728"/>
            <a:ext cx="227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10</a:t>
            </a:r>
            <a:r>
              <a:rPr lang="ko-KR" altLang="en-US" sz="2000" b="1"/>
              <a:t>진수  </a:t>
            </a:r>
            <a:r>
              <a:rPr lang="en-US" altLang="ko-KR" sz="2000" b="1"/>
              <a:t>9</a:t>
            </a:r>
            <a:r>
              <a:rPr lang="ko-KR" altLang="en-US" sz="2000" b="1"/>
              <a:t>의 보수 </a:t>
            </a:r>
            <a:endParaRPr lang="en-US" altLang="ko-KR" sz="20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B81D50-E297-4AA2-8302-C87B28EC9065}"/>
              </a:ext>
            </a:extLst>
          </p:cNvPr>
          <p:cNvSpPr txBox="1"/>
          <p:nvPr/>
        </p:nvSpPr>
        <p:spPr>
          <a:xfrm>
            <a:off x="5724128" y="1772816"/>
            <a:ext cx="25747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5 + (-2)</a:t>
            </a:r>
          </a:p>
          <a:p>
            <a:endParaRPr lang="en-US" altLang="ko-KR" sz="2000" b="1"/>
          </a:p>
          <a:p>
            <a:r>
              <a:rPr lang="en-US" altLang="ko-KR" sz="2000" b="1"/>
              <a:t>9 = 2+x</a:t>
            </a:r>
          </a:p>
          <a:p>
            <a:endParaRPr lang="en-US" altLang="ko-KR" sz="2000" b="1"/>
          </a:p>
          <a:p>
            <a:r>
              <a:rPr lang="en-US" altLang="ko-KR" sz="2000" b="1"/>
              <a:t>9 - 2 = x</a:t>
            </a:r>
          </a:p>
          <a:p>
            <a:endParaRPr lang="en-US" altLang="ko-KR" sz="2000" b="1"/>
          </a:p>
          <a:p>
            <a:r>
              <a:rPr lang="en-US" altLang="ko-KR" sz="2000" b="1"/>
              <a:t>5 + 7 =&gt; </a:t>
            </a:r>
            <a:r>
              <a:rPr lang="en-US" altLang="ko-KR" sz="2000" b="1">
                <a:solidFill>
                  <a:srgbClr val="FF0000"/>
                </a:solidFill>
              </a:rPr>
              <a:t>1+</a:t>
            </a:r>
            <a:r>
              <a:rPr lang="en-US" altLang="ko-KR" sz="2000" b="1"/>
              <a:t>2 =&gt; 3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7878103-AEA1-4C3A-B6F6-F1F882BFCEDF}"/>
              </a:ext>
            </a:extLst>
          </p:cNvPr>
          <p:cNvGrpSpPr/>
          <p:nvPr/>
        </p:nvGrpSpPr>
        <p:grpSpPr>
          <a:xfrm>
            <a:off x="3686508" y="2852936"/>
            <a:ext cx="302296" cy="648072"/>
            <a:chOff x="3686508" y="2852936"/>
            <a:chExt cx="302296" cy="648072"/>
          </a:xfrm>
        </p:grpSpPr>
        <p:sp>
          <p:nvSpPr>
            <p:cNvPr id="3" name="이등변 삼각형 2">
              <a:extLst>
                <a:ext uri="{FF2B5EF4-FFF2-40B4-BE49-F238E27FC236}">
                  <a16:creationId xmlns:a16="http://schemas.microsoft.com/office/drawing/2014/main" id="{656AA168-8AC8-4016-8778-9660CCD8A6E8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67B9BE9-3FBD-496A-81D0-9BED86AF01EC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6C2FEE9-B9ED-4B35-9155-9EA2C3CB84DF}"/>
                </a:ext>
              </a:extLst>
            </p:cNvPr>
            <p:cNvCxnSpPr>
              <a:stCxn id="23" idx="2"/>
              <a:endCxn id="3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5DF989D-6E25-4C96-80B8-11498E523413}"/>
                </a:ext>
              </a:extLst>
            </p:cNvPr>
            <p:cNvCxnSpPr>
              <a:cxnSpLocks/>
              <a:stCxn id="12" idx="4"/>
              <a:endCxn id="32" idx="0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A391F56-F66E-4255-B540-CBA12EF0CD55}"/>
              </a:ext>
            </a:extLst>
          </p:cNvPr>
          <p:cNvGrpSpPr/>
          <p:nvPr/>
        </p:nvGrpSpPr>
        <p:grpSpPr>
          <a:xfrm>
            <a:off x="3256099" y="2853068"/>
            <a:ext cx="302296" cy="648072"/>
            <a:chOff x="3686508" y="2852936"/>
            <a:chExt cx="302296" cy="648072"/>
          </a:xfrm>
        </p:grpSpPr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524C1222-7877-4B49-89C0-3FC91C5B4DCF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FD109158-633C-44C8-89A9-0CBF2E4A57D5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7CF12848-4E07-49B1-B149-CD80966A488A}"/>
                </a:ext>
              </a:extLst>
            </p:cNvPr>
            <p:cNvCxnSpPr>
              <a:endCxn id="4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45D7496A-FF50-457B-92B0-8DBFC5ED5A22}"/>
                </a:ext>
              </a:extLst>
            </p:cNvPr>
            <p:cNvCxnSpPr>
              <a:cxnSpLocks/>
              <a:stCxn id="4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CE071C7-3611-418C-8E05-C310872D7D0F}"/>
              </a:ext>
            </a:extLst>
          </p:cNvPr>
          <p:cNvGrpSpPr/>
          <p:nvPr/>
        </p:nvGrpSpPr>
        <p:grpSpPr>
          <a:xfrm>
            <a:off x="2825690" y="2853200"/>
            <a:ext cx="302296" cy="648072"/>
            <a:chOff x="3686508" y="2852936"/>
            <a:chExt cx="302296" cy="648072"/>
          </a:xfrm>
        </p:grpSpPr>
        <p:sp>
          <p:nvSpPr>
            <p:cNvPr id="51" name="이등변 삼각형 50">
              <a:extLst>
                <a:ext uri="{FF2B5EF4-FFF2-40B4-BE49-F238E27FC236}">
                  <a16:creationId xmlns:a16="http://schemas.microsoft.com/office/drawing/2014/main" id="{97FFFF45-3BB0-4965-9CA3-E25A1942941C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CA095468-E8E1-49C9-BC2D-11B12B501831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A7C2ABA2-C6B0-4377-A195-C18DABFBFF4E}"/>
                </a:ext>
              </a:extLst>
            </p:cNvPr>
            <p:cNvCxnSpPr>
              <a:endCxn id="51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CE086F9F-C458-487A-BD6B-46F757F1FFBC}"/>
                </a:ext>
              </a:extLst>
            </p:cNvPr>
            <p:cNvCxnSpPr>
              <a:cxnSpLocks/>
              <a:stCxn id="52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4669BAF-6177-4317-9298-7B4ADA706742}"/>
              </a:ext>
            </a:extLst>
          </p:cNvPr>
          <p:cNvGrpSpPr/>
          <p:nvPr/>
        </p:nvGrpSpPr>
        <p:grpSpPr>
          <a:xfrm>
            <a:off x="2395281" y="2853332"/>
            <a:ext cx="302296" cy="648072"/>
            <a:chOff x="3686508" y="2852936"/>
            <a:chExt cx="302296" cy="648072"/>
          </a:xfrm>
        </p:grpSpPr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B9BEFCBF-BA52-4664-9532-26D0B45B996A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A25BA199-0E2A-4794-AD13-9CD323A31F1E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707EA87-3205-42AB-A758-C2DB6F977284}"/>
                </a:ext>
              </a:extLst>
            </p:cNvPr>
            <p:cNvCxnSpPr>
              <a:endCxn id="5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CA5080B7-A80F-4FF6-BA9D-1D7AB06B84F3}"/>
                </a:ext>
              </a:extLst>
            </p:cNvPr>
            <p:cNvCxnSpPr>
              <a:cxnSpLocks/>
              <a:stCxn id="5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86B57D9-DD41-4DA4-AB5B-4F0736D7AAB3}"/>
              </a:ext>
            </a:extLst>
          </p:cNvPr>
          <p:cNvGrpSpPr/>
          <p:nvPr/>
        </p:nvGrpSpPr>
        <p:grpSpPr>
          <a:xfrm>
            <a:off x="1964872" y="2853464"/>
            <a:ext cx="302296" cy="648072"/>
            <a:chOff x="3686508" y="2852936"/>
            <a:chExt cx="302296" cy="648072"/>
          </a:xfrm>
        </p:grpSpPr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FFCBC08F-4755-4048-AD30-0DB5B0962EA2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13C928C-B772-44BA-8EA2-F49E656E7802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292F3B5-9424-4E61-B0BE-CCEF12CAB1FF}"/>
                </a:ext>
              </a:extLst>
            </p:cNvPr>
            <p:cNvCxnSpPr>
              <a:endCxn id="61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8BF74A20-8479-4364-AFA9-D83089796374}"/>
                </a:ext>
              </a:extLst>
            </p:cNvPr>
            <p:cNvCxnSpPr>
              <a:cxnSpLocks/>
              <a:stCxn id="62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9C41E33B-3616-4BF6-B642-635ECF800389}"/>
              </a:ext>
            </a:extLst>
          </p:cNvPr>
          <p:cNvGrpSpPr/>
          <p:nvPr/>
        </p:nvGrpSpPr>
        <p:grpSpPr>
          <a:xfrm>
            <a:off x="1534463" y="2853596"/>
            <a:ext cx="302296" cy="648072"/>
            <a:chOff x="3686508" y="2852936"/>
            <a:chExt cx="302296" cy="648072"/>
          </a:xfrm>
        </p:grpSpPr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BA57E661-C0A2-4B95-BE94-C6C920D3B2BC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6FF4725B-A3D3-419E-8E53-9861EF812EE7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309341C0-A948-4566-99D0-848850A0DFB6}"/>
                </a:ext>
              </a:extLst>
            </p:cNvPr>
            <p:cNvCxnSpPr>
              <a:endCxn id="6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AD64695-FB29-4CF4-B835-EB760D147D99}"/>
                </a:ext>
              </a:extLst>
            </p:cNvPr>
            <p:cNvCxnSpPr>
              <a:cxnSpLocks/>
              <a:stCxn id="6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44E2038D-AC8D-46BE-9E6B-04E622163591}"/>
              </a:ext>
            </a:extLst>
          </p:cNvPr>
          <p:cNvGrpSpPr/>
          <p:nvPr/>
        </p:nvGrpSpPr>
        <p:grpSpPr>
          <a:xfrm>
            <a:off x="1104054" y="2853728"/>
            <a:ext cx="302296" cy="648072"/>
            <a:chOff x="3686508" y="2852936"/>
            <a:chExt cx="302296" cy="648072"/>
          </a:xfrm>
        </p:grpSpPr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BD57B276-6A0B-4E04-87C0-64341EF517B5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8F3F1B21-E092-4145-B29D-DE3743EC7030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E9FC7345-C1AB-45D7-9D19-1D4D4AEDC378}"/>
                </a:ext>
              </a:extLst>
            </p:cNvPr>
            <p:cNvCxnSpPr>
              <a:endCxn id="71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28EC963A-A90B-461B-A6E8-EB2F8BC1E573}"/>
                </a:ext>
              </a:extLst>
            </p:cNvPr>
            <p:cNvCxnSpPr>
              <a:cxnSpLocks/>
              <a:stCxn id="72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4FE66706-C8C7-4EB2-9FAE-8A2AE8C30E2B}"/>
              </a:ext>
            </a:extLst>
          </p:cNvPr>
          <p:cNvGrpSpPr/>
          <p:nvPr/>
        </p:nvGrpSpPr>
        <p:grpSpPr>
          <a:xfrm>
            <a:off x="673645" y="2853860"/>
            <a:ext cx="302296" cy="648072"/>
            <a:chOff x="3686508" y="2852936"/>
            <a:chExt cx="302296" cy="648072"/>
          </a:xfrm>
        </p:grpSpPr>
        <p:sp>
          <p:nvSpPr>
            <p:cNvPr id="76" name="이등변 삼각형 75">
              <a:extLst>
                <a:ext uri="{FF2B5EF4-FFF2-40B4-BE49-F238E27FC236}">
                  <a16:creationId xmlns:a16="http://schemas.microsoft.com/office/drawing/2014/main" id="{0B465607-F9D0-43BD-9855-1C6AD6871901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97C607F4-195C-41E9-A28E-07F6FA67FAD1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4005B178-928C-47CA-AE4E-AC836CAD1EB0}"/>
                </a:ext>
              </a:extLst>
            </p:cNvPr>
            <p:cNvCxnSpPr>
              <a:endCxn id="7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DF3A06DF-6D9B-4885-9B10-48B0A30409C4}"/>
                </a:ext>
              </a:extLst>
            </p:cNvPr>
            <p:cNvCxnSpPr>
              <a:cxnSpLocks/>
              <a:stCxn id="7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1B874AC-16A0-4333-A2CF-8C1F7565F46B}"/>
              </a:ext>
            </a:extLst>
          </p:cNvPr>
          <p:cNvSpPr/>
          <p:nvPr/>
        </p:nvSpPr>
        <p:spPr>
          <a:xfrm>
            <a:off x="604948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5BE09E8-B312-453B-8876-84265A0B70EB}"/>
              </a:ext>
            </a:extLst>
          </p:cNvPr>
          <p:cNvSpPr/>
          <p:nvPr/>
        </p:nvSpPr>
        <p:spPr>
          <a:xfrm>
            <a:off x="1043572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0DA0D30-C40B-4288-A7D6-3D526D7BB4E6}"/>
              </a:ext>
            </a:extLst>
          </p:cNvPr>
          <p:cNvSpPr/>
          <p:nvPr/>
        </p:nvSpPr>
        <p:spPr>
          <a:xfrm>
            <a:off x="1482196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B3438F4-2E3E-47FF-B22B-ACAAC089ADD1}"/>
              </a:ext>
            </a:extLst>
          </p:cNvPr>
          <p:cNvSpPr/>
          <p:nvPr/>
        </p:nvSpPr>
        <p:spPr>
          <a:xfrm>
            <a:off x="1901092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E535D5F-2478-4ED3-B680-486879F80E92}"/>
              </a:ext>
            </a:extLst>
          </p:cNvPr>
          <p:cNvSpPr/>
          <p:nvPr/>
        </p:nvSpPr>
        <p:spPr>
          <a:xfrm>
            <a:off x="2333140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08FF075-94B5-4707-8271-9BCF2C7EC774}"/>
              </a:ext>
            </a:extLst>
          </p:cNvPr>
          <p:cNvSpPr/>
          <p:nvPr/>
        </p:nvSpPr>
        <p:spPr>
          <a:xfrm>
            <a:off x="2765188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3EB788F-36FF-4BBF-A277-7B785BB34247}"/>
              </a:ext>
            </a:extLst>
          </p:cNvPr>
          <p:cNvSpPr/>
          <p:nvPr/>
        </p:nvSpPr>
        <p:spPr>
          <a:xfrm>
            <a:off x="3190956" y="414907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977C799-2418-4AF4-8D7F-022DC35DA33C}"/>
              </a:ext>
            </a:extLst>
          </p:cNvPr>
          <p:cNvSpPr/>
          <p:nvPr/>
        </p:nvSpPr>
        <p:spPr>
          <a:xfrm>
            <a:off x="3629284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806CF13-1BB2-4564-8E41-E5BCB78C94B0}"/>
              </a:ext>
            </a:extLst>
          </p:cNvPr>
          <p:cNvSpPr/>
          <p:nvPr/>
        </p:nvSpPr>
        <p:spPr>
          <a:xfrm>
            <a:off x="598668" y="48691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43BEE1E-9F49-4534-89C6-D63CD512B412}"/>
              </a:ext>
            </a:extLst>
          </p:cNvPr>
          <p:cNvSpPr/>
          <p:nvPr/>
        </p:nvSpPr>
        <p:spPr>
          <a:xfrm>
            <a:off x="1037292" y="48691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8892DF4-CA3A-4760-B754-63B60574015B}"/>
              </a:ext>
            </a:extLst>
          </p:cNvPr>
          <p:cNvSpPr/>
          <p:nvPr/>
        </p:nvSpPr>
        <p:spPr>
          <a:xfrm>
            <a:off x="1475916" y="48691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ABE5DF4-B197-4135-99B2-894B33136B5B}"/>
              </a:ext>
            </a:extLst>
          </p:cNvPr>
          <p:cNvSpPr/>
          <p:nvPr/>
        </p:nvSpPr>
        <p:spPr>
          <a:xfrm>
            <a:off x="1894812" y="48691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3C59C1D-04E5-497E-BEBF-F8E279434FA5}"/>
              </a:ext>
            </a:extLst>
          </p:cNvPr>
          <p:cNvSpPr/>
          <p:nvPr/>
        </p:nvSpPr>
        <p:spPr>
          <a:xfrm>
            <a:off x="2326860" y="4869160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53B4932-4CE8-4950-9494-12314BF4DC02}"/>
              </a:ext>
            </a:extLst>
          </p:cNvPr>
          <p:cNvSpPr/>
          <p:nvPr/>
        </p:nvSpPr>
        <p:spPr>
          <a:xfrm>
            <a:off x="2758908" y="4869160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22E83EEC-DBEE-4BF2-9892-665A5F13418C}"/>
              </a:ext>
            </a:extLst>
          </p:cNvPr>
          <p:cNvSpPr/>
          <p:nvPr/>
        </p:nvSpPr>
        <p:spPr>
          <a:xfrm>
            <a:off x="3190956" y="4869160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E0577265-7CDD-4E3E-8A34-AF624084787B}"/>
              </a:ext>
            </a:extLst>
          </p:cNvPr>
          <p:cNvSpPr/>
          <p:nvPr/>
        </p:nvSpPr>
        <p:spPr>
          <a:xfrm>
            <a:off x="3623004" y="4869160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B7D0C12-E87F-4A04-BBC4-0771FEB2B964}"/>
              </a:ext>
            </a:extLst>
          </p:cNvPr>
          <p:cNvCxnSpPr/>
          <p:nvPr/>
        </p:nvCxnSpPr>
        <p:spPr>
          <a:xfrm>
            <a:off x="251520" y="4725144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D7103C3-69F2-4089-8174-06A900961333}"/>
              </a:ext>
            </a:extLst>
          </p:cNvPr>
          <p:cNvSpPr txBox="1"/>
          <p:nvPr/>
        </p:nvSpPr>
        <p:spPr>
          <a:xfrm>
            <a:off x="313225" y="421887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329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360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부호와 </a:t>
            </a:r>
            <a:r>
              <a:rPr lang="en-US" altLang="ko-KR" sz="2000" b="1"/>
              <a:t>2</a:t>
            </a:r>
            <a:r>
              <a:rPr lang="ko-KR" altLang="en-US" sz="2000" b="1"/>
              <a:t>의 보수 절대값 방식 </a:t>
            </a:r>
            <a:endParaRPr lang="en-US" altLang="ko-KR" sz="20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934254" y="101742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597296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035920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474544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1893440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325488" y="2348880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757536" y="2348880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189584" y="2348880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621632" y="2348880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597296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035920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474544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1893440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325488" y="3501008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757536" y="3501008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189584" y="3501008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621632" y="3501008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16E42-E1B9-4C51-B7B1-0CC81CE7DBBB}"/>
              </a:ext>
            </a:extLst>
          </p:cNvPr>
          <p:cNvSpPr txBox="1"/>
          <p:nvPr/>
        </p:nvSpPr>
        <p:spPr>
          <a:xfrm>
            <a:off x="5796136" y="316687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중국 수학 </a:t>
            </a:r>
            <a:endParaRPr lang="en-US" altLang="ko-KR" sz="20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7EA6DF-850B-4A4F-B072-A59730E05E86}"/>
              </a:ext>
            </a:extLst>
          </p:cNvPr>
          <p:cNvSpPr txBox="1"/>
          <p:nvPr/>
        </p:nvSpPr>
        <p:spPr>
          <a:xfrm>
            <a:off x="5652120" y="980728"/>
            <a:ext cx="227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10</a:t>
            </a:r>
            <a:r>
              <a:rPr lang="ko-KR" altLang="en-US" sz="2000" b="1"/>
              <a:t>진수  </a:t>
            </a:r>
            <a:r>
              <a:rPr lang="en-US" altLang="ko-KR" sz="2000" b="1"/>
              <a:t>9</a:t>
            </a:r>
            <a:r>
              <a:rPr lang="ko-KR" altLang="en-US" sz="2000" b="1"/>
              <a:t>의 보수 </a:t>
            </a:r>
            <a:endParaRPr lang="en-US" altLang="ko-KR" sz="20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B81D50-E297-4AA2-8302-C87B28EC9065}"/>
              </a:ext>
            </a:extLst>
          </p:cNvPr>
          <p:cNvSpPr txBox="1"/>
          <p:nvPr/>
        </p:nvSpPr>
        <p:spPr>
          <a:xfrm>
            <a:off x="5724128" y="1772816"/>
            <a:ext cx="25747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5 + (-2)</a:t>
            </a:r>
          </a:p>
          <a:p>
            <a:endParaRPr lang="en-US" altLang="ko-KR" sz="2000" b="1"/>
          </a:p>
          <a:p>
            <a:r>
              <a:rPr lang="en-US" altLang="ko-KR" sz="2000" b="1"/>
              <a:t>9 = 2+x</a:t>
            </a:r>
          </a:p>
          <a:p>
            <a:endParaRPr lang="en-US" altLang="ko-KR" sz="2000" b="1"/>
          </a:p>
          <a:p>
            <a:r>
              <a:rPr lang="en-US" altLang="ko-KR" sz="2000" b="1"/>
              <a:t>9 - 2 = x</a:t>
            </a:r>
          </a:p>
          <a:p>
            <a:endParaRPr lang="en-US" altLang="ko-KR" sz="2000" b="1"/>
          </a:p>
          <a:p>
            <a:r>
              <a:rPr lang="en-US" altLang="ko-KR" sz="2000" b="1"/>
              <a:t>5 + 7 =&gt; </a:t>
            </a:r>
            <a:r>
              <a:rPr lang="en-US" altLang="ko-KR" sz="2000" b="1">
                <a:solidFill>
                  <a:srgbClr val="FF0000"/>
                </a:solidFill>
              </a:rPr>
              <a:t>1+</a:t>
            </a:r>
            <a:r>
              <a:rPr lang="en-US" altLang="ko-KR" sz="2000" b="1"/>
              <a:t>2 =&gt; 3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86B57D9-DD41-4DA4-AB5B-4F0736D7AAB3}"/>
              </a:ext>
            </a:extLst>
          </p:cNvPr>
          <p:cNvGrpSpPr/>
          <p:nvPr/>
        </p:nvGrpSpPr>
        <p:grpSpPr>
          <a:xfrm>
            <a:off x="1964872" y="2853464"/>
            <a:ext cx="302296" cy="648072"/>
            <a:chOff x="3686508" y="2852936"/>
            <a:chExt cx="302296" cy="648072"/>
          </a:xfrm>
        </p:grpSpPr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FFCBC08F-4755-4048-AD30-0DB5B0962EA2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13C928C-B772-44BA-8EA2-F49E656E7802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292F3B5-9424-4E61-B0BE-CCEF12CAB1FF}"/>
                </a:ext>
              </a:extLst>
            </p:cNvPr>
            <p:cNvCxnSpPr>
              <a:endCxn id="61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8BF74A20-8479-4364-AFA9-D83089796374}"/>
                </a:ext>
              </a:extLst>
            </p:cNvPr>
            <p:cNvCxnSpPr>
              <a:cxnSpLocks/>
              <a:stCxn id="62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9C41E33B-3616-4BF6-B642-635ECF800389}"/>
              </a:ext>
            </a:extLst>
          </p:cNvPr>
          <p:cNvGrpSpPr/>
          <p:nvPr/>
        </p:nvGrpSpPr>
        <p:grpSpPr>
          <a:xfrm>
            <a:off x="1534463" y="2853596"/>
            <a:ext cx="302296" cy="648072"/>
            <a:chOff x="3686508" y="2852936"/>
            <a:chExt cx="302296" cy="648072"/>
          </a:xfrm>
        </p:grpSpPr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BA57E661-C0A2-4B95-BE94-C6C920D3B2BC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6FF4725B-A3D3-419E-8E53-9861EF812EE7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309341C0-A948-4566-99D0-848850A0DFB6}"/>
                </a:ext>
              </a:extLst>
            </p:cNvPr>
            <p:cNvCxnSpPr>
              <a:endCxn id="6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AD64695-FB29-4CF4-B835-EB760D147D99}"/>
                </a:ext>
              </a:extLst>
            </p:cNvPr>
            <p:cNvCxnSpPr>
              <a:cxnSpLocks/>
              <a:stCxn id="6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44E2038D-AC8D-46BE-9E6B-04E622163591}"/>
              </a:ext>
            </a:extLst>
          </p:cNvPr>
          <p:cNvGrpSpPr/>
          <p:nvPr/>
        </p:nvGrpSpPr>
        <p:grpSpPr>
          <a:xfrm>
            <a:off x="1104054" y="2853728"/>
            <a:ext cx="302296" cy="648072"/>
            <a:chOff x="3686508" y="2852936"/>
            <a:chExt cx="302296" cy="648072"/>
          </a:xfrm>
        </p:grpSpPr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BD57B276-6A0B-4E04-87C0-64341EF517B5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8F3F1B21-E092-4145-B29D-DE3743EC7030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E9FC7345-C1AB-45D7-9D19-1D4D4AEDC378}"/>
                </a:ext>
              </a:extLst>
            </p:cNvPr>
            <p:cNvCxnSpPr>
              <a:endCxn id="71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28EC963A-A90B-461B-A6E8-EB2F8BC1E573}"/>
                </a:ext>
              </a:extLst>
            </p:cNvPr>
            <p:cNvCxnSpPr>
              <a:cxnSpLocks/>
              <a:stCxn id="72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4FE66706-C8C7-4EB2-9FAE-8A2AE8C30E2B}"/>
              </a:ext>
            </a:extLst>
          </p:cNvPr>
          <p:cNvGrpSpPr/>
          <p:nvPr/>
        </p:nvGrpSpPr>
        <p:grpSpPr>
          <a:xfrm>
            <a:off x="673645" y="2853860"/>
            <a:ext cx="302296" cy="648072"/>
            <a:chOff x="3686508" y="2852936"/>
            <a:chExt cx="302296" cy="648072"/>
          </a:xfrm>
        </p:grpSpPr>
        <p:sp>
          <p:nvSpPr>
            <p:cNvPr id="76" name="이등변 삼각형 75">
              <a:extLst>
                <a:ext uri="{FF2B5EF4-FFF2-40B4-BE49-F238E27FC236}">
                  <a16:creationId xmlns:a16="http://schemas.microsoft.com/office/drawing/2014/main" id="{0B465607-F9D0-43BD-9855-1C6AD6871901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97C607F4-195C-41E9-A28E-07F6FA67FAD1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4005B178-928C-47CA-AE4E-AC836CAD1EB0}"/>
                </a:ext>
              </a:extLst>
            </p:cNvPr>
            <p:cNvCxnSpPr>
              <a:endCxn id="7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DF3A06DF-6D9B-4885-9B10-48B0A30409C4}"/>
                </a:ext>
              </a:extLst>
            </p:cNvPr>
            <p:cNvCxnSpPr>
              <a:cxnSpLocks/>
              <a:stCxn id="7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C26EB9CC-431A-4173-B634-C2BD98E086B6}"/>
              </a:ext>
            </a:extLst>
          </p:cNvPr>
          <p:cNvSpPr/>
          <p:nvPr/>
        </p:nvSpPr>
        <p:spPr>
          <a:xfrm flipH="1">
            <a:off x="2412418" y="1916832"/>
            <a:ext cx="1512168" cy="360040"/>
          </a:xfrm>
          <a:prstGeom prst="rightArrow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8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360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부호와 </a:t>
            </a:r>
            <a:r>
              <a:rPr lang="en-US" altLang="ko-KR" sz="2000" b="1"/>
              <a:t>2</a:t>
            </a:r>
            <a:r>
              <a:rPr lang="ko-KR" altLang="en-US" sz="2000" b="1"/>
              <a:t>의 보수 절대값 방식 </a:t>
            </a:r>
            <a:endParaRPr lang="en-US" altLang="ko-KR" sz="2000" b="1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6428B6-34D5-4FFF-9DF0-69BA4AC0521E}"/>
              </a:ext>
            </a:extLst>
          </p:cNvPr>
          <p:cNvSpPr/>
          <p:nvPr/>
        </p:nvSpPr>
        <p:spPr>
          <a:xfrm>
            <a:off x="585865" y="1994887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114DB6-56CF-4D58-BC4C-19924A974897}"/>
              </a:ext>
            </a:extLst>
          </p:cNvPr>
          <p:cNvSpPr/>
          <p:nvPr/>
        </p:nvSpPr>
        <p:spPr>
          <a:xfrm>
            <a:off x="102448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08BCBA-EE60-4A5F-B917-F6154238365C}"/>
              </a:ext>
            </a:extLst>
          </p:cNvPr>
          <p:cNvSpPr/>
          <p:nvPr/>
        </p:nvSpPr>
        <p:spPr>
          <a:xfrm>
            <a:off x="146311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4C63AB-695F-46D6-9DF8-44BE126BF01B}"/>
              </a:ext>
            </a:extLst>
          </p:cNvPr>
          <p:cNvSpPr/>
          <p:nvPr/>
        </p:nvSpPr>
        <p:spPr>
          <a:xfrm>
            <a:off x="188200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CD373C-14B6-425C-BD1C-68731395397E}"/>
              </a:ext>
            </a:extLst>
          </p:cNvPr>
          <p:cNvSpPr/>
          <p:nvPr/>
        </p:nvSpPr>
        <p:spPr>
          <a:xfrm>
            <a:off x="2314057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9CF2BA-2737-4ED9-B8E0-CBF97772144A}"/>
              </a:ext>
            </a:extLst>
          </p:cNvPr>
          <p:cNvSpPr/>
          <p:nvPr/>
        </p:nvSpPr>
        <p:spPr>
          <a:xfrm>
            <a:off x="2746105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134A4E-D297-4EB1-AAED-A16357F91971}"/>
              </a:ext>
            </a:extLst>
          </p:cNvPr>
          <p:cNvSpPr/>
          <p:nvPr/>
        </p:nvSpPr>
        <p:spPr>
          <a:xfrm>
            <a:off x="317815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66815B-4EAC-4331-9F05-ADD7E71960B5}"/>
              </a:ext>
            </a:extLst>
          </p:cNvPr>
          <p:cNvSpPr/>
          <p:nvPr/>
        </p:nvSpPr>
        <p:spPr>
          <a:xfrm>
            <a:off x="3610201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971600" y="956627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 + (-2) = 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585865" y="2642959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02448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46311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188200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314057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746105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17815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610201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597296" y="3284984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03592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47454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189344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325488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757536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18958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621632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4392C55-60DC-4035-8B73-2693FF3E192F}"/>
              </a:ext>
            </a:extLst>
          </p:cNvPr>
          <p:cNvCxnSpPr/>
          <p:nvPr/>
        </p:nvCxnSpPr>
        <p:spPr>
          <a:xfrm>
            <a:off x="35496" y="3219023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D122CA-90F5-4DB1-B0D0-A91C76AF80AD}"/>
              </a:ext>
            </a:extLst>
          </p:cNvPr>
          <p:cNvSpPr txBox="1"/>
          <p:nvPr/>
        </p:nvSpPr>
        <p:spPr>
          <a:xfrm>
            <a:off x="193991" y="26949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6B14D6-FC81-403F-9FCF-5A0671F35AC5}"/>
              </a:ext>
            </a:extLst>
          </p:cNvPr>
          <p:cNvSpPr txBox="1"/>
          <p:nvPr/>
        </p:nvSpPr>
        <p:spPr>
          <a:xfrm>
            <a:off x="4148567" y="204686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B01FD2-4ACC-4B04-9B96-350A4C504BCB}"/>
              </a:ext>
            </a:extLst>
          </p:cNvPr>
          <p:cNvSpPr txBox="1"/>
          <p:nvPr/>
        </p:nvSpPr>
        <p:spPr>
          <a:xfrm>
            <a:off x="4148567" y="266454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+127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0CE9D5-13B7-4329-880D-31B5025B6E7C}"/>
              </a:ext>
            </a:extLst>
          </p:cNvPr>
          <p:cNvSpPr txBox="1"/>
          <p:nvPr/>
        </p:nvSpPr>
        <p:spPr>
          <a:xfrm>
            <a:off x="4148567" y="333413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-128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16E42-E1B9-4C51-B7B1-0CC81CE7DBBB}"/>
              </a:ext>
            </a:extLst>
          </p:cNvPr>
          <p:cNvSpPr txBox="1"/>
          <p:nvPr/>
        </p:nvSpPr>
        <p:spPr>
          <a:xfrm>
            <a:off x="5796136" y="316687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중국 수학 </a:t>
            </a:r>
            <a:endParaRPr lang="en-US" altLang="ko-KR" sz="20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7EA6DF-850B-4A4F-B072-A59730E05E86}"/>
              </a:ext>
            </a:extLst>
          </p:cNvPr>
          <p:cNvSpPr txBox="1"/>
          <p:nvPr/>
        </p:nvSpPr>
        <p:spPr>
          <a:xfrm>
            <a:off x="5652120" y="980728"/>
            <a:ext cx="227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10</a:t>
            </a:r>
            <a:r>
              <a:rPr lang="ko-KR" altLang="en-US" sz="2000" b="1"/>
              <a:t>진수  </a:t>
            </a:r>
            <a:r>
              <a:rPr lang="en-US" altLang="ko-KR" sz="2000" b="1"/>
              <a:t>9</a:t>
            </a:r>
            <a:r>
              <a:rPr lang="ko-KR" altLang="en-US" sz="2000" b="1"/>
              <a:t>의 보수 </a:t>
            </a:r>
            <a:endParaRPr lang="en-US" altLang="ko-KR" sz="20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B81D50-E297-4AA2-8302-C87B28EC9065}"/>
              </a:ext>
            </a:extLst>
          </p:cNvPr>
          <p:cNvSpPr txBox="1"/>
          <p:nvPr/>
        </p:nvSpPr>
        <p:spPr>
          <a:xfrm>
            <a:off x="5724128" y="1772816"/>
            <a:ext cx="25747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5 + (-2)</a:t>
            </a:r>
          </a:p>
          <a:p>
            <a:endParaRPr lang="en-US" altLang="ko-KR" sz="2000" b="1"/>
          </a:p>
          <a:p>
            <a:r>
              <a:rPr lang="en-US" altLang="ko-KR" sz="2000" b="1"/>
              <a:t>9 = 2+x</a:t>
            </a:r>
          </a:p>
          <a:p>
            <a:endParaRPr lang="en-US" altLang="ko-KR" sz="2000" b="1"/>
          </a:p>
          <a:p>
            <a:r>
              <a:rPr lang="en-US" altLang="ko-KR" sz="2000" b="1"/>
              <a:t>9 - 2 = x</a:t>
            </a:r>
          </a:p>
          <a:p>
            <a:endParaRPr lang="en-US" altLang="ko-KR" sz="2000" b="1"/>
          </a:p>
          <a:p>
            <a:r>
              <a:rPr lang="en-US" altLang="ko-KR" sz="2000" b="1"/>
              <a:t>5 + 7 =&gt; </a:t>
            </a:r>
            <a:r>
              <a:rPr lang="en-US" altLang="ko-KR" sz="2000" b="1">
                <a:solidFill>
                  <a:srgbClr val="FF0000"/>
                </a:solidFill>
              </a:rPr>
              <a:t>1+</a:t>
            </a:r>
            <a:r>
              <a:rPr lang="en-US" altLang="ko-KR" sz="2000" b="1"/>
              <a:t>2 =&gt; 3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AA8D7D8-F9E3-421D-984D-23D3B66A780F}"/>
              </a:ext>
            </a:extLst>
          </p:cNvPr>
          <p:cNvSpPr/>
          <p:nvPr/>
        </p:nvSpPr>
        <p:spPr>
          <a:xfrm>
            <a:off x="585865" y="3867095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F7D3E94-CA70-431C-B7DA-85FEDA2A5991}"/>
              </a:ext>
            </a:extLst>
          </p:cNvPr>
          <p:cNvSpPr txBox="1"/>
          <p:nvPr/>
        </p:nvSpPr>
        <p:spPr>
          <a:xfrm>
            <a:off x="193991" y="391906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EA6B00E-D925-4943-A322-6FF3C0B67B4F}"/>
              </a:ext>
            </a:extLst>
          </p:cNvPr>
          <p:cNvSpPr txBox="1"/>
          <p:nvPr/>
        </p:nvSpPr>
        <p:spPr>
          <a:xfrm>
            <a:off x="5220072" y="4301454"/>
            <a:ext cx="33554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문제점</a:t>
            </a:r>
            <a:endParaRPr lang="en-US" altLang="ko-KR" sz="2000" b="1"/>
          </a:p>
          <a:p>
            <a:endParaRPr lang="en-US" altLang="ko-KR" sz="2000" b="1"/>
          </a:p>
          <a:p>
            <a:r>
              <a:rPr lang="ko-KR" altLang="en-US" sz="2000" b="1">
                <a:solidFill>
                  <a:srgbClr val="FF0000"/>
                </a:solidFill>
              </a:rPr>
              <a:t>속도가 느리다</a:t>
            </a:r>
            <a:r>
              <a:rPr lang="en-US" altLang="ko-KR" sz="2000" b="1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2000" b="1">
                <a:solidFill>
                  <a:srgbClr val="FF0000"/>
                </a:solidFill>
              </a:rPr>
              <a:t>표현 범위의 문제가 있다</a:t>
            </a:r>
            <a:r>
              <a:rPr lang="en-US" altLang="ko-KR" sz="2000" b="1">
                <a:solidFill>
                  <a:srgbClr val="FF0000"/>
                </a:solidFill>
              </a:rPr>
              <a:t>.  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endParaRPr lang="en-US" altLang="ko-KR" sz="2000" b="1">
              <a:solidFill>
                <a:srgbClr val="FF0000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131F777-C9BB-4457-ABD7-5631FD809A66}"/>
              </a:ext>
            </a:extLst>
          </p:cNvPr>
          <p:cNvSpPr/>
          <p:nvPr/>
        </p:nvSpPr>
        <p:spPr>
          <a:xfrm>
            <a:off x="1024489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BDFCABA-F66A-4A72-9E67-8070DEC3E3E0}"/>
              </a:ext>
            </a:extLst>
          </p:cNvPr>
          <p:cNvSpPr/>
          <p:nvPr/>
        </p:nvSpPr>
        <p:spPr>
          <a:xfrm>
            <a:off x="1463113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DB9952D-68BF-4E2C-ABAE-94E2E4484DE2}"/>
              </a:ext>
            </a:extLst>
          </p:cNvPr>
          <p:cNvSpPr/>
          <p:nvPr/>
        </p:nvSpPr>
        <p:spPr>
          <a:xfrm>
            <a:off x="1882009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832B075-4D49-4B0C-9FF7-25FA023194FF}"/>
              </a:ext>
            </a:extLst>
          </p:cNvPr>
          <p:cNvSpPr/>
          <p:nvPr/>
        </p:nvSpPr>
        <p:spPr>
          <a:xfrm>
            <a:off x="2314057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478450F-DB89-418C-86D0-B21C9A81F84F}"/>
              </a:ext>
            </a:extLst>
          </p:cNvPr>
          <p:cNvSpPr/>
          <p:nvPr/>
        </p:nvSpPr>
        <p:spPr>
          <a:xfrm>
            <a:off x="2746105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9CAA2A5-8D24-4A8F-9D64-E52E1E1F6CBB}"/>
              </a:ext>
            </a:extLst>
          </p:cNvPr>
          <p:cNvSpPr/>
          <p:nvPr/>
        </p:nvSpPr>
        <p:spPr>
          <a:xfrm>
            <a:off x="3178153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D37489F-B387-4E42-8782-E1C6951111BB}"/>
              </a:ext>
            </a:extLst>
          </p:cNvPr>
          <p:cNvSpPr/>
          <p:nvPr/>
        </p:nvSpPr>
        <p:spPr>
          <a:xfrm>
            <a:off x="3610201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92AB859-555C-481B-9746-CD6E1BB4057B}"/>
              </a:ext>
            </a:extLst>
          </p:cNvPr>
          <p:cNvSpPr txBox="1"/>
          <p:nvPr/>
        </p:nvSpPr>
        <p:spPr>
          <a:xfrm>
            <a:off x="4148566" y="390134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-1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49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0"/>
            <a:ext cx="8704627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수업 내용 </a:t>
            </a:r>
            <a:endParaRPr lang="en-US" altLang="ko-KR" sz="2000"/>
          </a:p>
          <a:p>
            <a:endParaRPr lang="en-US" altLang="ko-KR" sz="2000"/>
          </a:p>
          <a:p>
            <a:r>
              <a:rPr lang="en-US" altLang="ko-KR" sz="2000" b="1"/>
              <a:t>-</a:t>
            </a:r>
            <a:r>
              <a:rPr lang="en-US" altLang="ko-KR" sz="2000" b="1">
                <a:solidFill>
                  <a:srgbClr val="FF0000"/>
                </a:solidFill>
              </a:rPr>
              <a:t> </a:t>
            </a:r>
            <a:r>
              <a:rPr lang="ko-KR" altLang="en-US" sz="2000" b="1">
                <a:solidFill>
                  <a:srgbClr val="FF0000"/>
                </a:solidFill>
              </a:rPr>
              <a:t>오픈소</a:t>
            </a:r>
            <a:r>
              <a:rPr lang="ko-KR" altLang="en-US" sz="2000" b="1"/>
              <a:t>스 자료구조를 보기 위한 고급 </a:t>
            </a:r>
            <a:r>
              <a:rPr lang="en-US" altLang="ko-KR" sz="2000" b="1"/>
              <a:t>C</a:t>
            </a:r>
          </a:p>
          <a:p>
            <a:r>
              <a:rPr lang="en-US" altLang="ko-KR" sz="2000" b="1"/>
              <a:t>- </a:t>
            </a:r>
            <a:r>
              <a:rPr lang="ko-KR" altLang="en-US" sz="2000" b="1"/>
              <a:t>확장 </a:t>
            </a:r>
            <a:r>
              <a:rPr lang="en-US" altLang="ko-KR" sz="2000" b="1"/>
              <a:t>bitmap </a:t>
            </a:r>
            <a:r>
              <a:rPr lang="ko-KR" altLang="en-US" sz="2000" b="1"/>
              <a:t>라이브러리 만들기 </a:t>
            </a:r>
            <a:r>
              <a:rPr lang="en-US" altLang="ko-KR" sz="2000" b="1"/>
              <a:t> : &amp;, | , ~ , &lt;&lt;, &gt;&gt; </a:t>
            </a:r>
          </a:p>
          <a:p>
            <a:r>
              <a:rPr lang="en-US" altLang="ko-KR" sz="2000" b="1"/>
              <a:t>- Generic linked</a:t>
            </a:r>
            <a:r>
              <a:rPr lang="ko-KR" altLang="en-US" sz="2000" b="1"/>
              <a:t> </a:t>
            </a:r>
            <a:r>
              <a:rPr lang="en-US" altLang="ko-KR" sz="2000" b="1"/>
              <a:t>list</a:t>
            </a:r>
            <a:r>
              <a:rPr lang="ko-KR" altLang="en-US" sz="2000" b="1"/>
              <a:t> </a:t>
            </a:r>
            <a:endParaRPr lang="en-US" altLang="ko-KR" sz="2000" b="1"/>
          </a:p>
          <a:p>
            <a:r>
              <a:rPr lang="en-US" altLang="ko-KR" sz="2000" b="1"/>
              <a:t>- Generic </a:t>
            </a:r>
            <a:r>
              <a:rPr lang="ko-KR" altLang="en-US" sz="2000" b="1"/>
              <a:t> </a:t>
            </a:r>
            <a:r>
              <a:rPr lang="en-US" altLang="ko-KR" sz="2000" b="1"/>
              <a:t>Hash</a:t>
            </a:r>
          </a:p>
          <a:p>
            <a:r>
              <a:rPr lang="en-US" altLang="ko-KR" sz="2000" b="1"/>
              <a:t>- Red Black   Binary Search Tree</a:t>
            </a:r>
          </a:p>
          <a:p>
            <a:r>
              <a:rPr lang="en-US" altLang="ko-KR" sz="2000" b="1"/>
              <a:t>- </a:t>
            </a:r>
            <a:r>
              <a:rPr lang="ko-KR" altLang="en-US" sz="2000" b="1"/>
              <a:t>증강 </a:t>
            </a:r>
            <a:r>
              <a:rPr lang="en-US" altLang="ko-KR" sz="2000" b="1"/>
              <a:t>Tree  </a:t>
            </a:r>
            <a:r>
              <a:rPr lang="ko-KR" altLang="en-US" sz="2000" b="1"/>
              <a:t> </a:t>
            </a:r>
            <a:endParaRPr lang="en-US" altLang="ko-KR" sz="2000" b="1"/>
          </a:p>
          <a:p>
            <a:r>
              <a:rPr lang="en-US" altLang="ko-KR" sz="2000" b="1"/>
              <a:t>- Interval</a:t>
            </a:r>
            <a:r>
              <a:rPr lang="ko-KR" altLang="en-US" sz="2000" b="1"/>
              <a:t> </a:t>
            </a:r>
            <a:r>
              <a:rPr lang="en-US" altLang="ko-KR" sz="2000" b="1"/>
              <a:t>Tree</a:t>
            </a:r>
            <a:r>
              <a:rPr lang="ko-KR" altLang="en-US" sz="2000" b="1"/>
              <a:t> </a:t>
            </a:r>
            <a:endParaRPr lang="en-US" altLang="ko-KR" sz="2000" b="1"/>
          </a:p>
          <a:p>
            <a:r>
              <a:rPr lang="en-US" altLang="ko-KR" sz="2000" b="1"/>
              <a:t>- Flexible Array</a:t>
            </a:r>
          </a:p>
          <a:p>
            <a:r>
              <a:rPr lang="en-US" altLang="ko-KR" sz="2000" b="1"/>
              <a:t>//-----------------------------------------------------------------</a:t>
            </a:r>
          </a:p>
          <a:p>
            <a:r>
              <a:rPr lang="en-US" altLang="ko-KR" sz="2000" b="1"/>
              <a:t>- </a:t>
            </a:r>
            <a:r>
              <a:rPr lang="ko-KR" altLang="en-US" sz="2000" b="1"/>
              <a:t>패턴매칭 </a:t>
            </a:r>
            <a:r>
              <a:rPr lang="en-US" altLang="ko-KR" sz="2000" b="1"/>
              <a:t>: BF, KR, SO, MP, KMP,</a:t>
            </a:r>
            <a:r>
              <a:rPr lang="ko-KR" altLang="en-US" sz="2000" b="1"/>
              <a:t> </a:t>
            </a:r>
            <a:r>
              <a:rPr lang="en-US" altLang="ko-KR" sz="2000" b="1"/>
              <a:t>BM ...</a:t>
            </a:r>
          </a:p>
          <a:p>
            <a:r>
              <a:rPr lang="en-US" altLang="ko-KR" sz="2000" b="1"/>
              <a:t>- Generic Algorithm ( swap, sort )</a:t>
            </a:r>
          </a:p>
          <a:p>
            <a:r>
              <a:rPr lang="en-US" altLang="ko-KR" sz="2000" b="1"/>
              <a:t>- Bit</a:t>
            </a:r>
            <a:r>
              <a:rPr lang="ko-KR" altLang="en-US" sz="2000" b="1"/>
              <a:t> </a:t>
            </a:r>
            <a:r>
              <a:rPr lang="en-US" altLang="ko-KR" sz="2000" b="1"/>
              <a:t>Search</a:t>
            </a:r>
            <a:r>
              <a:rPr lang="ko-KR" altLang="en-US" sz="2000" b="1"/>
              <a:t> </a:t>
            </a:r>
            <a:r>
              <a:rPr lang="en-US" altLang="ko-KR" sz="2000" b="1"/>
              <a:t>Algorithm : ffs,</a:t>
            </a:r>
            <a:r>
              <a:rPr lang="ko-KR" altLang="en-US" sz="2000" b="1"/>
              <a:t> </a:t>
            </a:r>
            <a:r>
              <a:rPr lang="en-US" altLang="ko-KR" sz="2000" b="1"/>
              <a:t>find_next_bit, hweight , bit_rev</a:t>
            </a:r>
          </a:p>
          <a:p>
            <a:r>
              <a:rPr lang="en-US" altLang="ko-KR" sz="2000" b="1"/>
              <a:t>- </a:t>
            </a:r>
            <a:r>
              <a:rPr lang="ko-KR" altLang="en-US" sz="2000" b="1"/>
              <a:t>무결성 검사 </a:t>
            </a:r>
            <a:r>
              <a:rPr lang="en-US" altLang="ko-KR" sz="2000" b="1"/>
              <a:t>:  Parity =&gt; Check Sum =&gt; CRC8</a:t>
            </a:r>
          </a:p>
          <a:p>
            <a:r>
              <a:rPr lang="en-US" altLang="ko-KR" sz="2000"/>
              <a:t>//-----------------------------------------------------------------</a:t>
            </a:r>
          </a:p>
          <a:p>
            <a:r>
              <a:rPr lang="en-US" altLang="ko-KR" sz="2000"/>
              <a:t>- </a:t>
            </a:r>
            <a:r>
              <a:rPr lang="ko-KR" altLang="en-US" sz="2000"/>
              <a:t>암호학 </a:t>
            </a:r>
            <a:r>
              <a:rPr lang="en-US" altLang="ko-KR" sz="2000"/>
              <a:t>: </a:t>
            </a:r>
            <a:r>
              <a:rPr lang="ko-KR" altLang="en-US" sz="2000"/>
              <a:t>단일키 암호화 알고리즘 </a:t>
            </a:r>
            <a:r>
              <a:rPr lang="en-US" altLang="ko-KR" sz="2000"/>
              <a:t>( DES ), </a:t>
            </a:r>
            <a:r>
              <a:rPr lang="ko-KR" altLang="en-US" sz="2000"/>
              <a:t>공개키 암호화 알고리즘</a:t>
            </a:r>
            <a:r>
              <a:rPr lang="en-US" altLang="ko-KR" sz="2000"/>
              <a:t>( RSA )</a:t>
            </a:r>
          </a:p>
          <a:p>
            <a:r>
              <a:rPr lang="en-US" altLang="ko-KR" sz="2000"/>
              <a:t>- </a:t>
            </a:r>
            <a:r>
              <a:rPr lang="ko-KR" altLang="en-US" sz="2000"/>
              <a:t>압축 </a:t>
            </a:r>
            <a:r>
              <a:rPr lang="en-US" altLang="ko-KR" sz="2000"/>
              <a:t>:  RLE, Lempel Zib ,  </a:t>
            </a:r>
            <a:r>
              <a:rPr lang="ko-KR" altLang="en-US" sz="2000"/>
              <a:t>허프만 인코딩 </a:t>
            </a:r>
            <a:endParaRPr lang="en-US" altLang="ko-KR" sz="2000"/>
          </a:p>
          <a:p>
            <a:r>
              <a:rPr lang="en-US" altLang="ko-KR" sz="2000"/>
              <a:t>- </a:t>
            </a:r>
            <a:r>
              <a:rPr lang="ko-KR" altLang="en-US" sz="2000"/>
              <a:t>기하학 </a:t>
            </a:r>
            <a:r>
              <a:rPr lang="en-US" altLang="ko-KR" sz="2000"/>
              <a:t>: </a:t>
            </a:r>
            <a:r>
              <a:rPr lang="ko-KR" altLang="en-US" sz="2000"/>
              <a:t>브레즌햄 알고리즘 </a:t>
            </a:r>
            <a:r>
              <a:rPr lang="en-US" altLang="ko-KR" sz="2000"/>
              <a:t> ( line </a:t>
            </a:r>
            <a:r>
              <a:rPr lang="ko-KR" altLang="en-US" sz="2000"/>
              <a:t>그리기 </a:t>
            </a:r>
            <a:r>
              <a:rPr lang="en-US" altLang="ko-KR" sz="2000"/>
              <a:t>, </a:t>
            </a:r>
            <a:r>
              <a:rPr lang="ko-KR" altLang="en-US" sz="2000"/>
              <a:t>원 그리기 </a:t>
            </a:r>
            <a:r>
              <a:rPr lang="en-US" altLang="ko-KR" sz="2000"/>
              <a:t>)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529001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52FD04-C80A-4515-AFB5-69D5F16A8A0F}"/>
              </a:ext>
            </a:extLst>
          </p:cNvPr>
          <p:cNvSpPr txBox="1"/>
          <p:nvPr/>
        </p:nvSpPr>
        <p:spPr>
          <a:xfrm>
            <a:off x="683568" y="332656"/>
            <a:ext cx="314701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a[2]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=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{1,2};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*p = a;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p[1] = 10;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*(p+1)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*(1000+1)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*1004 = 10;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p+1 =&gt; p+sizeof(*p)*1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0EBD49-9BD4-422F-8399-4D8892898364}"/>
              </a:ext>
            </a:extLst>
          </p:cNvPr>
          <p:cNvSpPr/>
          <p:nvPr/>
        </p:nvSpPr>
        <p:spPr>
          <a:xfrm>
            <a:off x="5895969" y="260648"/>
            <a:ext cx="1944216" cy="352839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AFDD97-FD18-4743-B78A-4E00D00E8927}"/>
              </a:ext>
            </a:extLst>
          </p:cNvPr>
          <p:cNvSpPr/>
          <p:nvPr/>
        </p:nvSpPr>
        <p:spPr>
          <a:xfrm>
            <a:off x="5895969" y="1268760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5F5380-57DB-496C-8DBB-CA3F0E3E515A}"/>
              </a:ext>
            </a:extLst>
          </p:cNvPr>
          <p:cNvSpPr/>
          <p:nvPr/>
        </p:nvSpPr>
        <p:spPr>
          <a:xfrm>
            <a:off x="5895969" y="1844170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9192C0-39EA-44A5-8DF5-FE47062B3100}"/>
              </a:ext>
            </a:extLst>
          </p:cNvPr>
          <p:cNvSpPr txBox="1"/>
          <p:nvPr/>
        </p:nvSpPr>
        <p:spPr>
          <a:xfrm>
            <a:off x="7855525" y="134076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69A8E2-6AA9-4020-B402-F0734AE981C8}"/>
              </a:ext>
            </a:extLst>
          </p:cNvPr>
          <p:cNvSpPr txBox="1"/>
          <p:nvPr/>
        </p:nvSpPr>
        <p:spPr>
          <a:xfrm>
            <a:off x="7855525" y="193214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a[1]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18B745-DD8F-47E6-BC54-7AA45DFDB0E9}"/>
              </a:ext>
            </a:extLst>
          </p:cNvPr>
          <p:cNvSpPr/>
          <p:nvPr/>
        </p:nvSpPr>
        <p:spPr>
          <a:xfrm>
            <a:off x="5895969" y="684754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5726D-4F0B-4418-863A-56998C3BBDE0}"/>
              </a:ext>
            </a:extLst>
          </p:cNvPr>
          <p:cNvSpPr txBox="1"/>
          <p:nvPr/>
        </p:nvSpPr>
        <p:spPr>
          <a:xfrm>
            <a:off x="7840185" y="73947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B81E7E-782E-4272-8B6C-FC1A782EFB67}"/>
              </a:ext>
            </a:extLst>
          </p:cNvPr>
          <p:cNvSpPr txBox="1"/>
          <p:nvPr/>
        </p:nvSpPr>
        <p:spPr>
          <a:xfrm>
            <a:off x="4815849" y="106870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95FCB87-2986-49A6-AA7F-CF7AF6AC15AE}"/>
              </a:ext>
            </a:extLst>
          </p:cNvPr>
          <p:cNvSpPr/>
          <p:nvPr/>
        </p:nvSpPr>
        <p:spPr>
          <a:xfrm>
            <a:off x="5823961" y="1196752"/>
            <a:ext cx="144016" cy="14401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89F86DF1-3B56-4D98-BF53-FD705ED88B79}"/>
              </a:ext>
            </a:extLst>
          </p:cNvPr>
          <p:cNvCxnSpPr>
            <a:stCxn id="10" idx="1"/>
            <a:endCxn id="13" idx="2"/>
          </p:cNvCxnSpPr>
          <p:nvPr/>
        </p:nvCxnSpPr>
        <p:spPr>
          <a:xfrm rot="10800000" flipV="1">
            <a:off x="5823961" y="972786"/>
            <a:ext cx="72008" cy="295974"/>
          </a:xfrm>
          <a:prstGeom prst="bentConnector3">
            <a:avLst>
              <a:gd name="adj1" fmla="val 4174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DC491176-88C5-4A98-A12F-726346BE0AAD}"/>
              </a:ext>
            </a:extLst>
          </p:cNvPr>
          <p:cNvSpPr/>
          <p:nvPr/>
        </p:nvSpPr>
        <p:spPr>
          <a:xfrm>
            <a:off x="5814967" y="1772162"/>
            <a:ext cx="144016" cy="14401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F2C131-6731-447D-9B90-A4F8A2299FEC}"/>
              </a:ext>
            </a:extLst>
          </p:cNvPr>
          <p:cNvSpPr txBox="1"/>
          <p:nvPr/>
        </p:nvSpPr>
        <p:spPr>
          <a:xfrm>
            <a:off x="4815849" y="164411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1004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992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52FD04-C80A-4515-AFB5-69D5F16A8A0F}"/>
              </a:ext>
            </a:extLst>
          </p:cNvPr>
          <p:cNvSpPr txBox="1"/>
          <p:nvPr/>
        </p:nvSpPr>
        <p:spPr>
          <a:xfrm>
            <a:off x="683568" y="332656"/>
            <a:ext cx="308289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a[2]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=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{1,2};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*p = a;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와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p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는 같은 타입인가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?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같은 타입이다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0EBD49-9BD4-422F-8399-4D8892898364}"/>
              </a:ext>
            </a:extLst>
          </p:cNvPr>
          <p:cNvSpPr/>
          <p:nvPr/>
        </p:nvSpPr>
        <p:spPr>
          <a:xfrm>
            <a:off x="5895969" y="260648"/>
            <a:ext cx="1944216" cy="352839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AFDD97-FD18-4743-B78A-4E00D00E8927}"/>
              </a:ext>
            </a:extLst>
          </p:cNvPr>
          <p:cNvSpPr/>
          <p:nvPr/>
        </p:nvSpPr>
        <p:spPr>
          <a:xfrm>
            <a:off x="5895969" y="1268760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5F5380-57DB-496C-8DBB-CA3F0E3E515A}"/>
              </a:ext>
            </a:extLst>
          </p:cNvPr>
          <p:cNvSpPr/>
          <p:nvPr/>
        </p:nvSpPr>
        <p:spPr>
          <a:xfrm>
            <a:off x="5895969" y="1844170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9192C0-39EA-44A5-8DF5-FE47062B3100}"/>
              </a:ext>
            </a:extLst>
          </p:cNvPr>
          <p:cNvSpPr txBox="1"/>
          <p:nvPr/>
        </p:nvSpPr>
        <p:spPr>
          <a:xfrm>
            <a:off x="7855525" y="134076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69A8E2-6AA9-4020-B402-F0734AE981C8}"/>
              </a:ext>
            </a:extLst>
          </p:cNvPr>
          <p:cNvSpPr txBox="1"/>
          <p:nvPr/>
        </p:nvSpPr>
        <p:spPr>
          <a:xfrm>
            <a:off x="7855525" y="193214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a[1]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18B745-DD8F-47E6-BC54-7AA45DFDB0E9}"/>
              </a:ext>
            </a:extLst>
          </p:cNvPr>
          <p:cNvSpPr/>
          <p:nvPr/>
        </p:nvSpPr>
        <p:spPr>
          <a:xfrm>
            <a:off x="5895969" y="684754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5726D-4F0B-4418-863A-56998C3BBDE0}"/>
              </a:ext>
            </a:extLst>
          </p:cNvPr>
          <p:cNvSpPr txBox="1"/>
          <p:nvPr/>
        </p:nvSpPr>
        <p:spPr>
          <a:xfrm>
            <a:off x="7840185" y="73947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B81E7E-782E-4272-8B6C-FC1A782EFB67}"/>
              </a:ext>
            </a:extLst>
          </p:cNvPr>
          <p:cNvSpPr txBox="1"/>
          <p:nvPr/>
        </p:nvSpPr>
        <p:spPr>
          <a:xfrm>
            <a:off x="4815849" y="106870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95FCB87-2986-49A6-AA7F-CF7AF6AC15AE}"/>
              </a:ext>
            </a:extLst>
          </p:cNvPr>
          <p:cNvSpPr/>
          <p:nvPr/>
        </p:nvSpPr>
        <p:spPr>
          <a:xfrm>
            <a:off x="5823961" y="1196752"/>
            <a:ext cx="144016" cy="14401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89F86DF1-3B56-4D98-BF53-FD705ED88B79}"/>
              </a:ext>
            </a:extLst>
          </p:cNvPr>
          <p:cNvCxnSpPr>
            <a:stCxn id="10" idx="1"/>
            <a:endCxn id="13" idx="2"/>
          </p:cNvCxnSpPr>
          <p:nvPr/>
        </p:nvCxnSpPr>
        <p:spPr>
          <a:xfrm rot="10800000" flipV="1">
            <a:off x="5823961" y="972786"/>
            <a:ext cx="72008" cy="295974"/>
          </a:xfrm>
          <a:prstGeom prst="bentConnector3">
            <a:avLst>
              <a:gd name="adj1" fmla="val 4174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DC491176-88C5-4A98-A12F-726346BE0AAD}"/>
              </a:ext>
            </a:extLst>
          </p:cNvPr>
          <p:cNvSpPr/>
          <p:nvPr/>
        </p:nvSpPr>
        <p:spPr>
          <a:xfrm>
            <a:off x="5814967" y="1772162"/>
            <a:ext cx="144016" cy="14401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F2C131-6731-447D-9B90-A4F8A2299FEC}"/>
              </a:ext>
            </a:extLst>
          </p:cNvPr>
          <p:cNvSpPr txBox="1"/>
          <p:nvPr/>
        </p:nvSpPr>
        <p:spPr>
          <a:xfrm>
            <a:off x="4815849" y="164411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1004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924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52FD04-C80A-4515-AFB5-69D5F16A8A0F}"/>
              </a:ext>
            </a:extLst>
          </p:cNvPr>
          <p:cNvSpPr txBox="1"/>
          <p:nvPr/>
        </p:nvSpPr>
        <p:spPr>
          <a:xfrm>
            <a:off x="683568" y="332656"/>
            <a:ext cx="308289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a[2]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=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{1,2};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*p = a;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와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p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는 같은 타입인가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?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다른 타입이다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sizeof(p) =&gt; 4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sizeof(int *)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sizeof(a) =&gt; 8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sizeof(int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[2])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0EBD49-9BD4-422F-8399-4D8892898364}"/>
              </a:ext>
            </a:extLst>
          </p:cNvPr>
          <p:cNvSpPr/>
          <p:nvPr/>
        </p:nvSpPr>
        <p:spPr>
          <a:xfrm>
            <a:off x="5895969" y="1844824"/>
            <a:ext cx="1944216" cy="352839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AFDD97-FD18-4743-B78A-4E00D00E8927}"/>
              </a:ext>
            </a:extLst>
          </p:cNvPr>
          <p:cNvSpPr/>
          <p:nvPr/>
        </p:nvSpPr>
        <p:spPr>
          <a:xfrm>
            <a:off x="5895969" y="2852936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5F5380-57DB-496C-8DBB-CA3F0E3E515A}"/>
              </a:ext>
            </a:extLst>
          </p:cNvPr>
          <p:cNvSpPr/>
          <p:nvPr/>
        </p:nvSpPr>
        <p:spPr>
          <a:xfrm>
            <a:off x="5895969" y="3428346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9192C0-39EA-44A5-8DF5-FE47062B3100}"/>
              </a:ext>
            </a:extLst>
          </p:cNvPr>
          <p:cNvSpPr txBox="1"/>
          <p:nvPr/>
        </p:nvSpPr>
        <p:spPr>
          <a:xfrm>
            <a:off x="7855525" y="292494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69A8E2-6AA9-4020-B402-F0734AE981C8}"/>
              </a:ext>
            </a:extLst>
          </p:cNvPr>
          <p:cNvSpPr txBox="1"/>
          <p:nvPr/>
        </p:nvSpPr>
        <p:spPr>
          <a:xfrm>
            <a:off x="7855525" y="351632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a[1]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18B745-DD8F-47E6-BC54-7AA45DFDB0E9}"/>
              </a:ext>
            </a:extLst>
          </p:cNvPr>
          <p:cNvSpPr/>
          <p:nvPr/>
        </p:nvSpPr>
        <p:spPr>
          <a:xfrm>
            <a:off x="5895969" y="2268930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5726D-4F0B-4418-863A-56998C3BBDE0}"/>
              </a:ext>
            </a:extLst>
          </p:cNvPr>
          <p:cNvSpPr txBox="1"/>
          <p:nvPr/>
        </p:nvSpPr>
        <p:spPr>
          <a:xfrm>
            <a:off x="7840185" y="232364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B81E7E-782E-4272-8B6C-FC1A782EFB67}"/>
              </a:ext>
            </a:extLst>
          </p:cNvPr>
          <p:cNvSpPr txBox="1"/>
          <p:nvPr/>
        </p:nvSpPr>
        <p:spPr>
          <a:xfrm>
            <a:off x="4815849" y="265288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95FCB87-2986-49A6-AA7F-CF7AF6AC15AE}"/>
              </a:ext>
            </a:extLst>
          </p:cNvPr>
          <p:cNvSpPr/>
          <p:nvPr/>
        </p:nvSpPr>
        <p:spPr>
          <a:xfrm>
            <a:off x="5823961" y="2780928"/>
            <a:ext cx="144016" cy="14401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89F86DF1-3B56-4D98-BF53-FD705ED88B79}"/>
              </a:ext>
            </a:extLst>
          </p:cNvPr>
          <p:cNvCxnSpPr>
            <a:stCxn id="10" idx="1"/>
            <a:endCxn id="13" idx="2"/>
          </p:cNvCxnSpPr>
          <p:nvPr/>
        </p:nvCxnSpPr>
        <p:spPr>
          <a:xfrm rot="10800000" flipV="1">
            <a:off x="5823961" y="2556962"/>
            <a:ext cx="72008" cy="295974"/>
          </a:xfrm>
          <a:prstGeom prst="bentConnector3">
            <a:avLst>
              <a:gd name="adj1" fmla="val 4174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DC491176-88C5-4A98-A12F-726346BE0AAD}"/>
              </a:ext>
            </a:extLst>
          </p:cNvPr>
          <p:cNvSpPr/>
          <p:nvPr/>
        </p:nvSpPr>
        <p:spPr>
          <a:xfrm>
            <a:off x="5814967" y="3356338"/>
            <a:ext cx="144016" cy="14401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F2C131-6731-447D-9B90-A4F8A2299FEC}"/>
              </a:ext>
            </a:extLst>
          </p:cNvPr>
          <p:cNvSpPr txBox="1"/>
          <p:nvPr/>
        </p:nvSpPr>
        <p:spPr>
          <a:xfrm>
            <a:off x="4815849" y="322829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1004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46586E-508A-4AD3-B5DA-55D5FFA89125}"/>
              </a:ext>
            </a:extLst>
          </p:cNvPr>
          <p:cNvSpPr txBox="1"/>
          <p:nvPr/>
        </p:nvSpPr>
        <p:spPr>
          <a:xfrm>
            <a:off x="4339181" y="332656"/>
            <a:ext cx="513473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decay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배열의 이름은 일반적으로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배열의 첫번째 원소의 주소로 해석된다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예외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) sizeof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671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52FD04-C80A-4515-AFB5-69D5F16A8A0F}"/>
              </a:ext>
            </a:extLst>
          </p:cNvPr>
          <p:cNvSpPr txBox="1"/>
          <p:nvPr/>
        </p:nvSpPr>
        <p:spPr>
          <a:xfrm>
            <a:off x="683568" y="332656"/>
            <a:ext cx="272382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a[2]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=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{1,2};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(*p)[2] = &amp;a;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(*p)[1] = 10;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*(p++);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*++p;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(*p)++;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0EBD49-9BD4-422F-8399-4D8892898364}"/>
              </a:ext>
            </a:extLst>
          </p:cNvPr>
          <p:cNvSpPr/>
          <p:nvPr/>
        </p:nvSpPr>
        <p:spPr>
          <a:xfrm>
            <a:off x="5895969" y="1844824"/>
            <a:ext cx="1944216" cy="352839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AFDD97-FD18-4743-B78A-4E00D00E8927}"/>
              </a:ext>
            </a:extLst>
          </p:cNvPr>
          <p:cNvSpPr/>
          <p:nvPr/>
        </p:nvSpPr>
        <p:spPr>
          <a:xfrm>
            <a:off x="5895969" y="2852936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5F5380-57DB-496C-8DBB-CA3F0E3E515A}"/>
              </a:ext>
            </a:extLst>
          </p:cNvPr>
          <p:cNvSpPr/>
          <p:nvPr/>
        </p:nvSpPr>
        <p:spPr>
          <a:xfrm>
            <a:off x="5895969" y="3428346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9192C0-39EA-44A5-8DF5-FE47062B3100}"/>
              </a:ext>
            </a:extLst>
          </p:cNvPr>
          <p:cNvSpPr txBox="1"/>
          <p:nvPr/>
        </p:nvSpPr>
        <p:spPr>
          <a:xfrm>
            <a:off x="7855525" y="292494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69A8E2-6AA9-4020-B402-F0734AE981C8}"/>
              </a:ext>
            </a:extLst>
          </p:cNvPr>
          <p:cNvSpPr txBox="1"/>
          <p:nvPr/>
        </p:nvSpPr>
        <p:spPr>
          <a:xfrm>
            <a:off x="7855525" y="351632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a[1]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18B745-DD8F-47E6-BC54-7AA45DFDB0E9}"/>
              </a:ext>
            </a:extLst>
          </p:cNvPr>
          <p:cNvSpPr/>
          <p:nvPr/>
        </p:nvSpPr>
        <p:spPr>
          <a:xfrm>
            <a:off x="5895969" y="2268930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5726D-4F0B-4418-863A-56998C3BBDE0}"/>
              </a:ext>
            </a:extLst>
          </p:cNvPr>
          <p:cNvSpPr txBox="1"/>
          <p:nvPr/>
        </p:nvSpPr>
        <p:spPr>
          <a:xfrm>
            <a:off x="7840185" y="232364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B81E7E-782E-4272-8B6C-FC1A782EFB67}"/>
              </a:ext>
            </a:extLst>
          </p:cNvPr>
          <p:cNvSpPr txBox="1"/>
          <p:nvPr/>
        </p:nvSpPr>
        <p:spPr>
          <a:xfrm>
            <a:off x="4815849" y="265288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95FCB87-2986-49A6-AA7F-CF7AF6AC15AE}"/>
              </a:ext>
            </a:extLst>
          </p:cNvPr>
          <p:cNvSpPr/>
          <p:nvPr/>
        </p:nvSpPr>
        <p:spPr>
          <a:xfrm>
            <a:off x="5823961" y="2780928"/>
            <a:ext cx="144016" cy="14401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89F86DF1-3B56-4D98-BF53-FD705ED88B79}"/>
              </a:ext>
            </a:extLst>
          </p:cNvPr>
          <p:cNvCxnSpPr>
            <a:stCxn id="10" idx="1"/>
            <a:endCxn id="13" idx="2"/>
          </p:cNvCxnSpPr>
          <p:nvPr/>
        </p:nvCxnSpPr>
        <p:spPr>
          <a:xfrm rot="10800000" flipV="1">
            <a:off x="5823961" y="2556962"/>
            <a:ext cx="72008" cy="295974"/>
          </a:xfrm>
          <a:prstGeom prst="bentConnector3">
            <a:avLst>
              <a:gd name="adj1" fmla="val 4174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DC491176-88C5-4A98-A12F-726346BE0AAD}"/>
              </a:ext>
            </a:extLst>
          </p:cNvPr>
          <p:cNvSpPr/>
          <p:nvPr/>
        </p:nvSpPr>
        <p:spPr>
          <a:xfrm>
            <a:off x="5814967" y="3356338"/>
            <a:ext cx="144016" cy="14401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F2C131-6731-447D-9B90-A4F8A2299FEC}"/>
              </a:ext>
            </a:extLst>
          </p:cNvPr>
          <p:cNvSpPr txBox="1"/>
          <p:nvPr/>
        </p:nvSpPr>
        <p:spPr>
          <a:xfrm>
            <a:off x="4815849" y="322829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1004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46586E-508A-4AD3-B5DA-55D5FFA89125}"/>
              </a:ext>
            </a:extLst>
          </p:cNvPr>
          <p:cNvSpPr txBox="1"/>
          <p:nvPr/>
        </p:nvSpPr>
        <p:spPr>
          <a:xfrm>
            <a:off x="4339181" y="332656"/>
            <a:ext cx="513473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decay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배열의 이름은 일반적으로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배열의 첫번째 원소의 주소로 해석된다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예외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) sizeof , &amp;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537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52FD04-C80A-4515-AFB5-69D5F16A8A0F}"/>
              </a:ext>
            </a:extLst>
          </p:cNvPr>
          <p:cNvSpPr txBox="1"/>
          <p:nvPr/>
        </p:nvSpPr>
        <p:spPr>
          <a:xfrm>
            <a:off x="35496" y="44624"/>
            <a:ext cx="371127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a[2][2]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=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{1,2,3,4};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*p = a;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p[1][1] = 10;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(*(p+1))[1]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*(*(p+1)+1)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*(*(1000+1)+1)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*(*1004+1)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*(2+1)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*3    // compile error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0EBD49-9BD4-422F-8399-4D8892898364}"/>
              </a:ext>
            </a:extLst>
          </p:cNvPr>
          <p:cNvSpPr/>
          <p:nvPr/>
        </p:nvSpPr>
        <p:spPr>
          <a:xfrm>
            <a:off x="5895969" y="1844824"/>
            <a:ext cx="1944216" cy="352839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AFDD97-FD18-4743-B78A-4E00D00E8927}"/>
              </a:ext>
            </a:extLst>
          </p:cNvPr>
          <p:cNvSpPr/>
          <p:nvPr/>
        </p:nvSpPr>
        <p:spPr>
          <a:xfrm>
            <a:off x="5895969" y="2852936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5F5380-57DB-496C-8DBB-CA3F0E3E515A}"/>
              </a:ext>
            </a:extLst>
          </p:cNvPr>
          <p:cNvSpPr/>
          <p:nvPr/>
        </p:nvSpPr>
        <p:spPr>
          <a:xfrm>
            <a:off x="5895969" y="3428346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9192C0-39EA-44A5-8DF5-FE47062B3100}"/>
              </a:ext>
            </a:extLst>
          </p:cNvPr>
          <p:cNvSpPr txBox="1"/>
          <p:nvPr/>
        </p:nvSpPr>
        <p:spPr>
          <a:xfrm>
            <a:off x="7855525" y="2924944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a[0][0]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69A8E2-6AA9-4020-B402-F0734AE981C8}"/>
              </a:ext>
            </a:extLst>
          </p:cNvPr>
          <p:cNvSpPr txBox="1"/>
          <p:nvPr/>
        </p:nvSpPr>
        <p:spPr>
          <a:xfrm>
            <a:off x="7855525" y="3516323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a[0][1]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18B745-DD8F-47E6-BC54-7AA45DFDB0E9}"/>
              </a:ext>
            </a:extLst>
          </p:cNvPr>
          <p:cNvSpPr/>
          <p:nvPr/>
        </p:nvSpPr>
        <p:spPr>
          <a:xfrm>
            <a:off x="5895969" y="2268930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5726D-4F0B-4418-863A-56998C3BBDE0}"/>
              </a:ext>
            </a:extLst>
          </p:cNvPr>
          <p:cNvSpPr txBox="1"/>
          <p:nvPr/>
        </p:nvSpPr>
        <p:spPr>
          <a:xfrm>
            <a:off x="7840185" y="232364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B81E7E-782E-4272-8B6C-FC1A782EFB67}"/>
              </a:ext>
            </a:extLst>
          </p:cNvPr>
          <p:cNvSpPr txBox="1"/>
          <p:nvPr/>
        </p:nvSpPr>
        <p:spPr>
          <a:xfrm>
            <a:off x="4815849" y="265288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95FCB87-2986-49A6-AA7F-CF7AF6AC15AE}"/>
              </a:ext>
            </a:extLst>
          </p:cNvPr>
          <p:cNvSpPr/>
          <p:nvPr/>
        </p:nvSpPr>
        <p:spPr>
          <a:xfrm>
            <a:off x="5823961" y="2780928"/>
            <a:ext cx="144016" cy="14401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89F86DF1-3B56-4D98-BF53-FD705ED88B79}"/>
              </a:ext>
            </a:extLst>
          </p:cNvPr>
          <p:cNvCxnSpPr>
            <a:stCxn id="10" idx="1"/>
            <a:endCxn id="13" idx="2"/>
          </p:cNvCxnSpPr>
          <p:nvPr/>
        </p:nvCxnSpPr>
        <p:spPr>
          <a:xfrm rot="10800000" flipV="1">
            <a:off x="5823961" y="2556962"/>
            <a:ext cx="72008" cy="295974"/>
          </a:xfrm>
          <a:prstGeom prst="bentConnector3">
            <a:avLst>
              <a:gd name="adj1" fmla="val 4174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646586E-508A-4AD3-B5DA-55D5FFA89125}"/>
              </a:ext>
            </a:extLst>
          </p:cNvPr>
          <p:cNvSpPr txBox="1"/>
          <p:nvPr/>
        </p:nvSpPr>
        <p:spPr>
          <a:xfrm>
            <a:off x="4339181" y="332656"/>
            <a:ext cx="513473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decay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배열의 이름은 일반적으로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배열의 첫번째 원소의 주소로 해석된다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예외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) sizeof , &amp;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38548C4-0A03-4BC5-A4E3-F5CE58B69658}"/>
              </a:ext>
            </a:extLst>
          </p:cNvPr>
          <p:cNvSpPr/>
          <p:nvPr/>
        </p:nvSpPr>
        <p:spPr>
          <a:xfrm>
            <a:off x="5895969" y="3998094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1C00BE-950B-4E8B-842E-3A54C3F9C102}"/>
              </a:ext>
            </a:extLst>
          </p:cNvPr>
          <p:cNvSpPr/>
          <p:nvPr/>
        </p:nvSpPr>
        <p:spPr>
          <a:xfrm>
            <a:off x="5895969" y="4573504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4E3C88-FA6B-45EB-A326-4218EB777A18}"/>
              </a:ext>
            </a:extLst>
          </p:cNvPr>
          <p:cNvSpPr txBox="1"/>
          <p:nvPr/>
        </p:nvSpPr>
        <p:spPr>
          <a:xfrm>
            <a:off x="7855525" y="4070102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a[1][0]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452816-71C1-4A72-95DD-A6EF2E009BED}"/>
              </a:ext>
            </a:extLst>
          </p:cNvPr>
          <p:cNvSpPr txBox="1"/>
          <p:nvPr/>
        </p:nvSpPr>
        <p:spPr>
          <a:xfrm>
            <a:off x="7855525" y="4661481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a[1][1]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6460AAB-2B78-432F-BE7A-FCB8642840A9}"/>
              </a:ext>
            </a:extLst>
          </p:cNvPr>
          <p:cNvSpPr/>
          <p:nvPr/>
        </p:nvSpPr>
        <p:spPr>
          <a:xfrm>
            <a:off x="5823961" y="3353296"/>
            <a:ext cx="144016" cy="14401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D7F6F1-44F7-4DBD-871F-A438E35DC8CE}"/>
              </a:ext>
            </a:extLst>
          </p:cNvPr>
          <p:cNvSpPr txBox="1"/>
          <p:nvPr/>
        </p:nvSpPr>
        <p:spPr>
          <a:xfrm>
            <a:off x="4815848" y="320891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1004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508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52FD04-C80A-4515-AFB5-69D5F16A8A0F}"/>
              </a:ext>
            </a:extLst>
          </p:cNvPr>
          <p:cNvSpPr txBox="1"/>
          <p:nvPr/>
        </p:nvSpPr>
        <p:spPr>
          <a:xfrm>
            <a:off x="35496" y="44624"/>
            <a:ext cx="371127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a[2][2]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=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{1,2,3,4};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* *p = a;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p[1][1] = 10;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(*(p+1))[1]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*(*(p+1)+1)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*(*(1000+1)+1)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*(*1004+1)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*(2+1)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*6    // runtime error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0EBD49-9BD4-422F-8399-4D8892898364}"/>
              </a:ext>
            </a:extLst>
          </p:cNvPr>
          <p:cNvSpPr/>
          <p:nvPr/>
        </p:nvSpPr>
        <p:spPr>
          <a:xfrm>
            <a:off x="5895969" y="1844824"/>
            <a:ext cx="1944216" cy="352839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AFDD97-FD18-4743-B78A-4E00D00E8927}"/>
              </a:ext>
            </a:extLst>
          </p:cNvPr>
          <p:cNvSpPr/>
          <p:nvPr/>
        </p:nvSpPr>
        <p:spPr>
          <a:xfrm>
            <a:off x="5895969" y="2852936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5F5380-57DB-496C-8DBB-CA3F0E3E515A}"/>
              </a:ext>
            </a:extLst>
          </p:cNvPr>
          <p:cNvSpPr/>
          <p:nvPr/>
        </p:nvSpPr>
        <p:spPr>
          <a:xfrm>
            <a:off x="5895969" y="3428346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9192C0-39EA-44A5-8DF5-FE47062B3100}"/>
              </a:ext>
            </a:extLst>
          </p:cNvPr>
          <p:cNvSpPr txBox="1"/>
          <p:nvPr/>
        </p:nvSpPr>
        <p:spPr>
          <a:xfrm>
            <a:off x="7855525" y="2924944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a[0][0]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69A8E2-6AA9-4020-B402-F0734AE981C8}"/>
              </a:ext>
            </a:extLst>
          </p:cNvPr>
          <p:cNvSpPr txBox="1"/>
          <p:nvPr/>
        </p:nvSpPr>
        <p:spPr>
          <a:xfrm>
            <a:off x="7855525" y="3516323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a[0][1]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18B745-DD8F-47E6-BC54-7AA45DFDB0E9}"/>
              </a:ext>
            </a:extLst>
          </p:cNvPr>
          <p:cNvSpPr/>
          <p:nvPr/>
        </p:nvSpPr>
        <p:spPr>
          <a:xfrm>
            <a:off x="5895969" y="2268930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5726D-4F0B-4418-863A-56998C3BBDE0}"/>
              </a:ext>
            </a:extLst>
          </p:cNvPr>
          <p:cNvSpPr txBox="1"/>
          <p:nvPr/>
        </p:nvSpPr>
        <p:spPr>
          <a:xfrm>
            <a:off x="7840185" y="232364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B81E7E-782E-4272-8B6C-FC1A782EFB67}"/>
              </a:ext>
            </a:extLst>
          </p:cNvPr>
          <p:cNvSpPr txBox="1"/>
          <p:nvPr/>
        </p:nvSpPr>
        <p:spPr>
          <a:xfrm>
            <a:off x="4815849" y="265288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95FCB87-2986-49A6-AA7F-CF7AF6AC15AE}"/>
              </a:ext>
            </a:extLst>
          </p:cNvPr>
          <p:cNvSpPr/>
          <p:nvPr/>
        </p:nvSpPr>
        <p:spPr>
          <a:xfrm>
            <a:off x="5823961" y="2780928"/>
            <a:ext cx="144016" cy="14401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89F86DF1-3B56-4D98-BF53-FD705ED88B79}"/>
              </a:ext>
            </a:extLst>
          </p:cNvPr>
          <p:cNvCxnSpPr>
            <a:stCxn id="10" idx="1"/>
            <a:endCxn id="13" idx="2"/>
          </p:cNvCxnSpPr>
          <p:nvPr/>
        </p:nvCxnSpPr>
        <p:spPr>
          <a:xfrm rot="10800000" flipV="1">
            <a:off x="5823961" y="2556962"/>
            <a:ext cx="72008" cy="295974"/>
          </a:xfrm>
          <a:prstGeom prst="bentConnector3">
            <a:avLst>
              <a:gd name="adj1" fmla="val 4174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646586E-508A-4AD3-B5DA-55D5FFA89125}"/>
              </a:ext>
            </a:extLst>
          </p:cNvPr>
          <p:cNvSpPr txBox="1"/>
          <p:nvPr/>
        </p:nvSpPr>
        <p:spPr>
          <a:xfrm>
            <a:off x="4339181" y="332656"/>
            <a:ext cx="513473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decay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배열의 이름은 일반적으로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배열의 첫번째 원소의 주소로 해석된다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예외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) sizeof , &amp;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38548C4-0A03-4BC5-A4E3-F5CE58B69658}"/>
              </a:ext>
            </a:extLst>
          </p:cNvPr>
          <p:cNvSpPr/>
          <p:nvPr/>
        </p:nvSpPr>
        <p:spPr>
          <a:xfrm>
            <a:off x="5895969" y="3998094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1C00BE-950B-4E8B-842E-3A54C3F9C102}"/>
              </a:ext>
            </a:extLst>
          </p:cNvPr>
          <p:cNvSpPr/>
          <p:nvPr/>
        </p:nvSpPr>
        <p:spPr>
          <a:xfrm>
            <a:off x="5895969" y="4573504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4E3C88-FA6B-45EB-A326-4218EB777A18}"/>
              </a:ext>
            </a:extLst>
          </p:cNvPr>
          <p:cNvSpPr txBox="1"/>
          <p:nvPr/>
        </p:nvSpPr>
        <p:spPr>
          <a:xfrm>
            <a:off x="7855525" y="4070102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a[1][0]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452816-71C1-4A72-95DD-A6EF2E009BED}"/>
              </a:ext>
            </a:extLst>
          </p:cNvPr>
          <p:cNvSpPr txBox="1"/>
          <p:nvPr/>
        </p:nvSpPr>
        <p:spPr>
          <a:xfrm>
            <a:off x="7855525" y="4661481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a[1][1]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6460AAB-2B78-432F-BE7A-FCB8642840A9}"/>
              </a:ext>
            </a:extLst>
          </p:cNvPr>
          <p:cNvSpPr/>
          <p:nvPr/>
        </p:nvSpPr>
        <p:spPr>
          <a:xfrm>
            <a:off x="5823961" y="3353296"/>
            <a:ext cx="144016" cy="14401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D7F6F1-44F7-4DBD-871F-A438E35DC8CE}"/>
              </a:ext>
            </a:extLst>
          </p:cNvPr>
          <p:cNvSpPr txBox="1"/>
          <p:nvPr/>
        </p:nvSpPr>
        <p:spPr>
          <a:xfrm>
            <a:off x="4815848" y="320891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1004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790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52FD04-C80A-4515-AFB5-69D5F16A8A0F}"/>
              </a:ext>
            </a:extLst>
          </p:cNvPr>
          <p:cNvSpPr txBox="1"/>
          <p:nvPr/>
        </p:nvSpPr>
        <p:spPr>
          <a:xfrm>
            <a:off x="-489135" y="-99392"/>
            <a:ext cx="4698722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sizeof(a)/sizeof(a[0])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sizeof(int[2][2])/sizeof(int[2])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a[2][2]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=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{{1,2},{3,4}};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(*p)[2] = a;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p[1][1] = 10;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(*(p+1))[1]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*(*(p+1)+1)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*(*(1000+1)+1)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*(*1008+1)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*(1008+1)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*1012    //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0EBD49-9BD4-422F-8399-4D8892898364}"/>
              </a:ext>
            </a:extLst>
          </p:cNvPr>
          <p:cNvSpPr/>
          <p:nvPr/>
        </p:nvSpPr>
        <p:spPr>
          <a:xfrm>
            <a:off x="5895969" y="1844824"/>
            <a:ext cx="1944216" cy="352839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AFDD97-FD18-4743-B78A-4E00D00E8927}"/>
              </a:ext>
            </a:extLst>
          </p:cNvPr>
          <p:cNvSpPr/>
          <p:nvPr/>
        </p:nvSpPr>
        <p:spPr>
          <a:xfrm>
            <a:off x="5895969" y="2852936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5F5380-57DB-496C-8DBB-CA3F0E3E515A}"/>
              </a:ext>
            </a:extLst>
          </p:cNvPr>
          <p:cNvSpPr/>
          <p:nvPr/>
        </p:nvSpPr>
        <p:spPr>
          <a:xfrm>
            <a:off x="5895969" y="3428346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9192C0-39EA-44A5-8DF5-FE47062B3100}"/>
              </a:ext>
            </a:extLst>
          </p:cNvPr>
          <p:cNvSpPr txBox="1"/>
          <p:nvPr/>
        </p:nvSpPr>
        <p:spPr>
          <a:xfrm>
            <a:off x="7855525" y="2924944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a[0][0]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69A8E2-6AA9-4020-B402-F0734AE981C8}"/>
              </a:ext>
            </a:extLst>
          </p:cNvPr>
          <p:cNvSpPr txBox="1"/>
          <p:nvPr/>
        </p:nvSpPr>
        <p:spPr>
          <a:xfrm>
            <a:off x="7855525" y="3516323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a[0][1]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18B745-DD8F-47E6-BC54-7AA45DFDB0E9}"/>
              </a:ext>
            </a:extLst>
          </p:cNvPr>
          <p:cNvSpPr/>
          <p:nvPr/>
        </p:nvSpPr>
        <p:spPr>
          <a:xfrm>
            <a:off x="5895969" y="2268930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5726D-4F0B-4418-863A-56998C3BBDE0}"/>
              </a:ext>
            </a:extLst>
          </p:cNvPr>
          <p:cNvSpPr txBox="1"/>
          <p:nvPr/>
        </p:nvSpPr>
        <p:spPr>
          <a:xfrm>
            <a:off x="7840185" y="232364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B81E7E-782E-4272-8B6C-FC1A782EFB67}"/>
              </a:ext>
            </a:extLst>
          </p:cNvPr>
          <p:cNvSpPr txBox="1"/>
          <p:nvPr/>
        </p:nvSpPr>
        <p:spPr>
          <a:xfrm>
            <a:off x="4815849" y="265288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95FCB87-2986-49A6-AA7F-CF7AF6AC15AE}"/>
              </a:ext>
            </a:extLst>
          </p:cNvPr>
          <p:cNvSpPr/>
          <p:nvPr/>
        </p:nvSpPr>
        <p:spPr>
          <a:xfrm>
            <a:off x="5823961" y="2780928"/>
            <a:ext cx="144016" cy="14401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89F86DF1-3B56-4D98-BF53-FD705ED88B79}"/>
              </a:ext>
            </a:extLst>
          </p:cNvPr>
          <p:cNvCxnSpPr>
            <a:stCxn id="10" idx="1"/>
            <a:endCxn id="13" idx="2"/>
          </p:cNvCxnSpPr>
          <p:nvPr/>
        </p:nvCxnSpPr>
        <p:spPr>
          <a:xfrm rot="10800000" flipV="1">
            <a:off x="5823961" y="2556962"/>
            <a:ext cx="72008" cy="295974"/>
          </a:xfrm>
          <a:prstGeom prst="bentConnector3">
            <a:avLst>
              <a:gd name="adj1" fmla="val 4174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646586E-508A-4AD3-B5DA-55D5FFA89125}"/>
              </a:ext>
            </a:extLst>
          </p:cNvPr>
          <p:cNvSpPr txBox="1"/>
          <p:nvPr/>
        </p:nvSpPr>
        <p:spPr>
          <a:xfrm>
            <a:off x="4339181" y="332656"/>
            <a:ext cx="513473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decay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배열의 이름은 일반적으로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배열의 첫번째 원소의 주소로 해석된다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예외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) sizeof , &amp;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38548C4-0A03-4BC5-A4E3-F5CE58B69658}"/>
              </a:ext>
            </a:extLst>
          </p:cNvPr>
          <p:cNvSpPr/>
          <p:nvPr/>
        </p:nvSpPr>
        <p:spPr>
          <a:xfrm>
            <a:off x="5895969" y="3998094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1C00BE-950B-4E8B-842E-3A54C3F9C102}"/>
              </a:ext>
            </a:extLst>
          </p:cNvPr>
          <p:cNvSpPr/>
          <p:nvPr/>
        </p:nvSpPr>
        <p:spPr>
          <a:xfrm>
            <a:off x="5885897" y="4569299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4E3C88-FA6B-45EB-A326-4218EB777A18}"/>
              </a:ext>
            </a:extLst>
          </p:cNvPr>
          <p:cNvSpPr txBox="1"/>
          <p:nvPr/>
        </p:nvSpPr>
        <p:spPr>
          <a:xfrm>
            <a:off x="7855525" y="4070102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a[1][0]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452816-71C1-4A72-95DD-A6EF2E009BED}"/>
              </a:ext>
            </a:extLst>
          </p:cNvPr>
          <p:cNvSpPr txBox="1"/>
          <p:nvPr/>
        </p:nvSpPr>
        <p:spPr>
          <a:xfrm>
            <a:off x="7855525" y="4661481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a[1][1]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D7F6F1-44F7-4DBD-871F-A438E35DC8CE}"/>
              </a:ext>
            </a:extLst>
          </p:cNvPr>
          <p:cNvSpPr txBox="1"/>
          <p:nvPr/>
        </p:nvSpPr>
        <p:spPr>
          <a:xfrm>
            <a:off x="4815848" y="378838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1008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3090866-D701-4289-9105-7E7F1A331B51}"/>
              </a:ext>
            </a:extLst>
          </p:cNvPr>
          <p:cNvSpPr/>
          <p:nvPr/>
        </p:nvSpPr>
        <p:spPr>
          <a:xfrm>
            <a:off x="5895969" y="2852936"/>
            <a:ext cx="1959556" cy="11451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5316B9D-8E5E-42C3-8295-51229389CBCE}"/>
              </a:ext>
            </a:extLst>
          </p:cNvPr>
          <p:cNvSpPr/>
          <p:nvPr/>
        </p:nvSpPr>
        <p:spPr>
          <a:xfrm>
            <a:off x="5895969" y="4001512"/>
            <a:ext cx="1959556" cy="11451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A19CF28-0E0C-4864-BCE9-48E64C301B29}"/>
              </a:ext>
            </a:extLst>
          </p:cNvPr>
          <p:cNvSpPr/>
          <p:nvPr/>
        </p:nvSpPr>
        <p:spPr>
          <a:xfrm>
            <a:off x="5823961" y="3916433"/>
            <a:ext cx="144016" cy="14401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12AF78A-38E0-48C2-8D9F-7CE13DD58799}"/>
              </a:ext>
            </a:extLst>
          </p:cNvPr>
          <p:cNvSpPr/>
          <p:nvPr/>
        </p:nvSpPr>
        <p:spPr>
          <a:xfrm>
            <a:off x="5818925" y="4490975"/>
            <a:ext cx="144016" cy="14401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89D178-2FD2-4DD1-8644-563F55C02800}"/>
              </a:ext>
            </a:extLst>
          </p:cNvPr>
          <p:cNvSpPr txBox="1"/>
          <p:nvPr/>
        </p:nvSpPr>
        <p:spPr>
          <a:xfrm>
            <a:off x="4823723" y="429309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1012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84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52FD04-C80A-4515-AFB5-69D5F16A8A0F}"/>
              </a:ext>
            </a:extLst>
          </p:cNvPr>
          <p:cNvSpPr txBox="1"/>
          <p:nvPr/>
        </p:nvSpPr>
        <p:spPr>
          <a:xfrm>
            <a:off x="179512" y="44624"/>
            <a:ext cx="554510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sizeof(a)/sizeof(a[0])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sizeof(int[2][2][2])/sizeof(int[2][2])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a[2][2][2];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(*p)[2][2] = a;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p[1][1][1] = 10;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236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52FD04-C80A-4515-AFB5-69D5F16A8A0F}"/>
              </a:ext>
            </a:extLst>
          </p:cNvPr>
          <p:cNvSpPr txBox="1"/>
          <p:nvPr/>
        </p:nvSpPr>
        <p:spPr>
          <a:xfrm>
            <a:off x="179512" y="44624"/>
            <a:ext cx="300595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int a[2][2];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int (*p)[2] = a;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p[1][1] = 10;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13D003-E6DE-4A54-97C2-15A8667B657E}"/>
              </a:ext>
            </a:extLst>
          </p:cNvPr>
          <p:cNvSpPr txBox="1"/>
          <p:nvPr/>
        </p:nvSpPr>
        <p:spPr>
          <a:xfrm>
            <a:off x="4427984" y="69647"/>
            <a:ext cx="342914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foo( int (*p)[2]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p[1][1] = 10;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int a[2][2];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foo(a);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064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13D003-E6DE-4A54-97C2-15A8667B657E}"/>
              </a:ext>
            </a:extLst>
          </p:cNvPr>
          <p:cNvSpPr txBox="1"/>
          <p:nvPr/>
        </p:nvSpPr>
        <p:spPr>
          <a:xfrm>
            <a:off x="683568" y="260648"/>
            <a:ext cx="3429144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(*)[2] foo( void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static int a[2][2];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int (*p)[2];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 = foo();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p[1][1] = 10;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979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4839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- </a:t>
            </a:r>
            <a:r>
              <a:rPr lang="ko-KR" altLang="en-US" sz="2000" b="1"/>
              <a:t>오픈소스 자료구조를 보기 위한 고급 </a:t>
            </a:r>
            <a:r>
              <a:rPr lang="en-US" altLang="ko-KR" sz="2000" b="1"/>
              <a:t>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249C1-2C30-45EC-BFE0-09C76F6D20BD}"/>
              </a:ext>
            </a:extLst>
          </p:cNvPr>
          <p:cNvSpPr txBox="1"/>
          <p:nvPr/>
        </p:nvSpPr>
        <p:spPr>
          <a:xfrm>
            <a:off x="827584" y="836712"/>
            <a:ext cx="315035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데니스 리치 </a:t>
            </a:r>
            <a:endParaRPr lang="en-US" altLang="ko-KR" sz="2400" b="1"/>
          </a:p>
          <a:p>
            <a:endParaRPr lang="en-US" altLang="ko-KR" sz="2400" b="1"/>
          </a:p>
          <a:p>
            <a:r>
              <a:rPr lang="en-US" altLang="ko-KR" sz="2400" b="1"/>
              <a:t>The C Programming</a:t>
            </a:r>
          </a:p>
          <a:p>
            <a:endParaRPr lang="en-US" altLang="ko-KR" sz="2400" b="1"/>
          </a:p>
          <a:p>
            <a:r>
              <a:rPr lang="en-US" altLang="ko-KR" sz="2400" b="1">
                <a:solidFill>
                  <a:srgbClr val="FF0000"/>
                </a:solidFill>
              </a:rPr>
              <a:t>- type</a:t>
            </a:r>
          </a:p>
          <a:p>
            <a:r>
              <a:rPr lang="en-US" altLang="ko-KR" sz="2400" b="1"/>
              <a:t>- </a:t>
            </a:r>
            <a:r>
              <a:rPr lang="ko-KR" altLang="en-US" sz="2400" b="1"/>
              <a:t>연산자</a:t>
            </a:r>
            <a:endParaRPr lang="en-US" altLang="ko-KR" sz="2400" b="1"/>
          </a:p>
          <a:p>
            <a:r>
              <a:rPr lang="en-US" altLang="ko-KR" sz="2400" b="1"/>
              <a:t>- </a:t>
            </a:r>
            <a:r>
              <a:rPr lang="ko-KR" altLang="en-US" sz="2400" b="1"/>
              <a:t>제어문</a:t>
            </a:r>
            <a:endParaRPr lang="en-US" altLang="ko-KR" sz="2400" b="1"/>
          </a:p>
          <a:p>
            <a:r>
              <a:rPr lang="en-US" altLang="ko-KR" sz="2400" b="1"/>
              <a:t>- </a:t>
            </a:r>
            <a:r>
              <a:rPr lang="ko-KR" altLang="en-US" sz="2400" b="1"/>
              <a:t>배열과 포인터</a:t>
            </a:r>
            <a:endParaRPr lang="en-US" altLang="ko-KR" sz="2400" b="1"/>
          </a:p>
          <a:p>
            <a:r>
              <a:rPr lang="en-US" altLang="ko-KR" sz="2400" b="1"/>
              <a:t>- </a:t>
            </a:r>
            <a:r>
              <a:rPr lang="ko-KR" altLang="en-US" sz="2400" b="1"/>
              <a:t>함수</a:t>
            </a:r>
            <a:endParaRPr lang="en-US" altLang="ko-KR" sz="2400" b="1"/>
          </a:p>
          <a:p>
            <a:r>
              <a:rPr lang="en-US" altLang="ko-KR" sz="2400" b="1"/>
              <a:t>- </a:t>
            </a:r>
            <a:r>
              <a:rPr lang="ko-KR" altLang="en-US" sz="2400" b="1"/>
              <a:t>구조체</a:t>
            </a:r>
            <a:endParaRPr lang="en-US" altLang="ko-KR" sz="2400" b="1"/>
          </a:p>
          <a:p>
            <a:r>
              <a:rPr lang="en-US" altLang="ko-KR" sz="2400" b="1"/>
              <a:t>- </a:t>
            </a:r>
            <a:r>
              <a:rPr lang="ko-KR" altLang="en-US" sz="2400" b="1"/>
              <a:t>파일</a:t>
            </a:r>
            <a:endParaRPr lang="en-US" altLang="ko-KR" sz="2400" b="1"/>
          </a:p>
        </p:txBody>
      </p:sp>
    </p:spTree>
    <p:extLst>
      <p:ext uri="{BB962C8B-B14F-4D97-AF65-F5344CB8AC3E}">
        <p14:creationId xmlns:p14="http://schemas.microsoft.com/office/powerpoint/2010/main" val="26633785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13D003-E6DE-4A54-97C2-15A8667B657E}"/>
              </a:ext>
            </a:extLst>
          </p:cNvPr>
          <p:cNvSpPr txBox="1"/>
          <p:nvPr/>
        </p:nvSpPr>
        <p:spPr>
          <a:xfrm>
            <a:off x="683568" y="260648"/>
            <a:ext cx="342914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(*foo(void))[2]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static int a[2][2];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foo()[1][1] = 10;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59115-206A-4534-AA39-173001F08281}"/>
              </a:ext>
            </a:extLst>
          </p:cNvPr>
          <p:cNvSpPr txBox="1"/>
          <p:nvPr/>
        </p:nvSpPr>
        <p:spPr>
          <a:xfrm>
            <a:off x="5148064" y="260648"/>
            <a:ext cx="3852337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int [2] FP1;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FP1* FP2;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//------------------------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FP2 foo(void)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static int a[2][2];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foo()[1][1] = 10;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687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13D003-E6DE-4A54-97C2-15A8667B657E}"/>
              </a:ext>
            </a:extLst>
          </p:cNvPr>
          <p:cNvSpPr txBox="1"/>
          <p:nvPr/>
        </p:nvSpPr>
        <p:spPr>
          <a:xfrm>
            <a:off x="683568" y="260648"/>
            <a:ext cx="342914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(*foo(void))[2]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static int a[2][2];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foo()[1][1] = 10;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59115-206A-4534-AA39-173001F08281}"/>
              </a:ext>
            </a:extLst>
          </p:cNvPr>
          <p:cNvSpPr txBox="1"/>
          <p:nvPr/>
        </p:nvSpPr>
        <p:spPr>
          <a:xfrm>
            <a:off x="5148064" y="260648"/>
            <a:ext cx="3852337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int FP1[2];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FP1* FP2;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//------------------------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FP2 foo(void)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static int a[2][2];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foo()[1][1] = 10;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880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E549FE-B3CD-4146-AC67-9E43D4C33B7E}"/>
              </a:ext>
            </a:extLst>
          </p:cNvPr>
          <p:cNvSpPr txBox="1"/>
          <p:nvPr/>
        </p:nvSpPr>
        <p:spPr>
          <a:xfrm>
            <a:off x="611560" y="332656"/>
            <a:ext cx="35702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a[2]   // array of 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// int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D526D6-292A-45F1-9CDC-301958C5A762}"/>
              </a:ext>
            </a:extLst>
          </p:cNvPr>
          <p:cNvSpPr txBox="1"/>
          <p:nvPr/>
        </p:nvSpPr>
        <p:spPr>
          <a:xfrm>
            <a:off x="611560" y="1484784"/>
            <a:ext cx="39934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a[2][2]   // array of 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// array of 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// int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193E5C-804F-4286-8834-BC43212A96A2}"/>
              </a:ext>
            </a:extLst>
          </p:cNvPr>
          <p:cNvSpPr txBox="1"/>
          <p:nvPr/>
        </p:nvSpPr>
        <p:spPr>
          <a:xfrm>
            <a:off x="611560" y="2955289"/>
            <a:ext cx="3711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*p     // pointer to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// int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C7D4A0-7781-4976-A998-681A49D80DC0}"/>
              </a:ext>
            </a:extLst>
          </p:cNvPr>
          <p:cNvSpPr txBox="1"/>
          <p:nvPr/>
        </p:nvSpPr>
        <p:spPr>
          <a:xfrm>
            <a:off x="611560" y="4293096"/>
            <a:ext cx="45576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**p     // pointer to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// pointer to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// int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B4F5D3-3FBA-495F-812B-9BABAA265634}"/>
              </a:ext>
            </a:extLst>
          </p:cNvPr>
          <p:cNvSpPr txBox="1"/>
          <p:nvPr/>
        </p:nvSpPr>
        <p:spPr>
          <a:xfrm>
            <a:off x="5436096" y="764704"/>
            <a:ext cx="258275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*a[2][2];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*(*p)[2] = a;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pointer to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array of 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pointer to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6873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E549FE-B3CD-4146-AC67-9E43D4C33B7E}"/>
              </a:ext>
            </a:extLst>
          </p:cNvPr>
          <p:cNvSpPr txBox="1"/>
          <p:nvPr/>
        </p:nvSpPr>
        <p:spPr>
          <a:xfrm>
            <a:off x="611560" y="332656"/>
            <a:ext cx="385233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*a[2]   // array of 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// pointer to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// int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sizeof(a)=&gt;8 , a+1 =&gt; 4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D526D6-292A-45F1-9CDC-301958C5A762}"/>
              </a:ext>
            </a:extLst>
          </p:cNvPr>
          <p:cNvSpPr txBox="1"/>
          <p:nvPr/>
        </p:nvSpPr>
        <p:spPr>
          <a:xfrm>
            <a:off x="539552" y="2708920"/>
            <a:ext cx="385233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(*p)[2]  // pointer to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// array of 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// int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sizeof(p)=&gt;4 , p+1 =&gt; 8 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AF2C18-7145-4FAD-ABF4-EE28B1E0D355}"/>
              </a:ext>
            </a:extLst>
          </p:cNvPr>
          <p:cNvSpPr/>
          <p:nvPr/>
        </p:nvSpPr>
        <p:spPr>
          <a:xfrm>
            <a:off x="5220072" y="476672"/>
            <a:ext cx="93610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78F5C2-A178-41CA-8B0B-03AF5AE35CBD}"/>
              </a:ext>
            </a:extLst>
          </p:cNvPr>
          <p:cNvSpPr/>
          <p:nvPr/>
        </p:nvSpPr>
        <p:spPr>
          <a:xfrm>
            <a:off x="5220072" y="836712"/>
            <a:ext cx="93610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271C54-4275-40EF-AB51-ECE84ECD5E23}"/>
              </a:ext>
            </a:extLst>
          </p:cNvPr>
          <p:cNvSpPr/>
          <p:nvPr/>
        </p:nvSpPr>
        <p:spPr>
          <a:xfrm>
            <a:off x="6516216" y="296652"/>
            <a:ext cx="93610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B834B7-8B59-4D89-ADB2-1E6CDEEFEA5C}"/>
              </a:ext>
            </a:extLst>
          </p:cNvPr>
          <p:cNvSpPr/>
          <p:nvPr/>
        </p:nvSpPr>
        <p:spPr>
          <a:xfrm>
            <a:off x="6516216" y="1052736"/>
            <a:ext cx="93610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C09300E-1476-475B-BB98-FA010A221752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6156176" y="476672"/>
            <a:ext cx="360040" cy="18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E8650A5-55F0-4BFE-BD79-2DC7D416A398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6156176" y="1016732"/>
            <a:ext cx="36004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78CBB2-623E-49B4-93E7-6CE55A805592}"/>
              </a:ext>
            </a:extLst>
          </p:cNvPr>
          <p:cNvSpPr/>
          <p:nvPr/>
        </p:nvSpPr>
        <p:spPr>
          <a:xfrm>
            <a:off x="6876256" y="3212976"/>
            <a:ext cx="93610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DCED79C-38B6-422F-BF4F-4E1332E3FA02}"/>
              </a:ext>
            </a:extLst>
          </p:cNvPr>
          <p:cNvSpPr/>
          <p:nvPr/>
        </p:nvSpPr>
        <p:spPr>
          <a:xfrm>
            <a:off x="6876256" y="3573016"/>
            <a:ext cx="93610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2CE221-01D6-4E14-80B7-9DA01C9ADAFB}"/>
              </a:ext>
            </a:extLst>
          </p:cNvPr>
          <p:cNvSpPr/>
          <p:nvPr/>
        </p:nvSpPr>
        <p:spPr>
          <a:xfrm>
            <a:off x="5148064" y="3068960"/>
            <a:ext cx="93610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4BA9D2-14BF-4915-816A-34BCA0C6B1C6}"/>
              </a:ext>
            </a:extLst>
          </p:cNvPr>
          <p:cNvSpPr txBox="1"/>
          <p:nvPr/>
        </p:nvSpPr>
        <p:spPr>
          <a:xfrm>
            <a:off x="5292080" y="270892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6154263-EA04-44F9-8D02-03380A827D31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6084168" y="3212976"/>
            <a:ext cx="792088" cy="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9500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E549FE-B3CD-4146-AC67-9E43D4C33B7E}"/>
              </a:ext>
            </a:extLst>
          </p:cNvPr>
          <p:cNvSpPr txBox="1"/>
          <p:nvPr/>
        </p:nvSpPr>
        <p:spPr>
          <a:xfrm>
            <a:off x="611560" y="332656"/>
            <a:ext cx="23006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a[2][2][2];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(*p)[2][2];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D526D6-292A-45F1-9CDC-301958C5A762}"/>
              </a:ext>
            </a:extLst>
          </p:cNvPr>
          <p:cNvSpPr txBox="1"/>
          <p:nvPr/>
        </p:nvSpPr>
        <p:spPr>
          <a:xfrm>
            <a:off x="539552" y="1844824"/>
            <a:ext cx="230063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(*p)[2][2];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pointer to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array of 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array of 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2565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E549FE-B3CD-4146-AC67-9E43D4C33B7E}"/>
              </a:ext>
            </a:extLst>
          </p:cNvPr>
          <p:cNvSpPr txBox="1"/>
          <p:nvPr/>
        </p:nvSpPr>
        <p:spPr>
          <a:xfrm>
            <a:off x="611560" y="332656"/>
            <a:ext cx="62504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foo(void)  // function(void) returning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 // void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438800-BA19-4F33-89F2-A47F9DC3E315}"/>
              </a:ext>
            </a:extLst>
          </p:cNvPr>
          <p:cNvSpPr txBox="1"/>
          <p:nvPr/>
        </p:nvSpPr>
        <p:spPr>
          <a:xfrm>
            <a:off x="611560" y="1556792"/>
            <a:ext cx="59683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foo(int)  // function(int) returning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// void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8A3D17-A420-4868-972A-578B3D4E1406}"/>
              </a:ext>
            </a:extLst>
          </p:cNvPr>
          <p:cNvSpPr txBox="1"/>
          <p:nvPr/>
        </p:nvSpPr>
        <p:spPr>
          <a:xfrm>
            <a:off x="683568" y="2636912"/>
            <a:ext cx="61093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foo(void)  // function(void) returning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// int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1822AB-40A2-440A-81DA-34658CC75D61}"/>
              </a:ext>
            </a:extLst>
          </p:cNvPr>
          <p:cNvSpPr txBox="1"/>
          <p:nvPr/>
        </p:nvSpPr>
        <p:spPr>
          <a:xfrm>
            <a:off x="755576" y="3861048"/>
            <a:ext cx="75200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foo(char, int)  // function(char, int) returning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     // int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1560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E549FE-B3CD-4146-AC67-9E43D4C33B7E}"/>
              </a:ext>
            </a:extLst>
          </p:cNvPr>
          <p:cNvSpPr txBox="1"/>
          <p:nvPr/>
        </p:nvSpPr>
        <p:spPr>
          <a:xfrm>
            <a:off x="611560" y="332656"/>
            <a:ext cx="2864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(*foo(void))[2]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438800-BA19-4F33-89F2-A47F9DC3E315}"/>
              </a:ext>
            </a:extLst>
          </p:cNvPr>
          <p:cNvSpPr txBox="1"/>
          <p:nvPr/>
        </p:nvSpPr>
        <p:spPr>
          <a:xfrm>
            <a:off x="611560" y="1556792"/>
            <a:ext cx="35702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(*foo(void))[2]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function(void) returning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pointer to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array of 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74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4839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- </a:t>
            </a:r>
            <a:r>
              <a:rPr lang="ko-KR" altLang="en-US" sz="2000" b="1"/>
              <a:t>오픈소스 자료구조를 보기 위한 고급 </a:t>
            </a:r>
            <a:r>
              <a:rPr lang="en-US" altLang="ko-KR" sz="2000" b="1"/>
              <a:t>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249C1-2C30-45EC-BFE0-09C76F6D20BD}"/>
              </a:ext>
            </a:extLst>
          </p:cNvPr>
          <p:cNvSpPr txBox="1"/>
          <p:nvPr/>
        </p:nvSpPr>
        <p:spPr>
          <a:xfrm>
            <a:off x="827584" y="836712"/>
            <a:ext cx="678583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- type</a:t>
            </a:r>
          </a:p>
          <a:p>
            <a:endParaRPr lang="en-US" altLang="ko-KR" sz="2400" b="1"/>
          </a:p>
          <a:p>
            <a:r>
              <a:rPr lang="en-US" altLang="ko-KR" sz="2400" b="1"/>
              <a:t>char</a:t>
            </a:r>
          </a:p>
          <a:p>
            <a:endParaRPr lang="en-US" altLang="ko-KR" sz="2400" b="1"/>
          </a:p>
          <a:p>
            <a:r>
              <a:rPr lang="en-US" altLang="ko-KR" sz="2400" b="1"/>
              <a:t>int </a:t>
            </a:r>
          </a:p>
          <a:p>
            <a:endParaRPr lang="en-US" altLang="ko-KR" sz="2400" b="1"/>
          </a:p>
          <a:p>
            <a:r>
              <a:rPr lang="en-US" altLang="ko-KR" sz="2400" b="1"/>
              <a:t>//--------------------------------------------------</a:t>
            </a:r>
          </a:p>
          <a:p>
            <a:endParaRPr lang="en-US" altLang="ko-KR" sz="2400" b="1"/>
          </a:p>
          <a:p>
            <a:r>
              <a:rPr lang="en-US" altLang="ko-KR" sz="2400" b="1"/>
              <a:t>float </a:t>
            </a:r>
          </a:p>
          <a:p>
            <a:endParaRPr lang="en-US" altLang="ko-KR" sz="2400" b="1"/>
          </a:p>
          <a:p>
            <a:endParaRPr lang="en-US" altLang="ko-KR" sz="2400" b="1"/>
          </a:p>
          <a:p>
            <a:r>
              <a:rPr lang="en-US" altLang="ko-KR" sz="2400" b="1"/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3411790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4839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- </a:t>
            </a:r>
            <a:r>
              <a:rPr lang="ko-KR" altLang="en-US" sz="2000" b="1"/>
              <a:t>오픈소스 자료구조를 보기 위한 고급 </a:t>
            </a:r>
            <a:r>
              <a:rPr lang="en-US" altLang="ko-KR" sz="2000" b="1"/>
              <a:t>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249C1-2C30-45EC-BFE0-09C76F6D20BD}"/>
              </a:ext>
            </a:extLst>
          </p:cNvPr>
          <p:cNvSpPr txBox="1"/>
          <p:nvPr/>
        </p:nvSpPr>
        <p:spPr>
          <a:xfrm>
            <a:off x="827584" y="836712"/>
            <a:ext cx="2913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- type</a:t>
            </a:r>
          </a:p>
          <a:p>
            <a:endParaRPr lang="en-US" altLang="ko-KR" sz="2400" b="1"/>
          </a:p>
          <a:p>
            <a:r>
              <a:rPr lang="en-US" altLang="ko-KR" sz="2400" b="1"/>
              <a:t>char : 1byte , 8bit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6428B6-34D5-4FFF-9DF0-69BA4AC0521E}"/>
              </a:ext>
            </a:extLst>
          </p:cNvPr>
          <p:cNvSpPr/>
          <p:nvPr/>
        </p:nvSpPr>
        <p:spPr>
          <a:xfrm>
            <a:off x="1043608" y="2420888"/>
            <a:ext cx="504056" cy="64807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114DB6-56CF-4D58-BC4C-19924A974897}"/>
              </a:ext>
            </a:extLst>
          </p:cNvPr>
          <p:cNvSpPr/>
          <p:nvPr/>
        </p:nvSpPr>
        <p:spPr>
          <a:xfrm>
            <a:off x="1547664" y="2420888"/>
            <a:ext cx="504056" cy="64807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08BCBA-EE60-4A5F-B917-F6154238365C}"/>
              </a:ext>
            </a:extLst>
          </p:cNvPr>
          <p:cNvSpPr/>
          <p:nvPr/>
        </p:nvSpPr>
        <p:spPr>
          <a:xfrm>
            <a:off x="2051720" y="2420888"/>
            <a:ext cx="504056" cy="64807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4C63AB-695F-46D6-9DF8-44BE126BF01B}"/>
              </a:ext>
            </a:extLst>
          </p:cNvPr>
          <p:cNvSpPr/>
          <p:nvPr/>
        </p:nvSpPr>
        <p:spPr>
          <a:xfrm>
            <a:off x="2555776" y="2420888"/>
            <a:ext cx="504056" cy="64807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CD373C-14B6-425C-BD1C-68731395397E}"/>
              </a:ext>
            </a:extLst>
          </p:cNvPr>
          <p:cNvSpPr/>
          <p:nvPr/>
        </p:nvSpPr>
        <p:spPr>
          <a:xfrm>
            <a:off x="3059832" y="2420888"/>
            <a:ext cx="504056" cy="64807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9CF2BA-2737-4ED9-B8E0-CBF97772144A}"/>
              </a:ext>
            </a:extLst>
          </p:cNvPr>
          <p:cNvSpPr/>
          <p:nvPr/>
        </p:nvSpPr>
        <p:spPr>
          <a:xfrm>
            <a:off x="3563888" y="2420888"/>
            <a:ext cx="504056" cy="64807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134A4E-D297-4EB1-AAED-A16357F91971}"/>
              </a:ext>
            </a:extLst>
          </p:cNvPr>
          <p:cNvSpPr/>
          <p:nvPr/>
        </p:nvSpPr>
        <p:spPr>
          <a:xfrm>
            <a:off x="4067944" y="2420888"/>
            <a:ext cx="504056" cy="64807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66815B-4EAC-4331-9F05-ADD7E71960B5}"/>
              </a:ext>
            </a:extLst>
          </p:cNvPr>
          <p:cNvSpPr/>
          <p:nvPr/>
        </p:nvSpPr>
        <p:spPr>
          <a:xfrm>
            <a:off x="4572000" y="2420888"/>
            <a:ext cx="504056" cy="64807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571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4839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- </a:t>
            </a:r>
            <a:r>
              <a:rPr lang="ko-KR" altLang="en-US" sz="2000" b="1"/>
              <a:t>오픈소스 자료구조를 보기 위한 고급 </a:t>
            </a:r>
            <a:r>
              <a:rPr lang="en-US" altLang="ko-KR" sz="2000" b="1"/>
              <a:t>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249C1-2C30-45EC-BFE0-09C76F6D20BD}"/>
              </a:ext>
            </a:extLst>
          </p:cNvPr>
          <p:cNvSpPr txBox="1"/>
          <p:nvPr/>
        </p:nvSpPr>
        <p:spPr>
          <a:xfrm>
            <a:off x="827584" y="836712"/>
            <a:ext cx="31071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char ch = 254;</a:t>
            </a:r>
          </a:p>
          <a:p>
            <a:r>
              <a:rPr lang="en-US" altLang="ko-KR" sz="2400" b="1"/>
              <a:t>printf("%d\n", ch );</a:t>
            </a:r>
          </a:p>
          <a:p>
            <a:endParaRPr lang="en-US" altLang="ko-KR" sz="2400" b="1"/>
          </a:p>
          <a:p>
            <a:r>
              <a:rPr lang="en-US" altLang="ko-KR" sz="2400" b="1"/>
              <a:t>1. 254</a:t>
            </a:r>
          </a:p>
          <a:p>
            <a:r>
              <a:rPr lang="en-US" altLang="ko-KR" sz="2400" b="1"/>
              <a:t>2. error </a:t>
            </a:r>
          </a:p>
          <a:p>
            <a:r>
              <a:rPr lang="en-US" altLang="ko-KR" sz="2400" b="1">
                <a:solidFill>
                  <a:srgbClr val="FF0000"/>
                </a:solidFill>
              </a:rPr>
              <a:t>3. -2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6428B6-34D5-4FFF-9DF0-69BA4AC0521E}"/>
              </a:ext>
            </a:extLst>
          </p:cNvPr>
          <p:cNvSpPr/>
          <p:nvPr/>
        </p:nvSpPr>
        <p:spPr>
          <a:xfrm>
            <a:off x="4512534" y="1124744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114DB6-56CF-4D58-BC4C-19924A974897}"/>
              </a:ext>
            </a:extLst>
          </p:cNvPr>
          <p:cNvSpPr/>
          <p:nvPr/>
        </p:nvSpPr>
        <p:spPr>
          <a:xfrm>
            <a:off x="4951158" y="112474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08BCBA-EE60-4A5F-B917-F6154238365C}"/>
              </a:ext>
            </a:extLst>
          </p:cNvPr>
          <p:cNvSpPr/>
          <p:nvPr/>
        </p:nvSpPr>
        <p:spPr>
          <a:xfrm>
            <a:off x="5389782" y="112474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4C63AB-695F-46D6-9DF8-44BE126BF01B}"/>
              </a:ext>
            </a:extLst>
          </p:cNvPr>
          <p:cNvSpPr/>
          <p:nvPr/>
        </p:nvSpPr>
        <p:spPr>
          <a:xfrm>
            <a:off x="5808678" y="112474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CD373C-14B6-425C-BD1C-68731395397E}"/>
              </a:ext>
            </a:extLst>
          </p:cNvPr>
          <p:cNvSpPr/>
          <p:nvPr/>
        </p:nvSpPr>
        <p:spPr>
          <a:xfrm>
            <a:off x="6240726" y="112474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9CF2BA-2737-4ED9-B8E0-CBF97772144A}"/>
              </a:ext>
            </a:extLst>
          </p:cNvPr>
          <p:cNvSpPr/>
          <p:nvPr/>
        </p:nvSpPr>
        <p:spPr>
          <a:xfrm>
            <a:off x="6672774" y="112474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134A4E-D297-4EB1-AAED-A16357F91971}"/>
              </a:ext>
            </a:extLst>
          </p:cNvPr>
          <p:cNvSpPr/>
          <p:nvPr/>
        </p:nvSpPr>
        <p:spPr>
          <a:xfrm>
            <a:off x="7104822" y="112474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66815B-4EAC-4331-9F05-ADD7E71960B5}"/>
              </a:ext>
            </a:extLst>
          </p:cNvPr>
          <p:cNvSpPr/>
          <p:nvPr/>
        </p:nvSpPr>
        <p:spPr>
          <a:xfrm>
            <a:off x="7536870" y="112474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4532262" y="72463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8958B2-D362-4037-9F50-C2925B6A0565}"/>
              </a:ext>
            </a:extLst>
          </p:cNvPr>
          <p:cNvSpPr txBox="1"/>
          <p:nvPr/>
        </p:nvSpPr>
        <p:spPr>
          <a:xfrm>
            <a:off x="5054646" y="320508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263B61-8769-4BFB-BAC0-10B7AE6CFDA6}"/>
              </a:ext>
            </a:extLst>
          </p:cNvPr>
          <p:cNvSpPr txBox="1"/>
          <p:nvPr/>
        </p:nvSpPr>
        <p:spPr>
          <a:xfrm>
            <a:off x="4499992" y="3429000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(-1)  * 2 =&gt; -2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4512534" y="1772816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4951158" y="1772816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5389782" y="1772816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5808678" y="1772816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6240726" y="1772816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6672774" y="1772816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7104822" y="1772816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7536870" y="1772816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29CFC9-2BFA-4A52-B551-16E139A69E37}"/>
              </a:ext>
            </a:extLst>
          </p:cNvPr>
          <p:cNvSpPr txBox="1"/>
          <p:nvPr/>
        </p:nvSpPr>
        <p:spPr>
          <a:xfrm>
            <a:off x="8073909" y="1790819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의보수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4523965" y="2414841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4962589" y="2414841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5401213" y="2414841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5820109" y="2414841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6252157" y="2414841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6684205" y="2414841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7116253" y="2414841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7548301" y="2414841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5A36FE-3377-4F1E-AFEF-0500C75B3BE8}"/>
              </a:ext>
            </a:extLst>
          </p:cNvPr>
          <p:cNvSpPr txBox="1"/>
          <p:nvPr/>
        </p:nvSpPr>
        <p:spPr>
          <a:xfrm>
            <a:off x="8085340" y="2432844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의보수</a:t>
            </a:r>
          </a:p>
        </p:txBody>
      </p:sp>
    </p:spTree>
    <p:extLst>
      <p:ext uri="{BB962C8B-B14F-4D97-AF65-F5344CB8AC3E}">
        <p14:creationId xmlns:p14="http://schemas.microsoft.com/office/powerpoint/2010/main" val="4127810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4839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- </a:t>
            </a:r>
            <a:r>
              <a:rPr lang="ko-KR" altLang="en-US" sz="2000" b="1"/>
              <a:t>오픈소스 자료구조를 보기 위한 고급 </a:t>
            </a:r>
            <a:r>
              <a:rPr lang="en-US" altLang="ko-KR" sz="2000" b="1"/>
              <a:t>C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6428B6-34D5-4FFF-9DF0-69BA4AC0521E}"/>
              </a:ext>
            </a:extLst>
          </p:cNvPr>
          <p:cNvSpPr/>
          <p:nvPr/>
        </p:nvSpPr>
        <p:spPr>
          <a:xfrm>
            <a:off x="729881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114DB6-56CF-4D58-BC4C-19924A974897}"/>
              </a:ext>
            </a:extLst>
          </p:cNvPr>
          <p:cNvSpPr/>
          <p:nvPr/>
        </p:nvSpPr>
        <p:spPr>
          <a:xfrm>
            <a:off x="1168505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08BCBA-EE60-4A5F-B917-F6154238365C}"/>
              </a:ext>
            </a:extLst>
          </p:cNvPr>
          <p:cNvSpPr/>
          <p:nvPr/>
        </p:nvSpPr>
        <p:spPr>
          <a:xfrm>
            <a:off x="1607129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4C63AB-695F-46D6-9DF8-44BE126BF01B}"/>
              </a:ext>
            </a:extLst>
          </p:cNvPr>
          <p:cNvSpPr/>
          <p:nvPr/>
        </p:nvSpPr>
        <p:spPr>
          <a:xfrm>
            <a:off x="2026025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CD373C-14B6-425C-BD1C-68731395397E}"/>
              </a:ext>
            </a:extLst>
          </p:cNvPr>
          <p:cNvSpPr/>
          <p:nvPr/>
        </p:nvSpPr>
        <p:spPr>
          <a:xfrm>
            <a:off x="2458073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9CF2BA-2737-4ED9-B8E0-CBF97772144A}"/>
              </a:ext>
            </a:extLst>
          </p:cNvPr>
          <p:cNvSpPr/>
          <p:nvPr/>
        </p:nvSpPr>
        <p:spPr>
          <a:xfrm>
            <a:off x="2890121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134A4E-D297-4EB1-AAED-A16357F91971}"/>
              </a:ext>
            </a:extLst>
          </p:cNvPr>
          <p:cNvSpPr/>
          <p:nvPr/>
        </p:nvSpPr>
        <p:spPr>
          <a:xfrm>
            <a:off x="3322169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66815B-4EAC-4331-9F05-ADD7E71960B5}"/>
              </a:ext>
            </a:extLst>
          </p:cNvPr>
          <p:cNvSpPr/>
          <p:nvPr/>
        </p:nvSpPr>
        <p:spPr>
          <a:xfrm>
            <a:off x="3754217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1115616" y="740603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5 - 2 = 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729881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168505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607129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2026025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458073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890121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322169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754217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741312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179936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618560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2037456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469504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901552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333600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765648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4392C55-60DC-4035-8B73-2693FF3E192F}"/>
              </a:ext>
            </a:extLst>
          </p:cNvPr>
          <p:cNvCxnSpPr/>
          <p:nvPr/>
        </p:nvCxnSpPr>
        <p:spPr>
          <a:xfrm>
            <a:off x="179512" y="3002999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D122CA-90F5-4DB1-B0D0-A91C76AF80AD}"/>
              </a:ext>
            </a:extLst>
          </p:cNvPr>
          <p:cNvSpPr txBox="1"/>
          <p:nvPr/>
        </p:nvSpPr>
        <p:spPr>
          <a:xfrm>
            <a:off x="268861" y="247890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6AEB202-9DCD-45E1-B228-EA1080C4A23C}"/>
              </a:ext>
            </a:extLst>
          </p:cNvPr>
          <p:cNvSpPr/>
          <p:nvPr/>
        </p:nvSpPr>
        <p:spPr>
          <a:xfrm>
            <a:off x="3322169" y="118683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295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4839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- </a:t>
            </a:r>
            <a:r>
              <a:rPr lang="ko-KR" altLang="en-US" sz="2000" b="1"/>
              <a:t>오픈소스 자료구조를 보기 위한 고급 </a:t>
            </a:r>
            <a:r>
              <a:rPr lang="en-US" altLang="ko-KR" sz="2000" b="1"/>
              <a:t>C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6428B6-34D5-4FFF-9DF0-69BA4AC0521E}"/>
              </a:ext>
            </a:extLst>
          </p:cNvPr>
          <p:cNvSpPr/>
          <p:nvPr/>
        </p:nvSpPr>
        <p:spPr>
          <a:xfrm>
            <a:off x="80188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114DB6-56CF-4D58-BC4C-19924A974897}"/>
              </a:ext>
            </a:extLst>
          </p:cNvPr>
          <p:cNvSpPr/>
          <p:nvPr/>
        </p:nvSpPr>
        <p:spPr>
          <a:xfrm>
            <a:off x="124051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08BCBA-EE60-4A5F-B917-F6154238365C}"/>
              </a:ext>
            </a:extLst>
          </p:cNvPr>
          <p:cNvSpPr/>
          <p:nvPr/>
        </p:nvSpPr>
        <p:spPr>
          <a:xfrm>
            <a:off x="1679137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4C63AB-695F-46D6-9DF8-44BE126BF01B}"/>
              </a:ext>
            </a:extLst>
          </p:cNvPr>
          <p:cNvSpPr/>
          <p:nvPr/>
        </p:nvSpPr>
        <p:spPr>
          <a:xfrm>
            <a:off x="209803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CD373C-14B6-425C-BD1C-68731395397E}"/>
              </a:ext>
            </a:extLst>
          </p:cNvPr>
          <p:cNvSpPr/>
          <p:nvPr/>
        </p:nvSpPr>
        <p:spPr>
          <a:xfrm>
            <a:off x="2530081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9CF2BA-2737-4ED9-B8E0-CBF97772144A}"/>
              </a:ext>
            </a:extLst>
          </p:cNvPr>
          <p:cNvSpPr/>
          <p:nvPr/>
        </p:nvSpPr>
        <p:spPr>
          <a:xfrm>
            <a:off x="296212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134A4E-D297-4EB1-AAED-A16357F91971}"/>
              </a:ext>
            </a:extLst>
          </p:cNvPr>
          <p:cNvSpPr/>
          <p:nvPr/>
        </p:nvSpPr>
        <p:spPr>
          <a:xfrm>
            <a:off x="3394177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66815B-4EAC-4331-9F05-ADD7E71960B5}"/>
              </a:ext>
            </a:extLst>
          </p:cNvPr>
          <p:cNvSpPr/>
          <p:nvPr/>
        </p:nvSpPr>
        <p:spPr>
          <a:xfrm>
            <a:off x="3826225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1115616" y="740603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8 - 1 = 7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80188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24051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679137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209803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530081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96212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394177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826225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81332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25194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690568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210946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541512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97356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405608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837656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4392C55-60DC-4035-8B73-2693FF3E192F}"/>
              </a:ext>
            </a:extLst>
          </p:cNvPr>
          <p:cNvCxnSpPr/>
          <p:nvPr/>
        </p:nvCxnSpPr>
        <p:spPr>
          <a:xfrm>
            <a:off x="251520" y="3219023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D122CA-90F5-4DB1-B0D0-A91C76AF80AD}"/>
              </a:ext>
            </a:extLst>
          </p:cNvPr>
          <p:cNvSpPr txBox="1"/>
          <p:nvPr/>
        </p:nvSpPr>
        <p:spPr>
          <a:xfrm>
            <a:off x="340869" y="26949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6AEB202-9DCD-45E1-B228-EA1080C4A23C}"/>
              </a:ext>
            </a:extLst>
          </p:cNvPr>
          <p:cNvSpPr/>
          <p:nvPr/>
        </p:nvSpPr>
        <p:spPr>
          <a:xfrm>
            <a:off x="3394177" y="140285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1F3E0DF-3264-435A-836F-1A05752993A6}"/>
              </a:ext>
            </a:extLst>
          </p:cNvPr>
          <p:cNvSpPr/>
          <p:nvPr/>
        </p:nvSpPr>
        <p:spPr>
          <a:xfrm>
            <a:off x="2980182" y="140285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B5CE02B-02C2-4FB4-A22C-1AFC100C4614}"/>
              </a:ext>
            </a:extLst>
          </p:cNvPr>
          <p:cNvSpPr/>
          <p:nvPr/>
        </p:nvSpPr>
        <p:spPr>
          <a:xfrm>
            <a:off x="3826225" y="1406952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944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2505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부호와 절대값 방식 </a:t>
            </a:r>
            <a:endParaRPr lang="en-US" altLang="ko-KR" sz="2000" b="1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6428B6-34D5-4FFF-9DF0-69BA4AC0521E}"/>
              </a:ext>
            </a:extLst>
          </p:cNvPr>
          <p:cNvSpPr/>
          <p:nvPr/>
        </p:nvSpPr>
        <p:spPr>
          <a:xfrm>
            <a:off x="729881" y="1778863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114DB6-56CF-4D58-BC4C-19924A974897}"/>
              </a:ext>
            </a:extLst>
          </p:cNvPr>
          <p:cNvSpPr/>
          <p:nvPr/>
        </p:nvSpPr>
        <p:spPr>
          <a:xfrm>
            <a:off x="1168505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08BCBA-EE60-4A5F-B917-F6154238365C}"/>
              </a:ext>
            </a:extLst>
          </p:cNvPr>
          <p:cNvSpPr/>
          <p:nvPr/>
        </p:nvSpPr>
        <p:spPr>
          <a:xfrm>
            <a:off x="1607129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4C63AB-695F-46D6-9DF8-44BE126BF01B}"/>
              </a:ext>
            </a:extLst>
          </p:cNvPr>
          <p:cNvSpPr/>
          <p:nvPr/>
        </p:nvSpPr>
        <p:spPr>
          <a:xfrm>
            <a:off x="2026025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CD373C-14B6-425C-BD1C-68731395397E}"/>
              </a:ext>
            </a:extLst>
          </p:cNvPr>
          <p:cNvSpPr/>
          <p:nvPr/>
        </p:nvSpPr>
        <p:spPr>
          <a:xfrm>
            <a:off x="2458073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9CF2BA-2737-4ED9-B8E0-CBF97772144A}"/>
              </a:ext>
            </a:extLst>
          </p:cNvPr>
          <p:cNvSpPr/>
          <p:nvPr/>
        </p:nvSpPr>
        <p:spPr>
          <a:xfrm>
            <a:off x="2890121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134A4E-D297-4EB1-AAED-A16357F91971}"/>
              </a:ext>
            </a:extLst>
          </p:cNvPr>
          <p:cNvSpPr/>
          <p:nvPr/>
        </p:nvSpPr>
        <p:spPr>
          <a:xfrm>
            <a:off x="3322169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66815B-4EAC-4331-9F05-ADD7E71960B5}"/>
              </a:ext>
            </a:extLst>
          </p:cNvPr>
          <p:cNvSpPr/>
          <p:nvPr/>
        </p:nvSpPr>
        <p:spPr>
          <a:xfrm>
            <a:off x="3754217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1115616" y="740603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 + (-2) = -7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729881" y="2426935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168505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607129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2026025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458073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890121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322169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754217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741312" y="3068960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179936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618560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2037456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469504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901552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333600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765648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4392C55-60DC-4035-8B73-2693FF3E192F}"/>
              </a:ext>
            </a:extLst>
          </p:cNvPr>
          <p:cNvCxnSpPr/>
          <p:nvPr/>
        </p:nvCxnSpPr>
        <p:spPr>
          <a:xfrm>
            <a:off x="179512" y="3002999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D122CA-90F5-4DB1-B0D0-A91C76AF80AD}"/>
              </a:ext>
            </a:extLst>
          </p:cNvPr>
          <p:cNvSpPr txBox="1"/>
          <p:nvPr/>
        </p:nvSpPr>
        <p:spPr>
          <a:xfrm>
            <a:off x="338007" y="247890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6B14D6-FC81-403F-9FCF-5A0671F35AC5}"/>
              </a:ext>
            </a:extLst>
          </p:cNvPr>
          <p:cNvSpPr txBox="1"/>
          <p:nvPr/>
        </p:nvSpPr>
        <p:spPr>
          <a:xfrm>
            <a:off x="4292583" y="1830836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+5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B01FD2-4ACC-4B04-9B96-350A4C504BCB}"/>
              </a:ext>
            </a:extLst>
          </p:cNvPr>
          <p:cNvSpPr txBox="1"/>
          <p:nvPr/>
        </p:nvSpPr>
        <p:spPr>
          <a:xfrm>
            <a:off x="4292583" y="244851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0CE9D5-13B7-4329-880D-31B5025B6E7C}"/>
              </a:ext>
            </a:extLst>
          </p:cNvPr>
          <p:cNvSpPr txBox="1"/>
          <p:nvPr/>
        </p:nvSpPr>
        <p:spPr>
          <a:xfrm>
            <a:off x="4292583" y="3118115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-7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490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9525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1738</TotalTime>
  <Words>2446</Words>
  <Application>Microsoft Office PowerPoint</Application>
  <PresentationFormat>화면 슬라이드 쇼(4:3)</PresentationFormat>
  <Paragraphs>949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SDS</dc:creator>
  <cp:lastModifiedBy>김정인</cp:lastModifiedBy>
  <cp:revision>155</cp:revision>
  <dcterms:created xsi:type="dcterms:W3CDTF">2016-12-04T23:13:07Z</dcterms:created>
  <dcterms:modified xsi:type="dcterms:W3CDTF">2017-08-07T03:47:15Z</dcterms:modified>
</cp:coreProperties>
</file>