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79" r:id="rId2"/>
    <p:sldId id="381" r:id="rId3"/>
    <p:sldId id="380" r:id="rId4"/>
    <p:sldId id="382" r:id="rId5"/>
    <p:sldId id="385" r:id="rId6"/>
    <p:sldId id="383" r:id="rId7"/>
    <p:sldId id="386" r:id="rId8"/>
    <p:sldId id="388" r:id="rId9"/>
    <p:sldId id="411" r:id="rId10"/>
    <p:sldId id="390" r:id="rId11"/>
    <p:sldId id="412" r:id="rId12"/>
    <p:sldId id="391" r:id="rId13"/>
    <p:sldId id="392" r:id="rId14"/>
    <p:sldId id="413" r:id="rId15"/>
    <p:sldId id="425" r:id="rId16"/>
    <p:sldId id="426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2592">
          <p15:clr>
            <a:srgbClr val="A4A3A4"/>
          </p15:clr>
        </p15:guide>
        <p15:guide id="4" orient="horz" pos="2400">
          <p15:clr>
            <a:srgbClr val="A4A3A4"/>
          </p15:clr>
        </p15:guide>
        <p15:guide id="5" orient="horz" pos="2064">
          <p15:clr>
            <a:srgbClr val="A4A3A4"/>
          </p15:clr>
        </p15:guide>
        <p15:guide id="6" orient="horz" pos="3024">
          <p15:clr>
            <a:srgbClr val="A4A3A4"/>
          </p15:clr>
        </p15:guide>
        <p15:guide id="7" pos="432">
          <p15:clr>
            <a:srgbClr val="A4A3A4"/>
          </p15:clr>
        </p15:guide>
        <p15:guide id="8" pos="5184">
          <p15:clr>
            <a:srgbClr val="A4A3A4"/>
          </p15:clr>
        </p15:guide>
        <p15:guide id="9" pos="288">
          <p15:clr>
            <a:srgbClr val="A4A3A4"/>
          </p15:clr>
        </p15:guide>
        <p15:guide id="10" pos="1344">
          <p15:clr>
            <a:srgbClr val="A4A3A4"/>
          </p15:clr>
        </p15:guide>
        <p15:guide id="11" pos="4320">
          <p15:clr>
            <a:srgbClr val="A4A3A4"/>
          </p15:clr>
        </p15:guide>
        <p15:guide id="12" pos="672">
          <p15:clr>
            <a:srgbClr val="A4A3A4"/>
          </p15:clr>
        </p15:guide>
        <p15:guide id="13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ECFF"/>
    <a:srgbClr val="CC3300"/>
    <a:srgbClr val="E5F1F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9" autoAdjust="0"/>
    <p:restoredTop sz="90929"/>
  </p:normalViewPr>
  <p:slideViewPr>
    <p:cSldViewPr>
      <p:cViewPr varScale="1">
        <p:scale>
          <a:sx n="119" d="100"/>
          <a:sy n="119" d="100"/>
        </p:scale>
        <p:origin x="1186" y="55"/>
      </p:cViewPr>
      <p:guideLst>
        <p:guide orient="horz" pos="1296"/>
        <p:guide orient="horz" pos="4319"/>
        <p:guide orient="horz" pos="2592"/>
        <p:guide orient="horz" pos="2400"/>
        <p:guide orient="horz" pos="2064"/>
        <p:guide orient="horz" pos="3024"/>
        <p:guide pos="432"/>
        <p:guide pos="5184"/>
        <p:guide pos="288"/>
        <p:guide pos="1344"/>
        <p:guide pos="4320"/>
        <p:guide pos="67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705E61A-5B7D-4CBC-A1E3-8FD7A6E541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F894253-374D-4AA5-98A4-ED9BA41FA7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846E3599-CFFB-4E19-AC2E-B504D4CAE1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9F267A90-39E4-4286-B46C-28FBDB6A306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F31873-9B41-4592-AC2A-9E62D0B50C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BD6FC2A-C7E3-4A8B-925A-4D6F686834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278FC-B7C9-479B-96FC-271572B2B4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6160792-45D2-4318-8224-907C654B7AE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05D1B85-9CF2-40BE-A8D6-85A7F15A55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BD9A812-A0A4-4A21-A531-C4F89A72FA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E7587EF1-1F45-4EC9-A4C8-4CE9F9C003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anose="020B0600000101010101" pitchFamily="50" charset="-127"/>
              </a:defRPr>
            </a:lvl1pPr>
          </a:lstStyle>
          <a:p>
            <a:fld id="{4891870F-EB55-4243-B35D-985B79530F6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026">
            <a:extLst>
              <a:ext uri="{FF2B5EF4-FFF2-40B4-BE49-F238E27FC236}">
                <a16:creationId xmlns:a16="http://schemas.microsoft.com/office/drawing/2014/main" id="{CC6F246F-E037-4451-8D05-284F3B0A505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1027">
              <a:extLst>
                <a:ext uri="{FF2B5EF4-FFF2-40B4-BE49-F238E27FC236}">
                  <a16:creationId xmlns:a16="http://schemas.microsoft.com/office/drawing/2014/main" id="{FDBE155E-E29F-4F0A-8FCD-38BEACC7A4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1028">
                <a:extLst>
                  <a:ext uri="{FF2B5EF4-FFF2-40B4-BE49-F238E27FC236}">
                    <a16:creationId xmlns:a16="http://schemas.microsoft.com/office/drawing/2014/main" id="{D3340E35-7261-45B9-8365-127F3852B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3" name="Rectangle 1029">
                <a:extLst>
                  <a:ext uri="{FF2B5EF4-FFF2-40B4-BE49-F238E27FC236}">
                    <a16:creationId xmlns:a16="http://schemas.microsoft.com/office/drawing/2014/main" id="{EFA9EFDB-8595-4F00-9E51-554824D8A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174" name="Group 1030">
              <a:extLst>
                <a:ext uri="{FF2B5EF4-FFF2-40B4-BE49-F238E27FC236}">
                  <a16:creationId xmlns:a16="http://schemas.microsoft.com/office/drawing/2014/main" id="{EA07CF7C-47DE-48A8-883C-692F1EBAE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1031">
                <a:extLst>
                  <a:ext uri="{FF2B5EF4-FFF2-40B4-BE49-F238E27FC236}">
                    <a16:creationId xmlns:a16="http://schemas.microsoft.com/office/drawing/2014/main" id="{A325870E-ADE4-40A6-9788-BD155CF2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6" name="Rectangle 1032">
                <a:extLst>
                  <a:ext uri="{FF2B5EF4-FFF2-40B4-BE49-F238E27FC236}">
                    <a16:creationId xmlns:a16="http://schemas.microsoft.com/office/drawing/2014/main" id="{7220488E-ADD2-424D-A5B8-1B8371324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177" name="Rectangle 1033">
              <a:extLst>
                <a:ext uri="{FF2B5EF4-FFF2-40B4-BE49-F238E27FC236}">
                  <a16:creationId xmlns:a16="http://schemas.microsoft.com/office/drawing/2014/main" id="{D2C58D2F-C735-4C0D-9804-AA092500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8" name="Rectangle 1034">
              <a:extLst>
                <a:ext uri="{FF2B5EF4-FFF2-40B4-BE49-F238E27FC236}">
                  <a16:creationId xmlns:a16="http://schemas.microsoft.com/office/drawing/2014/main" id="{48BD6B92-882F-41F5-8782-7AAC27E3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9" name="Rectangle 1035">
              <a:extLst>
                <a:ext uri="{FF2B5EF4-FFF2-40B4-BE49-F238E27FC236}">
                  <a16:creationId xmlns:a16="http://schemas.microsoft.com/office/drawing/2014/main" id="{8946BF67-2864-43AB-BB08-350405E95D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80" name="Rectangle 1036">
            <a:extLst>
              <a:ext uri="{FF2B5EF4-FFF2-40B4-BE49-F238E27FC236}">
                <a16:creationId xmlns:a16="http://schemas.microsoft.com/office/drawing/2014/main" id="{D7DF749F-40DD-4D1F-8574-F0A612BDAA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181" name="Rectangle 1037">
            <a:extLst>
              <a:ext uri="{FF2B5EF4-FFF2-40B4-BE49-F238E27FC236}">
                <a16:creationId xmlns:a16="http://schemas.microsoft.com/office/drawing/2014/main" id="{92829B99-8863-465C-BEB8-B013F51193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182" name="Rectangle 1038">
            <a:extLst>
              <a:ext uri="{FF2B5EF4-FFF2-40B4-BE49-F238E27FC236}">
                <a16:creationId xmlns:a16="http://schemas.microsoft.com/office/drawing/2014/main" id="{1E4E2C46-7F8C-46CB-955E-ED6E538384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7183" name="Rectangle 1039">
            <a:extLst>
              <a:ext uri="{FF2B5EF4-FFF2-40B4-BE49-F238E27FC236}">
                <a16:creationId xmlns:a16="http://schemas.microsoft.com/office/drawing/2014/main" id="{2C5ECC8A-31D7-4AEF-8C58-13DE04A2F3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7184" name="Rectangle 1040">
            <a:extLst>
              <a:ext uri="{FF2B5EF4-FFF2-40B4-BE49-F238E27FC236}">
                <a16:creationId xmlns:a16="http://schemas.microsoft.com/office/drawing/2014/main" id="{87EEC4FC-A5FA-4D11-9B92-BDE422EC17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b="0"/>
            </a:lvl1pPr>
          </a:lstStyle>
          <a:p>
            <a:fld id="{8F976274-EE2C-4F40-BE61-188BC99C102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2F019-0F68-48E7-AF69-EE4DB8E6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FD955-C46B-434A-BE7F-CFB37A15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933D6D-A658-4BD4-BEBB-6C5F2BFC3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9E7AA4-6662-481C-9B55-8BBA754EB7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722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E8B40-1C33-459A-9EE2-AAC27726D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00250" cy="5980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8338-7D84-46E3-9F07-AA0EF18DC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848350" cy="5980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E0E47-6214-4BB3-9156-80FC4EC4A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CF1417-E3AA-48EB-A201-2DEC5E0CE5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38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39EF-3C8F-4635-A323-5A165246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B8EC3-63F4-4ABB-BB8D-7555A441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E2F206-222D-409D-A249-11FCC030E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30D293-C707-40B9-BF03-4A2944E558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95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6FB86-631A-4761-85FC-F190E6C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816DF-821F-49E6-BC97-B4483F0D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46B4D2-2AC9-4177-AF7B-CC3D5C335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EB0AEF-11EC-46FD-9E01-9C93506A7D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91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93FE3-BD7E-4D97-A33D-A43543B8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9BCD5-A505-4978-B3F8-ACC082808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3924300" cy="4913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17372-FB82-4C57-A13B-69A6B859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8700" y="1219200"/>
            <a:ext cx="3924300" cy="4913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6345B-354A-4067-9AEB-B981153F9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337F61-29D9-4AFE-9247-A21BED1EA0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15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9DA1-BA41-4869-920B-3ED9041C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553A-995B-45EA-A152-272FC911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EB698-3BDC-4EA2-BA0E-97121180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28308-4C8E-42EC-B9CC-30B8475A5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6DA8E-673B-4212-8AA0-F912C2D77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37A62-D7E9-41A2-BBB2-035A8BBD1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555EEC-BBD7-478E-BCE6-1C34E3C281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998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B4FAF-351D-43EB-83AF-DACA84C6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67F418-1C24-4FFC-A2F2-276A0707EF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76131-6642-49FF-8554-71BBEF2275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79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C15590-6594-4315-A3A4-AAF795CE6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F9A97C-932C-41C6-8D7D-92791802AE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5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8EC78-F1F7-4B3C-B54A-355D9D1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8DFD8-A640-4AE6-A522-FD147071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BB155-D589-4D08-ABAC-A8E96717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6C726-4F3B-4A1E-88FA-62846C6A5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0F8D8F-DFD8-4C3D-A823-EE4FB606A4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72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508C-A699-4D9E-A76E-2B7C3C94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196312-7440-43D6-A631-FD50FB8E2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58AFB-715C-4EA0-A45C-1FB2FC81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4DEE3B-592D-44FE-872E-E661AA300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A5660D-8F0C-4698-B955-37F86AFCED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2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73F5A9-AE3C-4A64-BDB9-6D419FD906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81000" y="3048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ko-KR" sz="2400" b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85ECEEE-3B1F-4FB5-8078-AA7222B306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0" y="3810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ko-KR" sz="2400" b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EC82420-174C-4C24-91CB-8E99B5913E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57200" y="7620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ko-KR" sz="2400" b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D0EA1EF-15FA-4AC0-A0D7-3A84DDCE30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5800" y="762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ko-KR" sz="2400" b="0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A1821A8-A8C2-425F-89BD-280E8834E6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ko-KR" sz="2400" b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CF756E8-719E-4502-A17C-68247B8AAF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ko-KR" sz="2400" b="0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0101EBB0-5C02-40EB-BFAC-953BCA1858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8" y="990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ko-KR" sz="2400" b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01F642A9-FB5C-4FFB-A1C0-223082FCA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9E9EC2B7-F286-44FF-83CF-5EB39BF35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19200"/>
            <a:ext cx="8001000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F2C2702B-62B8-45AD-B082-FCC81C1970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86200" y="6172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lt"/>
              </a:defRPr>
            </a:lvl1pPr>
          </a:lstStyle>
          <a:p>
            <a:fld id="{723B24C5-0BD7-488C-9C55-E53F9B0F95D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6B39BF6C-D579-458F-B682-0D9466F6ECD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6324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ko-KR" sz="2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50000"/>
        </a:spcBef>
        <a:spcAft>
          <a:spcPct val="500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50000"/>
        </a:spcBef>
        <a:spcAft>
          <a:spcPct val="500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50000"/>
        </a:spcBef>
        <a:spcAft>
          <a:spcPct val="500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50000"/>
        </a:spcBef>
        <a:spcAft>
          <a:spcPct val="500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50000"/>
        </a:spcBef>
        <a:spcAft>
          <a:spcPct val="500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40">
            <a:extLst>
              <a:ext uri="{FF2B5EF4-FFF2-40B4-BE49-F238E27FC236}">
                <a16:creationId xmlns:a16="http://schemas.microsoft.com/office/drawing/2014/main" id="{70A81ABD-EA9C-43E1-88F0-1B2C735095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9AAE70-4D38-4967-9780-853548BC0DB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0B60EF8E-3E56-4560-A2D1-A66E44E3FB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/>
              <a:t>블럭 암호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F608EA4-213B-4DFE-9678-A3A355EFDC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B28D0-AF88-40AB-B391-9928679317B5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4968AAD2-B501-452F-AF6C-8A0859C54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7010400" cy="1828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sz="2000" b="0">
                <a:latin typeface="굴림" panose="020B0600000101010101" pitchFamily="50" charset="-127"/>
              </a:rPr>
              <a:t>14   4  13   1   2  15  11   8   3   10   6  12   5   9   0   7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sz="2000" b="0">
                <a:latin typeface="굴림" panose="020B0600000101010101" pitchFamily="50" charset="-127"/>
              </a:rPr>
              <a:t>0   15  7   4   14   2   13   1  10   6  12  11   9   5   3   8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sz="2000" b="0">
                <a:latin typeface="굴림" panose="020B0600000101010101" pitchFamily="50" charset="-127"/>
              </a:rPr>
              <a:t>4   1   14   8  13   6   2   11  15  12   9   7   3  10   5   0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sz="2000" b="0">
                <a:latin typeface="굴림" panose="020B0600000101010101" pitchFamily="50" charset="-127"/>
              </a:rPr>
              <a:t>15  12   8   2   4   9   1   7   5  11   3   14  10   0   6  13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7C35FAB4-2195-45E5-96CA-2B29A2961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381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2000"/>
              <a:t>S1-box </a:t>
            </a:r>
            <a:r>
              <a:rPr lang="en-US" altLang="ko-KR" sz="2000" u="sng"/>
              <a:t>1</a:t>
            </a:r>
            <a:r>
              <a:rPr lang="en-US" altLang="ko-KR" sz="2000"/>
              <a:t> 0 1 1 0 </a:t>
            </a:r>
            <a:r>
              <a:rPr lang="en-US" altLang="ko-KR" sz="2000" u="sng"/>
              <a:t>1</a:t>
            </a:r>
            <a:r>
              <a:rPr lang="en-US" altLang="ko-KR" sz="2000"/>
              <a:t>    ------   6</a:t>
            </a:r>
            <a:r>
              <a:rPr lang="ko-KR" altLang="en-US" sz="2000"/>
              <a:t>비트 입력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152580" name="Freeform 4">
            <a:extLst>
              <a:ext uri="{FF2B5EF4-FFF2-40B4-BE49-F238E27FC236}">
                <a16:creationId xmlns:a16="http://schemas.microsoft.com/office/drawing/2014/main" id="{E931686F-AB0A-4486-8D7A-BDC9D50E7047}"/>
              </a:ext>
            </a:extLst>
          </p:cNvPr>
          <p:cNvSpPr>
            <a:spLocks/>
          </p:cNvSpPr>
          <p:nvPr/>
        </p:nvSpPr>
        <p:spPr bwMode="auto">
          <a:xfrm>
            <a:off x="1828800" y="4495800"/>
            <a:ext cx="1066800" cy="382588"/>
          </a:xfrm>
          <a:custGeom>
            <a:avLst/>
            <a:gdLst>
              <a:gd name="T0" fmla="*/ 0 w 577"/>
              <a:gd name="T1" fmla="*/ 0 h 241"/>
              <a:gd name="T2" fmla="*/ 0 w 577"/>
              <a:gd name="T3" fmla="*/ 240 h 241"/>
              <a:gd name="T4" fmla="*/ 576 w 577"/>
              <a:gd name="T5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241">
                <a:moveTo>
                  <a:pt x="0" y="0"/>
                </a:moveTo>
                <a:lnTo>
                  <a:pt x="0" y="240"/>
                </a:lnTo>
                <a:lnTo>
                  <a:pt x="576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6A6D9E51-E00B-4B7E-9477-57782B110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91088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latinLnBrk="0"/>
            <a:r>
              <a:rPr lang="ko-KR" altLang="en-US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행 </a:t>
            </a:r>
            <a:r>
              <a:rPr lang="en-US" altLang="ko-KR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(3</a:t>
            </a:r>
            <a:r>
              <a:rPr lang="ko-KR" altLang="en-US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행</a:t>
            </a:r>
            <a:r>
              <a:rPr lang="en-US" altLang="ko-KR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) </a:t>
            </a:r>
          </a:p>
        </p:txBody>
      </p:sp>
      <p:sp>
        <p:nvSpPr>
          <p:cNvPr id="152582" name="Freeform 6">
            <a:extLst>
              <a:ext uri="{FF2B5EF4-FFF2-40B4-BE49-F238E27FC236}">
                <a16:creationId xmlns:a16="http://schemas.microsoft.com/office/drawing/2014/main" id="{D13034C7-8AAC-44DB-9CEC-26CED6398C50}"/>
              </a:ext>
            </a:extLst>
          </p:cNvPr>
          <p:cNvSpPr>
            <a:spLocks/>
          </p:cNvSpPr>
          <p:nvPr/>
        </p:nvSpPr>
        <p:spPr bwMode="auto">
          <a:xfrm>
            <a:off x="1981200" y="4419600"/>
            <a:ext cx="1219200" cy="381000"/>
          </a:xfrm>
          <a:custGeom>
            <a:avLst/>
            <a:gdLst>
              <a:gd name="T0" fmla="*/ 0 w 673"/>
              <a:gd name="T1" fmla="*/ 0 h 241"/>
              <a:gd name="T2" fmla="*/ 413 w 673"/>
              <a:gd name="T3" fmla="*/ 0 h 241"/>
              <a:gd name="T4" fmla="*/ 672 w 673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3" h="241">
                <a:moveTo>
                  <a:pt x="0" y="0"/>
                </a:moveTo>
                <a:lnTo>
                  <a:pt x="413" y="0"/>
                </a:lnTo>
                <a:lnTo>
                  <a:pt x="672" y="240"/>
                </a:lnTo>
              </a:path>
            </a:pathLst>
          </a:custGeom>
          <a:noFill/>
          <a:ln w="12700" cap="rnd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2583" name="Rectangle 7">
            <a:extLst>
              <a:ext uri="{FF2B5EF4-FFF2-40B4-BE49-F238E27FC236}">
                <a16:creationId xmlns:a16="http://schemas.microsoft.com/office/drawing/2014/main" id="{8EDCBB63-B676-406E-835D-894CCAD6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768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latinLnBrk="0"/>
            <a:r>
              <a:rPr lang="ko-KR" altLang="en-US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열 </a:t>
            </a:r>
            <a:r>
              <a:rPr lang="en-US" altLang="ko-KR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(6</a:t>
            </a:r>
            <a:r>
              <a:rPr lang="ko-KR" altLang="en-US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열</a:t>
            </a:r>
            <a:r>
              <a:rPr lang="en-US" altLang="ko-KR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</p:txBody>
      </p:sp>
      <p:sp>
        <p:nvSpPr>
          <p:cNvPr id="152584" name="AutoShape 8">
            <a:extLst>
              <a:ext uri="{FF2B5EF4-FFF2-40B4-BE49-F238E27FC236}">
                <a16:creationId xmlns:a16="http://schemas.microsoft.com/office/drawing/2014/main" id="{358138B6-7DA5-473D-BE71-2D9E372E8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41900"/>
            <a:ext cx="673100" cy="215900"/>
          </a:xfrm>
          <a:prstGeom prst="rightArrow">
            <a:avLst>
              <a:gd name="adj1" fmla="val 50000"/>
              <a:gd name="adj2" fmla="val 15589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85" name="Oval 9">
            <a:extLst>
              <a:ext uri="{FF2B5EF4-FFF2-40B4-BE49-F238E27FC236}">
                <a16:creationId xmlns:a16="http://schemas.microsoft.com/office/drawing/2014/main" id="{E66236D0-62DF-41EF-A622-4CCBCE8BC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520700" cy="520700"/>
          </a:xfrm>
          <a:prstGeom prst="ellipse">
            <a:avLst/>
          </a:prstGeom>
          <a:noFill/>
          <a:ln w="12700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86" name="Freeform 10">
            <a:extLst>
              <a:ext uri="{FF2B5EF4-FFF2-40B4-BE49-F238E27FC236}">
                <a16:creationId xmlns:a16="http://schemas.microsoft.com/office/drawing/2014/main" id="{9FCE33AB-852F-4B8D-B609-CF34C43376F6}"/>
              </a:ext>
            </a:extLst>
          </p:cNvPr>
          <p:cNvSpPr>
            <a:spLocks/>
          </p:cNvSpPr>
          <p:nvPr/>
        </p:nvSpPr>
        <p:spPr bwMode="auto">
          <a:xfrm>
            <a:off x="4419600" y="3733800"/>
            <a:ext cx="1601788" cy="992188"/>
          </a:xfrm>
          <a:custGeom>
            <a:avLst/>
            <a:gdLst>
              <a:gd name="T0" fmla="*/ 0 w 1009"/>
              <a:gd name="T1" fmla="*/ 0 h 625"/>
              <a:gd name="T2" fmla="*/ 336 w 1009"/>
              <a:gd name="T3" fmla="*/ 144 h 625"/>
              <a:gd name="T4" fmla="*/ 1008 w 1009"/>
              <a:gd name="T5" fmla="*/ 144 h 625"/>
              <a:gd name="T6" fmla="*/ 1008 w 1009"/>
              <a:gd name="T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9" h="625">
                <a:moveTo>
                  <a:pt x="0" y="0"/>
                </a:moveTo>
                <a:lnTo>
                  <a:pt x="336" y="144"/>
                </a:lnTo>
                <a:lnTo>
                  <a:pt x="1008" y="144"/>
                </a:lnTo>
                <a:lnTo>
                  <a:pt x="1008" y="624"/>
                </a:lnTo>
              </a:path>
            </a:pathLst>
          </a:custGeom>
          <a:noFill/>
          <a:ln w="12700" cap="rnd" cmpd="sng">
            <a:solidFill>
              <a:srgbClr val="6699FF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2587" name="Rectangle 11">
            <a:extLst>
              <a:ext uri="{FF2B5EF4-FFF2-40B4-BE49-F238E27FC236}">
                <a16:creationId xmlns:a16="http://schemas.microsoft.com/office/drawing/2014/main" id="{291B4198-D52C-4B63-86D6-3290B950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891088"/>
            <a:ext cx="395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atinLnBrk="0"/>
            <a:r>
              <a:rPr lang="en-US" altLang="ko-KR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  10</a:t>
            </a:r>
            <a:r>
              <a:rPr lang="ko-KR" altLang="en-US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진수 ‘</a:t>
            </a:r>
            <a:r>
              <a:rPr lang="en-US" altLang="ko-KR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1’</a:t>
            </a:r>
            <a:r>
              <a:rPr lang="ko-KR" altLang="en-US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를  </a:t>
            </a:r>
            <a:r>
              <a:rPr lang="en-US" altLang="ko-KR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4</a:t>
            </a:r>
            <a:r>
              <a:rPr lang="ko-KR" altLang="en-US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비트로 출력 </a:t>
            </a:r>
            <a:r>
              <a:rPr lang="en-US" altLang="ko-KR" sz="1800" b="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en-US" altLang="ko-KR" sz="1800" b="0">
                <a:solidFill>
                  <a:srgbClr val="00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t>0 0 0 1</a:t>
            </a:r>
          </a:p>
        </p:txBody>
      </p:sp>
      <p:sp>
        <p:nvSpPr>
          <p:cNvPr id="152588" name="Rectangle 12">
            <a:extLst>
              <a:ext uri="{FF2B5EF4-FFF2-40B4-BE49-F238E27FC236}">
                <a16:creationId xmlns:a16="http://schemas.microsoft.com/office/drawing/2014/main" id="{2CB7F9EB-B063-4E2D-B146-B2DB3397F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762000"/>
          </a:xfrm>
          <a:noFill/>
          <a:ln/>
        </p:spPr>
        <p:txBody>
          <a:bodyPr anchor="ctr"/>
          <a:lstStyle/>
          <a:p>
            <a:r>
              <a:rPr lang="en-US" altLang="ko-KR"/>
              <a:t>S-box Table</a:t>
            </a:r>
          </a:p>
        </p:txBody>
      </p:sp>
      <p:sp>
        <p:nvSpPr>
          <p:cNvPr id="152589" name="Text Box 13">
            <a:extLst>
              <a:ext uri="{FF2B5EF4-FFF2-40B4-BE49-F238E27FC236}">
                <a16:creationId xmlns:a16="http://schemas.microsoft.com/office/drawing/2014/main" id="{20EF5B8B-221C-444B-8CCD-6FC1E6010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860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/>
              <a:t>예</a:t>
            </a:r>
            <a:r>
              <a:rPr lang="en-US" altLang="ko-KR" b="0"/>
              <a:t>) </a:t>
            </a:r>
            <a:r>
              <a:rPr lang="en-US" altLang="ko-KR" sz="2000" b="0" u="sng">
                <a:latin typeface="굴림" panose="020B0600000101010101" pitchFamily="50" charset="-127"/>
              </a:rPr>
              <a:t>1</a:t>
            </a:r>
            <a:r>
              <a:rPr lang="en-US" altLang="ko-KR" sz="2000" b="0">
                <a:latin typeface="굴림" panose="020B0600000101010101" pitchFamily="50" charset="-127"/>
              </a:rPr>
              <a:t> 0 1 1 0 </a:t>
            </a:r>
            <a:r>
              <a:rPr lang="en-US" altLang="ko-KR" sz="2000" b="0" u="sng">
                <a:latin typeface="굴림" panose="020B0600000101010101" pitchFamily="50" charset="-127"/>
              </a:rPr>
              <a:t>1</a:t>
            </a:r>
            <a:r>
              <a:rPr lang="en-US" altLang="ko-KR" sz="2000" b="0">
                <a:latin typeface="굴림" panose="020B0600000101010101" pitchFamily="50" charset="-127"/>
              </a:rPr>
              <a:t>    ------   6</a:t>
            </a:r>
            <a:r>
              <a:rPr lang="ko-KR" altLang="en-US" sz="2000" b="0">
                <a:latin typeface="굴림" panose="020B0600000101010101" pitchFamily="50" charset="-127"/>
              </a:rPr>
              <a:t>비트 입력</a:t>
            </a:r>
            <a:endParaRPr lang="ko-KR" altLang="en-US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">
            <a:extLst>
              <a:ext uri="{FF2B5EF4-FFF2-40B4-BE49-F238E27FC236}">
                <a16:creationId xmlns:a16="http://schemas.microsoft.com/office/drawing/2014/main" id="{26388B59-73FF-44E6-95FF-6DCA21A9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0544B-13AD-413C-93F8-304114364A45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F245B5FD-7ACE-42C9-9A53-F3FA58B01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S-box Table</a:t>
            </a:r>
          </a:p>
        </p:txBody>
      </p:sp>
      <p:grpSp>
        <p:nvGrpSpPr>
          <p:cNvPr id="176155" name="Group 27">
            <a:extLst>
              <a:ext uri="{FF2B5EF4-FFF2-40B4-BE49-F238E27FC236}">
                <a16:creationId xmlns:a16="http://schemas.microsoft.com/office/drawing/2014/main" id="{9F888E3D-D369-4B84-A66A-D3E5DAA8D4C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219200"/>
            <a:ext cx="7170738" cy="4800600"/>
            <a:chOff x="624" y="1146"/>
            <a:chExt cx="4517" cy="2651"/>
          </a:xfrm>
        </p:grpSpPr>
        <p:sp>
          <p:nvSpPr>
            <p:cNvPr id="176133" name="Rectangle 5">
              <a:extLst>
                <a:ext uri="{FF2B5EF4-FFF2-40B4-BE49-F238E27FC236}">
                  <a16:creationId xmlns:a16="http://schemas.microsoft.com/office/drawing/2014/main" id="{3D2CF3B8-54C1-497E-99CC-00B01AE0F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09"/>
              <a:ext cx="416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              0   1   2   3   4   5   6   7   8   9   10  11  12  13  14  15</a:t>
              </a:r>
              <a:endParaRPr lang="en-US" altLang="ko-KR"/>
            </a:p>
          </p:txBody>
        </p:sp>
        <p:sp>
          <p:nvSpPr>
            <p:cNvPr id="176134" name="Rectangle 6">
              <a:extLst>
                <a:ext uri="{FF2B5EF4-FFF2-40B4-BE49-F238E27FC236}">
                  <a16:creationId xmlns:a16="http://schemas.microsoft.com/office/drawing/2014/main" id="{F9803107-D5C0-4B3F-B720-EDABF2ABF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9"/>
              <a:ext cx="410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s1     0      14  4   13  1   2   15  11  8   3   10  6   12  5   9   0   7</a:t>
              </a:r>
              <a:endParaRPr lang="en-US" altLang="ko-KR"/>
            </a:p>
          </p:txBody>
        </p:sp>
        <p:sp>
          <p:nvSpPr>
            <p:cNvPr id="176135" name="Rectangle 7">
              <a:extLst>
                <a:ext uri="{FF2B5EF4-FFF2-40B4-BE49-F238E27FC236}">
                  <a16:creationId xmlns:a16="http://schemas.microsoft.com/office/drawing/2014/main" id="{C0E4F452-D3E5-45D8-9BA4-27FBFAC4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88"/>
              <a:ext cx="410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Row    1      0   15  7   4   14  2   13  1   10  6   12  11  9   5   3   8</a:t>
              </a:r>
              <a:endParaRPr lang="en-US" altLang="ko-KR"/>
            </a:p>
          </p:txBody>
        </p:sp>
        <p:sp>
          <p:nvSpPr>
            <p:cNvPr id="176136" name="Rectangle 8">
              <a:extLst>
                <a:ext uri="{FF2B5EF4-FFF2-40B4-BE49-F238E27FC236}">
                  <a16:creationId xmlns:a16="http://schemas.microsoft.com/office/drawing/2014/main" id="{F6B2839E-6B88-4F5A-A390-F679F2A0B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77"/>
              <a:ext cx="410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       2      4   1   14  8   13  6   2   11  15  12  9   7   3   10  5   0</a:t>
              </a:r>
              <a:endParaRPr lang="en-US" altLang="ko-KR"/>
            </a:p>
          </p:txBody>
        </p:sp>
        <p:sp>
          <p:nvSpPr>
            <p:cNvPr id="176137" name="Rectangle 9">
              <a:extLst>
                <a:ext uri="{FF2B5EF4-FFF2-40B4-BE49-F238E27FC236}">
                  <a16:creationId xmlns:a16="http://schemas.microsoft.com/office/drawing/2014/main" id="{4C53F75D-7689-45E6-9823-2420D520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6"/>
              <a:ext cx="4160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       3      15  12  8   2   4   9   1   7   5   11  3   14  10  0   6   13</a:t>
              </a:r>
              <a:endParaRPr lang="en-US" altLang="ko-KR"/>
            </a:p>
          </p:txBody>
        </p:sp>
        <p:sp>
          <p:nvSpPr>
            <p:cNvPr id="176138" name="Rectangle 10">
              <a:extLst>
                <a:ext uri="{FF2B5EF4-FFF2-40B4-BE49-F238E27FC236}">
                  <a16:creationId xmlns:a16="http://schemas.microsoft.com/office/drawing/2014/main" id="{57473BEB-7714-453A-9EB3-20D204E8A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155"/>
              <a:ext cx="416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s2     0      15  1   8   14  6   11  3   4   9   7   2   13  12  0   5   10</a:t>
              </a:r>
              <a:endParaRPr lang="en-US" altLang="ko-KR"/>
            </a:p>
          </p:txBody>
        </p:sp>
        <p:sp>
          <p:nvSpPr>
            <p:cNvPr id="176139" name="Rectangle 11">
              <a:extLst>
                <a:ext uri="{FF2B5EF4-FFF2-40B4-BE49-F238E27FC236}">
                  <a16:creationId xmlns:a16="http://schemas.microsoft.com/office/drawing/2014/main" id="{DD6FDAED-4884-4648-B3CA-EF8C9B6E2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44"/>
              <a:ext cx="416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Row    1       3   13  4   7   15  2   8   14  12  0   1   10  6   9   11  5</a:t>
              </a:r>
              <a:endParaRPr lang="en-US" altLang="ko-KR"/>
            </a:p>
          </p:txBody>
        </p:sp>
        <p:sp>
          <p:nvSpPr>
            <p:cNvPr id="176140" name="Rectangle 12">
              <a:extLst>
                <a:ext uri="{FF2B5EF4-FFF2-40B4-BE49-F238E27FC236}">
                  <a16:creationId xmlns:a16="http://schemas.microsoft.com/office/drawing/2014/main" id="{1AF48259-B123-4FC9-801F-23770D894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34"/>
              <a:ext cx="421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       2       0   14  7   11  10  4   13  1   5   8   12  6   9   3   2   15</a:t>
              </a:r>
              <a:endParaRPr lang="en-US" altLang="ko-KR"/>
            </a:p>
          </p:txBody>
        </p:sp>
        <p:sp>
          <p:nvSpPr>
            <p:cNvPr id="176141" name="Rectangle 13">
              <a:extLst>
                <a:ext uri="{FF2B5EF4-FFF2-40B4-BE49-F238E27FC236}">
                  <a16:creationId xmlns:a16="http://schemas.microsoft.com/office/drawing/2014/main" id="{50BC90A7-5D28-4302-9C9C-F10C768E9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23"/>
              <a:ext cx="416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       3       13  8  10   1   3   15  4   2   11  6   7   12  0   5   14  9</a:t>
              </a:r>
              <a:endParaRPr lang="en-US" altLang="ko-KR"/>
            </a:p>
          </p:txBody>
        </p:sp>
        <p:sp>
          <p:nvSpPr>
            <p:cNvPr id="176142" name="Rectangle 14">
              <a:extLst>
                <a:ext uri="{FF2B5EF4-FFF2-40B4-BE49-F238E27FC236}">
                  <a16:creationId xmlns:a16="http://schemas.microsoft.com/office/drawing/2014/main" id="{9C71EB33-9C2D-4087-B6DB-99757F35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12"/>
              <a:ext cx="374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  :       :       :      :      :      :      :      :      :      :</a:t>
              </a:r>
              <a:endParaRPr lang="en-US" altLang="ko-KR"/>
            </a:p>
          </p:txBody>
        </p:sp>
        <p:sp>
          <p:nvSpPr>
            <p:cNvPr id="176143" name="Rectangle 15">
              <a:extLst>
                <a:ext uri="{FF2B5EF4-FFF2-40B4-BE49-F238E27FC236}">
                  <a16:creationId xmlns:a16="http://schemas.microsoft.com/office/drawing/2014/main" id="{C5BC8FC6-6882-4399-A8C5-C106CA192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01"/>
              <a:ext cx="416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s8     0      13  2   8   4   6   15  11  1   10  9   3   14  5   0   12   7</a:t>
              </a:r>
              <a:endParaRPr lang="en-US" altLang="ko-KR"/>
            </a:p>
          </p:txBody>
        </p:sp>
        <p:sp>
          <p:nvSpPr>
            <p:cNvPr id="176144" name="Rectangle 16">
              <a:extLst>
                <a:ext uri="{FF2B5EF4-FFF2-40B4-BE49-F238E27FC236}">
                  <a16:creationId xmlns:a16="http://schemas.microsoft.com/office/drawing/2014/main" id="{D135A8A3-903E-4696-A76F-2BBF067C2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90"/>
              <a:ext cx="416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Row    1       1   15  13  8   10  3   7   4   12  5   6   11  0   14  9   2</a:t>
              </a:r>
              <a:endParaRPr lang="en-US" altLang="ko-KR"/>
            </a:p>
          </p:txBody>
        </p:sp>
        <p:sp>
          <p:nvSpPr>
            <p:cNvPr id="176145" name="Rectangle 17">
              <a:extLst>
                <a:ext uri="{FF2B5EF4-FFF2-40B4-BE49-F238E27FC236}">
                  <a16:creationId xmlns:a16="http://schemas.microsoft.com/office/drawing/2014/main" id="{6619574C-722A-4E69-9256-C30E9B79C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80"/>
              <a:ext cx="4160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       2       7   11  4   1   9   12  14  2   0   6   10  13  15  3   5   8</a:t>
              </a:r>
              <a:endParaRPr lang="en-US" altLang="ko-KR"/>
            </a:p>
          </p:txBody>
        </p:sp>
        <p:sp>
          <p:nvSpPr>
            <p:cNvPr id="176146" name="Rectangle 18">
              <a:extLst>
                <a:ext uri="{FF2B5EF4-FFF2-40B4-BE49-F238E27FC236}">
                  <a16:creationId xmlns:a16="http://schemas.microsoft.com/office/drawing/2014/main" id="{82AE5C65-9F24-4837-8C61-7B9EAAE4F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669"/>
              <a:ext cx="421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 b="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       3       2   1   14  7   4   10  8   13  15  12  9   0   3   5   6   11</a:t>
              </a:r>
              <a:endParaRPr lang="en-US" altLang="ko-KR"/>
            </a:p>
          </p:txBody>
        </p:sp>
        <p:sp>
          <p:nvSpPr>
            <p:cNvPr id="176147" name="Rectangle 19">
              <a:extLst>
                <a:ext uri="{FF2B5EF4-FFF2-40B4-BE49-F238E27FC236}">
                  <a16:creationId xmlns:a16="http://schemas.microsoft.com/office/drawing/2014/main" id="{B6B9E8FC-0B58-456E-9BBA-FAC95964A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1146"/>
              <a:ext cx="4449" cy="949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48" name="Line 20">
              <a:extLst>
                <a:ext uri="{FF2B5EF4-FFF2-40B4-BE49-F238E27FC236}">
                  <a16:creationId xmlns:a16="http://schemas.microsoft.com/office/drawing/2014/main" id="{282663BC-DF1B-4DDB-B831-0121EA9ED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" y="1336"/>
              <a:ext cx="444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49" name="Line 21">
              <a:extLst>
                <a:ext uri="{FF2B5EF4-FFF2-40B4-BE49-F238E27FC236}">
                  <a16:creationId xmlns:a16="http://schemas.microsoft.com/office/drawing/2014/main" id="{C8087390-9E9D-42C1-84EF-ADA602DB4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146"/>
              <a:ext cx="1" cy="9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0" name="Rectangle 22">
              <a:extLst>
                <a:ext uri="{FF2B5EF4-FFF2-40B4-BE49-F238E27FC236}">
                  <a16:creationId xmlns:a16="http://schemas.microsoft.com/office/drawing/2014/main" id="{88053E54-113B-440B-B95C-61D6B380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2092"/>
              <a:ext cx="4449" cy="759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1" name="Line 23">
              <a:extLst>
                <a:ext uri="{FF2B5EF4-FFF2-40B4-BE49-F238E27FC236}">
                  <a16:creationId xmlns:a16="http://schemas.microsoft.com/office/drawing/2014/main" id="{C84165B7-009A-48AC-AABD-1D2FB2910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092"/>
              <a:ext cx="1" cy="7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2" name="Rectangle 24">
              <a:extLst>
                <a:ext uri="{FF2B5EF4-FFF2-40B4-BE49-F238E27FC236}">
                  <a16:creationId xmlns:a16="http://schemas.microsoft.com/office/drawing/2014/main" id="{D9C30FBE-956E-4465-B19B-9B1CC83E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3038"/>
              <a:ext cx="4449" cy="759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3" name="Line 25">
              <a:extLst>
                <a:ext uri="{FF2B5EF4-FFF2-40B4-BE49-F238E27FC236}">
                  <a16:creationId xmlns:a16="http://schemas.microsoft.com/office/drawing/2014/main" id="{DB31D477-A6B5-4B3F-B1FC-ED04FB79C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038"/>
              <a:ext cx="1" cy="7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4" name="Line 26">
              <a:extLst>
                <a:ext uri="{FF2B5EF4-FFF2-40B4-BE49-F238E27FC236}">
                  <a16:creationId xmlns:a16="http://schemas.microsoft.com/office/drawing/2014/main" id="{D16272DC-76CF-42DD-B605-DE975F84F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" y="1146"/>
              <a:ext cx="684" cy="19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3">
            <a:extLst>
              <a:ext uri="{FF2B5EF4-FFF2-40B4-BE49-F238E27FC236}">
                <a16:creationId xmlns:a16="http://schemas.microsoft.com/office/drawing/2014/main" id="{FCC75FC9-D7FE-45B6-A230-2C9FD3B41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95901-4879-4FC1-B355-5E982C0889AF}" type="slidenum">
              <a:rPr lang="en-US" altLang="ko-KR"/>
              <a:pPr/>
              <a:t>12</a:t>
            </a:fld>
            <a:endParaRPr lang="en-US" altLang="ko-KR"/>
          </a:p>
        </p:txBody>
      </p:sp>
      <p:grpSp>
        <p:nvGrpSpPr>
          <p:cNvPr id="153657" name="Group 57">
            <a:extLst>
              <a:ext uri="{FF2B5EF4-FFF2-40B4-BE49-F238E27FC236}">
                <a16:creationId xmlns:a16="http://schemas.microsoft.com/office/drawing/2014/main" id="{9252B91A-0696-435C-AA58-02F2FAB37EA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143000"/>
            <a:ext cx="7315200" cy="5065713"/>
            <a:chOff x="480" y="720"/>
            <a:chExt cx="4608" cy="3191"/>
          </a:xfrm>
        </p:grpSpPr>
        <p:sp>
          <p:nvSpPr>
            <p:cNvPr id="153604" name="Rectangle 4">
              <a:extLst>
                <a:ext uri="{FF2B5EF4-FFF2-40B4-BE49-F238E27FC236}">
                  <a16:creationId xmlns:a16="http://schemas.microsoft.com/office/drawing/2014/main" id="{78F3CC6B-ED0A-4687-9D76-FAC538452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720"/>
              <a:ext cx="1410" cy="19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키</a:t>
              </a:r>
            </a:p>
          </p:txBody>
        </p:sp>
        <p:sp>
          <p:nvSpPr>
            <p:cNvPr id="153605" name="Rectangle 5">
              <a:extLst>
                <a:ext uri="{FF2B5EF4-FFF2-40B4-BE49-F238E27FC236}">
                  <a16:creationId xmlns:a16="http://schemas.microsoft.com/office/drawing/2014/main" id="{6EA3F0C4-A9ED-4577-8B26-9D9D7214C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" y="1081"/>
              <a:ext cx="936" cy="249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shade val="69804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선택 치환</a:t>
              </a:r>
            </a:p>
          </p:txBody>
        </p:sp>
        <p:sp>
          <p:nvSpPr>
            <p:cNvPr id="153606" name="Freeform 6">
              <a:extLst>
                <a:ext uri="{FF2B5EF4-FFF2-40B4-BE49-F238E27FC236}">
                  <a16:creationId xmlns:a16="http://schemas.microsoft.com/office/drawing/2014/main" id="{83A671D4-D92F-448B-981B-2A606FEA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1437"/>
              <a:ext cx="1539" cy="104"/>
            </a:xfrm>
            <a:custGeom>
              <a:avLst/>
              <a:gdLst>
                <a:gd name="T0" fmla="*/ 0 w 1249"/>
                <a:gd name="T1" fmla="*/ 96 h 97"/>
                <a:gd name="T2" fmla="*/ 0 w 1249"/>
                <a:gd name="T3" fmla="*/ 0 h 97"/>
                <a:gd name="T4" fmla="*/ 1248 w 1249"/>
                <a:gd name="T5" fmla="*/ 0 h 97"/>
                <a:gd name="T6" fmla="*/ 1248 w 1249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9" h="97">
                  <a:moveTo>
                    <a:pt x="0" y="96"/>
                  </a:moveTo>
                  <a:lnTo>
                    <a:pt x="0" y="0"/>
                  </a:lnTo>
                  <a:lnTo>
                    <a:pt x="1248" y="0"/>
                  </a:lnTo>
                  <a:lnTo>
                    <a:pt x="1248" y="96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07" name="Line 7">
              <a:extLst>
                <a:ext uri="{FF2B5EF4-FFF2-40B4-BE49-F238E27FC236}">
                  <a16:creationId xmlns:a16="http://schemas.microsoft.com/office/drawing/2014/main" id="{0BB8737F-8699-4F9F-9F69-A6D0D4CF7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922"/>
              <a:ext cx="0" cy="1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08" name="Line 8">
              <a:extLst>
                <a:ext uri="{FF2B5EF4-FFF2-40B4-BE49-F238E27FC236}">
                  <a16:creationId xmlns:a16="http://schemas.microsoft.com/office/drawing/2014/main" id="{E19D074A-4502-4EDB-96BC-B3A45C16A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1334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09" name="Rectangle 9">
              <a:extLst>
                <a:ext uri="{FF2B5EF4-FFF2-40B4-BE49-F238E27FC236}">
                  <a16:creationId xmlns:a16="http://schemas.microsoft.com/office/drawing/2014/main" id="{6D00355F-407C-4FA4-BA8B-0536FB3D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544"/>
              <a:ext cx="523" cy="19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c</a:t>
              </a:r>
              <a:r>
                <a:rPr lang="en-US" altLang="ko-KR" sz="1400" b="0" baseline="-25000">
                  <a:latin typeface="Arial" panose="020B0604020202020204" pitchFamily="34" charset="0"/>
                  <a:ea typeface="돋움" panose="020B0600000101010101" pitchFamily="50" charset="-127"/>
                </a:rPr>
                <a:t>0</a:t>
              </a:r>
            </a:p>
          </p:txBody>
        </p:sp>
        <p:sp>
          <p:nvSpPr>
            <p:cNvPr id="153610" name="Rectangle 10">
              <a:extLst>
                <a:ext uri="{FF2B5EF4-FFF2-40B4-BE49-F238E27FC236}">
                  <a16:creationId xmlns:a16="http://schemas.microsoft.com/office/drawing/2014/main" id="{6B61C35A-4116-4D7A-A0D9-0CB1C9828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854"/>
              <a:ext cx="877" cy="19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좌측 쉬프트</a:t>
              </a:r>
            </a:p>
          </p:txBody>
        </p:sp>
        <p:sp>
          <p:nvSpPr>
            <p:cNvPr id="153611" name="Rectangle 11">
              <a:extLst>
                <a:ext uri="{FF2B5EF4-FFF2-40B4-BE49-F238E27FC236}">
                  <a16:creationId xmlns:a16="http://schemas.microsoft.com/office/drawing/2014/main" id="{B93230D7-8F2F-4B02-84E3-00C0D4C9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163"/>
              <a:ext cx="523" cy="19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c</a:t>
              </a:r>
              <a:r>
                <a:rPr lang="en-US" altLang="ko-KR" sz="1400" b="0" baseline="-25000">
                  <a:latin typeface="Arial" panose="020B0604020202020204" pitchFamily="34" charset="0"/>
                  <a:ea typeface="돋움" panose="020B0600000101010101" pitchFamily="50" charset="-127"/>
                </a:rPr>
                <a:t>1</a:t>
              </a:r>
            </a:p>
          </p:txBody>
        </p:sp>
        <p:sp>
          <p:nvSpPr>
            <p:cNvPr id="153612" name="Rectangle 12">
              <a:extLst>
                <a:ext uri="{FF2B5EF4-FFF2-40B4-BE49-F238E27FC236}">
                  <a16:creationId xmlns:a16="http://schemas.microsoft.com/office/drawing/2014/main" id="{A1FC3E05-7DCF-4C04-B96A-3453E2837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833"/>
              <a:ext cx="523" cy="19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c</a:t>
              </a:r>
              <a:r>
                <a:rPr lang="en-US" altLang="ko-KR" sz="1400" b="0" baseline="-25000">
                  <a:latin typeface="Arial" panose="020B0604020202020204" pitchFamily="34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53613" name="Rectangle 13">
              <a:extLst>
                <a:ext uri="{FF2B5EF4-FFF2-40B4-BE49-F238E27FC236}">
                  <a16:creationId xmlns:a16="http://schemas.microsoft.com/office/drawing/2014/main" id="{07B0ADB7-8B69-4A9E-9D4E-762FAD7FA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23"/>
              <a:ext cx="877" cy="19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좌측 쉬프트</a:t>
              </a:r>
            </a:p>
          </p:txBody>
        </p:sp>
        <p:sp>
          <p:nvSpPr>
            <p:cNvPr id="153614" name="Rectangle 14">
              <a:extLst>
                <a:ext uri="{FF2B5EF4-FFF2-40B4-BE49-F238E27FC236}">
                  <a16:creationId xmlns:a16="http://schemas.microsoft.com/office/drawing/2014/main" id="{67661CD5-3CDD-442B-9626-8CA98F519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657"/>
              <a:ext cx="523" cy="19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c</a:t>
              </a:r>
              <a:r>
                <a:rPr lang="en-US" altLang="ko-KR" sz="1400" b="0" baseline="-25000">
                  <a:latin typeface="Arial" panose="020B0604020202020204" pitchFamily="34" charset="0"/>
                  <a:ea typeface="돋움" panose="020B0600000101010101" pitchFamily="50" charset="-127"/>
                </a:rPr>
                <a:t>15</a:t>
              </a:r>
            </a:p>
          </p:txBody>
        </p:sp>
        <p:sp>
          <p:nvSpPr>
            <p:cNvPr id="153615" name="Rectangle 15">
              <a:extLst>
                <a:ext uri="{FF2B5EF4-FFF2-40B4-BE49-F238E27FC236}">
                  <a16:creationId xmlns:a16="http://schemas.microsoft.com/office/drawing/2014/main" id="{2E521CAE-9DF3-43AA-AEC0-4AA561B9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48"/>
              <a:ext cx="877" cy="19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좌측 쉬프트</a:t>
              </a:r>
            </a:p>
          </p:txBody>
        </p:sp>
        <p:sp>
          <p:nvSpPr>
            <p:cNvPr id="153616" name="Line 16">
              <a:extLst>
                <a:ext uri="{FF2B5EF4-FFF2-40B4-BE49-F238E27FC236}">
                  <a16:creationId xmlns:a16="http://schemas.microsoft.com/office/drawing/2014/main" id="{1014E89E-A8AE-4367-9FE7-59E3C1475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1746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17" name="Line 17">
              <a:extLst>
                <a:ext uri="{FF2B5EF4-FFF2-40B4-BE49-F238E27FC236}">
                  <a16:creationId xmlns:a16="http://schemas.microsoft.com/office/drawing/2014/main" id="{272DAC67-60A8-4CFA-9E97-E3B6E56E5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2055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18" name="Line 18">
              <a:extLst>
                <a:ext uri="{FF2B5EF4-FFF2-40B4-BE49-F238E27FC236}">
                  <a16:creationId xmlns:a16="http://schemas.microsoft.com/office/drawing/2014/main" id="{C3722E5B-2024-49A8-8D18-4AC516A51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2365"/>
              <a:ext cx="0" cy="1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19" name="Line 19">
              <a:extLst>
                <a:ext uri="{FF2B5EF4-FFF2-40B4-BE49-F238E27FC236}">
                  <a16:creationId xmlns:a16="http://schemas.microsoft.com/office/drawing/2014/main" id="{9F82C63F-2EB8-4986-8B11-445253D8B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2725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20" name="Line 20">
              <a:extLst>
                <a:ext uri="{FF2B5EF4-FFF2-40B4-BE49-F238E27FC236}">
                  <a16:creationId xmlns:a16="http://schemas.microsoft.com/office/drawing/2014/main" id="{B01DE829-3889-4629-8A9C-F4E68E366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034"/>
              <a:ext cx="0" cy="15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21" name="Line 21">
              <a:extLst>
                <a:ext uri="{FF2B5EF4-FFF2-40B4-BE49-F238E27FC236}">
                  <a16:creationId xmlns:a16="http://schemas.microsoft.com/office/drawing/2014/main" id="{46CECB16-09A2-4464-8763-E5F1EA41D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241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22" name="Line 22">
              <a:extLst>
                <a:ext uri="{FF2B5EF4-FFF2-40B4-BE49-F238E27FC236}">
                  <a16:creationId xmlns:a16="http://schemas.microsoft.com/office/drawing/2014/main" id="{70E11BED-80E3-4FEA-89C8-5654931F9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550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23" name="Rectangle 23">
              <a:extLst>
                <a:ext uri="{FF2B5EF4-FFF2-40B4-BE49-F238E27FC236}">
                  <a16:creationId xmlns:a16="http://schemas.microsoft.com/office/drawing/2014/main" id="{B0393971-D208-45ED-B9B3-847AFD2C2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544"/>
              <a:ext cx="522" cy="19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d</a:t>
              </a:r>
              <a:r>
                <a:rPr lang="en-US" altLang="ko-KR" sz="1400" b="0" baseline="-25000">
                  <a:latin typeface="Arial" panose="020B0604020202020204" pitchFamily="34" charset="0"/>
                  <a:ea typeface="돋움" panose="020B0600000101010101" pitchFamily="50" charset="-127"/>
                </a:rPr>
                <a:t>0</a:t>
              </a:r>
            </a:p>
          </p:txBody>
        </p:sp>
        <p:sp>
          <p:nvSpPr>
            <p:cNvPr id="153624" name="Rectangle 24">
              <a:extLst>
                <a:ext uri="{FF2B5EF4-FFF2-40B4-BE49-F238E27FC236}">
                  <a16:creationId xmlns:a16="http://schemas.microsoft.com/office/drawing/2014/main" id="{96A4E058-975A-411F-84E8-C616BC6FF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854"/>
              <a:ext cx="877" cy="19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좌측 쉬프트</a:t>
              </a:r>
            </a:p>
          </p:txBody>
        </p:sp>
        <p:sp>
          <p:nvSpPr>
            <p:cNvPr id="153625" name="Rectangle 25">
              <a:extLst>
                <a:ext uri="{FF2B5EF4-FFF2-40B4-BE49-F238E27FC236}">
                  <a16:creationId xmlns:a16="http://schemas.microsoft.com/office/drawing/2014/main" id="{28D126C5-E837-4EFE-AE8B-E937FC95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163"/>
              <a:ext cx="522" cy="19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d</a:t>
              </a:r>
              <a:r>
                <a:rPr lang="en-US" altLang="ko-KR" sz="1400" b="0" baseline="-25000">
                  <a:latin typeface="Arial" panose="020B0604020202020204" pitchFamily="34" charset="0"/>
                  <a:ea typeface="돋움" panose="020B0600000101010101" pitchFamily="50" charset="-127"/>
                </a:rPr>
                <a:t>1</a:t>
              </a:r>
            </a:p>
          </p:txBody>
        </p:sp>
        <p:sp>
          <p:nvSpPr>
            <p:cNvPr id="153626" name="Rectangle 26">
              <a:extLst>
                <a:ext uri="{FF2B5EF4-FFF2-40B4-BE49-F238E27FC236}">
                  <a16:creationId xmlns:a16="http://schemas.microsoft.com/office/drawing/2014/main" id="{108AD41E-301A-46BF-BEC7-EC7E8A1B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833"/>
              <a:ext cx="522" cy="19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d</a:t>
              </a:r>
              <a:r>
                <a:rPr lang="en-US" altLang="ko-KR" sz="1400" b="0" baseline="-25000">
                  <a:latin typeface="Arial" panose="020B0604020202020204" pitchFamily="34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53627" name="Rectangle 27">
              <a:extLst>
                <a:ext uri="{FF2B5EF4-FFF2-40B4-BE49-F238E27FC236}">
                  <a16:creationId xmlns:a16="http://schemas.microsoft.com/office/drawing/2014/main" id="{56D26530-3961-467D-81D4-A186022F7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523"/>
              <a:ext cx="877" cy="19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좌측 쉬프트</a:t>
              </a:r>
            </a:p>
          </p:txBody>
        </p:sp>
        <p:sp>
          <p:nvSpPr>
            <p:cNvPr id="153628" name="Rectangle 28">
              <a:extLst>
                <a:ext uri="{FF2B5EF4-FFF2-40B4-BE49-F238E27FC236}">
                  <a16:creationId xmlns:a16="http://schemas.microsoft.com/office/drawing/2014/main" id="{C0E5F1EF-9CC8-4ACB-9248-E13315A6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3657"/>
              <a:ext cx="522" cy="19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d</a:t>
              </a:r>
              <a:r>
                <a:rPr lang="en-US" altLang="ko-KR" sz="1400" b="0" baseline="-25000">
                  <a:latin typeface="Arial" panose="020B0604020202020204" pitchFamily="34" charset="0"/>
                  <a:ea typeface="돋움" panose="020B0600000101010101" pitchFamily="50" charset="-127"/>
                </a:rPr>
                <a:t>15</a:t>
              </a:r>
            </a:p>
          </p:txBody>
        </p:sp>
        <p:sp>
          <p:nvSpPr>
            <p:cNvPr id="153629" name="Rectangle 29">
              <a:extLst>
                <a:ext uri="{FF2B5EF4-FFF2-40B4-BE49-F238E27FC236}">
                  <a16:creationId xmlns:a16="http://schemas.microsoft.com/office/drawing/2014/main" id="{5D220F7C-8EF2-4BF9-9F57-F00DF69B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3348"/>
              <a:ext cx="877" cy="19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647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좌측 쉬프트</a:t>
              </a:r>
            </a:p>
          </p:txBody>
        </p:sp>
        <p:sp>
          <p:nvSpPr>
            <p:cNvPr id="153630" name="Line 30">
              <a:extLst>
                <a:ext uri="{FF2B5EF4-FFF2-40B4-BE49-F238E27FC236}">
                  <a16:creationId xmlns:a16="http://schemas.microsoft.com/office/drawing/2014/main" id="{7DC54B94-FDC8-4A42-A724-A3415252E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1746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31" name="Line 31">
              <a:extLst>
                <a:ext uri="{FF2B5EF4-FFF2-40B4-BE49-F238E27FC236}">
                  <a16:creationId xmlns:a16="http://schemas.microsoft.com/office/drawing/2014/main" id="{06B1C7DE-A33E-4B08-AAED-0C36F48E8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2055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32" name="Line 32">
              <a:extLst>
                <a:ext uri="{FF2B5EF4-FFF2-40B4-BE49-F238E27FC236}">
                  <a16:creationId xmlns:a16="http://schemas.microsoft.com/office/drawing/2014/main" id="{6CDD7098-4C7A-43E1-924D-A55256B75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2365"/>
              <a:ext cx="0" cy="1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33" name="Line 33">
              <a:extLst>
                <a:ext uri="{FF2B5EF4-FFF2-40B4-BE49-F238E27FC236}">
                  <a16:creationId xmlns:a16="http://schemas.microsoft.com/office/drawing/2014/main" id="{49452C12-9225-4E1E-9126-B97C9D6E8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2725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34" name="Line 34">
              <a:extLst>
                <a:ext uri="{FF2B5EF4-FFF2-40B4-BE49-F238E27FC236}">
                  <a16:creationId xmlns:a16="http://schemas.microsoft.com/office/drawing/2014/main" id="{0D3CE38C-879E-49B4-B778-D54CD1930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3034"/>
              <a:ext cx="0" cy="15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35" name="Line 35">
              <a:extLst>
                <a:ext uri="{FF2B5EF4-FFF2-40B4-BE49-F238E27FC236}">
                  <a16:creationId xmlns:a16="http://schemas.microsoft.com/office/drawing/2014/main" id="{3312D14A-3D31-45CF-AFB7-461C5479A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3241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36" name="Line 36">
              <a:extLst>
                <a:ext uri="{FF2B5EF4-FFF2-40B4-BE49-F238E27FC236}">
                  <a16:creationId xmlns:a16="http://schemas.microsoft.com/office/drawing/2014/main" id="{5B407A21-984F-4587-B995-4BDE4A672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3550"/>
              <a:ext cx="0" cy="10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37" name="Line 37">
              <a:extLst>
                <a:ext uri="{FF2B5EF4-FFF2-40B4-BE49-F238E27FC236}">
                  <a16:creationId xmlns:a16="http://schemas.microsoft.com/office/drawing/2014/main" id="{D243A927-367C-4D82-94B0-6D0B75A2E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2416"/>
              <a:ext cx="2129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38" name="Line 38">
              <a:extLst>
                <a:ext uri="{FF2B5EF4-FFF2-40B4-BE49-F238E27FC236}">
                  <a16:creationId xmlns:a16="http://schemas.microsoft.com/office/drawing/2014/main" id="{ED836DF6-7E21-49DF-ACEC-D28979A6A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086"/>
              <a:ext cx="2129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39" name="Rectangle 39">
              <a:extLst>
                <a:ext uri="{FF2B5EF4-FFF2-40B4-BE49-F238E27FC236}">
                  <a16:creationId xmlns:a16="http://schemas.microsoft.com/office/drawing/2014/main" id="{05CE7939-1409-431B-9FD3-687D5071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2317"/>
              <a:ext cx="759" cy="19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선택치환</a:t>
              </a:r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53640" name="Rectangle 40">
              <a:extLst>
                <a:ext uri="{FF2B5EF4-FFF2-40B4-BE49-F238E27FC236}">
                  <a16:creationId xmlns:a16="http://schemas.microsoft.com/office/drawing/2014/main" id="{B920A795-672E-4FDD-AB4A-3CEE4F2C4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2987"/>
              <a:ext cx="759" cy="19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선택치환</a:t>
              </a:r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53641" name="Line 41">
              <a:extLst>
                <a:ext uri="{FF2B5EF4-FFF2-40B4-BE49-F238E27FC236}">
                  <a16:creationId xmlns:a16="http://schemas.microsoft.com/office/drawing/2014/main" id="{7C2B3C9F-9513-4E68-8F44-C1EC86478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3859"/>
              <a:ext cx="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42" name="Rectangle 42">
              <a:extLst>
                <a:ext uri="{FF2B5EF4-FFF2-40B4-BE49-F238E27FC236}">
                  <a16:creationId xmlns:a16="http://schemas.microsoft.com/office/drawing/2014/main" id="{571F0FC8-E2BF-4A6A-A94F-6E717833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3709"/>
              <a:ext cx="759" cy="19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ko-KR" altLang="en-US" sz="1400" b="0">
                  <a:latin typeface="Arial" panose="020B0604020202020204" pitchFamily="34" charset="0"/>
                  <a:ea typeface="돋움" panose="020B0600000101010101" pitchFamily="50" charset="-127"/>
                </a:rPr>
                <a:t>선택치환</a:t>
              </a:r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53643" name="Freeform 43">
              <a:extLst>
                <a:ext uri="{FF2B5EF4-FFF2-40B4-BE49-F238E27FC236}">
                  <a16:creationId xmlns:a16="http://schemas.microsoft.com/office/drawing/2014/main" id="{6D1EA463-2E31-4FC5-81EC-325235B46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3807"/>
              <a:ext cx="2130" cy="104"/>
            </a:xfrm>
            <a:custGeom>
              <a:avLst/>
              <a:gdLst>
                <a:gd name="T0" fmla="*/ 0 w 1729"/>
                <a:gd name="T1" fmla="*/ 48 h 97"/>
                <a:gd name="T2" fmla="*/ 0 w 1729"/>
                <a:gd name="T3" fmla="*/ 96 h 97"/>
                <a:gd name="T4" fmla="*/ 1584 w 1729"/>
                <a:gd name="T5" fmla="*/ 96 h 97"/>
                <a:gd name="T6" fmla="*/ 1584 w 1729"/>
                <a:gd name="T7" fmla="*/ 0 h 97"/>
                <a:gd name="T8" fmla="*/ 1566 w 1729"/>
                <a:gd name="T9" fmla="*/ 0 h 97"/>
                <a:gd name="T10" fmla="*/ 1728 w 1729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97">
                  <a:moveTo>
                    <a:pt x="0" y="48"/>
                  </a:moveTo>
                  <a:lnTo>
                    <a:pt x="0" y="96"/>
                  </a:lnTo>
                  <a:lnTo>
                    <a:pt x="1584" y="96"/>
                  </a:lnTo>
                  <a:lnTo>
                    <a:pt x="1584" y="0"/>
                  </a:lnTo>
                  <a:lnTo>
                    <a:pt x="1566" y="0"/>
                  </a:lnTo>
                  <a:lnTo>
                    <a:pt x="1728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44" name="Line 44">
              <a:extLst>
                <a:ext uri="{FF2B5EF4-FFF2-40B4-BE49-F238E27FC236}">
                  <a16:creationId xmlns:a16="http://schemas.microsoft.com/office/drawing/2014/main" id="{E2EA601B-0EDB-4917-AB94-913774965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16"/>
              <a:ext cx="41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45" name="Line 45">
              <a:extLst>
                <a:ext uri="{FF2B5EF4-FFF2-40B4-BE49-F238E27FC236}">
                  <a16:creationId xmlns:a16="http://schemas.microsoft.com/office/drawing/2014/main" id="{A32337CE-709D-4A73-9B03-A156CFCF5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807"/>
              <a:ext cx="41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46" name="Line 46">
              <a:extLst>
                <a:ext uri="{FF2B5EF4-FFF2-40B4-BE49-F238E27FC236}">
                  <a16:creationId xmlns:a16="http://schemas.microsoft.com/office/drawing/2014/main" id="{D04F1EFB-9BAC-4FB9-BA71-2C8721ED8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086"/>
              <a:ext cx="41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47" name="Rectangle 47">
              <a:extLst>
                <a:ext uri="{FF2B5EF4-FFF2-40B4-BE49-F238E27FC236}">
                  <a16:creationId xmlns:a16="http://schemas.microsoft.com/office/drawing/2014/main" id="{95157526-F56E-4088-AB2B-96B9B21E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97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K1</a:t>
              </a:r>
            </a:p>
          </p:txBody>
        </p:sp>
        <p:sp>
          <p:nvSpPr>
            <p:cNvPr id="153648" name="Rectangle 48">
              <a:extLst>
                <a:ext uri="{FF2B5EF4-FFF2-40B4-BE49-F238E27FC236}">
                  <a16:creationId xmlns:a16="http://schemas.microsoft.com/office/drawing/2014/main" id="{AE89E169-829F-434A-BBC7-6D6171FB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967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K2</a:t>
              </a:r>
            </a:p>
          </p:txBody>
        </p:sp>
        <p:sp>
          <p:nvSpPr>
            <p:cNvPr id="153649" name="Rectangle 49">
              <a:extLst>
                <a:ext uri="{FF2B5EF4-FFF2-40B4-BE49-F238E27FC236}">
                  <a16:creationId xmlns:a16="http://schemas.microsoft.com/office/drawing/2014/main" id="{7A531D61-DE4A-4446-B6DD-05E8829B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688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K16</a:t>
              </a:r>
            </a:p>
          </p:txBody>
        </p:sp>
        <p:sp>
          <p:nvSpPr>
            <p:cNvPr id="153650" name="Rectangle 50">
              <a:extLst>
                <a:ext uri="{FF2B5EF4-FFF2-40B4-BE49-F238E27FC236}">
                  <a16:creationId xmlns:a16="http://schemas.microsoft.com/office/drawing/2014/main" id="{AC513E1F-3431-417D-B0B5-D531075B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178"/>
              <a:ext cx="1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:</a:t>
              </a:r>
            </a:p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:</a:t>
              </a:r>
            </a:p>
          </p:txBody>
        </p:sp>
        <p:sp>
          <p:nvSpPr>
            <p:cNvPr id="153651" name="Rectangle 51">
              <a:extLst>
                <a:ext uri="{FF2B5EF4-FFF2-40B4-BE49-F238E27FC236}">
                  <a16:creationId xmlns:a16="http://schemas.microsoft.com/office/drawing/2014/main" id="{FA57FF3B-B46B-4933-85EF-CF450F17C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178"/>
              <a:ext cx="1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:</a:t>
              </a:r>
            </a:p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:</a:t>
              </a:r>
            </a:p>
          </p:txBody>
        </p:sp>
        <p:sp>
          <p:nvSpPr>
            <p:cNvPr id="153652" name="Rectangle 52">
              <a:extLst>
                <a:ext uri="{FF2B5EF4-FFF2-40B4-BE49-F238E27FC236}">
                  <a16:creationId xmlns:a16="http://schemas.microsoft.com/office/drawing/2014/main" id="{27F53BBF-B824-4802-82F2-82AE3288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3178"/>
              <a:ext cx="1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accent1">
                          <a:gamma/>
                          <a:tint val="36471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:</a:t>
              </a:r>
            </a:p>
            <a:p>
              <a:pPr algn="ctr" latinLnBrk="0"/>
              <a:r>
                <a:rPr lang="en-US" altLang="ko-KR" sz="1400" b="0">
                  <a:latin typeface="Arial" panose="020B0604020202020204" pitchFamily="34" charset="0"/>
                  <a:ea typeface="돋움" panose="020B0600000101010101" pitchFamily="50" charset="-127"/>
                </a:rPr>
                <a:t>:</a:t>
              </a:r>
            </a:p>
          </p:txBody>
        </p:sp>
        <p:sp>
          <p:nvSpPr>
            <p:cNvPr id="153653" name="Line 53">
              <a:extLst>
                <a:ext uri="{FF2B5EF4-FFF2-40B4-BE49-F238E27FC236}">
                  <a16:creationId xmlns:a16="http://schemas.microsoft.com/office/drawing/2014/main" id="{7BE51763-E89A-4C31-A132-26B833BB2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3086"/>
              <a:ext cx="41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54" name="Line 54">
              <a:extLst>
                <a:ext uri="{FF2B5EF4-FFF2-40B4-BE49-F238E27FC236}">
                  <a16:creationId xmlns:a16="http://schemas.microsoft.com/office/drawing/2014/main" id="{F21B9B07-8EC3-4D0F-80D5-7D48B20E2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2416"/>
              <a:ext cx="41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55" name="Line 55">
              <a:extLst>
                <a:ext uri="{FF2B5EF4-FFF2-40B4-BE49-F238E27FC236}">
                  <a16:creationId xmlns:a16="http://schemas.microsoft.com/office/drawing/2014/main" id="{5CBDDA82-8D66-419D-AF6F-4AF62D5A9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" y="3807"/>
              <a:ext cx="41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3656" name="Rectangle 56">
            <a:extLst>
              <a:ext uri="{FF2B5EF4-FFF2-40B4-BE49-F238E27FC236}">
                <a16:creationId xmlns:a16="http://schemas.microsoft.com/office/drawing/2014/main" id="{D457A7EE-B2AE-4F16-8D63-2BA726BB9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914400"/>
          </a:xfrm>
          <a:noFill/>
          <a:ln/>
        </p:spPr>
        <p:txBody>
          <a:bodyPr anchor="ctr"/>
          <a:lstStyle/>
          <a:p>
            <a:r>
              <a:rPr lang="en-US" altLang="ko-KR"/>
              <a:t>DES</a:t>
            </a:r>
            <a:r>
              <a:rPr lang="ko-KR" altLang="en-US"/>
              <a:t>의 기본 구조 </a:t>
            </a:r>
            <a:r>
              <a:rPr lang="en-US" altLang="ko-KR"/>
              <a:t>(</a:t>
            </a:r>
            <a:r>
              <a:rPr lang="ko-KR" altLang="en-US"/>
              <a:t>키 생성부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18F569B7-177A-4209-A199-C90B68C63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06677-BBA3-431F-953C-581DAAD772D8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3E465FBA-51D1-4F0A-8FC3-B43B4A66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752600"/>
            <a:ext cx="2667000" cy="3505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</a:rPr>
              <a:t>14  17  11  24    1   5 </a:t>
            </a:r>
          </a:p>
          <a:p>
            <a:pPr algn="ctr"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</a:rPr>
              <a:t>3    28  15   6   21  10</a:t>
            </a:r>
          </a:p>
          <a:p>
            <a:pPr algn="ctr"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</a:rPr>
              <a:t>23  19   2   4   26    8</a:t>
            </a:r>
          </a:p>
          <a:p>
            <a:pPr algn="ctr"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</a:rPr>
              <a:t>16   7  27  20  13    2</a:t>
            </a:r>
          </a:p>
          <a:p>
            <a:pPr algn="ctr"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</a:rPr>
              <a:t>41  52  31  37  47  55</a:t>
            </a:r>
          </a:p>
          <a:p>
            <a:pPr algn="ctr"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</a:rPr>
              <a:t>30  40  51  45  33  38</a:t>
            </a:r>
          </a:p>
          <a:p>
            <a:pPr algn="ctr"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</a:rPr>
              <a:t>44  49  39  56  34  53</a:t>
            </a:r>
          </a:p>
          <a:p>
            <a:pPr algn="ctr"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</a:rPr>
              <a:t>46  42  50  36  29  32</a:t>
            </a:r>
          </a:p>
          <a:p>
            <a:pPr algn="ctr"/>
            <a:endParaRPr lang="en-US" altLang="ko-KR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6E74E401-35FE-446F-A246-77C615B90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048000" cy="3505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20000"/>
              </a:spcBef>
              <a:buClr>
                <a:srgbClr val="FF0066"/>
              </a:buClr>
              <a:buSzPct val="70000"/>
              <a:buFont typeface="Monotype Sorts" pitchFamily="2" charset="2"/>
              <a:buNone/>
            </a:pPr>
            <a:r>
              <a:rPr lang="en-US" altLang="ko-KR" sz="1800" b="0"/>
              <a:t>57  49  41  33  25  17  9</a:t>
            </a:r>
          </a:p>
          <a:p>
            <a:pPr algn="ctr">
              <a:spcBef>
                <a:spcPct val="20000"/>
              </a:spcBef>
              <a:buClr>
                <a:srgbClr val="FF0066"/>
              </a:buClr>
              <a:buSzPct val="70000"/>
              <a:buFont typeface="Monotype Sorts" pitchFamily="2" charset="2"/>
              <a:buNone/>
            </a:pPr>
            <a:r>
              <a:rPr lang="en-US" altLang="ko-KR" sz="1800" b="0"/>
              <a:t>1  58  50  42  34  26  18</a:t>
            </a:r>
          </a:p>
          <a:p>
            <a:pPr algn="ctr">
              <a:spcBef>
                <a:spcPct val="20000"/>
              </a:spcBef>
              <a:buClr>
                <a:srgbClr val="FF0066"/>
              </a:buClr>
              <a:buSzPct val="70000"/>
              <a:buFont typeface="Monotype Sorts" pitchFamily="2" charset="2"/>
              <a:buNone/>
            </a:pPr>
            <a:r>
              <a:rPr lang="en-US" altLang="ko-KR" sz="1800" b="0"/>
              <a:t>10  2  59  51  43  35  27</a:t>
            </a:r>
          </a:p>
          <a:p>
            <a:pPr algn="ctr">
              <a:spcBef>
                <a:spcPct val="20000"/>
              </a:spcBef>
              <a:buClr>
                <a:srgbClr val="FF0066"/>
              </a:buClr>
              <a:buSzPct val="70000"/>
              <a:buFont typeface="Monotype Sorts" pitchFamily="2" charset="2"/>
              <a:buNone/>
            </a:pPr>
            <a:r>
              <a:rPr lang="en-US" altLang="ko-KR" sz="1800" b="0"/>
              <a:t>19  11  3  60  52  44  36</a:t>
            </a:r>
          </a:p>
          <a:p>
            <a:pPr algn="ctr">
              <a:spcBef>
                <a:spcPct val="20000"/>
              </a:spcBef>
              <a:buClr>
                <a:srgbClr val="FF0066"/>
              </a:buClr>
              <a:buSzPct val="70000"/>
              <a:buFont typeface="Monotype Sorts" pitchFamily="2" charset="2"/>
              <a:buNone/>
            </a:pPr>
            <a:r>
              <a:rPr lang="en-US" altLang="ko-KR" sz="1800" b="0"/>
              <a:t>63  55  47  39  31  23  15</a:t>
            </a:r>
          </a:p>
          <a:p>
            <a:pPr algn="ctr">
              <a:spcBef>
                <a:spcPct val="20000"/>
              </a:spcBef>
              <a:buClr>
                <a:srgbClr val="FF0066"/>
              </a:buClr>
              <a:buSzPct val="70000"/>
              <a:buFont typeface="Monotype Sorts" pitchFamily="2" charset="2"/>
              <a:buNone/>
            </a:pPr>
            <a:r>
              <a:rPr lang="en-US" altLang="ko-KR" sz="1800" b="0"/>
              <a:t>7  62  54  46  38  30  22</a:t>
            </a:r>
          </a:p>
          <a:p>
            <a:pPr algn="ctr">
              <a:spcBef>
                <a:spcPct val="20000"/>
              </a:spcBef>
              <a:buClr>
                <a:srgbClr val="FF0066"/>
              </a:buClr>
              <a:buSzPct val="70000"/>
              <a:buFont typeface="Monotype Sorts" pitchFamily="2" charset="2"/>
              <a:buNone/>
            </a:pPr>
            <a:r>
              <a:rPr lang="en-US" altLang="ko-KR" sz="1800" b="0"/>
              <a:t>14  6  61  53  45  37  29</a:t>
            </a:r>
          </a:p>
          <a:p>
            <a:pPr algn="ctr">
              <a:spcBef>
                <a:spcPct val="20000"/>
              </a:spcBef>
              <a:buClr>
                <a:srgbClr val="FF0066"/>
              </a:buClr>
              <a:buSzPct val="70000"/>
              <a:buFont typeface="Monotype Sorts" pitchFamily="2" charset="2"/>
              <a:buNone/>
            </a:pPr>
            <a:r>
              <a:rPr lang="en-US" altLang="ko-KR" sz="1800" b="0"/>
              <a:t>21  13  5  28  20  12    4</a:t>
            </a:r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89669723-972D-4682-A2E2-31C2C4EA23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3810000" cy="381000"/>
          </a:xfrm>
          <a:noFill/>
          <a:ln/>
        </p:spPr>
        <p:txBody>
          <a:bodyPr lIns="92075" tIns="46038" rIns="92075" bIns="46038"/>
          <a:lstStyle/>
          <a:p>
            <a:pPr lvl="1">
              <a:lnSpc>
                <a:spcPct val="90000"/>
              </a:lnSpc>
            </a:pPr>
            <a:r>
              <a:rPr lang="ko-KR" altLang="en-US"/>
              <a:t>선택 치환 </a:t>
            </a:r>
            <a:r>
              <a:rPr lang="en-US" altLang="ko-KR"/>
              <a:t>- 1</a:t>
            </a:r>
            <a:endParaRPr lang="en-US" altLang="ko-KR" sz="1800"/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94F2BC32-F818-436B-83B2-78EC144B97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32300" y="1219200"/>
            <a:ext cx="3644900" cy="381000"/>
          </a:xfrm>
          <a:noFill/>
          <a:ln/>
        </p:spPr>
        <p:txBody>
          <a:bodyPr lIns="92075" tIns="46038" rIns="92075" bIns="46038"/>
          <a:lstStyle/>
          <a:p>
            <a:pPr lvl="1">
              <a:lnSpc>
                <a:spcPct val="90000"/>
              </a:lnSpc>
            </a:pPr>
            <a:r>
              <a:rPr lang="ko-KR" altLang="en-US"/>
              <a:t>선택 치환 </a:t>
            </a:r>
            <a:r>
              <a:rPr lang="en-US" altLang="ko-KR"/>
              <a:t>- 2</a:t>
            </a:r>
            <a:endParaRPr lang="en-US" altLang="ko-KR" sz="1800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CEBD6C2B-859D-4FCA-9B95-B58A52DE9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ko-KR" altLang="en-US"/>
              <a:t>선택 치환 표 </a:t>
            </a:r>
          </a:p>
        </p:txBody>
      </p:sp>
      <p:graphicFrame>
        <p:nvGraphicFramePr>
          <p:cNvPr id="154742" name="Group 118">
            <a:extLst>
              <a:ext uri="{FF2B5EF4-FFF2-40B4-BE49-F238E27FC236}">
                <a16:creationId xmlns:a16="http://schemas.microsoft.com/office/drawing/2014/main" id="{21BFDF07-8BC9-413A-801B-18E305A1DD4F}"/>
              </a:ext>
            </a:extLst>
          </p:cNvPr>
          <p:cNvGraphicFramePr>
            <a:graphicFrameLocks noGrp="1"/>
          </p:cNvGraphicFramePr>
          <p:nvPr/>
        </p:nvGraphicFramePr>
        <p:xfrm>
          <a:off x="1866900" y="5562600"/>
          <a:ext cx="4953000" cy="5492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77681501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90693522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회전수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1  2  3  4  5  6  7  8  9  10  11  12  13  14  15  16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349739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좌측 쉬프트 수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1  1  2  2  2  2  2  2  1  2   2    2    2    2    2     1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681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슬라이드 번호 개체 틀 2">
            <a:extLst>
              <a:ext uri="{FF2B5EF4-FFF2-40B4-BE49-F238E27FC236}">
                <a16:creationId xmlns:a16="http://schemas.microsoft.com/office/drawing/2014/main" id="{484A2DFD-3581-4229-BD1F-31E30789D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7B836-894B-4C29-823B-4710983E1DFD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A08B7770-6ADC-45A7-8B6B-96A248D32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</a:t>
            </a:r>
            <a:r>
              <a:rPr lang="ko-KR" altLang="en-US"/>
              <a:t>의 전체 구조</a:t>
            </a:r>
          </a:p>
        </p:txBody>
      </p:sp>
      <p:grpSp>
        <p:nvGrpSpPr>
          <p:cNvPr id="177272" name="Group 120">
            <a:extLst>
              <a:ext uri="{FF2B5EF4-FFF2-40B4-BE49-F238E27FC236}">
                <a16:creationId xmlns:a16="http://schemas.microsoft.com/office/drawing/2014/main" id="{FC7114C5-A1CF-4A6A-B52A-2F22D6F6D27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143000"/>
            <a:ext cx="7620000" cy="5105400"/>
            <a:chOff x="672" y="720"/>
            <a:chExt cx="4800" cy="3216"/>
          </a:xfrm>
        </p:grpSpPr>
        <p:sp>
          <p:nvSpPr>
            <p:cNvPr id="177210" name="AutoShape 58">
              <a:extLst>
                <a:ext uri="{FF2B5EF4-FFF2-40B4-BE49-F238E27FC236}">
                  <a16:creationId xmlns:a16="http://schemas.microsoft.com/office/drawing/2014/main" id="{ECF0244A-843F-45C0-8729-793563E11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928"/>
              <a:ext cx="1393" cy="196"/>
            </a:xfrm>
            <a:prstGeom prst="roundRect">
              <a:avLst>
                <a:gd name="adj" fmla="val 12495"/>
              </a:avLst>
            </a:prstGeom>
            <a:solidFill>
              <a:srgbClr val="7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7211" name="Rectangle 59">
              <a:extLst>
                <a:ext uri="{FF2B5EF4-FFF2-40B4-BE49-F238E27FC236}">
                  <a16:creationId xmlns:a16="http://schemas.microsoft.com/office/drawing/2014/main" id="{48EAB1C5-EEA1-4EB9-AFD1-D3264597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924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lang="en-US" altLang="ko-KR">
                  <a:latin typeface="Arial" panose="020B0604020202020204" pitchFamily="34" charset="0"/>
                  <a:ea typeface="돋움" panose="020B0600000101010101" pitchFamily="50" charset="-127"/>
                </a:rPr>
                <a:t>Permuted Choice 1</a:t>
              </a:r>
            </a:p>
          </p:txBody>
        </p:sp>
        <p:sp>
          <p:nvSpPr>
            <p:cNvPr id="177213" name="AutoShape 61">
              <a:extLst>
                <a:ext uri="{FF2B5EF4-FFF2-40B4-BE49-F238E27FC236}">
                  <a16:creationId xmlns:a16="http://schemas.microsoft.com/office/drawing/2014/main" id="{A483A1D5-E380-49BE-ADE9-E04AC022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2714"/>
              <a:ext cx="1193" cy="19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7214" name="Rectangle 62">
              <a:extLst>
                <a:ext uri="{FF2B5EF4-FFF2-40B4-BE49-F238E27FC236}">
                  <a16:creationId xmlns:a16="http://schemas.microsoft.com/office/drawing/2014/main" id="{1B65352F-64EF-4965-A517-5EFE34967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2710"/>
              <a:ext cx="1301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lang="en-US" altLang="ko-KR" sz="1400">
                  <a:latin typeface="Arial" panose="020B0604020202020204" pitchFamily="34" charset="0"/>
                  <a:ea typeface="돋움" panose="020B0600000101010101" pitchFamily="50" charset="-127"/>
                </a:rPr>
                <a:t>Left Circular Shift</a:t>
              </a:r>
            </a:p>
          </p:txBody>
        </p:sp>
        <p:sp>
          <p:nvSpPr>
            <p:cNvPr id="177216" name="AutoShape 64">
              <a:extLst>
                <a:ext uri="{FF2B5EF4-FFF2-40B4-BE49-F238E27FC236}">
                  <a16:creationId xmlns:a16="http://schemas.microsoft.com/office/drawing/2014/main" id="{6433B1F5-40FD-4C3C-9CBA-C1FA5B929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1949"/>
              <a:ext cx="1193" cy="19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7217" name="Rectangle 65">
              <a:extLst>
                <a:ext uri="{FF2B5EF4-FFF2-40B4-BE49-F238E27FC236}">
                  <a16:creationId xmlns:a16="http://schemas.microsoft.com/office/drawing/2014/main" id="{6CC2ACAC-4384-41C5-B59E-B20E5AA0C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945"/>
              <a:ext cx="1301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lang="en-US" altLang="ko-KR" sz="1400">
                  <a:latin typeface="Arial" panose="020B0604020202020204" pitchFamily="34" charset="0"/>
                  <a:ea typeface="돋움" panose="020B0600000101010101" pitchFamily="50" charset="-127"/>
                </a:rPr>
                <a:t>Left Circular Shift</a:t>
              </a:r>
            </a:p>
          </p:txBody>
        </p:sp>
        <p:sp>
          <p:nvSpPr>
            <p:cNvPr id="177219" name="AutoShape 67">
              <a:extLst>
                <a:ext uri="{FF2B5EF4-FFF2-40B4-BE49-F238E27FC236}">
                  <a16:creationId xmlns:a16="http://schemas.microsoft.com/office/drawing/2014/main" id="{F1800842-7F25-4ED3-8554-3BEB7089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1438"/>
              <a:ext cx="1193" cy="19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7220" name="Rectangle 68">
              <a:extLst>
                <a:ext uri="{FF2B5EF4-FFF2-40B4-BE49-F238E27FC236}">
                  <a16:creationId xmlns:a16="http://schemas.microsoft.com/office/drawing/2014/main" id="{77CBEBFF-3138-4597-86D5-68E5853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434"/>
              <a:ext cx="1301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lang="en-US" altLang="ko-KR" sz="1400">
                  <a:latin typeface="Arial" panose="020B0604020202020204" pitchFamily="34" charset="0"/>
                  <a:ea typeface="돋움" panose="020B0600000101010101" pitchFamily="50" charset="-127"/>
                </a:rPr>
                <a:t>Left Circular Shift</a:t>
              </a:r>
            </a:p>
          </p:txBody>
        </p:sp>
        <p:grpSp>
          <p:nvGrpSpPr>
            <p:cNvPr id="177221" name="Group 69">
              <a:extLst>
                <a:ext uri="{FF2B5EF4-FFF2-40B4-BE49-F238E27FC236}">
                  <a16:creationId xmlns:a16="http://schemas.microsoft.com/office/drawing/2014/main" id="{5E8FB17E-3478-4855-B974-851129D4C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873"/>
              <a:ext cx="4145" cy="3063"/>
              <a:chOff x="868" y="1056"/>
              <a:chExt cx="3976" cy="2881"/>
            </a:xfrm>
          </p:grpSpPr>
          <p:grpSp>
            <p:nvGrpSpPr>
              <p:cNvPr id="177222" name="Group 70">
                <a:extLst>
                  <a:ext uri="{FF2B5EF4-FFF2-40B4-BE49-F238E27FC236}">
                    <a16:creationId xmlns:a16="http://schemas.microsoft.com/office/drawing/2014/main" id="{CDCAA3F8-A952-4140-BAD7-051B32382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" y="1104"/>
                <a:ext cx="1292" cy="199"/>
                <a:chOff x="868" y="1104"/>
                <a:chExt cx="1292" cy="199"/>
              </a:xfrm>
            </p:grpSpPr>
            <p:sp>
              <p:nvSpPr>
                <p:cNvPr id="177223" name="AutoShape 71">
                  <a:extLst>
                    <a:ext uri="{FF2B5EF4-FFF2-40B4-BE49-F238E27FC236}">
                      <a16:creationId xmlns:a16="http://schemas.microsoft.com/office/drawing/2014/main" id="{DD68BE14-4467-483A-89DA-8D6B414BE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8" y="1108"/>
                  <a:ext cx="1288" cy="184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24" name="Rectangle 72">
                  <a:extLst>
                    <a:ext uri="{FF2B5EF4-FFF2-40B4-BE49-F238E27FC236}">
                      <a16:creationId xmlns:a16="http://schemas.microsoft.com/office/drawing/2014/main" id="{BD960482-9499-4390-96F7-B6CE25331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104"/>
                  <a:ext cx="1248" cy="1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Initial Permutation</a:t>
                  </a:r>
                </a:p>
              </p:txBody>
            </p:sp>
          </p:grpSp>
          <p:grpSp>
            <p:nvGrpSpPr>
              <p:cNvPr id="177225" name="Group 73">
                <a:extLst>
                  <a:ext uri="{FF2B5EF4-FFF2-40B4-BE49-F238E27FC236}">
                    <a16:creationId xmlns:a16="http://schemas.microsoft.com/office/drawing/2014/main" id="{25E85114-ACAD-4245-8F1E-A7536B2EC3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" y="1584"/>
                <a:ext cx="1288" cy="199"/>
                <a:chOff x="868" y="1584"/>
                <a:chExt cx="1288" cy="199"/>
              </a:xfrm>
            </p:grpSpPr>
            <p:sp>
              <p:nvSpPr>
                <p:cNvPr id="177226" name="AutoShape 74">
                  <a:extLst>
                    <a:ext uri="{FF2B5EF4-FFF2-40B4-BE49-F238E27FC236}">
                      <a16:creationId xmlns:a16="http://schemas.microsoft.com/office/drawing/2014/main" id="{E4A0E12F-B57A-4B53-94AC-7C155F0BC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8" y="1588"/>
                  <a:ext cx="1288" cy="184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27" name="Rectangle 75">
                  <a:extLst>
                    <a:ext uri="{FF2B5EF4-FFF2-40B4-BE49-F238E27FC236}">
                      <a16:creationId xmlns:a16="http://schemas.microsoft.com/office/drawing/2014/main" id="{B41A92EF-2679-4EDE-9B76-4E67A2E08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584"/>
                  <a:ext cx="816" cy="1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 Iteration 1</a:t>
                  </a:r>
                </a:p>
              </p:txBody>
            </p:sp>
          </p:grpSp>
          <p:grpSp>
            <p:nvGrpSpPr>
              <p:cNvPr id="177228" name="Group 76">
                <a:extLst>
                  <a:ext uri="{FF2B5EF4-FFF2-40B4-BE49-F238E27FC236}">
                    <a16:creationId xmlns:a16="http://schemas.microsoft.com/office/drawing/2014/main" id="{F4033C18-9269-4286-AF7A-B79D504E39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" y="2064"/>
                <a:ext cx="1288" cy="200"/>
                <a:chOff x="868" y="2064"/>
                <a:chExt cx="1288" cy="200"/>
              </a:xfrm>
            </p:grpSpPr>
            <p:sp>
              <p:nvSpPr>
                <p:cNvPr id="177229" name="AutoShape 77">
                  <a:extLst>
                    <a:ext uri="{FF2B5EF4-FFF2-40B4-BE49-F238E27FC236}">
                      <a16:creationId xmlns:a16="http://schemas.microsoft.com/office/drawing/2014/main" id="{527D4813-AAA7-42F1-B1B0-1391D3300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8" y="2068"/>
                  <a:ext cx="1288" cy="184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30" name="Rectangle 78">
                  <a:extLst>
                    <a:ext uri="{FF2B5EF4-FFF2-40B4-BE49-F238E27FC236}">
                      <a16:creationId xmlns:a16="http://schemas.microsoft.com/office/drawing/2014/main" id="{70EA4E9A-03E9-46EE-8E5C-0E388D856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064"/>
                  <a:ext cx="816" cy="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 Iteration 2</a:t>
                  </a:r>
                </a:p>
              </p:txBody>
            </p:sp>
          </p:grpSp>
          <p:grpSp>
            <p:nvGrpSpPr>
              <p:cNvPr id="177231" name="Group 79">
                <a:extLst>
                  <a:ext uri="{FF2B5EF4-FFF2-40B4-BE49-F238E27FC236}">
                    <a16:creationId xmlns:a16="http://schemas.microsoft.com/office/drawing/2014/main" id="{1EC0FC56-8A7D-4393-95DB-0C20244B4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" y="2736"/>
                <a:ext cx="1288" cy="199"/>
                <a:chOff x="868" y="2736"/>
                <a:chExt cx="1288" cy="199"/>
              </a:xfrm>
            </p:grpSpPr>
            <p:sp>
              <p:nvSpPr>
                <p:cNvPr id="177232" name="AutoShape 80">
                  <a:extLst>
                    <a:ext uri="{FF2B5EF4-FFF2-40B4-BE49-F238E27FC236}">
                      <a16:creationId xmlns:a16="http://schemas.microsoft.com/office/drawing/2014/main" id="{16187C4C-7156-4A27-B28C-6573825DC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8" y="2740"/>
                  <a:ext cx="1288" cy="184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33" name="Rectangle 81">
                  <a:extLst>
                    <a:ext uri="{FF2B5EF4-FFF2-40B4-BE49-F238E27FC236}">
                      <a16:creationId xmlns:a16="http://schemas.microsoft.com/office/drawing/2014/main" id="{7ECF937D-D375-4F93-913C-AE7F030DA9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736"/>
                  <a:ext cx="912" cy="1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 Iteration 16</a:t>
                  </a:r>
                </a:p>
              </p:txBody>
            </p:sp>
          </p:grpSp>
          <p:grpSp>
            <p:nvGrpSpPr>
              <p:cNvPr id="177234" name="Group 82">
                <a:extLst>
                  <a:ext uri="{FF2B5EF4-FFF2-40B4-BE49-F238E27FC236}">
                    <a16:creationId xmlns:a16="http://schemas.microsoft.com/office/drawing/2014/main" id="{A14482E5-4561-40A0-8E2A-BD73D15369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" y="3216"/>
                <a:ext cx="1288" cy="199"/>
                <a:chOff x="868" y="3216"/>
                <a:chExt cx="1288" cy="199"/>
              </a:xfrm>
            </p:grpSpPr>
            <p:sp>
              <p:nvSpPr>
                <p:cNvPr id="177235" name="AutoShape 83">
                  <a:extLst>
                    <a:ext uri="{FF2B5EF4-FFF2-40B4-BE49-F238E27FC236}">
                      <a16:creationId xmlns:a16="http://schemas.microsoft.com/office/drawing/2014/main" id="{C1850D5E-F826-4387-B0E6-EDC25807D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8" y="3220"/>
                  <a:ext cx="1288" cy="184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36" name="Rectangle 84">
                  <a:extLst>
                    <a:ext uri="{FF2B5EF4-FFF2-40B4-BE49-F238E27FC236}">
                      <a16:creationId xmlns:a16="http://schemas.microsoft.com/office/drawing/2014/main" id="{D759FAC6-818A-455E-A385-47036EAD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216"/>
                  <a:ext cx="912" cy="1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 32-bit swap</a:t>
                  </a:r>
                </a:p>
              </p:txBody>
            </p:sp>
          </p:grpSp>
          <p:grpSp>
            <p:nvGrpSpPr>
              <p:cNvPr id="177237" name="Group 85">
                <a:extLst>
                  <a:ext uri="{FF2B5EF4-FFF2-40B4-BE49-F238E27FC236}">
                    <a16:creationId xmlns:a16="http://schemas.microsoft.com/office/drawing/2014/main" id="{EAD69B9A-C6C8-4FE0-BC7D-F23E622B65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" y="3696"/>
                <a:ext cx="1288" cy="200"/>
                <a:chOff x="868" y="3696"/>
                <a:chExt cx="1288" cy="200"/>
              </a:xfrm>
            </p:grpSpPr>
            <p:sp>
              <p:nvSpPr>
                <p:cNvPr id="177238" name="AutoShape 86">
                  <a:extLst>
                    <a:ext uri="{FF2B5EF4-FFF2-40B4-BE49-F238E27FC236}">
                      <a16:creationId xmlns:a16="http://schemas.microsoft.com/office/drawing/2014/main" id="{713D55D5-D0B7-4754-BCAA-7F290E844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8" y="3700"/>
                  <a:ext cx="1288" cy="184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39" name="Rectangle 87">
                  <a:extLst>
                    <a:ext uri="{FF2B5EF4-FFF2-40B4-BE49-F238E27FC236}">
                      <a16:creationId xmlns:a16="http://schemas.microsoft.com/office/drawing/2014/main" id="{F424DFA9-389B-4414-B625-279AD70064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696"/>
                  <a:ext cx="816" cy="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Inverse IP</a:t>
                  </a:r>
                </a:p>
              </p:txBody>
            </p:sp>
          </p:grpSp>
          <p:sp>
            <p:nvSpPr>
              <p:cNvPr id="177240" name="Line 88">
                <a:extLst>
                  <a:ext uri="{FF2B5EF4-FFF2-40B4-BE49-F238E27FC236}">
                    <a16:creationId xmlns:a16="http://schemas.microsoft.com/office/drawing/2014/main" id="{25FA98C3-2A40-4321-AA9E-1C699D3D0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45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41" name="Line 89">
                <a:extLst>
                  <a:ext uri="{FF2B5EF4-FFF2-40B4-BE49-F238E27FC236}">
                    <a16:creationId xmlns:a16="http://schemas.microsoft.com/office/drawing/2014/main" id="{9BF1FF6B-A910-41DC-9C45-CA8B69892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42" name="Line 90">
                <a:extLst>
                  <a:ext uri="{FF2B5EF4-FFF2-40B4-BE49-F238E27FC236}">
                    <a16:creationId xmlns:a16="http://schemas.microsoft.com/office/drawing/2014/main" id="{29839A3A-B43F-45DC-93F1-E5A0A72B4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2256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43" name="Line 91">
                <a:extLst>
                  <a:ext uri="{FF2B5EF4-FFF2-40B4-BE49-F238E27FC236}">
                    <a16:creationId xmlns:a16="http://schemas.microsoft.com/office/drawing/2014/main" id="{581035F2-CAF4-44A2-90BF-8E7C5FC40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177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44" name="Line 92">
                <a:extLst>
                  <a:ext uri="{FF2B5EF4-FFF2-40B4-BE49-F238E27FC236}">
                    <a16:creationId xmlns:a16="http://schemas.microsoft.com/office/drawing/2014/main" id="{4536BB6B-ADDE-46E9-9C4C-AA48DD0D9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134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77245" name="Group 93">
                <a:extLst>
                  <a:ext uri="{FF2B5EF4-FFF2-40B4-BE49-F238E27FC236}">
                    <a16:creationId xmlns:a16="http://schemas.microsoft.com/office/drawing/2014/main" id="{5E0BD321-61EB-499A-B288-F48B74C88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6" y="1584"/>
                <a:ext cx="1387" cy="199"/>
                <a:chOff x="2596" y="1584"/>
                <a:chExt cx="1387" cy="199"/>
              </a:xfrm>
            </p:grpSpPr>
            <p:sp>
              <p:nvSpPr>
                <p:cNvPr id="177246" name="AutoShape 94">
                  <a:extLst>
                    <a:ext uri="{FF2B5EF4-FFF2-40B4-BE49-F238E27FC236}">
                      <a16:creationId xmlns:a16="http://schemas.microsoft.com/office/drawing/2014/main" id="{F3041238-B9A1-4E22-8E42-AAB8405EB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6" y="1588"/>
                  <a:ext cx="1336" cy="184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7FFF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47" name="Rectangle 95">
                  <a:extLst>
                    <a:ext uri="{FF2B5EF4-FFF2-40B4-BE49-F238E27FC236}">
                      <a16:creationId xmlns:a16="http://schemas.microsoft.com/office/drawing/2014/main" id="{C5337B30-2968-4F7E-87F7-13A621747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584"/>
                  <a:ext cx="1343" cy="1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Permuted Choice 2</a:t>
                  </a:r>
                </a:p>
              </p:txBody>
            </p:sp>
          </p:grpSp>
          <p:grpSp>
            <p:nvGrpSpPr>
              <p:cNvPr id="177248" name="Group 96">
                <a:extLst>
                  <a:ext uri="{FF2B5EF4-FFF2-40B4-BE49-F238E27FC236}">
                    <a16:creationId xmlns:a16="http://schemas.microsoft.com/office/drawing/2014/main" id="{1DEFD0E5-6343-4423-8061-ED5404999A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6" y="2064"/>
                <a:ext cx="1387" cy="200"/>
                <a:chOff x="2596" y="2064"/>
                <a:chExt cx="1387" cy="200"/>
              </a:xfrm>
            </p:grpSpPr>
            <p:sp>
              <p:nvSpPr>
                <p:cNvPr id="177249" name="AutoShape 97">
                  <a:extLst>
                    <a:ext uri="{FF2B5EF4-FFF2-40B4-BE49-F238E27FC236}">
                      <a16:creationId xmlns:a16="http://schemas.microsoft.com/office/drawing/2014/main" id="{3D62FB9E-94A9-4A7F-AC97-A873322E6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6" y="2068"/>
                  <a:ext cx="1336" cy="184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7FFF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50" name="Rectangle 98">
                  <a:extLst>
                    <a:ext uri="{FF2B5EF4-FFF2-40B4-BE49-F238E27FC236}">
                      <a16:creationId xmlns:a16="http://schemas.microsoft.com/office/drawing/2014/main" id="{E177F8B9-2FD7-4FCF-B049-73F6450D0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064"/>
                  <a:ext cx="1343" cy="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Permuted Choice 2</a:t>
                  </a:r>
                </a:p>
              </p:txBody>
            </p:sp>
          </p:grpSp>
          <p:grpSp>
            <p:nvGrpSpPr>
              <p:cNvPr id="177251" name="Group 99">
                <a:extLst>
                  <a:ext uri="{FF2B5EF4-FFF2-40B4-BE49-F238E27FC236}">
                    <a16:creationId xmlns:a16="http://schemas.microsoft.com/office/drawing/2014/main" id="{DDFF6282-4BE3-4FEB-BCB7-624FE0DF81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6" y="2784"/>
                <a:ext cx="1387" cy="199"/>
                <a:chOff x="2596" y="2784"/>
                <a:chExt cx="1387" cy="199"/>
              </a:xfrm>
            </p:grpSpPr>
            <p:sp>
              <p:nvSpPr>
                <p:cNvPr id="177252" name="AutoShape 100">
                  <a:extLst>
                    <a:ext uri="{FF2B5EF4-FFF2-40B4-BE49-F238E27FC236}">
                      <a16:creationId xmlns:a16="http://schemas.microsoft.com/office/drawing/2014/main" id="{CD31E181-5D6E-4144-B0FC-37175ED3B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6" y="2788"/>
                  <a:ext cx="1336" cy="184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7FFF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53" name="Rectangle 101">
                  <a:extLst>
                    <a:ext uri="{FF2B5EF4-FFF2-40B4-BE49-F238E27FC236}">
                      <a16:creationId xmlns:a16="http://schemas.microsoft.com/office/drawing/2014/main" id="{277224F9-0827-4E6D-B1FD-8A875A22B5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784"/>
                  <a:ext cx="1343" cy="1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Permuted Choice 2</a:t>
                  </a:r>
                </a:p>
              </p:txBody>
            </p:sp>
          </p:grpSp>
          <p:sp>
            <p:nvSpPr>
              <p:cNvPr id="177254" name="Line 102">
                <a:extLst>
                  <a:ext uri="{FF2B5EF4-FFF2-40B4-BE49-F238E27FC236}">
                    <a16:creationId xmlns:a16="http://schemas.microsoft.com/office/drawing/2014/main" id="{6BD374D4-C362-4FA6-815B-28D6C9873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168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55" name="Line 103">
                <a:extLst>
                  <a:ext uri="{FF2B5EF4-FFF2-40B4-BE49-F238E27FC236}">
                    <a16:creationId xmlns:a16="http://schemas.microsoft.com/office/drawing/2014/main" id="{3B296A44-4FFF-44AF-970A-06630005D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88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56" name="Line 104">
                <a:extLst>
                  <a:ext uri="{FF2B5EF4-FFF2-40B4-BE49-F238E27FC236}">
                    <a16:creationId xmlns:a16="http://schemas.microsoft.com/office/drawing/2014/main" id="{18378D6C-7443-4687-8DF3-6FD87E133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16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57" name="Line 105">
                <a:extLst>
                  <a:ext uri="{FF2B5EF4-FFF2-40B4-BE49-F238E27FC236}">
                    <a16:creationId xmlns:a16="http://schemas.microsoft.com/office/drawing/2014/main" id="{197BD53C-8547-4870-A4B7-CB47B74BF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4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58" name="Line 106">
                <a:extLst>
                  <a:ext uri="{FF2B5EF4-FFF2-40B4-BE49-F238E27FC236}">
                    <a16:creationId xmlns:a16="http://schemas.microsoft.com/office/drawing/2014/main" id="{5770C3A0-39F6-47B5-B4AD-D09BC11CC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77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59" name="Line 107">
                <a:extLst>
                  <a:ext uri="{FF2B5EF4-FFF2-40B4-BE49-F238E27FC236}">
                    <a16:creationId xmlns:a16="http://schemas.microsoft.com/office/drawing/2014/main" id="{6C799D60-58B4-41AB-972D-1C5B6B101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30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60" name="Line 108">
                <a:extLst>
                  <a:ext uri="{FF2B5EF4-FFF2-40B4-BE49-F238E27FC236}">
                    <a16:creationId xmlns:a16="http://schemas.microsoft.com/office/drawing/2014/main" id="{07BCB9CA-75F1-439A-81E5-144F12401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68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61" name="Line 109">
                <a:extLst>
                  <a:ext uri="{FF2B5EF4-FFF2-40B4-BE49-F238E27FC236}">
                    <a16:creationId xmlns:a16="http://schemas.microsoft.com/office/drawing/2014/main" id="{9A45C1BE-296A-4609-8E7B-4EEE2F6D6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2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62" name="Line 110">
                <a:extLst>
                  <a:ext uri="{FF2B5EF4-FFF2-40B4-BE49-F238E27FC236}">
                    <a16:creationId xmlns:a16="http://schemas.microsoft.com/office/drawing/2014/main" id="{A9FD6A91-BA7F-418A-889C-78E486B0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263" name="Rectangle 111">
                <a:extLst>
                  <a:ext uri="{FF2B5EF4-FFF2-40B4-BE49-F238E27FC236}">
                    <a16:creationId xmlns:a16="http://schemas.microsoft.com/office/drawing/2014/main" id="{2E378262-9ADE-441C-B572-0FA3297EF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336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lang="en-US" altLang="ko-KR">
                    <a:latin typeface="Arial" panose="020B0604020202020204" pitchFamily="34" charset="0"/>
                    <a:ea typeface="돋움" panose="020B0600000101010101" pitchFamily="50" charset="-127"/>
                  </a:rPr>
                  <a:t>K</a:t>
                </a:r>
                <a:r>
                  <a:rPr lang="en-US" altLang="ko-KR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1</a:t>
                </a:r>
              </a:p>
            </p:txBody>
          </p:sp>
          <p:sp>
            <p:nvSpPr>
              <p:cNvPr id="177264" name="Rectangle 112">
                <a:extLst>
                  <a:ext uri="{FF2B5EF4-FFF2-40B4-BE49-F238E27FC236}">
                    <a16:creationId xmlns:a16="http://schemas.microsoft.com/office/drawing/2014/main" id="{502BBD08-241F-48CA-AD66-D9E3110B1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336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lang="en-US" altLang="ko-KR">
                    <a:latin typeface="Arial" panose="020B0604020202020204" pitchFamily="34" charset="0"/>
                    <a:ea typeface="돋움" panose="020B0600000101010101" pitchFamily="50" charset="-127"/>
                  </a:rPr>
                  <a:t>K</a:t>
                </a:r>
                <a:r>
                  <a:rPr lang="en-US" altLang="ko-KR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2</a:t>
                </a:r>
              </a:p>
            </p:txBody>
          </p:sp>
          <p:sp>
            <p:nvSpPr>
              <p:cNvPr id="177265" name="Rectangle 113">
                <a:extLst>
                  <a:ext uri="{FF2B5EF4-FFF2-40B4-BE49-F238E27FC236}">
                    <a16:creationId xmlns:a16="http://schemas.microsoft.com/office/drawing/2014/main" id="{521B05FE-FC6D-4900-8D91-6AA37F0E8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688"/>
                <a:ext cx="384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lang="en-US" altLang="ko-KR">
                    <a:latin typeface="Arial" panose="020B0604020202020204" pitchFamily="34" charset="0"/>
                    <a:ea typeface="돋움" panose="020B0600000101010101" pitchFamily="50" charset="-127"/>
                  </a:rPr>
                  <a:t>K</a:t>
                </a:r>
                <a:r>
                  <a:rPr lang="en-US" altLang="ko-KR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16</a:t>
                </a:r>
              </a:p>
            </p:txBody>
          </p:sp>
          <p:grpSp>
            <p:nvGrpSpPr>
              <p:cNvPr id="177266" name="Group 114">
                <a:extLst>
                  <a:ext uri="{FF2B5EF4-FFF2-40B4-BE49-F238E27FC236}">
                    <a16:creationId xmlns:a16="http://schemas.microsoft.com/office/drawing/2014/main" id="{DC0DCF8C-0161-4B05-A091-091FAECB59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0" y="3172"/>
                <a:ext cx="1864" cy="328"/>
                <a:chOff x="2980" y="3172"/>
                <a:chExt cx="1864" cy="328"/>
              </a:xfrm>
            </p:grpSpPr>
            <p:sp>
              <p:nvSpPr>
                <p:cNvPr id="177267" name="AutoShape 115">
                  <a:extLst>
                    <a:ext uri="{FF2B5EF4-FFF2-40B4-BE49-F238E27FC236}">
                      <a16:creationId xmlns:a16="http://schemas.microsoft.com/office/drawing/2014/main" id="{6FF41828-707C-49E1-A3EA-BAD0B3B6C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2980" y="3172"/>
                  <a:ext cx="1864" cy="273"/>
                </a:xfrm>
                <a:prstGeom prst="wedgeRoundRectCallout">
                  <a:avLst>
                    <a:gd name="adj1" fmla="val -41671"/>
                    <a:gd name="adj2" fmla="val 66667"/>
                    <a:gd name="adj3" fmla="val 16667"/>
                  </a:avLst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7268" name="Rectangle 116">
                  <a:extLst>
                    <a:ext uri="{FF2B5EF4-FFF2-40B4-BE49-F238E27FC236}">
                      <a16:creationId xmlns:a16="http://schemas.microsoft.com/office/drawing/2014/main" id="{211CDD2A-0200-4164-86A8-0A3386543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296" cy="200"/>
                </a:xfrm>
                <a:prstGeom prst="rect">
                  <a:avLst/>
                </a:prstGeom>
                <a:solidFill>
                  <a:srgbClr val="FAFD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lang="en-US" altLang="ko-KR">
                      <a:latin typeface="Arial" panose="020B0604020202020204" pitchFamily="34" charset="0"/>
                      <a:ea typeface="돋움" panose="020B0600000101010101" pitchFamily="50" charset="-127"/>
                    </a:rPr>
                    <a:t>Subkey Generation</a:t>
                  </a:r>
                </a:p>
              </p:txBody>
            </p:sp>
          </p:grpSp>
          <p:sp>
            <p:nvSpPr>
              <p:cNvPr id="177269" name="Rectangle 117">
                <a:extLst>
                  <a:ext uri="{FF2B5EF4-FFF2-40B4-BE49-F238E27FC236}">
                    <a16:creationId xmlns:a16="http://schemas.microsoft.com/office/drawing/2014/main" id="{C86F9392-8022-4AC0-957D-F48624CC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056"/>
                <a:ext cx="240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lang="en-US" altLang="ko-KR" sz="1000">
                    <a:latin typeface="Arial" panose="020B0604020202020204" pitchFamily="34" charset="0"/>
                    <a:ea typeface="돋움" panose="020B0600000101010101" pitchFamily="50" charset="-127"/>
                  </a:rPr>
                  <a:t>64</a:t>
                </a:r>
              </a:p>
            </p:txBody>
          </p:sp>
          <p:sp>
            <p:nvSpPr>
              <p:cNvPr id="177270" name="Rectangle 118">
                <a:extLst>
                  <a:ext uri="{FF2B5EF4-FFF2-40B4-BE49-F238E27FC236}">
                    <a16:creationId xmlns:a16="http://schemas.microsoft.com/office/drawing/2014/main" id="{159273C1-2FBC-4281-A550-691316FD1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792"/>
                <a:ext cx="240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lang="en-US" altLang="ko-KR" sz="1000">
                    <a:latin typeface="Arial" panose="020B0604020202020204" pitchFamily="34" charset="0"/>
                    <a:ea typeface="돋움" panose="020B0600000101010101" pitchFamily="50" charset="-127"/>
                  </a:rPr>
                  <a:t>64</a:t>
                </a:r>
              </a:p>
            </p:txBody>
          </p:sp>
        </p:grpSp>
        <p:sp>
          <p:nvSpPr>
            <p:cNvPr id="177271" name="Rectangle 119">
              <a:extLst>
                <a:ext uri="{FF2B5EF4-FFF2-40B4-BE49-F238E27FC236}">
                  <a16:creationId xmlns:a16="http://schemas.microsoft.com/office/drawing/2014/main" id="{80166A00-DB47-422C-A464-7F3A8F8D3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720"/>
              <a:ext cx="6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lang="en-US" altLang="ko-KR" sz="1200">
                  <a:latin typeface="Arial" panose="020B0604020202020204" pitchFamily="34" charset="0"/>
                  <a:ea typeface="돋움" panose="020B0600000101010101" pitchFamily="50" charset="-127"/>
                </a:rPr>
                <a:t>56-bit  Key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B0337-FCF9-49FC-90E1-8A0C8D488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7067-4912-4A77-9E4F-A3CF7A39502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1371F20E-685B-4118-9EBA-A4EA75049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Triple-DES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7F90ABBC-18E3-42E6-8A23-59E6655E1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/>
              <a:t>DES</a:t>
            </a:r>
            <a:r>
              <a:rPr lang="ko-KR" altLang="en-US" sz="2000"/>
              <a:t>의 </a:t>
            </a:r>
            <a:r>
              <a:rPr lang="en-US" altLang="ko-KR" sz="2000"/>
              <a:t>brute-force</a:t>
            </a:r>
            <a:r>
              <a:rPr lang="ko-KR" altLang="en-US" sz="2000"/>
              <a:t>공격에 대한 취약성을 보완</a:t>
            </a:r>
          </a:p>
          <a:p>
            <a:pPr lvl="1">
              <a:lnSpc>
                <a:spcPct val="120000"/>
              </a:lnSpc>
            </a:pPr>
            <a:r>
              <a:rPr lang="ko-KR" altLang="en-US" sz="1800"/>
              <a:t>새로운 알고리즘 개발 </a:t>
            </a:r>
            <a:r>
              <a:rPr lang="en-US" altLang="ko-KR" sz="1800"/>
              <a:t>: IDEA </a:t>
            </a:r>
          </a:p>
          <a:p>
            <a:pPr lvl="1">
              <a:lnSpc>
                <a:spcPct val="120000"/>
              </a:lnSpc>
            </a:pPr>
            <a:r>
              <a:rPr lang="en-US" altLang="ko-KR" sz="1800"/>
              <a:t>DES</a:t>
            </a:r>
            <a:r>
              <a:rPr lang="ko-KR" altLang="en-US" sz="1800"/>
              <a:t>의 응용 </a:t>
            </a:r>
            <a:r>
              <a:rPr lang="en-US" altLang="ko-KR" sz="1800"/>
              <a:t>: 3</a:t>
            </a:r>
            <a:r>
              <a:rPr lang="ko-KR" altLang="en-US" sz="1800"/>
              <a:t>중 </a:t>
            </a:r>
            <a:r>
              <a:rPr lang="en-US" altLang="ko-KR" sz="1800"/>
              <a:t>DES, 2</a:t>
            </a:r>
            <a:r>
              <a:rPr lang="ko-KR" altLang="en-US" sz="1800"/>
              <a:t>중 </a:t>
            </a:r>
            <a:r>
              <a:rPr lang="en-US" altLang="ko-KR" sz="1800"/>
              <a:t>DES</a:t>
            </a:r>
          </a:p>
          <a:p>
            <a:pPr>
              <a:lnSpc>
                <a:spcPct val="120000"/>
              </a:lnSpc>
            </a:pPr>
            <a:endParaRPr lang="en-US" altLang="ko-KR" sz="2000"/>
          </a:p>
          <a:p>
            <a:pPr>
              <a:lnSpc>
                <a:spcPct val="120000"/>
              </a:lnSpc>
            </a:pPr>
            <a:r>
              <a:rPr lang="en-US" altLang="ko-KR" sz="2000"/>
              <a:t>3</a:t>
            </a:r>
            <a:r>
              <a:rPr lang="ko-KR" altLang="en-US" sz="2000"/>
              <a:t>중 </a:t>
            </a:r>
            <a:r>
              <a:rPr lang="en-US" altLang="ko-KR" sz="2000"/>
              <a:t>DES</a:t>
            </a:r>
          </a:p>
          <a:p>
            <a:pPr lvl="1">
              <a:lnSpc>
                <a:spcPct val="120000"/>
              </a:lnSpc>
            </a:pPr>
            <a:r>
              <a:rPr lang="en-US" altLang="ko-KR" sz="1800"/>
              <a:t>2</a:t>
            </a:r>
            <a:r>
              <a:rPr lang="ko-KR" altLang="en-US" sz="1800"/>
              <a:t>개의 키를 사용</a:t>
            </a:r>
          </a:p>
          <a:p>
            <a:pPr lvl="1">
              <a:lnSpc>
                <a:spcPct val="120000"/>
              </a:lnSpc>
            </a:pPr>
            <a:r>
              <a:rPr lang="ko-KR" altLang="en-US" sz="1800"/>
              <a:t>암호화 </a:t>
            </a:r>
            <a:r>
              <a:rPr lang="en-US" altLang="ko-KR" sz="1800"/>
              <a:t>: </a:t>
            </a:r>
            <a:r>
              <a:rPr lang="ko-KR" altLang="en-US" sz="1800"/>
              <a:t>암호화</a:t>
            </a:r>
            <a:r>
              <a:rPr lang="en-US" altLang="ko-KR" sz="1800"/>
              <a:t>, </a:t>
            </a:r>
            <a:r>
              <a:rPr lang="ko-KR" altLang="en-US" sz="1800"/>
              <a:t>복호화</a:t>
            </a:r>
            <a:r>
              <a:rPr lang="en-US" altLang="ko-KR" sz="1800"/>
              <a:t>, </a:t>
            </a:r>
            <a:r>
              <a:rPr lang="ko-KR" altLang="en-US" sz="1800"/>
              <a:t>암호화 </a:t>
            </a:r>
          </a:p>
          <a:p>
            <a:pPr lvl="1">
              <a:lnSpc>
                <a:spcPct val="120000"/>
              </a:lnSpc>
            </a:pPr>
            <a:r>
              <a:rPr lang="ko-KR" altLang="en-US" sz="1800"/>
              <a:t>복호화 </a:t>
            </a:r>
            <a:r>
              <a:rPr lang="en-US" altLang="ko-KR" sz="1800"/>
              <a:t>: </a:t>
            </a:r>
            <a:r>
              <a:rPr lang="ko-KR" altLang="en-US" sz="1800"/>
              <a:t>복호화</a:t>
            </a:r>
            <a:r>
              <a:rPr lang="en-US" altLang="ko-KR" sz="1800"/>
              <a:t>, </a:t>
            </a:r>
            <a:r>
              <a:rPr lang="ko-KR" altLang="en-US" sz="1800"/>
              <a:t>암호화</a:t>
            </a:r>
            <a:r>
              <a:rPr lang="en-US" altLang="ko-KR" sz="1800"/>
              <a:t>, </a:t>
            </a:r>
            <a:r>
              <a:rPr lang="ko-KR" altLang="en-US" sz="1800"/>
              <a:t>복호화</a:t>
            </a:r>
          </a:p>
          <a:p>
            <a:pPr lvl="1">
              <a:lnSpc>
                <a:spcPct val="120000"/>
              </a:lnSpc>
            </a:pPr>
            <a:r>
              <a:rPr lang="en-US" altLang="ko-KR" sz="1800"/>
              <a:t>brute-force </a:t>
            </a:r>
            <a:r>
              <a:rPr lang="ko-KR" altLang="en-US" sz="1800"/>
              <a:t>공격 </a:t>
            </a:r>
            <a:r>
              <a:rPr lang="en-US" altLang="ko-KR" sz="1800"/>
              <a:t>: 2</a:t>
            </a:r>
            <a:r>
              <a:rPr lang="en-US" altLang="ko-KR" sz="1800" baseline="30000"/>
              <a:t>112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94F8A53D-6DC4-43A6-A785-9FFBA4F0E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1B8-CA94-49C4-82AB-4886CE26267D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94562" name="Rectangle 1026">
            <a:extLst>
              <a:ext uri="{FF2B5EF4-FFF2-40B4-BE49-F238E27FC236}">
                <a16:creationId xmlns:a16="http://schemas.microsoft.com/office/drawing/2014/main" id="{F1894C9B-52D9-470D-9BF5-B63C491BE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010400" cy="838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Triple-DES</a:t>
            </a:r>
          </a:p>
        </p:txBody>
      </p:sp>
      <p:sp>
        <p:nvSpPr>
          <p:cNvPr id="194563" name="Rectangle 1027">
            <a:extLst>
              <a:ext uri="{FF2B5EF4-FFF2-40B4-BE49-F238E27FC236}">
                <a16:creationId xmlns:a16="http://schemas.microsoft.com/office/drawing/2014/main" id="{DD06BC59-2F7E-4CCA-A07F-C78A8937D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990600"/>
          </a:xfrm>
        </p:spPr>
        <p:txBody>
          <a:bodyPr/>
          <a:lstStyle/>
          <a:p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복호화 과정</a:t>
            </a:r>
          </a:p>
          <a:p>
            <a:pPr lvl="1"/>
            <a:r>
              <a:rPr lang="ko-KR" altLang="en-US"/>
              <a:t>암호화</a:t>
            </a:r>
          </a:p>
          <a:p>
            <a:endParaRPr lang="ko-KR" altLang="en-US"/>
          </a:p>
          <a:p>
            <a:endParaRPr lang="en-US" altLang="ko-KR"/>
          </a:p>
        </p:txBody>
      </p:sp>
      <p:grpSp>
        <p:nvGrpSpPr>
          <p:cNvPr id="194564" name="Group 1028">
            <a:extLst>
              <a:ext uri="{FF2B5EF4-FFF2-40B4-BE49-F238E27FC236}">
                <a16:creationId xmlns:a16="http://schemas.microsoft.com/office/drawing/2014/main" id="{265EEE93-6E2F-4A09-96EC-9E31B00235E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86000"/>
            <a:ext cx="5992813" cy="1295400"/>
            <a:chOff x="1152" y="1296"/>
            <a:chExt cx="3775" cy="816"/>
          </a:xfrm>
        </p:grpSpPr>
        <p:sp>
          <p:nvSpPr>
            <p:cNvPr id="194565" name="Rectangle 1029">
              <a:extLst>
                <a:ext uri="{FF2B5EF4-FFF2-40B4-BE49-F238E27FC236}">
                  <a16:creationId xmlns:a16="http://schemas.microsoft.com/office/drawing/2014/main" id="{F8EC4091-4E05-4801-BA5A-F36C1B89C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76"/>
              <a:ext cx="480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4566" name="Rectangle 1030">
              <a:extLst>
                <a:ext uri="{FF2B5EF4-FFF2-40B4-BE49-F238E27FC236}">
                  <a16:creationId xmlns:a16="http://schemas.microsoft.com/office/drawing/2014/main" id="{54206305-3A31-47E2-B263-016EBB1DA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776"/>
              <a:ext cx="480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4567" name="Rectangle 1031">
              <a:extLst>
                <a:ext uri="{FF2B5EF4-FFF2-40B4-BE49-F238E27FC236}">
                  <a16:creationId xmlns:a16="http://schemas.microsoft.com/office/drawing/2014/main" id="{D069FC5B-EBA5-4BA5-BD58-4579ABD83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480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4568" name="Line 1032">
              <a:extLst>
                <a:ext uri="{FF2B5EF4-FFF2-40B4-BE49-F238E27FC236}">
                  <a16:creationId xmlns:a16="http://schemas.microsoft.com/office/drawing/2014/main" id="{B8003C89-AE13-4FA1-BC14-EF18D9897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69" name="Line 1033">
              <a:extLst>
                <a:ext uri="{FF2B5EF4-FFF2-40B4-BE49-F238E27FC236}">
                  <a16:creationId xmlns:a16="http://schemas.microsoft.com/office/drawing/2014/main" id="{A7131D65-2111-47D6-BF6A-4FF04833F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70" name="Line 1034">
              <a:extLst>
                <a:ext uri="{FF2B5EF4-FFF2-40B4-BE49-F238E27FC236}">
                  <a16:creationId xmlns:a16="http://schemas.microsoft.com/office/drawing/2014/main" id="{68CD7DC7-C07A-43B5-B8BB-DE88CFF77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71" name="Line 1035">
              <a:extLst>
                <a:ext uri="{FF2B5EF4-FFF2-40B4-BE49-F238E27FC236}">
                  <a16:creationId xmlns:a16="http://schemas.microsoft.com/office/drawing/2014/main" id="{032A68CD-0BE2-421C-83DE-B9E7978CF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72" name="Line 1036">
              <a:extLst>
                <a:ext uri="{FF2B5EF4-FFF2-40B4-BE49-F238E27FC236}">
                  <a16:creationId xmlns:a16="http://schemas.microsoft.com/office/drawing/2014/main" id="{DB3D2A5F-660F-4B71-B15A-1F81137E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73" name="Text Box 1037">
              <a:extLst>
                <a:ext uri="{FF2B5EF4-FFF2-40B4-BE49-F238E27FC236}">
                  <a16:creationId xmlns:a16="http://schemas.microsoft.com/office/drawing/2014/main" id="{6BD4C4D6-4E5D-44D6-B936-BA839735B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296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K</a:t>
              </a:r>
              <a:r>
                <a:rPr lang="en-US" altLang="ko-KR" sz="2000" b="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ko-KR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4574" name="Line 1038">
              <a:extLst>
                <a:ext uri="{FF2B5EF4-FFF2-40B4-BE49-F238E27FC236}">
                  <a16:creationId xmlns:a16="http://schemas.microsoft.com/office/drawing/2014/main" id="{47A42DC4-8322-4C17-A838-C7F140979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75" name="Text Box 1039">
              <a:extLst>
                <a:ext uri="{FF2B5EF4-FFF2-40B4-BE49-F238E27FC236}">
                  <a16:creationId xmlns:a16="http://schemas.microsoft.com/office/drawing/2014/main" id="{1A8C4182-ECB8-4B30-A5FF-B713C62AD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296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K</a:t>
              </a:r>
              <a:r>
                <a:rPr lang="en-US" altLang="ko-KR" sz="2000" b="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endParaRPr lang="en-US" altLang="ko-KR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4576" name="Line 1040">
              <a:extLst>
                <a:ext uri="{FF2B5EF4-FFF2-40B4-BE49-F238E27FC236}">
                  <a16:creationId xmlns:a16="http://schemas.microsoft.com/office/drawing/2014/main" id="{511A94D2-12A5-48CC-93D2-9277BF792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77" name="Text Box 1041">
              <a:extLst>
                <a:ext uri="{FF2B5EF4-FFF2-40B4-BE49-F238E27FC236}">
                  <a16:creationId xmlns:a16="http://schemas.microsoft.com/office/drawing/2014/main" id="{54B4CEA8-0A41-439E-B5B6-970671578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96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K</a:t>
              </a:r>
              <a:r>
                <a:rPr lang="en-US" altLang="ko-KR" sz="2000" b="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ko-KR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4578" name="Text Box 1042">
              <a:extLst>
                <a:ext uri="{FF2B5EF4-FFF2-40B4-BE49-F238E27FC236}">
                  <a16:creationId xmlns:a16="http://schemas.microsoft.com/office/drawing/2014/main" id="{FDA5FAA5-4DEA-468B-95FD-54FD88494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7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94579" name="Text Box 1043">
              <a:extLst>
                <a:ext uri="{FF2B5EF4-FFF2-40B4-BE49-F238E27FC236}">
                  <a16:creationId xmlns:a16="http://schemas.microsoft.com/office/drawing/2014/main" id="{AD46520A-6154-4E7C-A186-7DB999F83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4580" name="Text Box 1044">
              <a:extLst>
                <a:ext uri="{FF2B5EF4-FFF2-40B4-BE49-F238E27FC236}">
                  <a16:creationId xmlns:a16="http://schemas.microsoft.com/office/drawing/2014/main" id="{4C6073D8-EA33-4FDF-AD73-FF4A8EB8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" y="168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4581" name="Text Box 1045">
              <a:extLst>
                <a:ext uri="{FF2B5EF4-FFF2-40B4-BE49-F238E27FC236}">
                  <a16:creationId xmlns:a16="http://schemas.microsoft.com/office/drawing/2014/main" id="{3718577A-167E-4EA9-AF4A-8E1D6D787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" y="168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94582" name="Text Box 1046">
            <a:extLst>
              <a:ext uri="{FF2B5EF4-FFF2-40B4-BE49-F238E27FC236}">
                <a16:creationId xmlns:a16="http://schemas.microsoft.com/office/drawing/2014/main" id="{593A7187-4267-41B1-B7BD-9466607F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1">
              <a:spcBef>
                <a:spcPct val="5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sz="2000" b="0">
                <a:latin typeface="굴림" panose="020B0600000101010101" pitchFamily="50" charset="-127"/>
              </a:rPr>
              <a:t> </a:t>
            </a:r>
            <a:r>
              <a:rPr lang="ko-KR" altLang="en-US" sz="2000" b="0">
                <a:latin typeface="굴림" panose="020B0600000101010101" pitchFamily="50" charset="-127"/>
              </a:rPr>
              <a:t>복호화</a:t>
            </a:r>
            <a:endParaRPr lang="ko-KR" altLang="en-US"/>
          </a:p>
        </p:txBody>
      </p:sp>
      <p:grpSp>
        <p:nvGrpSpPr>
          <p:cNvPr id="194583" name="Group 1047">
            <a:extLst>
              <a:ext uri="{FF2B5EF4-FFF2-40B4-BE49-F238E27FC236}">
                <a16:creationId xmlns:a16="http://schemas.microsoft.com/office/drawing/2014/main" id="{18D18472-8C63-4CDC-B4B9-7F5A1AF460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992813" cy="1295400"/>
            <a:chOff x="1152" y="1296"/>
            <a:chExt cx="3775" cy="816"/>
          </a:xfrm>
        </p:grpSpPr>
        <p:sp>
          <p:nvSpPr>
            <p:cNvPr id="194584" name="Rectangle 1048">
              <a:extLst>
                <a:ext uri="{FF2B5EF4-FFF2-40B4-BE49-F238E27FC236}">
                  <a16:creationId xmlns:a16="http://schemas.microsoft.com/office/drawing/2014/main" id="{431714EF-0426-4829-BED3-C85A7C266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76"/>
              <a:ext cx="480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4585" name="Rectangle 1049">
              <a:extLst>
                <a:ext uri="{FF2B5EF4-FFF2-40B4-BE49-F238E27FC236}">
                  <a16:creationId xmlns:a16="http://schemas.microsoft.com/office/drawing/2014/main" id="{CE87F38A-048C-486C-B556-18A69716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776"/>
              <a:ext cx="480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4586" name="Rectangle 1050">
              <a:extLst>
                <a:ext uri="{FF2B5EF4-FFF2-40B4-BE49-F238E27FC236}">
                  <a16:creationId xmlns:a16="http://schemas.microsoft.com/office/drawing/2014/main" id="{70CAFA39-E52C-4AC5-A4E2-54866BFC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480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4587" name="Line 1051">
              <a:extLst>
                <a:ext uri="{FF2B5EF4-FFF2-40B4-BE49-F238E27FC236}">
                  <a16:creationId xmlns:a16="http://schemas.microsoft.com/office/drawing/2014/main" id="{59A2B49D-47AF-4F9C-A2C5-8874E9260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88" name="Line 1052">
              <a:extLst>
                <a:ext uri="{FF2B5EF4-FFF2-40B4-BE49-F238E27FC236}">
                  <a16:creationId xmlns:a16="http://schemas.microsoft.com/office/drawing/2014/main" id="{EF9F60FA-B097-4747-9784-854BCC850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89" name="Line 1053">
              <a:extLst>
                <a:ext uri="{FF2B5EF4-FFF2-40B4-BE49-F238E27FC236}">
                  <a16:creationId xmlns:a16="http://schemas.microsoft.com/office/drawing/2014/main" id="{01358BF9-A416-4EF4-8B52-B836CDC0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90" name="Line 1054">
              <a:extLst>
                <a:ext uri="{FF2B5EF4-FFF2-40B4-BE49-F238E27FC236}">
                  <a16:creationId xmlns:a16="http://schemas.microsoft.com/office/drawing/2014/main" id="{10A8D557-B289-405D-8FCB-173BDF250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91" name="Line 1055">
              <a:extLst>
                <a:ext uri="{FF2B5EF4-FFF2-40B4-BE49-F238E27FC236}">
                  <a16:creationId xmlns:a16="http://schemas.microsoft.com/office/drawing/2014/main" id="{6F4BC7C3-4F93-492B-8245-B5D1E1BBB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92" name="Text Box 1056">
              <a:extLst>
                <a:ext uri="{FF2B5EF4-FFF2-40B4-BE49-F238E27FC236}">
                  <a16:creationId xmlns:a16="http://schemas.microsoft.com/office/drawing/2014/main" id="{115A5A37-AB9D-4078-89C8-E1869E53F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296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K</a:t>
              </a:r>
              <a:r>
                <a:rPr lang="en-US" altLang="ko-KR" sz="2000" b="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ko-KR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4593" name="Line 1057">
              <a:extLst>
                <a:ext uri="{FF2B5EF4-FFF2-40B4-BE49-F238E27FC236}">
                  <a16:creationId xmlns:a16="http://schemas.microsoft.com/office/drawing/2014/main" id="{7A245101-3C02-4D94-9D7B-5207CF6D6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94" name="Text Box 1058">
              <a:extLst>
                <a:ext uri="{FF2B5EF4-FFF2-40B4-BE49-F238E27FC236}">
                  <a16:creationId xmlns:a16="http://schemas.microsoft.com/office/drawing/2014/main" id="{3F9673F8-5EFD-44E6-AA68-8C6573B12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296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K</a:t>
              </a:r>
              <a:r>
                <a:rPr lang="en-US" altLang="ko-KR" sz="2000" b="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endParaRPr lang="en-US" altLang="ko-KR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4595" name="Line 1059">
              <a:extLst>
                <a:ext uri="{FF2B5EF4-FFF2-40B4-BE49-F238E27FC236}">
                  <a16:creationId xmlns:a16="http://schemas.microsoft.com/office/drawing/2014/main" id="{E7FF2FFE-A4B6-4CE9-BF9C-30E30319E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596" name="Text Box 1060">
              <a:extLst>
                <a:ext uri="{FF2B5EF4-FFF2-40B4-BE49-F238E27FC236}">
                  <a16:creationId xmlns:a16="http://schemas.microsoft.com/office/drawing/2014/main" id="{F937B1F6-1375-4CF8-869C-06F55316B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96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K</a:t>
              </a:r>
              <a:r>
                <a:rPr lang="en-US" altLang="ko-KR" sz="2000" b="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ko-KR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4597" name="Text Box 1061">
              <a:extLst>
                <a:ext uri="{FF2B5EF4-FFF2-40B4-BE49-F238E27FC236}">
                  <a16:creationId xmlns:a16="http://schemas.microsoft.com/office/drawing/2014/main" id="{8009DFB1-852E-4E9E-8043-22A2CE01B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7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94598" name="Text Box 1062">
              <a:extLst>
                <a:ext uri="{FF2B5EF4-FFF2-40B4-BE49-F238E27FC236}">
                  <a16:creationId xmlns:a16="http://schemas.microsoft.com/office/drawing/2014/main" id="{13811A86-6966-4826-9D63-FA4C17D23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4599" name="Text Box 1063">
              <a:extLst>
                <a:ext uri="{FF2B5EF4-FFF2-40B4-BE49-F238E27FC236}">
                  <a16:creationId xmlns:a16="http://schemas.microsoft.com/office/drawing/2014/main" id="{DD9D2E2D-5DB4-428A-AA2A-C7FB12D06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168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4600" name="Text Box 1064">
              <a:extLst>
                <a:ext uri="{FF2B5EF4-FFF2-40B4-BE49-F238E27FC236}">
                  <a16:creationId xmlns:a16="http://schemas.microsoft.com/office/drawing/2014/main" id="{EBED1A23-C313-47D7-85E6-72EA4D5AE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68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0066"/>
                </a:buClr>
                <a:buSzPct val="70000"/>
                <a:buFont typeface="Monotype Sorts" pitchFamily="2" charset="2"/>
                <a:buNone/>
              </a:pPr>
              <a:r>
                <a:rPr lang="en-US" altLang="ko-KR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3">
            <a:extLst>
              <a:ext uri="{FF2B5EF4-FFF2-40B4-BE49-F238E27FC236}">
                <a16:creationId xmlns:a16="http://schemas.microsoft.com/office/drawing/2014/main" id="{C5187927-D129-4DE7-AABC-BACFF6C0B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6EA55-ED48-4347-9938-932E4062F81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E1FFB8-93F4-4588-A71B-065A06ABF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블럭암호의 모델</a:t>
            </a:r>
          </a:p>
        </p:txBody>
      </p:sp>
      <p:grpSp>
        <p:nvGrpSpPr>
          <p:cNvPr id="143385" name="Group 25">
            <a:extLst>
              <a:ext uri="{FF2B5EF4-FFF2-40B4-BE49-F238E27FC236}">
                <a16:creationId xmlns:a16="http://schemas.microsoft.com/office/drawing/2014/main" id="{AA28E0D5-DB5E-4A84-9502-ECC18272280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257300"/>
            <a:ext cx="8167688" cy="3276600"/>
            <a:chOff x="336" y="1104"/>
            <a:chExt cx="5145" cy="2064"/>
          </a:xfrm>
        </p:grpSpPr>
        <p:grpSp>
          <p:nvGrpSpPr>
            <p:cNvPr id="143364" name="Group 4">
              <a:extLst>
                <a:ext uri="{FF2B5EF4-FFF2-40B4-BE49-F238E27FC236}">
                  <a16:creationId xmlns:a16="http://schemas.microsoft.com/office/drawing/2014/main" id="{AA8A7E69-BB99-46B1-8443-FFC600C3D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04"/>
              <a:ext cx="5145" cy="2064"/>
              <a:chOff x="336" y="1104"/>
              <a:chExt cx="5145" cy="2160"/>
            </a:xfrm>
          </p:grpSpPr>
          <p:pic>
            <p:nvPicPr>
              <p:cNvPr id="143365" name="Picture 5" descr="pe01045_">
                <a:extLst>
                  <a:ext uri="{FF2B5EF4-FFF2-40B4-BE49-F238E27FC236}">
                    <a16:creationId xmlns:a16="http://schemas.microsoft.com/office/drawing/2014/main" id="{B5BD3A5B-DFED-4E51-B2BA-5F283D814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2448"/>
                <a:ext cx="672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366" name="Picture 6" descr="pe01019_">
                <a:extLst>
                  <a:ext uri="{FF2B5EF4-FFF2-40B4-BE49-F238E27FC236}">
                    <a16:creationId xmlns:a16="http://schemas.microsoft.com/office/drawing/2014/main" id="{D718E60D-AE7F-41BD-AF09-AC287EEE0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4" y="2496"/>
                <a:ext cx="777" cy="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367" name="Rectangle 7">
                <a:extLst>
                  <a:ext uri="{FF2B5EF4-FFF2-40B4-BE49-F238E27FC236}">
                    <a16:creationId xmlns:a16="http://schemas.microsoft.com/office/drawing/2014/main" id="{3D06FF0B-EFCC-4BDD-8557-B9790EAFA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024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굴림" panose="020B0600000101010101" pitchFamily="50" charset="-127"/>
                  </a:rPr>
                  <a:t>송신자</a:t>
                </a:r>
              </a:p>
            </p:txBody>
          </p:sp>
          <p:sp>
            <p:nvSpPr>
              <p:cNvPr id="143368" name="Rectangle 8">
                <a:extLst>
                  <a:ext uri="{FF2B5EF4-FFF2-40B4-BE49-F238E27FC236}">
                    <a16:creationId xmlns:a16="http://schemas.microsoft.com/office/drawing/2014/main" id="{33501FE4-A27E-4390-98E0-E1BDB2E9A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120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굴림" panose="020B0600000101010101" pitchFamily="50" charset="-127"/>
                  </a:rPr>
                  <a:t>수신자</a:t>
                </a:r>
              </a:p>
            </p:txBody>
          </p:sp>
          <p:sp>
            <p:nvSpPr>
              <p:cNvPr id="143369" name="Rectangle 9">
                <a:extLst>
                  <a:ext uri="{FF2B5EF4-FFF2-40B4-BE49-F238E27FC236}">
                    <a16:creationId xmlns:a16="http://schemas.microsoft.com/office/drawing/2014/main" id="{7C8051BD-A616-480A-B636-6EAD7AC19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720" cy="28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굴림" panose="020B0600000101010101" pitchFamily="50" charset="-127"/>
                  </a:rPr>
                  <a:t>암호 알고리즘</a:t>
                </a:r>
              </a:p>
            </p:txBody>
          </p:sp>
          <p:sp>
            <p:nvSpPr>
              <p:cNvPr id="143370" name="Rectangle 10">
                <a:extLst>
                  <a:ext uri="{FF2B5EF4-FFF2-40B4-BE49-F238E27FC236}">
                    <a16:creationId xmlns:a16="http://schemas.microsoft.com/office/drawing/2014/main" id="{6D102583-BD87-47B8-A0F5-4EA86FD09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720" cy="28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굴림" panose="020B0600000101010101" pitchFamily="50" charset="-127"/>
                  </a:rPr>
                  <a:t>복호 알고리즘</a:t>
                </a:r>
              </a:p>
            </p:txBody>
          </p:sp>
          <p:pic>
            <p:nvPicPr>
              <p:cNvPr id="143371" name="Picture 11" descr="bd19699_">
                <a:extLst>
                  <a:ext uri="{FF2B5EF4-FFF2-40B4-BE49-F238E27FC236}">
                    <a16:creationId xmlns:a16="http://schemas.microsoft.com/office/drawing/2014/main" id="{D94A28C9-C831-444C-B282-D25A78032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4" y="1632"/>
                <a:ext cx="432" cy="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372" name="Picture 12" descr="j0309658">
                <a:extLst>
                  <a:ext uri="{FF2B5EF4-FFF2-40B4-BE49-F238E27FC236}">
                    <a16:creationId xmlns:a16="http://schemas.microsoft.com/office/drawing/2014/main" id="{15192C94-4836-4AE6-B090-6CC8503B94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544"/>
                <a:ext cx="672" cy="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373" name="Rectangle 13">
                <a:extLst>
                  <a:ext uri="{FF2B5EF4-FFF2-40B4-BE49-F238E27FC236}">
                    <a16:creationId xmlns:a16="http://schemas.microsoft.com/office/drawing/2014/main" id="{DA1669AC-DAB9-4E6D-9AC2-696ACC4C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307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굴림" panose="020B0600000101010101" pitchFamily="50" charset="-127"/>
                  </a:rPr>
                  <a:t>암호문 </a:t>
                </a:r>
                <a:r>
                  <a:rPr lang="en-US" altLang="ko-KR" sz="1200">
                    <a:latin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143374" name="Line 14">
                <a:extLst>
                  <a:ext uri="{FF2B5EF4-FFF2-40B4-BE49-F238E27FC236}">
                    <a16:creationId xmlns:a16="http://schemas.microsoft.com/office/drawing/2014/main" id="{9550C136-A289-4D00-9B61-8CBE209BA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43375" name="Line 15">
                <a:extLst>
                  <a:ext uri="{FF2B5EF4-FFF2-40B4-BE49-F238E27FC236}">
                    <a16:creationId xmlns:a16="http://schemas.microsoft.com/office/drawing/2014/main" id="{A650D5F7-909B-4C75-9437-A0BD9B12A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43376" name="Line 16">
                <a:extLst>
                  <a:ext uri="{FF2B5EF4-FFF2-40B4-BE49-F238E27FC236}">
                    <a16:creationId xmlns:a16="http://schemas.microsoft.com/office/drawing/2014/main" id="{67A9F4BD-6B2C-4339-BDF6-AC5BD037E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43377" name="Rectangle 17">
                <a:extLst>
                  <a:ext uri="{FF2B5EF4-FFF2-40B4-BE49-F238E27FC236}">
                    <a16:creationId xmlns:a16="http://schemas.microsoft.com/office/drawing/2014/main" id="{90B4B31D-3F11-44F8-8140-EAAE039D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1104"/>
                <a:ext cx="14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굴림" panose="020B0600000101010101" pitchFamily="50" charset="-127"/>
                  </a:rPr>
                  <a:t>암호화 키 </a:t>
                </a:r>
                <a:r>
                  <a:rPr lang="en-US" altLang="ko-KR" sz="1200">
                    <a:latin typeface="굴림" panose="020B0600000101010101" pitchFamily="50" charset="-127"/>
                  </a:rPr>
                  <a:t>= </a:t>
                </a:r>
                <a:r>
                  <a:rPr lang="ko-KR" altLang="en-US" sz="1200">
                    <a:latin typeface="굴림" panose="020B0600000101010101" pitchFamily="50" charset="-127"/>
                  </a:rPr>
                  <a:t>복호화 키    </a:t>
                </a:r>
                <a:r>
                  <a:rPr lang="en-US" altLang="ko-KR" sz="1200">
                    <a:latin typeface="굴림" panose="020B0600000101010101" pitchFamily="50" charset="-127"/>
                  </a:rPr>
                  <a:t>K</a:t>
                </a:r>
              </a:p>
            </p:txBody>
          </p:sp>
          <p:sp>
            <p:nvSpPr>
              <p:cNvPr id="143378" name="Line 18">
                <a:extLst>
                  <a:ext uri="{FF2B5EF4-FFF2-40B4-BE49-F238E27FC236}">
                    <a16:creationId xmlns:a16="http://schemas.microsoft.com/office/drawing/2014/main" id="{5D11420A-43B3-405E-9E27-D72084D99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7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43379" name="Line 19">
                <a:extLst>
                  <a:ext uri="{FF2B5EF4-FFF2-40B4-BE49-F238E27FC236}">
                    <a16:creationId xmlns:a16="http://schemas.microsoft.com/office/drawing/2014/main" id="{CA60023F-9EF1-49A0-A2E2-90AEACA5F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6" y="1872"/>
                <a:ext cx="81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43380" name="Line 20">
                <a:extLst>
                  <a:ext uri="{FF2B5EF4-FFF2-40B4-BE49-F238E27FC236}">
                    <a16:creationId xmlns:a16="http://schemas.microsoft.com/office/drawing/2014/main" id="{0E8649B3-6F96-4D98-BA00-60C9D19B5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81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43381" name="Rectangle 21">
                <a:extLst>
                  <a:ext uri="{FF2B5EF4-FFF2-40B4-BE49-F238E27FC236}">
                    <a16:creationId xmlns:a16="http://schemas.microsoft.com/office/drawing/2014/main" id="{1A6B460E-BC2E-47C0-81EB-44EF5AB5F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33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굴림" panose="020B0600000101010101" pitchFamily="50" charset="-127"/>
                  </a:rPr>
                  <a:t>평문  </a:t>
                </a:r>
                <a:r>
                  <a:rPr lang="en-US" altLang="ko-KR" sz="1200">
                    <a:latin typeface="굴림" panose="020B0600000101010101" pitchFamily="50" charset="-127"/>
                  </a:rPr>
                  <a:t>P</a:t>
                </a:r>
              </a:p>
            </p:txBody>
          </p:sp>
          <p:sp>
            <p:nvSpPr>
              <p:cNvPr id="143382" name="Rectangle 22">
                <a:extLst>
                  <a:ext uri="{FF2B5EF4-FFF2-40B4-BE49-F238E27FC236}">
                    <a16:creationId xmlns:a16="http://schemas.microsoft.com/office/drawing/2014/main" id="{224D241B-8951-438B-82E7-7E5B4CFEA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33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굴림" panose="020B0600000101010101" pitchFamily="50" charset="-127"/>
                  </a:rPr>
                  <a:t>평문 </a:t>
                </a:r>
                <a:r>
                  <a:rPr lang="en-US" altLang="ko-KR" sz="1200">
                    <a:latin typeface="굴림" panose="020B0600000101010101" pitchFamily="50" charset="-127"/>
                  </a:rPr>
                  <a:t>P</a:t>
                </a:r>
              </a:p>
            </p:txBody>
          </p:sp>
        </p:grpSp>
        <p:sp>
          <p:nvSpPr>
            <p:cNvPr id="143383" name="Text Box 23">
              <a:extLst>
                <a:ext uri="{FF2B5EF4-FFF2-40B4-BE49-F238E27FC236}">
                  <a16:creationId xmlns:a16="http://schemas.microsoft.com/office/drawing/2014/main" id="{AA1D023C-B9DF-497E-B569-FDD1AC0B7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32"/>
              <a:ext cx="8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E(P,K)=C</a:t>
              </a:r>
            </a:p>
          </p:txBody>
        </p:sp>
        <p:sp>
          <p:nvSpPr>
            <p:cNvPr id="143384" name="Text Box 24">
              <a:extLst>
                <a:ext uri="{FF2B5EF4-FFF2-40B4-BE49-F238E27FC236}">
                  <a16:creationId xmlns:a16="http://schemas.microsoft.com/office/drawing/2014/main" id="{5B71CFC4-8529-4804-A225-F478A53C2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832"/>
              <a:ext cx="8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D(C,K)=P</a:t>
              </a:r>
            </a:p>
          </p:txBody>
        </p:sp>
      </p:grpSp>
      <p:sp>
        <p:nvSpPr>
          <p:cNvPr id="143386" name="Text Box 26">
            <a:extLst>
              <a:ext uri="{FF2B5EF4-FFF2-40B4-BE49-F238E27FC236}">
                <a16:creationId xmlns:a16="http://schemas.microsoft.com/office/drawing/2014/main" id="{C0F886C7-3718-421A-AB2B-0F87BEAB4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5029200"/>
            <a:ext cx="3581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b="0"/>
              <a:t> </a:t>
            </a:r>
            <a:r>
              <a:rPr lang="ko-KR" altLang="en-US" b="0"/>
              <a:t>키 길이 </a:t>
            </a:r>
            <a:r>
              <a:rPr lang="en-US" altLang="ko-KR" b="0"/>
              <a:t>:  k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b="0"/>
              <a:t> </a:t>
            </a:r>
            <a:r>
              <a:rPr lang="ko-KR" altLang="en-US" b="0"/>
              <a:t>블럭의 길이 </a:t>
            </a:r>
            <a:r>
              <a:rPr lang="en-US" altLang="ko-KR" b="0"/>
              <a:t>:  n</a:t>
            </a:r>
          </a:p>
        </p:txBody>
      </p:sp>
      <p:sp>
        <p:nvSpPr>
          <p:cNvPr id="143387" name="Text Box 27">
            <a:extLst>
              <a:ext uri="{FF2B5EF4-FFF2-40B4-BE49-F238E27FC236}">
                <a16:creationId xmlns:a16="http://schemas.microsoft.com/office/drawing/2014/main" id="{F9758DC4-6EAD-4B24-A76E-EAAFEDC01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29200"/>
            <a:ext cx="3733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굴림" panose="020B0600000101010101" pitchFamily="50" charset="-127"/>
              </a:rPr>
              <a:t> </a:t>
            </a:r>
            <a:r>
              <a:rPr lang="ko-KR" altLang="en-US">
                <a:latin typeface="굴림" panose="020B0600000101010101" pitchFamily="50" charset="-127"/>
              </a:rPr>
              <a:t>블럭암호  </a:t>
            </a:r>
            <a:r>
              <a:rPr lang="en-US" altLang="ko-KR">
                <a:latin typeface="굴림" panose="020B0600000101010101" pitchFamily="50" charset="-127"/>
              </a:rPr>
              <a:t>E : </a:t>
            </a:r>
            <a:r>
              <a:rPr lang="en-US" altLang="ko-KR" i="1">
                <a:latin typeface="굴림" panose="020B0600000101010101" pitchFamily="50" charset="-127"/>
              </a:rPr>
              <a:t>P</a:t>
            </a:r>
            <a:r>
              <a:rPr lang="en-US" altLang="ko-KR">
                <a:latin typeface="굴림" panose="020B0600000101010101" pitchFamily="50" charset="-127"/>
              </a:rPr>
              <a:t> x </a:t>
            </a:r>
            <a:r>
              <a:rPr lang="en-US" altLang="ko-KR" i="1">
                <a:latin typeface="굴림" panose="020B0600000101010101" pitchFamily="50" charset="-127"/>
              </a:rPr>
              <a:t>K</a:t>
            </a:r>
            <a:r>
              <a:rPr lang="en-US" altLang="ko-KR">
                <a:latin typeface="굴림" panose="020B0600000101010101" pitchFamily="50" charset="-127"/>
              </a:rPr>
              <a:t> → </a:t>
            </a:r>
            <a:r>
              <a:rPr lang="en-US" altLang="ko-KR" i="1">
                <a:latin typeface="굴림" panose="020B0600000101010101" pitchFamily="50" charset="-127"/>
              </a:rPr>
              <a:t>C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굴림" panose="020B0600000101010101" pitchFamily="50" charset="-127"/>
              </a:rPr>
              <a:t> E(P,K) = E</a:t>
            </a:r>
            <a:r>
              <a:rPr lang="en-US" altLang="ko-KR" baseline="-25000">
                <a:latin typeface="굴림" panose="020B0600000101010101" pitchFamily="50" charset="-127"/>
              </a:rPr>
              <a:t>k</a:t>
            </a:r>
            <a:r>
              <a:rPr lang="en-US" altLang="ko-KR">
                <a:latin typeface="굴림" panose="020B0600000101010101" pitchFamily="50" charset="-127"/>
              </a:rPr>
              <a:t> (P) = C</a:t>
            </a:r>
            <a:r>
              <a:rPr lang="ko-KR" altLang="en-US">
                <a:latin typeface="굴림" panose="020B0600000101010101" pitchFamily="50" charset="-127"/>
              </a:rPr>
              <a:t>로 표시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슬라이드 번호 개체 틀 3">
            <a:extLst>
              <a:ext uri="{FF2B5EF4-FFF2-40B4-BE49-F238E27FC236}">
                <a16:creationId xmlns:a16="http://schemas.microsoft.com/office/drawing/2014/main" id="{0455D2D4-E910-4570-A2A6-763407333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76389-C0F0-4D6F-A990-85A7818F7D2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51CEB74F-9756-4915-B9ED-08342F138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10400" cy="838200"/>
          </a:xfrm>
        </p:spPr>
        <p:txBody>
          <a:bodyPr/>
          <a:lstStyle/>
          <a:p>
            <a:r>
              <a:rPr lang="en-US" altLang="ko-KR"/>
              <a:t>Feistel </a:t>
            </a:r>
            <a:r>
              <a:rPr lang="ko-KR" altLang="en-US"/>
              <a:t>구조</a:t>
            </a:r>
          </a:p>
        </p:txBody>
      </p:sp>
      <p:sp>
        <p:nvSpPr>
          <p:cNvPr id="142415" name="Text Box 79">
            <a:extLst>
              <a:ext uri="{FF2B5EF4-FFF2-40B4-BE49-F238E27FC236}">
                <a16:creationId xmlns:a16="http://schemas.microsoft.com/office/drawing/2014/main" id="{4F5E3EEB-B10F-4B8E-B2C0-E1D68DFD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464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142417" name="Text Box 81">
            <a:extLst>
              <a:ext uri="{FF2B5EF4-FFF2-40B4-BE49-F238E27FC236}">
                <a16:creationId xmlns:a16="http://schemas.microsoft.com/office/drawing/2014/main" id="{0D7C1A2B-65C7-4D01-BF85-E90B75026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419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ko-KR" altLang="ko-KR" b="0"/>
          </a:p>
        </p:txBody>
      </p:sp>
      <p:sp>
        <p:nvSpPr>
          <p:cNvPr id="142418" name="Text Box 82">
            <a:extLst>
              <a:ext uri="{FF2B5EF4-FFF2-40B4-BE49-F238E27FC236}">
                <a16:creationId xmlns:a16="http://schemas.microsoft.com/office/drawing/2014/main" id="{A8B97721-6068-4CD8-9AC9-1AFB6D340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5105400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sz="1400" b="0"/>
              <a:t> </a:t>
            </a:r>
            <a:r>
              <a:rPr lang="ko-KR" altLang="en-US" sz="1400" b="0"/>
              <a:t>블럭의 길이  </a:t>
            </a:r>
            <a:r>
              <a:rPr lang="en-US" altLang="ko-KR" sz="1400" b="0"/>
              <a:t>m=2L(</a:t>
            </a:r>
            <a:r>
              <a:rPr lang="ko-KR" altLang="en-US" sz="1400" b="0"/>
              <a:t>짝수</a:t>
            </a:r>
            <a:r>
              <a:rPr lang="en-US" altLang="ko-KR" sz="1400" b="0"/>
              <a:t>)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sz="1400" b="0"/>
              <a:t> </a:t>
            </a:r>
            <a:r>
              <a:rPr lang="ko-KR" altLang="en-US" sz="1400" b="0"/>
              <a:t>평문 블럭  </a:t>
            </a:r>
            <a:r>
              <a:rPr lang="en-US" altLang="ko-KR" sz="1400" b="0"/>
              <a:t>P=(x</a:t>
            </a:r>
            <a:r>
              <a:rPr lang="en-US" altLang="ko-KR" sz="1400" b="0" baseline="-25000"/>
              <a:t>0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1</a:t>
            </a:r>
            <a:r>
              <a:rPr lang="en-US" altLang="ko-KR" sz="1400" b="0"/>
              <a:t>) </a:t>
            </a:r>
            <a:r>
              <a:rPr lang="ko-KR" altLang="en-US" sz="1400" b="0"/>
              <a:t>단</a:t>
            </a:r>
            <a:r>
              <a:rPr lang="en-US" altLang="ko-KR" sz="1400" b="0"/>
              <a:t>, x</a:t>
            </a:r>
            <a:r>
              <a:rPr lang="en-US" altLang="ko-KR" sz="1400" b="0" baseline="-25000"/>
              <a:t>0</a:t>
            </a:r>
            <a:r>
              <a:rPr lang="ko-KR" altLang="en-US" sz="1400" b="0"/>
              <a:t>와</a:t>
            </a:r>
            <a:r>
              <a:rPr lang="ko-KR" altLang="en-US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1</a:t>
            </a:r>
            <a:r>
              <a:rPr lang="ko-KR" altLang="en-US" sz="1400" b="0"/>
              <a:t>은 길이 </a:t>
            </a:r>
            <a:r>
              <a:rPr lang="en-US" altLang="ko-KR" sz="1400" b="0"/>
              <a:t>L</a:t>
            </a:r>
            <a:r>
              <a:rPr lang="ko-KR" altLang="en-US" sz="1400" b="0"/>
              <a:t>인 블럭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ko-KR" altLang="en-US" sz="1400" b="0"/>
              <a:t> 키</a:t>
            </a:r>
            <a:r>
              <a:rPr lang="en-US" altLang="ko-KR" sz="1400" b="0"/>
              <a:t>K</a:t>
            </a:r>
            <a:r>
              <a:rPr lang="ko-KR" altLang="en-US" sz="1400" b="0"/>
              <a:t>의 부분키 </a:t>
            </a:r>
            <a:r>
              <a:rPr lang="en-US" altLang="ko-KR" sz="1400" b="0"/>
              <a:t>k</a:t>
            </a:r>
            <a:r>
              <a:rPr lang="en-US" altLang="ko-KR" sz="1400" b="0" baseline="-25000"/>
              <a:t>1</a:t>
            </a:r>
            <a:r>
              <a:rPr lang="en-US" altLang="ko-KR" sz="1400" b="0"/>
              <a:t>, k</a:t>
            </a:r>
            <a:r>
              <a:rPr lang="en-US" altLang="ko-KR" sz="1400" b="0" baseline="-25000"/>
              <a:t>2</a:t>
            </a:r>
            <a:r>
              <a:rPr lang="en-US" altLang="ko-KR" sz="1400" b="0"/>
              <a:t>, k</a:t>
            </a:r>
            <a:r>
              <a:rPr lang="en-US" altLang="ko-KR" sz="1400" b="0" baseline="-25000"/>
              <a:t>3</a:t>
            </a:r>
            <a:r>
              <a:rPr lang="en-US" altLang="ko-KR" sz="1400" b="0"/>
              <a:t>,…, k</a:t>
            </a:r>
            <a:r>
              <a:rPr lang="en-US" altLang="ko-KR" sz="1400" b="0" baseline="-25000"/>
              <a:t>n</a:t>
            </a:r>
            <a:endParaRPr lang="en-US" altLang="ko-KR" sz="1400" b="0"/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sz="1400" b="0"/>
              <a:t> </a:t>
            </a:r>
            <a:r>
              <a:rPr lang="ko-KR" altLang="en-US" sz="1400" b="0"/>
              <a:t>변환 </a:t>
            </a:r>
            <a:r>
              <a:rPr lang="en-US" altLang="ko-KR" sz="1400" b="0"/>
              <a:t>F</a:t>
            </a:r>
            <a:r>
              <a:rPr lang="en-US" altLang="ko-KR" sz="1400" b="0" baseline="-25000"/>
              <a:t>i</a:t>
            </a:r>
            <a:r>
              <a:rPr lang="en-US" altLang="ko-KR" sz="1400" b="0"/>
              <a:t> : Z</a:t>
            </a:r>
            <a:r>
              <a:rPr lang="en-US" altLang="ko-KR" sz="1400" b="0" baseline="-25000"/>
              <a:t>2</a:t>
            </a:r>
            <a:r>
              <a:rPr lang="en-US" altLang="ko-KR" sz="1400" b="0" baseline="30000"/>
              <a:t>L</a:t>
            </a:r>
            <a:r>
              <a:rPr lang="en-US" altLang="ko-KR" sz="1400" b="0"/>
              <a:t> </a:t>
            </a:r>
            <a:r>
              <a:rPr lang="en-US" altLang="ko-KR" sz="1400" b="0">
                <a:latin typeface="신명조" panose="02030600000101010101" pitchFamily="18" charset="-127"/>
                <a:ea typeface="신명조" panose="02030600000101010101" pitchFamily="18" charset="-127"/>
              </a:rPr>
              <a:t>→</a:t>
            </a:r>
            <a:r>
              <a:rPr lang="en-US" altLang="ko-KR" sz="1400" b="0"/>
              <a:t> Z</a:t>
            </a:r>
            <a:r>
              <a:rPr lang="en-US" altLang="ko-KR" sz="1400" b="0" baseline="-25000"/>
              <a:t>2</a:t>
            </a:r>
            <a:r>
              <a:rPr lang="en-US" altLang="ko-KR" sz="1400" b="0" baseline="30000"/>
              <a:t>L</a:t>
            </a:r>
            <a:endParaRPr lang="en-US" altLang="ko-KR" sz="1400" b="0"/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sz="1400" b="0"/>
              <a:t> </a:t>
            </a:r>
            <a:r>
              <a:rPr lang="ko-KR" altLang="en-US" sz="1400" b="0"/>
              <a:t>암호화 과정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ko-KR" altLang="en-US" sz="1400" b="0"/>
              <a:t>  </a:t>
            </a:r>
            <a:r>
              <a:rPr lang="en-US" altLang="ko-KR" sz="1400" b="0"/>
              <a:t>1</a:t>
            </a:r>
            <a:r>
              <a:rPr lang="ko-KR" altLang="en-US" sz="1400" b="0"/>
              <a:t>단계 </a:t>
            </a:r>
            <a:r>
              <a:rPr lang="en-US" altLang="ko-KR" sz="1400" b="0"/>
              <a:t>P=(x</a:t>
            </a:r>
            <a:r>
              <a:rPr lang="en-US" altLang="ko-KR" sz="1400" b="0" baseline="-25000"/>
              <a:t>0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1</a:t>
            </a:r>
            <a:r>
              <a:rPr lang="en-US" altLang="ko-KR" sz="1400" b="0"/>
              <a:t>) </a:t>
            </a:r>
            <a:r>
              <a:rPr lang="en-US" altLang="ko-KR" sz="1400" b="0">
                <a:latin typeface="신명조" panose="02030600000101010101" pitchFamily="18" charset="-127"/>
                <a:ea typeface="신명조" panose="02030600000101010101" pitchFamily="18" charset="-127"/>
              </a:rPr>
              <a:t>→</a:t>
            </a:r>
            <a:r>
              <a:rPr lang="en-US" altLang="ko-KR" sz="1400" b="0"/>
              <a:t> (x</a:t>
            </a:r>
            <a:r>
              <a:rPr lang="en-US" altLang="ko-KR" sz="1400" b="0" baseline="-25000"/>
              <a:t>1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2</a:t>
            </a:r>
            <a:r>
              <a:rPr lang="en-US" altLang="ko-KR" sz="1400" b="0"/>
              <a:t>) 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ko-KR" sz="1400" b="0"/>
              <a:t>  2</a:t>
            </a:r>
            <a:r>
              <a:rPr lang="ko-KR" altLang="en-US" sz="1400" b="0"/>
              <a:t>단계     </a:t>
            </a:r>
            <a:r>
              <a:rPr lang="en-US" altLang="ko-KR" sz="1400" b="0"/>
              <a:t>(x</a:t>
            </a:r>
            <a:r>
              <a:rPr lang="en-US" altLang="ko-KR" sz="1400" b="0" baseline="-25000"/>
              <a:t>1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2</a:t>
            </a:r>
            <a:r>
              <a:rPr lang="en-US" altLang="ko-KR" sz="1400" b="0"/>
              <a:t>) </a:t>
            </a:r>
            <a:r>
              <a:rPr lang="en-US" altLang="ko-KR" sz="1400" b="0">
                <a:latin typeface="신명조" panose="02030600000101010101" pitchFamily="18" charset="-127"/>
                <a:ea typeface="신명조" panose="02030600000101010101" pitchFamily="18" charset="-127"/>
              </a:rPr>
              <a:t>→</a:t>
            </a:r>
            <a:r>
              <a:rPr lang="en-US" altLang="ko-KR" sz="1400" b="0"/>
              <a:t> (x</a:t>
            </a:r>
            <a:r>
              <a:rPr lang="en-US" altLang="ko-KR" sz="1400" b="0" baseline="-25000"/>
              <a:t>2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3</a:t>
            </a:r>
            <a:r>
              <a:rPr lang="en-US" altLang="ko-KR" sz="1400" b="0"/>
              <a:t>) 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ko-KR" sz="1400" b="0"/>
              <a:t>                          </a:t>
            </a:r>
            <a:r>
              <a:rPr lang="en-US" altLang="ko-KR" sz="1400">
                <a:latin typeface="Times New Roman" panose="02020603050405020304" pitchFamily="18" charset="0"/>
              </a:rPr>
              <a:t>…</a:t>
            </a:r>
            <a:endParaRPr lang="en-US" altLang="ko-KR" sz="1400"/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ko-KR" sz="1400" b="0"/>
              <a:t>  h</a:t>
            </a:r>
            <a:r>
              <a:rPr lang="ko-KR" altLang="en-US" sz="1400" b="0"/>
              <a:t>단계     </a:t>
            </a:r>
            <a:r>
              <a:rPr lang="en-US" altLang="ko-KR" sz="1400" b="0"/>
              <a:t>(x</a:t>
            </a:r>
            <a:r>
              <a:rPr lang="en-US" altLang="ko-KR" sz="1400" b="0" baseline="-25000"/>
              <a:t>h-1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h</a:t>
            </a:r>
            <a:r>
              <a:rPr lang="en-US" altLang="ko-KR" sz="1400" b="0"/>
              <a:t>) </a:t>
            </a:r>
            <a:r>
              <a:rPr lang="en-US" altLang="ko-KR" sz="1400" b="0">
                <a:latin typeface="신명조" panose="02030600000101010101" pitchFamily="18" charset="-127"/>
                <a:ea typeface="신명조" panose="02030600000101010101" pitchFamily="18" charset="-127"/>
              </a:rPr>
              <a:t>→</a:t>
            </a:r>
            <a:r>
              <a:rPr lang="en-US" altLang="ko-KR" sz="1400" b="0"/>
              <a:t> (x</a:t>
            </a:r>
            <a:r>
              <a:rPr lang="en-US" altLang="ko-KR" sz="1400" b="0" baseline="-25000"/>
              <a:t>h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h+1</a:t>
            </a:r>
            <a:r>
              <a:rPr lang="en-US" altLang="ko-KR" sz="1400" b="0"/>
              <a:t>)=C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ko-KR" sz="1400" b="0"/>
              <a:t>	</a:t>
            </a:r>
            <a:r>
              <a:rPr lang="ko-KR" altLang="en-US" sz="1400" b="0"/>
              <a:t>단</a:t>
            </a:r>
            <a:r>
              <a:rPr lang="en-US" altLang="ko-KR" sz="1400" b="0"/>
              <a:t>, x</a:t>
            </a:r>
            <a:r>
              <a:rPr lang="en-US" altLang="ko-KR" sz="1400" b="0" baseline="-25000"/>
              <a:t>i+1 </a:t>
            </a:r>
            <a:r>
              <a:rPr lang="en-US" altLang="ko-KR" sz="1400" b="0"/>
              <a:t>=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i-1 </a:t>
            </a:r>
            <a:r>
              <a:rPr lang="en-US" altLang="ko-KR" sz="1400" b="0"/>
              <a:t>        F</a:t>
            </a:r>
            <a:r>
              <a:rPr lang="en-US" altLang="ko-KR" sz="1400" b="0" baseline="-25000"/>
              <a:t>i</a:t>
            </a:r>
            <a:r>
              <a:rPr lang="en-US" altLang="ko-KR" sz="1400" b="0"/>
              <a:t>(x</a:t>
            </a:r>
            <a:r>
              <a:rPr lang="en-US" altLang="ko-KR" sz="1400" b="0" baseline="-25000"/>
              <a:t>i</a:t>
            </a:r>
            <a:r>
              <a:rPr lang="en-US" altLang="ko-KR" sz="1400" b="0"/>
              <a:t>) 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sz="1400" b="0"/>
              <a:t> </a:t>
            </a:r>
            <a:r>
              <a:rPr lang="ko-KR" altLang="en-US" sz="1400" b="0"/>
              <a:t>복호화 과정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ko-KR" altLang="en-US" sz="1400" b="0"/>
              <a:t>  </a:t>
            </a:r>
            <a:r>
              <a:rPr lang="en-US" altLang="ko-KR" sz="1400" b="0"/>
              <a:t>1</a:t>
            </a:r>
            <a:r>
              <a:rPr lang="ko-KR" altLang="en-US" sz="1400" b="0"/>
              <a:t>단계 </a:t>
            </a:r>
            <a:r>
              <a:rPr lang="en-US" altLang="ko-KR" sz="1400" b="0"/>
              <a:t>C=(x</a:t>
            </a:r>
            <a:r>
              <a:rPr lang="en-US" altLang="ko-KR" sz="1400" b="0" baseline="-25000"/>
              <a:t>h+1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h</a:t>
            </a:r>
            <a:r>
              <a:rPr lang="en-US" altLang="ko-KR" sz="1400" b="0"/>
              <a:t>) </a:t>
            </a:r>
            <a:r>
              <a:rPr lang="en-US" altLang="ko-KR" sz="1400" b="0">
                <a:latin typeface="신명조" panose="02030600000101010101" pitchFamily="18" charset="-127"/>
                <a:ea typeface="신명조" panose="02030600000101010101" pitchFamily="18" charset="-127"/>
              </a:rPr>
              <a:t>→ </a:t>
            </a:r>
            <a:r>
              <a:rPr lang="en-US" altLang="ko-KR" sz="1400" b="0"/>
              <a:t>(x</a:t>
            </a:r>
            <a:r>
              <a:rPr lang="en-US" altLang="ko-KR" sz="1400" b="0" baseline="-25000"/>
              <a:t>h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h-1</a:t>
            </a:r>
            <a:r>
              <a:rPr lang="en-US" altLang="ko-KR" sz="1400" b="0"/>
              <a:t>) 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ko-KR" sz="1400" b="0"/>
              <a:t>  2</a:t>
            </a:r>
            <a:r>
              <a:rPr lang="ko-KR" altLang="en-US" sz="1400" b="0"/>
              <a:t>단계     </a:t>
            </a:r>
            <a:r>
              <a:rPr lang="en-US" altLang="ko-KR" sz="1400" b="0"/>
              <a:t>(x</a:t>
            </a:r>
            <a:r>
              <a:rPr lang="en-US" altLang="ko-KR" sz="1400" b="0" baseline="-25000"/>
              <a:t>h 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h-1</a:t>
            </a:r>
            <a:r>
              <a:rPr lang="en-US" altLang="ko-KR" sz="1400" b="0"/>
              <a:t>) </a:t>
            </a:r>
            <a:r>
              <a:rPr lang="en-US" altLang="ko-KR" sz="1400" b="0">
                <a:latin typeface="신명조" panose="02030600000101010101" pitchFamily="18" charset="-127"/>
                <a:ea typeface="신명조" panose="02030600000101010101" pitchFamily="18" charset="-127"/>
              </a:rPr>
              <a:t>→ (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h-1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h-2</a:t>
            </a:r>
            <a:r>
              <a:rPr lang="en-US" altLang="ko-KR" sz="1400" b="0"/>
              <a:t>) 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ko-KR" sz="1400" b="0"/>
              <a:t>                             </a:t>
            </a:r>
            <a:r>
              <a:rPr lang="en-US" altLang="ko-KR" sz="1400">
                <a:latin typeface="Times New Roman" panose="02020603050405020304" pitchFamily="18" charset="0"/>
              </a:rPr>
              <a:t>…</a:t>
            </a:r>
            <a:endParaRPr lang="en-US" altLang="ko-KR" sz="1400"/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ko-KR" sz="1400" b="0"/>
              <a:t>  h</a:t>
            </a:r>
            <a:r>
              <a:rPr lang="ko-KR" altLang="en-US" sz="1400" b="0"/>
              <a:t>단계     </a:t>
            </a:r>
            <a:r>
              <a:rPr lang="en-US" altLang="ko-KR" sz="1400" b="0"/>
              <a:t>(x</a:t>
            </a:r>
            <a:r>
              <a:rPr lang="en-US" altLang="ko-KR" sz="1400" b="0" baseline="-25000"/>
              <a:t>2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1</a:t>
            </a:r>
            <a:r>
              <a:rPr lang="en-US" altLang="ko-KR" sz="1400" b="0"/>
              <a:t>) </a:t>
            </a:r>
            <a:r>
              <a:rPr lang="en-US" altLang="ko-KR" sz="1400" b="0">
                <a:latin typeface="신명조" panose="02030600000101010101" pitchFamily="18" charset="-127"/>
                <a:ea typeface="신명조" panose="02030600000101010101" pitchFamily="18" charset="-127"/>
              </a:rPr>
              <a:t>→ </a:t>
            </a:r>
            <a:r>
              <a:rPr lang="en-US" altLang="ko-KR" sz="1400" b="0"/>
              <a:t> (x</a:t>
            </a:r>
            <a:r>
              <a:rPr lang="en-US" altLang="ko-KR" sz="1400" b="0" baseline="-25000"/>
              <a:t>1</a:t>
            </a:r>
            <a:r>
              <a:rPr lang="en-US" altLang="ko-KR" sz="1400" b="0"/>
              <a:t>,</a:t>
            </a:r>
            <a:r>
              <a:rPr lang="en-US" altLang="ko-KR" sz="1400" b="0" baseline="-25000"/>
              <a:t> </a:t>
            </a:r>
            <a:r>
              <a:rPr lang="en-US" altLang="ko-KR" sz="1400" b="0"/>
              <a:t>x</a:t>
            </a:r>
            <a:r>
              <a:rPr lang="en-US" altLang="ko-KR" sz="1400" b="0" baseline="-25000"/>
              <a:t>0</a:t>
            </a:r>
            <a:r>
              <a:rPr lang="en-US" altLang="ko-KR" sz="1400" b="0"/>
              <a:t>)=P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ko-KR" sz="1400" b="0"/>
              <a:t>	</a:t>
            </a:r>
            <a:r>
              <a:rPr lang="ko-KR" altLang="en-US" sz="1400" b="0"/>
              <a:t>단</a:t>
            </a:r>
            <a:r>
              <a:rPr lang="en-US" altLang="ko-KR" sz="1400" b="0"/>
              <a:t>, x</a:t>
            </a:r>
            <a:r>
              <a:rPr lang="en-US" altLang="ko-KR" sz="1400" b="0" baseline="-25000"/>
              <a:t>i-1 </a:t>
            </a:r>
            <a:r>
              <a:rPr lang="en-US" altLang="ko-KR" sz="1400" b="0"/>
              <a:t>= x</a:t>
            </a:r>
            <a:r>
              <a:rPr lang="en-US" altLang="ko-KR" sz="1400" b="0" baseline="-25000"/>
              <a:t>i+1 </a:t>
            </a:r>
            <a:r>
              <a:rPr lang="en-US" altLang="ko-KR" sz="1400" b="0"/>
              <a:t>        F</a:t>
            </a:r>
            <a:r>
              <a:rPr lang="en-US" altLang="ko-KR" sz="1400" b="0" baseline="-25000"/>
              <a:t>i</a:t>
            </a:r>
            <a:r>
              <a:rPr lang="en-US" altLang="ko-KR" sz="1400" b="0"/>
              <a:t>(x</a:t>
            </a:r>
            <a:r>
              <a:rPr lang="en-US" altLang="ko-KR" sz="1400" b="0" baseline="-25000"/>
              <a:t>i</a:t>
            </a:r>
            <a:r>
              <a:rPr lang="en-US" altLang="ko-KR" sz="1400" b="0"/>
              <a:t>) </a:t>
            </a:r>
          </a:p>
        </p:txBody>
      </p:sp>
      <p:graphicFrame>
        <p:nvGraphicFramePr>
          <p:cNvPr id="142422" name="Object 86">
            <a:extLst>
              <a:ext uri="{FF2B5EF4-FFF2-40B4-BE49-F238E27FC236}">
                <a16:creationId xmlns:a16="http://schemas.microsoft.com/office/drawing/2014/main" id="{E786D24E-791C-41BF-A41F-4E38A5728F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191000"/>
          <a:ext cx="2825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4" name="수식" r:id="rId3" imgW="164880" imgH="177480" progId="Equation.3">
                  <p:embed/>
                </p:oleObj>
              </mc:Choice>
              <mc:Fallback>
                <p:oleObj name="수식" r:id="rId3" imgW="164880" imgH="17748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2825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27" name="Object 91">
            <a:extLst>
              <a:ext uri="{FF2B5EF4-FFF2-40B4-BE49-F238E27FC236}">
                <a16:creationId xmlns:a16="http://schemas.microsoft.com/office/drawing/2014/main" id="{7E60B6B6-ED20-42C9-850B-800754014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6019800"/>
          <a:ext cx="2825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5" name="수식" r:id="rId5" imgW="164880" imgH="177480" progId="Equation.3">
                  <p:embed/>
                </p:oleObj>
              </mc:Choice>
              <mc:Fallback>
                <p:oleObj name="수식" r:id="rId5" imgW="164880" imgH="17748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19800"/>
                        <a:ext cx="2825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77" name="Group 41">
            <a:extLst>
              <a:ext uri="{FF2B5EF4-FFF2-40B4-BE49-F238E27FC236}">
                <a16:creationId xmlns:a16="http://schemas.microsoft.com/office/drawing/2014/main" id="{0B3D0773-E1A3-406A-951F-82948161628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057400"/>
            <a:ext cx="3429000" cy="1084263"/>
            <a:chOff x="3200" y="1152"/>
            <a:chExt cx="1888" cy="672"/>
          </a:xfrm>
        </p:grpSpPr>
        <p:sp>
          <p:nvSpPr>
            <p:cNvPr id="142347" name="Line 11">
              <a:extLst>
                <a:ext uri="{FF2B5EF4-FFF2-40B4-BE49-F238E27FC236}">
                  <a16:creationId xmlns:a16="http://schemas.microsoft.com/office/drawing/2014/main" id="{2B360828-A102-40A2-BC4A-A7E9A93BE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48" name="Line 12">
              <a:extLst>
                <a:ext uri="{FF2B5EF4-FFF2-40B4-BE49-F238E27FC236}">
                  <a16:creationId xmlns:a16="http://schemas.microsoft.com/office/drawing/2014/main" id="{027462CF-D6DB-4918-A9B4-5E28DD835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1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51" name="Line 15">
              <a:extLst>
                <a:ext uri="{FF2B5EF4-FFF2-40B4-BE49-F238E27FC236}">
                  <a16:creationId xmlns:a16="http://schemas.microsoft.com/office/drawing/2014/main" id="{69B196F0-2777-4215-9330-260A0DD12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graphicFrame>
          <p:nvGraphicFramePr>
            <p:cNvPr id="142355" name="Object 19">
              <a:extLst>
                <a:ext uri="{FF2B5EF4-FFF2-40B4-BE49-F238E27FC236}">
                  <a16:creationId xmlns:a16="http://schemas.microsoft.com/office/drawing/2014/main" id="{19F67272-0CA7-48F3-A17C-0F363DE0D4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0" y="1368"/>
            <a:ext cx="2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76" name="수식" r:id="rId6" imgW="164880" imgH="177480" progId="Equation.3">
                    <p:embed/>
                  </p:oleObj>
                </mc:Choice>
                <mc:Fallback>
                  <p:oleObj name="수식" r:id="rId6" imgW="16488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" y="1368"/>
                          <a:ext cx="2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71" name="Line 35">
              <a:extLst>
                <a:ext uri="{FF2B5EF4-FFF2-40B4-BE49-F238E27FC236}">
                  <a16:creationId xmlns:a16="http://schemas.microsoft.com/office/drawing/2014/main" id="{CD095687-0AD7-4E08-BE8B-EEE52A619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4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72" name="Line 36">
              <a:extLst>
                <a:ext uri="{FF2B5EF4-FFF2-40B4-BE49-F238E27FC236}">
                  <a16:creationId xmlns:a16="http://schemas.microsoft.com/office/drawing/2014/main" id="{F04F546B-A569-481B-8AF9-936F59BE3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73" name="Line 37">
              <a:extLst>
                <a:ext uri="{FF2B5EF4-FFF2-40B4-BE49-F238E27FC236}">
                  <a16:creationId xmlns:a16="http://schemas.microsoft.com/office/drawing/2014/main" id="{877A8A74-1B78-4B1D-A86A-8985B44BB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584"/>
              <a:ext cx="17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76" name="Line 40">
              <a:extLst>
                <a:ext uri="{FF2B5EF4-FFF2-40B4-BE49-F238E27FC236}">
                  <a16:creationId xmlns:a16="http://schemas.microsoft.com/office/drawing/2014/main" id="{96DCC741-CEAD-42A0-97C7-9F2E40CB1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17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42" name="Rectangle 6">
              <a:extLst>
                <a:ext uri="{FF2B5EF4-FFF2-40B4-BE49-F238E27FC236}">
                  <a16:creationId xmlns:a16="http://schemas.microsoft.com/office/drawing/2014/main" id="{1CD622E7-064B-42C3-BF44-8A2A89122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392"/>
              <a:ext cx="960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graphicFrame>
        <p:nvGraphicFramePr>
          <p:cNvPr id="142383" name="Object 47">
            <a:extLst>
              <a:ext uri="{FF2B5EF4-FFF2-40B4-BE49-F238E27FC236}">
                <a16:creationId xmlns:a16="http://schemas.microsoft.com/office/drawing/2014/main" id="{C3E7C871-A04A-448D-88D3-D69A3FB4D517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5029200" y="3560763"/>
          <a:ext cx="4095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7" name="수식" r:id="rId7" imgW="164880" imgH="177480" progId="Equation.3">
                  <p:embed/>
                </p:oleObj>
              </mc:Choice>
              <mc:Fallback>
                <p:oleObj name="수식" r:id="rId7" imgW="164880" imgH="177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60763"/>
                        <a:ext cx="4095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93" name="Object 57">
            <a:extLst>
              <a:ext uri="{FF2B5EF4-FFF2-40B4-BE49-F238E27FC236}">
                <a16:creationId xmlns:a16="http://schemas.microsoft.com/office/drawing/2014/main" id="{C26C3E90-039E-4D74-83B2-5E1AAEFB1220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5029200" y="4721225"/>
          <a:ext cx="4095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8" name="수식" r:id="rId8" imgW="164880" imgH="177480" progId="Equation.3">
                  <p:embed/>
                </p:oleObj>
              </mc:Choice>
              <mc:Fallback>
                <p:oleObj name="수식" r:id="rId8" imgW="164880" imgH="177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721225"/>
                        <a:ext cx="4095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466" name="Rectangle 130">
            <a:extLst>
              <a:ext uri="{FF2B5EF4-FFF2-40B4-BE49-F238E27FC236}">
                <a16:creationId xmlns:a16="http://schemas.microsoft.com/office/drawing/2014/main" id="{5BBC7147-D412-4B50-993F-2935FC11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400" b="0"/>
              <a:t>x</a:t>
            </a:r>
            <a:r>
              <a:rPr lang="en-US" altLang="ko-KR" sz="1400" b="0" baseline="-25000"/>
              <a:t>1</a:t>
            </a:r>
          </a:p>
        </p:txBody>
      </p:sp>
      <p:grpSp>
        <p:nvGrpSpPr>
          <p:cNvPr id="142473" name="Group 137">
            <a:extLst>
              <a:ext uri="{FF2B5EF4-FFF2-40B4-BE49-F238E27FC236}">
                <a16:creationId xmlns:a16="http://schemas.microsoft.com/office/drawing/2014/main" id="{F25D8DB4-C3F8-43B6-B65C-697F330C1EBA}"/>
              </a:ext>
            </a:extLst>
          </p:cNvPr>
          <p:cNvGrpSpPr>
            <a:grpSpLocks/>
          </p:cNvGrpSpPr>
          <p:nvPr/>
        </p:nvGrpSpPr>
        <p:grpSpPr bwMode="auto">
          <a:xfrm>
            <a:off x="5233988" y="1447800"/>
            <a:ext cx="3643312" cy="4772025"/>
            <a:chOff x="3297" y="912"/>
            <a:chExt cx="2295" cy="3006"/>
          </a:xfrm>
        </p:grpSpPr>
        <p:sp>
          <p:nvSpPr>
            <p:cNvPr id="142340" name="AutoShape 4">
              <a:extLst>
                <a:ext uri="{FF2B5EF4-FFF2-40B4-BE49-F238E27FC236}">
                  <a16:creationId xmlns:a16="http://schemas.microsoft.com/office/drawing/2014/main" id="{4EB7671F-40FF-42B7-A39E-3202121C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912"/>
              <a:ext cx="774" cy="20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45" name="Line 9">
              <a:extLst>
                <a:ext uri="{FF2B5EF4-FFF2-40B4-BE49-F238E27FC236}">
                  <a16:creationId xmlns:a16="http://schemas.microsoft.com/office/drawing/2014/main" id="{5457F868-72DE-4403-8951-75338A287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121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81" name="Line 45">
              <a:extLst>
                <a:ext uri="{FF2B5EF4-FFF2-40B4-BE49-F238E27FC236}">
                  <a16:creationId xmlns:a16="http://schemas.microsoft.com/office/drawing/2014/main" id="{379078EB-E696-4B8D-9BB4-DCBDAA517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2008"/>
              <a:ext cx="0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82" name="Line 46">
              <a:extLst>
                <a:ext uri="{FF2B5EF4-FFF2-40B4-BE49-F238E27FC236}">
                  <a16:creationId xmlns:a16="http://schemas.microsoft.com/office/drawing/2014/main" id="{165359D1-CE51-4B37-81F4-4EE2DE683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008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84" name="Line 48">
              <a:extLst>
                <a:ext uri="{FF2B5EF4-FFF2-40B4-BE49-F238E27FC236}">
                  <a16:creationId xmlns:a16="http://schemas.microsoft.com/office/drawing/2014/main" id="{2B556411-341C-45A5-819A-EBC6910C4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1" y="2374"/>
              <a:ext cx="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85" name="Line 49">
              <a:extLst>
                <a:ext uri="{FF2B5EF4-FFF2-40B4-BE49-F238E27FC236}">
                  <a16:creationId xmlns:a16="http://schemas.microsoft.com/office/drawing/2014/main" id="{27FB307E-3977-4CBC-B9FB-2DDA13758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374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grpSp>
          <p:nvGrpSpPr>
            <p:cNvPr id="142454" name="Group 118">
              <a:extLst>
                <a:ext uri="{FF2B5EF4-FFF2-40B4-BE49-F238E27FC236}">
                  <a16:creationId xmlns:a16="http://schemas.microsoft.com/office/drawing/2014/main" id="{86FA22D1-9086-4DF8-9C29-270B9969F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2478"/>
              <a:ext cx="2047" cy="261"/>
              <a:chOff x="3297" y="2478"/>
              <a:chExt cx="2047" cy="261"/>
            </a:xfrm>
          </p:grpSpPr>
          <p:sp>
            <p:nvSpPr>
              <p:cNvPr id="142386" name="Line 50">
                <a:extLst>
                  <a:ext uri="{FF2B5EF4-FFF2-40B4-BE49-F238E27FC236}">
                    <a16:creationId xmlns:a16="http://schemas.microsoft.com/office/drawing/2014/main" id="{87E4D0E3-9187-4A2F-B000-1743E4AB1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7" y="2478"/>
                <a:ext cx="2047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2387" name="Line 51">
                <a:extLst>
                  <a:ext uri="{FF2B5EF4-FFF2-40B4-BE49-F238E27FC236}">
                    <a16:creationId xmlns:a16="http://schemas.microsoft.com/office/drawing/2014/main" id="{2D2895CB-DF97-4F1F-A1F3-2A545AB02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7" y="2478"/>
                <a:ext cx="2047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42388" name="Rectangle 52">
              <a:extLst>
                <a:ext uri="{FF2B5EF4-FFF2-40B4-BE49-F238E27FC236}">
                  <a16:creationId xmlns:a16="http://schemas.microsoft.com/office/drawing/2014/main" id="{A1E17737-D9D4-44AA-BD80-803AC7F84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2269"/>
              <a:ext cx="1106" cy="2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91" name="Line 55">
              <a:extLst>
                <a:ext uri="{FF2B5EF4-FFF2-40B4-BE49-F238E27FC236}">
                  <a16:creationId xmlns:a16="http://schemas.microsoft.com/office/drawing/2014/main" id="{DDDCB9BC-2DD4-4D3F-9CA7-40C54B925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2739"/>
              <a:ext cx="0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92" name="Line 56">
              <a:extLst>
                <a:ext uri="{FF2B5EF4-FFF2-40B4-BE49-F238E27FC236}">
                  <a16:creationId xmlns:a16="http://schemas.microsoft.com/office/drawing/2014/main" id="{96B3F66B-B317-44D7-8425-B8D091AD9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739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94" name="Line 58">
              <a:extLst>
                <a:ext uri="{FF2B5EF4-FFF2-40B4-BE49-F238E27FC236}">
                  <a16:creationId xmlns:a16="http://schemas.microsoft.com/office/drawing/2014/main" id="{B90FA27E-1AA6-4E58-8F63-9CD6273E1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1" y="3105"/>
              <a:ext cx="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95" name="Line 59">
              <a:extLst>
                <a:ext uri="{FF2B5EF4-FFF2-40B4-BE49-F238E27FC236}">
                  <a16:creationId xmlns:a16="http://schemas.microsoft.com/office/drawing/2014/main" id="{66B1D15E-2F33-4A4B-969A-CFC0A1C2B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105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398" name="Rectangle 62">
              <a:extLst>
                <a:ext uri="{FF2B5EF4-FFF2-40B4-BE49-F238E27FC236}">
                  <a16:creationId xmlns:a16="http://schemas.microsoft.com/office/drawing/2014/main" id="{61EB2AD1-81FB-40C4-887B-DE88DB8F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3000"/>
              <a:ext cx="1106" cy="2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406" name="Line 70">
              <a:extLst>
                <a:ext uri="{FF2B5EF4-FFF2-40B4-BE49-F238E27FC236}">
                  <a16:creationId xmlns:a16="http://schemas.microsoft.com/office/drawing/2014/main" id="{953E1B8F-681A-4B0F-8848-95F3173D0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121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408" name="Text Box 72">
              <a:extLst>
                <a:ext uri="{FF2B5EF4-FFF2-40B4-BE49-F238E27FC236}">
                  <a16:creationId xmlns:a16="http://schemas.microsoft.com/office/drawing/2014/main" id="{9B4C398F-2304-4C0C-A99C-B4DF44473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912"/>
              <a:ext cx="7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Input</a:t>
              </a:r>
            </a:p>
          </p:txBody>
        </p:sp>
        <p:sp>
          <p:nvSpPr>
            <p:cNvPr id="142409" name="Text Box 73">
              <a:extLst>
                <a:ext uri="{FF2B5EF4-FFF2-40B4-BE49-F238E27FC236}">
                  <a16:creationId xmlns:a16="http://schemas.microsoft.com/office/drawing/2014/main" id="{87FDD12E-860D-46DB-BF65-66A83D67F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1517"/>
              <a:ext cx="7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F</a:t>
              </a:r>
            </a:p>
          </p:txBody>
        </p:sp>
        <p:sp>
          <p:nvSpPr>
            <p:cNvPr id="142410" name="Text Box 74">
              <a:extLst>
                <a:ext uri="{FF2B5EF4-FFF2-40B4-BE49-F238E27FC236}">
                  <a16:creationId xmlns:a16="http://schemas.microsoft.com/office/drawing/2014/main" id="{D0C10A58-986B-4821-91CF-F53D0FCA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274"/>
              <a:ext cx="11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F</a:t>
              </a:r>
            </a:p>
          </p:txBody>
        </p:sp>
        <p:sp>
          <p:nvSpPr>
            <p:cNvPr id="142411" name="Text Box 75">
              <a:extLst>
                <a:ext uri="{FF2B5EF4-FFF2-40B4-BE49-F238E27FC236}">
                  <a16:creationId xmlns:a16="http://schemas.microsoft.com/office/drawing/2014/main" id="{742C6707-5B5D-41A5-A6EC-B13BFC863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980"/>
              <a:ext cx="11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F</a:t>
              </a:r>
            </a:p>
          </p:txBody>
        </p:sp>
        <p:grpSp>
          <p:nvGrpSpPr>
            <p:cNvPr id="142456" name="Group 120">
              <a:extLst>
                <a:ext uri="{FF2B5EF4-FFF2-40B4-BE49-F238E27FC236}">
                  <a16:creationId xmlns:a16="http://schemas.microsoft.com/office/drawing/2014/main" id="{133D7FC5-0482-4118-A7C8-FC2BBFFC5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216"/>
              <a:ext cx="2047" cy="261"/>
              <a:chOff x="3297" y="2478"/>
              <a:chExt cx="2047" cy="261"/>
            </a:xfrm>
          </p:grpSpPr>
          <p:sp>
            <p:nvSpPr>
              <p:cNvPr id="142457" name="Line 121">
                <a:extLst>
                  <a:ext uri="{FF2B5EF4-FFF2-40B4-BE49-F238E27FC236}">
                    <a16:creationId xmlns:a16="http://schemas.microsoft.com/office/drawing/2014/main" id="{73C4C208-8D34-4A21-9412-D38532539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7" y="2478"/>
                <a:ext cx="2047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2458" name="Line 122">
                <a:extLst>
                  <a:ext uri="{FF2B5EF4-FFF2-40B4-BE49-F238E27FC236}">
                    <a16:creationId xmlns:a16="http://schemas.microsoft.com/office/drawing/2014/main" id="{5AB1EF90-10CC-4C8C-BFBB-3A71F3A7B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7" y="2478"/>
                <a:ext cx="2047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42401" name="Line 65">
              <a:extLst>
                <a:ext uri="{FF2B5EF4-FFF2-40B4-BE49-F238E27FC236}">
                  <a16:creationId xmlns:a16="http://schemas.microsoft.com/office/drawing/2014/main" id="{5E28F397-5BF8-41EC-AECB-3F61F2AAD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483"/>
              <a:ext cx="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464" name="Rectangle 128">
              <a:extLst>
                <a:ext uri="{FF2B5EF4-FFF2-40B4-BE49-F238E27FC236}">
                  <a16:creationId xmlns:a16="http://schemas.microsoft.com/office/drawing/2014/main" id="{14661DE9-354E-4D3A-B129-AA8011B3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52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400" b="0"/>
                <a:t>x</a:t>
              </a:r>
              <a:r>
                <a:rPr lang="en-US" altLang="ko-KR" sz="1400" b="0" baseline="-25000"/>
                <a:t>0</a:t>
              </a:r>
            </a:p>
          </p:txBody>
        </p:sp>
        <p:sp>
          <p:nvSpPr>
            <p:cNvPr id="142465" name="Rectangle 129">
              <a:extLst>
                <a:ext uri="{FF2B5EF4-FFF2-40B4-BE49-F238E27FC236}">
                  <a16:creationId xmlns:a16="http://schemas.microsoft.com/office/drawing/2014/main" id="{52CB64E5-7C7E-42B2-B627-2DA71A0C0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152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400" b="0"/>
                <a:t>x</a:t>
              </a:r>
              <a:r>
                <a:rPr lang="en-US" altLang="ko-KR" sz="1400" b="0" baseline="-25000"/>
                <a:t>1</a:t>
              </a:r>
            </a:p>
          </p:txBody>
        </p:sp>
        <p:sp>
          <p:nvSpPr>
            <p:cNvPr id="142467" name="Rectangle 131">
              <a:extLst>
                <a:ext uri="{FF2B5EF4-FFF2-40B4-BE49-F238E27FC236}">
                  <a16:creationId xmlns:a16="http://schemas.microsoft.com/office/drawing/2014/main" id="{C05A8457-64F6-4AE7-82EF-88D3F51C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1872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400" b="0"/>
                <a:t>x</a:t>
              </a:r>
              <a:r>
                <a:rPr lang="en-US" altLang="ko-KR" sz="1400" b="0" baseline="-25000"/>
                <a:t>2</a:t>
              </a:r>
            </a:p>
          </p:txBody>
        </p:sp>
        <p:sp>
          <p:nvSpPr>
            <p:cNvPr id="142341" name="AutoShape 5">
              <a:extLst>
                <a:ext uri="{FF2B5EF4-FFF2-40B4-BE49-F238E27FC236}">
                  <a16:creationId xmlns:a16="http://schemas.microsoft.com/office/drawing/2014/main" id="{0FDBA0D7-9CFF-454B-ABD3-BF29BCDB9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09"/>
              <a:ext cx="774" cy="20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412" name="Text Box 76">
              <a:extLst>
                <a:ext uri="{FF2B5EF4-FFF2-40B4-BE49-F238E27FC236}">
                  <a16:creationId xmlns:a16="http://schemas.microsoft.com/office/drawing/2014/main" id="{8C7643DC-A53B-4759-9BA0-7DF13C7C1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709"/>
              <a:ext cx="774" cy="179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Output</a:t>
              </a:r>
            </a:p>
          </p:txBody>
        </p:sp>
        <p:sp>
          <p:nvSpPr>
            <p:cNvPr id="142404" name="Line 68">
              <a:extLst>
                <a:ext uri="{FF2B5EF4-FFF2-40B4-BE49-F238E27FC236}">
                  <a16:creationId xmlns:a16="http://schemas.microsoft.com/office/drawing/2014/main" id="{F0A90CA3-EC60-410F-9AFA-4D0361D59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65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405" name="Line 69">
              <a:extLst>
                <a:ext uri="{FF2B5EF4-FFF2-40B4-BE49-F238E27FC236}">
                  <a16:creationId xmlns:a16="http://schemas.microsoft.com/office/drawing/2014/main" id="{0313ED5F-C98A-4F5C-86A9-9155BFE5C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552"/>
              <a:ext cx="12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468" name="Rectangle 132">
              <a:extLst>
                <a:ext uri="{FF2B5EF4-FFF2-40B4-BE49-F238E27FC236}">
                  <a16:creationId xmlns:a16="http://schemas.microsoft.com/office/drawing/2014/main" id="{A2FFCA3D-7524-4E63-A215-C5947415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565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400" b="0"/>
                <a:t>x</a:t>
              </a:r>
              <a:r>
                <a:rPr lang="en-US" altLang="ko-KR" sz="1400" b="0" baseline="-25000"/>
                <a:t>h</a:t>
              </a:r>
            </a:p>
          </p:txBody>
        </p:sp>
        <p:sp>
          <p:nvSpPr>
            <p:cNvPr id="142469" name="Rectangle 133">
              <a:extLst>
                <a:ext uri="{FF2B5EF4-FFF2-40B4-BE49-F238E27FC236}">
                  <a16:creationId xmlns:a16="http://schemas.microsoft.com/office/drawing/2014/main" id="{D031BA8D-C1E9-4D0F-BB19-4CD743A3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65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400" b="0"/>
                <a:t>x</a:t>
              </a:r>
              <a:r>
                <a:rPr lang="en-US" altLang="ko-KR" sz="1400" b="0" baseline="-25000"/>
                <a:t>h+1</a:t>
              </a:r>
            </a:p>
          </p:txBody>
        </p:sp>
        <p:sp>
          <p:nvSpPr>
            <p:cNvPr id="142471" name="Line 135">
              <a:extLst>
                <a:ext uri="{FF2B5EF4-FFF2-40B4-BE49-F238E27FC236}">
                  <a16:creationId xmlns:a16="http://schemas.microsoft.com/office/drawing/2014/main" id="{926F1010-2F67-44CD-AE03-3A153766F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2472" name="Line 136">
              <a:extLst>
                <a:ext uri="{FF2B5EF4-FFF2-40B4-BE49-F238E27FC236}">
                  <a16:creationId xmlns:a16="http://schemas.microsoft.com/office/drawing/2014/main" id="{044DFF59-85F7-452A-8CEB-A2592BB36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3">
            <a:extLst>
              <a:ext uri="{FF2B5EF4-FFF2-40B4-BE49-F238E27FC236}">
                <a16:creationId xmlns:a16="http://schemas.microsoft.com/office/drawing/2014/main" id="{B8D2D0B2-26E8-4255-9C82-954381B77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5784-28DF-44A6-A57E-63D34BCD399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2E178D19-8C5F-4501-8B6E-15C9474DF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Feistel </a:t>
            </a:r>
            <a:r>
              <a:rPr lang="ko-KR" altLang="en-US"/>
              <a:t>구조의 예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A885489-52FA-4127-8F61-03F7E84D3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8001000" cy="4913312"/>
          </a:xfrm>
        </p:spPr>
        <p:txBody>
          <a:bodyPr/>
          <a:lstStyle/>
          <a:p>
            <a:r>
              <a:rPr lang="ko-KR" altLang="en-US"/>
              <a:t>블록의 길이 </a:t>
            </a:r>
            <a:r>
              <a:rPr lang="en-US" altLang="ko-KR"/>
              <a:t>4</a:t>
            </a:r>
            <a:r>
              <a:rPr lang="ko-KR" altLang="en-US"/>
              <a:t>인 </a:t>
            </a:r>
            <a:r>
              <a:rPr lang="en-US" altLang="ko-KR"/>
              <a:t>2</a:t>
            </a:r>
            <a:r>
              <a:rPr lang="ko-KR" altLang="en-US"/>
              <a:t>회전 </a:t>
            </a:r>
            <a:r>
              <a:rPr lang="en-US" altLang="ko-KR"/>
              <a:t>Feistel </a:t>
            </a:r>
            <a:r>
              <a:rPr lang="ko-KR" altLang="en-US"/>
              <a:t>암호</a:t>
            </a:r>
          </a:p>
          <a:p>
            <a:r>
              <a:rPr lang="ko-KR" altLang="en-US"/>
              <a:t>암호변환 함수 </a:t>
            </a:r>
          </a:p>
          <a:p>
            <a:pPr lvl="1"/>
            <a:r>
              <a:rPr lang="en-US" altLang="ko-KR"/>
              <a:t>F</a:t>
            </a:r>
            <a:r>
              <a:rPr lang="en-US" altLang="ko-KR" baseline="-25000">
                <a:ea typeface=""/>
              </a:rPr>
              <a:t>1 </a:t>
            </a:r>
            <a:r>
              <a:rPr lang="en-US" altLang="ko-KR">
                <a:ea typeface=""/>
              </a:rPr>
              <a:t>: </a:t>
            </a:r>
            <a:r>
              <a:rPr lang="en-US" altLang="ko-KR">
                <a:latin typeface="신명조" panose="02030600000101010101" pitchFamily="18" charset="-127"/>
                <a:ea typeface="신명조" panose="02030600000101010101" pitchFamily="18" charset="-127"/>
              </a:rPr>
              <a:t>(0,0) → (1,0)  (0,1) → (0,0)  (1,0) → (1,1)  (1,1) →(0,1)</a:t>
            </a:r>
          </a:p>
          <a:p>
            <a:pPr lvl="1" algn="just"/>
            <a:r>
              <a:rPr lang="en-US" altLang="ko-KR"/>
              <a:t>F</a:t>
            </a:r>
            <a:r>
              <a:rPr lang="en-US" altLang="ko-KR" baseline="-25000">
                <a:ea typeface=""/>
              </a:rPr>
              <a:t>2</a:t>
            </a:r>
            <a:r>
              <a:rPr lang="en-US" altLang="ko-KR">
                <a:latin typeface="신명조" panose="02030600000101010101" pitchFamily="18" charset="-127"/>
                <a:ea typeface="신명조" panose="02030600000101010101" pitchFamily="18" charset="-127"/>
              </a:rPr>
              <a:t> : (0,0) → (0,0)  (0,1) →(1,1)  (1,0) → (1,0)  (1,1) → (0,1)</a:t>
            </a:r>
          </a:p>
          <a:p>
            <a:pPr algn="just"/>
            <a:r>
              <a:rPr lang="ko-KR" altLang="en-US">
                <a:latin typeface="신명조" panose="02030600000101010101" pitchFamily="18" charset="-127"/>
                <a:ea typeface="신명조" panose="02030600000101010101" pitchFamily="18" charset="-127"/>
              </a:rPr>
              <a:t>평문 </a:t>
            </a:r>
            <a:r>
              <a:rPr lang="en-US" altLang="ko-KR">
                <a:latin typeface="신명조" panose="02030600000101010101" pitchFamily="18" charset="-127"/>
                <a:ea typeface="신명조" panose="02030600000101010101" pitchFamily="18" charset="-127"/>
              </a:rPr>
              <a:t>P=(0011)</a:t>
            </a:r>
          </a:p>
          <a:p>
            <a:pPr lvl="1" algn="just"/>
            <a:r>
              <a:rPr lang="en-US" altLang="ko-KR">
                <a:latin typeface="신명조" panose="02030600000101010101" pitchFamily="18" charset="-127"/>
                <a:ea typeface="신명조" panose="02030600000101010101" pitchFamily="18" charset="-127"/>
              </a:rPr>
              <a:t>1</a:t>
            </a:r>
            <a:r>
              <a:rPr lang="ko-KR" altLang="en-US">
                <a:latin typeface="신명조" panose="02030600000101010101" pitchFamily="18" charset="-127"/>
                <a:ea typeface="신명조" panose="02030600000101010101" pitchFamily="18" charset="-127"/>
              </a:rPr>
              <a:t>회전 </a:t>
            </a:r>
            <a:r>
              <a:rPr lang="en-US" altLang="ko-KR">
                <a:latin typeface="신명조" panose="02030600000101010101" pitchFamily="18" charset="-127"/>
                <a:ea typeface="신명조" panose="02030600000101010101" pitchFamily="18" charset="-127"/>
              </a:rPr>
              <a:t>(0011) → (1101)</a:t>
            </a:r>
          </a:p>
          <a:p>
            <a:pPr lvl="2" algn="just"/>
            <a:r>
              <a:rPr lang="en-US" altLang="ko-KR">
                <a:latin typeface="신명조" panose="02030600000101010101" pitchFamily="18" charset="-127"/>
                <a:ea typeface="신명조" panose="02030600000101010101" pitchFamily="18" charset="-127"/>
              </a:rPr>
              <a:t>00 →11, 00     </a:t>
            </a:r>
            <a:r>
              <a:rPr lang="en-US" altLang="ko-KR"/>
              <a:t>F</a:t>
            </a:r>
            <a:r>
              <a:rPr lang="en-US" altLang="ko-KR" baseline="-25000">
                <a:ea typeface=""/>
              </a:rPr>
              <a:t>1</a:t>
            </a:r>
            <a:r>
              <a:rPr lang="en-US" altLang="ko-KR">
                <a:ea typeface=""/>
              </a:rPr>
              <a:t>(11) = 00    01=01</a:t>
            </a:r>
          </a:p>
          <a:p>
            <a:pPr lvl="1" algn="just"/>
            <a:r>
              <a:rPr lang="en-US" altLang="ko-KR">
                <a:latin typeface="신명조" panose="02030600000101010101" pitchFamily="18" charset="-127"/>
                <a:ea typeface="신명조" panose="02030600000101010101" pitchFamily="18" charset="-127"/>
              </a:rPr>
              <a:t>2</a:t>
            </a:r>
            <a:r>
              <a:rPr lang="ko-KR" altLang="en-US">
                <a:latin typeface="신명조" panose="02030600000101010101" pitchFamily="18" charset="-127"/>
                <a:ea typeface="신명조" panose="02030600000101010101" pitchFamily="18" charset="-127"/>
              </a:rPr>
              <a:t>회전 </a:t>
            </a:r>
            <a:r>
              <a:rPr lang="en-US" altLang="ko-KR">
                <a:latin typeface="신명조" panose="02030600000101010101" pitchFamily="18" charset="-127"/>
                <a:ea typeface="신명조" panose="02030600000101010101" pitchFamily="18" charset="-127"/>
              </a:rPr>
              <a:t>(1101) → (0100)</a:t>
            </a:r>
          </a:p>
          <a:p>
            <a:pPr lvl="2" algn="just"/>
            <a:r>
              <a:rPr lang="en-US" altLang="ko-KR">
                <a:latin typeface="신명조" panose="02030600000101010101" pitchFamily="18" charset="-127"/>
                <a:ea typeface="신명조" panose="02030600000101010101" pitchFamily="18" charset="-127"/>
              </a:rPr>
              <a:t>11 → 01, 11     </a:t>
            </a:r>
            <a:r>
              <a:rPr lang="en-US" altLang="ko-KR"/>
              <a:t>F</a:t>
            </a:r>
            <a:r>
              <a:rPr lang="en-US" altLang="ko-KR" baseline="-25000">
                <a:ea typeface=""/>
              </a:rPr>
              <a:t>2</a:t>
            </a:r>
            <a:r>
              <a:rPr lang="en-US" altLang="ko-KR">
                <a:ea typeface=""/>
              </a:rPr>
              <a:t>(01) = 11    11=00</a:t>
            </a:r>
          </a:p>
          <a:p>
            <a:pPr algn="just"/>
            <a:r>
              <a:rPr lang="ko-KR" altLang="en-US"/>
              <a:t>암호문 </a:t>
            </a:r>
            <a:r>
              <a:rPr lang="en-US" altLang="ko-KR"/>
              <a:t>C=(0100)</a:t>
            </a:r>
          </a:p>
        </p:txBody>
      </p:sp>
      <p:graphicFrame>
        <p:nvGraphicFramePr>
          <p:cNvPr id="144388" name="Object 4">
            <a:extLst>
              <a:ext uri="{FF2B5EF4-FFF2-40B4-BE49-F238E27FC236}">
                <a16:creationId xmlns:a16="http://schemas.microsoft.com/office/drawing/2014/main" id="{7BD6A50D-1B9A-43A6-ABB9-0832B6F86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1910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8" name="수식" r:id="rId3" imgW="164880" imgH="177480" progId="Equation.3">
                  <p:embed/>
                </p:oleObj>
              </mc:Choice>
              <mc:Fallback>
                <p:oleObj name="수식" r:id="rId3" imgW="1648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>
            <a:extLst>
              <a:ext uri="{FF2B5EF4-FFF2-40B4-BE49-F238E27FC236}">
                <a16:creationId xmlns:a16="http://schemas.microsoft.com/office/drawing/2014/main" id="{2974B7ED-10E6-4689-8837-2BA7D1B00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1910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9" name="수식" r:id="rId5" imgW="164880" imgH="177480" progId="Equation.3">
                  <p:embed/>
                </p:oleObj>
              </mc:Choice>
              <mc:Fallback>
                <p:oleObj name="수식" r:id="rId5" imgW="16488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>
            <a:extLst>
              <a:ext uri="{FF2B5EF4-FFF2-40B4-BE49-F238E27FC236}">
                <a16:creationId xmlns:a16="http://schemas.microsoft.com/office/drawing/2014/main" id="{0D7E9F2D-2DA0-4615-8127-0CDDC7456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1054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0" name="수식" r:id="rId6" imgW="164880" imgH="177480" progId="Equation.3">
                  <p:embed/>
                </p:oleObj>
              </mc:Choice>
              <mc:Fallback>
                <p:oleObj name="수식" r:id="rId6" imgW="1648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054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>
            <a:extLst>
              <a:ext uri="{FF2B5EF4-FFF2-40B4-BE49-F238E27FC236}">
                <a16:creationId xmlns:a16="http://schemas.microsoft.com/office/drawing/2014/main" id="{7FA209BB-C317-41A8-9A1A-75ACB5BAF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054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1" name="수식" r:id="rId7" imgW="164880" imgH="177480" progId="Equation.3">
                  <p:embed/>
                </p:oleObj>
              </mc:Choice>
              <mc:Fallback>
                <p:oleObj name="수식" r:id="rId7" imgW="1648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054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26" name="Text Box 42">
            <a:extLst>
              <a:ext uri="{FF2B5EF4-FFF2-40B4-BE49-F238E27FC236}">
                <a16:creationId xmlns:a16="http://schemas.microsoft.com/office/drawing/2014/main" id="{9F705EDF-DA7D-438F-B727-60BC35D1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657600"/>
            <a:ext cx="561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11</a:t>
            </a:r>
          </a:p>
        </p:txBody>
      </p:sp>
      <p:sp>
        <p:nvSpPr>
          <p:cNvPr id="144428" name="Text Box 44">
            <a:extLst>
              <a:ext uri="{FF2B5EF4-FFF2-40B4-BE49-F238E27FC236}">
                <a16:creationId xmlns:a16="http://schemas.microsoft.com/office/drawing/2014/main" id="{7C70130E-EB15-40CB-BDC2-7994A6146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648200"/>
            <a:ext cx="374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01</a:t>
            </a:r>
          </a:p>
        </p:txBody>
      </p:sp>
      <p:grpSp>
        <p:nvGrpSpPr>
          <p:cNvPr id="144437" name="Group 53">
            <a:extLst>
              <a:ext uri="{FF2B5EF4-FFF2-40B4-BE49-F238E27FC236}">
                <a16:creationId xmlns:a16="http://schemas.microsoft.com/office/drawing/2014/main" id="{16927F78-D0C2-4D1A-B5B4-2CDEF96026A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505200"/>
            <a:ext cx="2819400" cy="2589213"/>
            <a:chOff x="3792" y="2208"/>
            <a:chExt cx="1776" cy="1631"/>
          </a:xfrm>
        </p:grpSpPr>
        <p:sp>
          <p:nvSpPr>
            <p:cNvPr id="144395" name="AutoShape 11">
              <a:extLst>
                <a:ext uri="{FF2B5EF4-FFF2-40B4-BE49-F238E27FC236}">
                  <a16:creationId xmlns:a16="http://schemas.microsoft.com/office/drawing/2014/main" id="{7D72A88D-8BF1-4A10-B85D-A7FDC29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208"/>
              <a:ext cx="552" cy="1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396" name="Line 12">
              <a:extLst>
                <a:ext uri="{FF2B5EF4-FFF2-40B4-BE49-F238E27FC236}">
                  <a16:creationId xmlns:a16="http://schemas.microsoft.com/office/drawing/2014/main" id="{05DBA759-3BE6-446F-9876-A6D1385F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234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398" name="Line 14">
              <a:extLst>
                <a:ext uri="{FF2B5EF4-FFF2-40B4-BE49-F238E27FC236}">
                  <a16:creationId xmlns:a16="http://schemas.microsoft.com/office/drawing/2014/main" id="{71E61545-1E42-4F0E-91EF-4986D1257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2442"/>
              <a:ext cx="14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399" name="Line 15">
              <a:extLst>
                <a:ext uri="{FF2B5EF4-FFF2-40B4-BE49-F238E27FC236}">
                  <a16:creationId xmlns:a16="http://schemas.microsoft.com/office/drawing/2014/main" id="{1824E6CE-BEEE-48BE-8D43-F95518904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8" y="2442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400" name="Line 16">
              <a:extLst>
                <a:ext uri="{FF2B5EF4-FFF2-40B4-BE49-F238E27FC236}">
                  <a16:creationId xmlns:a16="http://schemas.microsoft.com/office/drawing/2014/main" id="{B1A7C9E8-C93E-485D-AF80-4E3AE4D1E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2442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graphicFrame>
          <p:nvGraphicFramePr>
            <p:cNvPr id="144401" name="Object 17">
              <a:extLst>
                <a:ext uri="{FF2B5EF4-FFF2-40B4-BE49-F238E27FC236}">
                  <a16:creationId xmlns:a16="http://schemas.microsoft.com/office/drawing/2014/main" id="{7A294971-6319-4A0F-92EA-771C9DB040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9" y="2592"/>
            <a:ext cx="18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42" name="수식" r:id="rId8" imgW="164880" imgH="177480" progId="Equation.3">
                    <p:embed/>
                  </p:oleObj>
                </mc:Choice>
                <mc:Fallback>
                  <p:oleObj name="수식" r:id="rId8" imgW="164880" imgH="177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2592"/>
                          <a:ext cx="18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2" name="Line 18">
              <a:extLst>
                <a:ext uri="{FF2B5EF4-FFF2-40B4-BE49-F238E27FC236}">
                  <a16:creationId xmlns:a16="http://schemas.microsoft.com/office/drawing/2014/main" id="{E0AA92D7-89D7-40E9-9301-7667452E6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676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403" name="Line 19">
              <a:extLst>
                <a:ext uri="{FF2B5EF4-FFF2-40B4-BE49-F238E27FC236}">
                  <a16:creationId xmlns:a16="http://schemas.microsoft.com/office/drawing/2014/main" id="{BD2A2A93-3B6B-4D6B-8DF3-54FD0E55A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0" y="2676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grpSp>
          <p:nvGrpSpPr>
            <p:cNvPr id="144431" name="Group 47">
              <a:extLst>
                <a:ext uri="{FF2B5EF4-FFF2-40B4-BE49-F238E27FC236}">
                  <a16:creationId xmlns:a16="http://schemas.microsoft.com/office/drawing/2014/main" id="{1D709993-1118-498A-8B7D-DA887ADB8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1" y="2742"/>
              <a:ext cx="1457" cy="167"/>
              <a:chOff x="4041" y="2742"/>
              <a:chExt cx="1457" cy="167"/>
            </a:xfrm>
          </p:grpSpPr>
          <p:sp>
            <p:nvSpPr>
              <p:cNvPr id="144404" name="Line 20">
                <a:extLst>
                  <a:ext uri="{FF2B5EF4-FFF2-40B4-BE49-F238E27FC236}">
                    <a16:creationId xmlns:a16="http://schemas.microsoft.com/office/drawing/2014/main" id="{3F5A96E8-7E54-4C14-808B-4C4F465C2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1" y="2742"/>
                <a:ext cx="145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4405" name="Line 21">
                <a:extLst>
                  <a:ext uri="{FF2B5EF4-FFF2-40B4-BE49-F238E27FC236}">
                    <a16:creationId xmlns:a16="http://schemas.microsoft.com/office/drawing/2014/main" id="{0DE4EDCC-3183-4785-A081-7645F5F20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1" y="2742"/>
                <a:ext cx="145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44406" name="Rectangle 22">
              <a:extLst>
                <a:ext uri="{FF2B5EF4-FFF2-40B4-BE49-F238E27FC236}">
                  <a16:creationId xmlns:a16="http://schemas.microsoft.com/office/drawing/2014/main" id="{B2C9DBE8-4122-4CB9-A86D-92C9D8E4A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609"/>
              <a:ext cx="788" cy="1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407" name="Line 23">
              <a:extLst>
                <a:ext uri="{FF2B5EF4-FFF2-40B4-BE49-F238E27FC236}">
                  <a16:creationId xmlns:a16="http://schemas.microsoft.com/office/drawing/2014/main" id="{7C1FE4F3-4AC4-44FD-8F07-C93D44ABD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234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408" name="Text Box 24">
              <a:extLst>
                <a:ext uri="{FF2B5EF4-FFF2-40B4-BE49-F238E27FC236}">
                  <a16:creationId xmlns:a16="http://schemas.microsoft.com/office/drawing/2014/main" id="{9993E3DE-4908-4CDB-86B8-DE897116C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208"/>
              <a:ext cx="55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0011</a:t>
              </a:r>
            </a:p>
          </p:txBody>
        </p:sp>
        <p:sp>
          <p:nvSpPr>
            <p:cNvPr id="144409" name="Text Box 25">
              <a:extLst>
                <a:ext uri="{FF2B5EF4-FFF2-40B4-BE49-F238E27FC236}">
                  <a16:creationId xmlns:a16="http://schemas.microsoft.com/office/drawing/2014/main" id="{725ACA9B-2E2A-4F6A-82BC-D8A61366F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595"/>
              <a:ext cx="55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F</a:t>
              </a:r>
              <a:r>
                <a:rPr lang="en-US" altLang="ko-KR" sz="1200" baseline="-25000">
                  <a:latin typeface="굴림" panose="020B0600000101010101" pitchFamily="50" charset="-127"/>
                </a:rPr>
                <a:t>1</a:t>
              </a:r>
              <a:endParaRPr lang="en-US" altLang="ko-KR" sz="1200">
                <a:latin typeface="굴림" panose="020B0600000101010101" pitchFamily="50" charset="-127"/>
              </a:endParaRPr>
            </a:p>
          </p:txBody>
        </p:sp>
        <p:sp>
          <p:nvSpPr>
            <p:cNvPr id="144412" name="Line 28">
              <a:extLst>
                <a:ext uri="{FF2B5EF4-FFF2-40B4-BE49-F238E27FC236}">
                  <a16:creationId xmlns:a16="http://schemas.microsoft.com/office/drawing/2014/main" id="{CE116D22-559B-4014-B9D7-C7082E59D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8" y="2917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413" name="Line 29">
              <a:extLst>
                <a:ext uri="{FF2B5EF4-FFF2-40B4-BE49-F238E27FC236}">
                  <a16:creationId xmlns:a16="http://schemas.microsoft.com/office/drawing/2014/main" id="{FCF0A40E-A28B-4490-8A47-D7E5AF6D9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2917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graphicFrame>
          <p:nvGraphicFramePr>
            <p:cNvPr id="144414" name="Object 30">
              <a:extLst>
                <a:ext uri="{FF2B5EF4-FFF2-40B4-BE49-F238E27FC236}">
                  <a16:creationId xmlns:a16="http://schemas.microsoft.com/office/drawing/2014/main" id="{A73F314C-49B4-4924-A19F-91B82EAD0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9" y="3068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43" name="수식" r:id="rId9" imgW="164880" imgH="177480" progId="Equation.3">
                    <p:embed/>
                  </p:oleObj>
                </mc:Choice>
                <mc:Fallback>
                  <p:oleObj name="수식" r:id="rId9" imgW="164880" imgH="177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3068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15" name="Line 31">
              <a:extLst>
                <a:ext uri="{FF2B5EF4-FFF2-40B4-BE49-F238E27FC236}">
                  <a16:creationId xmlns:a16="http://schemas.microsoft.com/office/drawing/2014/main" id="{8B58938B-534E-44CF-A5C7-53F774487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3151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416" name="Line 32">
              <a:extLst>
                <a:ext uri="{FF2B5EF4-FFF2-40B4-BE49-F238E27FC236}">
                  <a16:creationId xmlns:a16="http://schemas.microsoft.com/office/drawing/2014/main" id="{59FD0279-B5A1-4F9F-BEB6-75F3387F1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0" y="3151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417" name="Rectangle 33">
              <a:extLst>
                <a:ext uri="{FF2B5EF4-FFF2-40B4-BE49-F238E27FC236}">
                  <a16:creationId xmlns:a16="http://schemas.microsoft.com/office/drawing/2014/main" id="{C2D8D13E-756A-4EFA-8449-CBF6145C8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084"/>
              <a:ext cx="788" cy="1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4423" name="Text Box 39">
              <a:extLst>
                <a:ext uri="{FF2B5EF4-FFF2-40B4-BE49-F238E27FC236}">
                  <a16:creationId xmlns:a16="http://schemas.microsoft.com/office/drawing/2014/main" id="{385EB43F-E91C-4A2F-B52C-1B9FCB404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3071"/>
              <a:ext cx="78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굴림" panose="020B0600000101010101" pitchFamily="50" charset="-127"/>
                </a:rPr>
                <a:t>F</a:t>
              </a:r>
              <a:r>
                <a:rPr lang="en-US" altLang="ko-KR" sz="1200" baseline="-25000">
                  <a:latin typeface="굴림" panose="020B0600000101010101" pitchFamily="50" charset="-127"/>
                </a:rPr>
                <a:t>2</a:t>
              </a:r>
            </a:p>
          </p:txBody>
        </p:sp>
        <p:sp>
          <p:nvSpPr>
            <p:cNvPr id="144425" name="Text Box 41">
              <a:extLst>
                <a:ext uri="{FF2B5EF4-FFF2-40B4-BE49-F238E27FC236}">
                  <a16:creationId xmlns:a16="http://schemas.microsoft.com/office/drawing/2014/main" id="{C5A0E6C8-98FB-4AE4-BC52-65C20D130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" y="2304"/>
              <a:ext cx="23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/>
                <a:t>00</a:t>
              </a:r>
            </a:p>
          </p:txBody>
        </p:sp>
        <p:sp>
          <p:nvSpPr>
            <p:cNvPr id="144427" name="Text Box 43">
              <a:extLst>
                <a:ext uri="{FF2B5EF4-FFF2-40B4-BE49-F238E27FC236}">
                  <a16:creationId xmlns:a16="http://schemas.microsoft.com/office/drawing/2014/main" id="{E8F9BFDE-4529-4DAB-98AD-4DB7ED334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18"/>
              <a:ext cx="2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/>
                <a:t>11</a:t>
              </a:r>
            </a:p>
          </p:txBody>
        </p:sp>
        <p:grpSp>
          <p:nvGrpSpPr>
            <p:cNvPr id="144436" name="Group 52">
              <a:extLst>
                <a:ext uri="{FF2B5EF4-FFF2-40B4-BE49-F238E27FC236}">
                  <a16:creationId xmlns:a16="http://schemas.microsoft.com/office/drawing/2014/main" id="{FE859D8A-E82F-4A37-B6A6-D89D70A83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3360"/>
              <a:ext cx="1536" cy="479"/>
              <a:chOff x="4032" y="3360"/>
              <a:chExt cx="1536" cy="479"/>
            </a:xfrm>
          </p:grpSpPr>
          <p:sp>
            <p:nvSpPr>
              <p:cNvPr id="144411" name="AutoShape 27">
                <a:extLst>
                  <a:ext uri="{FF2B5EF4-FFF2-40B4-BE49-F238E27FC236}">
                    <a16:creationId xmlns:a16="http://schemas.microsoft.com/office/drawing/2014/main" id="{FB4084F2-560C-4302-95E4-4B126B51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7" y="3661"/>
                <a:ext cx="552" cy="134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4418" name="Line 34">
                <a:extLst>
                  <a:ext uri="{FF2B5EF4-FFF2-40B4-BE49-F238E27FC236}">
                    <a16:creationId xmlns:a16="http://schemas.microsoft.com/office/drawing/2014/main" id="{222CC72A-68E4-4277-AC05-0C3A48C18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5" y="336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4419" name="Line 35">
                <a:extLst>
                  <a:ext uri="{FF2B5EF4-FFF2-40B4-BE49-F238E27FC236}">
                    <a16:creationId xmlns:a16="http://schemas.microsoft.com/office/drawing/2014/main" id="{980BDEBC-1D40-42CF-BF3B-3924BB81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" y="346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4420" name="Line 36">
                <a:extLst>
                  <a:ext uri="{FF2B5EF4-FFF2-40B4-BE49-F238E27FC236}">
                    <a16:creationId xmlns:a16="http://schemas.microsoft.com/office/drawing/2014/main" id="{DD1106DE-38D3-466A-9F2B-68732F6D9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" y="336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4421" name="Line 37">
                <a:extLst>
                  <a:ext uri="{FF2B5EF4-FFF2-40B4-BE49-F238E27FC236}">
                    <a16:creationId xmlns:a16="http://schemas.microsoft.com/office/drawing/2014/main" id="{A07387AC-53A4-46A7-97C6-48EC6728F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5" y="3528"/>
                <a:ext cx="1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4422" name="Line 38">
                <a:extLst>
                  <a:ext uri="{FF2B5EF4-FFF2-40B4-BE49-F238E27FC236}">
                    <a16:creationId xmlns:a16="http://schemas.microsoft.com/office/drawing/2014/main" id="{C55E110B-9610-49C5-9FBB-499E02AD3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3" y="352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4424" name="Text Box 40">
                <a:extLst>
                  <a:ext uri="{FF2B5EF4-FFF2-40B4-BE49-F238E27FC236}">
                    <a16:creationId xmlns:a16="http://schemas.microsoft.com/office/drawing/2014/main" id="{8862A439-A0E4-405C-97AF-418E3ED7B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7" y="3666"/>
                <a:ext cx="5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200">
                    <a:latin typeface="굴림" panose="020B0600000101010101" pitchFamily="50" charset="-127"/>
                  </a:rPr>
                  <a:t>0100</a:t>
                </a:r>
              </a:p>
            </p:txBody>
          </p:sp>
          <p:sp>
            <p:nvSpPr>
              <p:cNvPr id="144429" name="Text Box 45">
                <a:extLst>
                  <a:ext uri="{FF2B5EF4-FFF2-40B4-BE49-F238E27FC236}">
                    <a16:creationId xmlns:a16="http://schemas.microsoft.com/office/drawing/2014/main" id="{1B6B7E0D-6658-4A3F-AB62-550034E118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544"/>
                <a:ext cx="2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200"/>
                  <a:t>01</a:t>
                </a:r>
              </a:p>
            </p:txBody>
          </p:sp>
          <p:sp>
            <p:nvSpPr>
              <p:cNvPr id="144430" name="Text Box 46">
                <a:extLst>
                  <a:ext uri="{FF2B5EF4-FFF2-40B4-BE49-F238E27FC236}">
                    <a16:creationId xmlns:a16="http://schemas.microsoft.com/office/drawing/2014/main" id="{D230CD3B-350B-4A74-9FB8-FD6A45EAC7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" y="3544"/>
                <a:ext cx="2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200"/>
                  <a:t>00</a:t>
                </a:r>
              </a:p>
            </p:txBody>
          </p:sp>
        </p:grpSp>
        <p:grpSp>
          <p:nvGrpSpPr>
            <p:cNvPr id="144432" name="Group 48">
              <a:extLst>
                <a:ext uri="{FF2B5EF4-FFF2-40B4-BE49-F238E27FC236}">
                  <a16:creationId xmlns:a16="http://schemas.microsoft.com/office/drawing/2014/main" id="{043AAAC2-DADD-4ACA-820D-1FB4B2FB7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3216"/>
              <a:ext cx="1457" cy="167"/>
              <a:chOff x="4041" y="2742"/>
              <a:chExt cx="1457" cy="167"/>
            </a:xfrm>
          </p:grpSpPr>
          <p:sp>
            <p:nvSpPr>
              <p:cNvPr id="144433" name="Line 49">
                <a:extLst>
                  <a:ext uri="{FF2B5EF4-FFF2-40B4-BE49-F238E27FC236}">
                    <a16:creationId xmlns:a16="http://schemas.microsoft.com/office/drawing/2014/main" id="{83744952-12DB-4ACC-8787-7925229C1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1" y="2742"/>
                <a:ext cx="145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4434" name="Line 50">
                <a:extLst>
                  <a:ext uri="{FF2B5EF4-FFF2-40B4-BE49-F238E27FC236}">
                    <a16:creationId xmlns:a16="http://schemas.microsoft.com/office/drawing/2014/main" id="{55D00826-4C33-49A9-8427-353FA46BC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1" y="2742"/>
                <a:ext cx="145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CD257-E170-410B-8DEE-D2B25D28F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BBC31-CC58-44BD-9DCB-52C68A25E885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A22BB303-BA37-4931-9C23-78CBEBF30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NDS</a:t>
            </a:r>
            <a:r>
              <a:rPr lang="ko-KR" altLang="en-US"/>
              <a:t>와 </a:t>
            </a:r>
            <a:r>
              <a:rPr lang="en-US" altLang="ko-KR"/>
              <a:t>LUCIFER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AFF5BD2B-87A2-4853-AF45-0473EE24F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NDS(New Data Standard)</a:t>
            </a:r>
          </a:p>
          <a:p>
            <a:pPr lvl="1"/>
            <a:r>
              <a:rPr lang="en-US" altLang="ko-KR"/>
              <a:t>1975</a:t>
            </a:r>
            <a:r>
              <a:rPr lang="ko-KR" altLang="en-US"/>
              <a:t>년 </a:t>
            </a:r>
            <a:r>
              <a:rPr lang="en-US" altLang="ko-KR"/>
              <a:t>Feistel</a:t>
            </a:r>
            <a:r>
              <a:rPr lang="ko-KR" altLang="en-US"/>
              <a:t>에 의해 설계</a:t>
            </a:r>
          </a:p>
          <a:p>
            <a:pPr lvl="1"/>
            <a:r>
              <a:rPr lang="ko-KR" altLang="en-US"/>
              <a:t>블럭크기</a:t>
            </a:r>
            <a:r>
              <a:rPr lang="en-US" altLang="ko-KR"/>
              <a:t>:128</a:t>
            </a:r>
            <a:r>
              <a:rPr lang="ko-KR" altLang="en-US"/>
              <a:t>비트</a:t>
            </a:r>
          </a:p>
          <a:p>
            <a:pPr lvl="1"/>
            <a:r>
              <a:rPr lang="ko-KR" altLang="en-US"/>
              <a:t>두개의 </a:t>
            </a:r>
            <a:r>
              <a:rPr lang="en-US" altLang="ko-KR"/>
              <a:t>S-box</a:t>
            </a:r>
            <a:r>
              <a:rPr lang="ko-KR" altLang="en-US"/>
              <a:t>이용</a:t>
            </a:r>
            <a:r>
              <a:rPr lang="en-US" altLang="ko-KR"/>
              <a:t>(4</a:t>
            </a:r>
            <a:r>
              <a:rPr lang="ko-KR" altLang="en-US"/>
              <a:t>비트 ⇒ </a:t>
            </a:r>
            <a:r>
              <a:rPr lang="en-US" altLang="ko-KR"/>
              <a:t>4</a:t>
            </a:r>
            <a:r>
              <a:rPr lang="ko-KR" altLang="en-US"/>
              <a:t>비트변환</a:t>
            </a:r>
            <a:r>
              <a:rPr lang="en-US" altLang="ko-KR"/>
              <a:t>)</a:t>
            </a:r>
          </a:p>
          <a:p>
            <a:r>
              <a:rPr lang="en-US" altLang="ko-KR"/>
              <a:t>LUCIFER </a:t>
            </a:r>
            <a:r>
              <a:rPr lang="ko-KR" altLang="en-US"/>
              <a:t>암호</a:t>
            </a:r>
          </a:p>
          <a:p>
            <a:pPr lvl="1"/>
            <a:r>
              <a:rPr lang="en-US" altLang="ko-KR"/>
              <a:t>1973</a:t>
            </a:r>
            <a:r>
              <a:rPr lang="ko-KR" altLang="en-US"/>
              <a:t>년 </a:t>
            </a:r>
            <a:r>
              <a:rPr lang="en-US" altLang="ko-KR"/>
              <a:t>IBM</a:t>
            </a:r>
            <a:r>
              <a:rPr lang="ko-KR" altLang="en-US"/>
              <a:t>의 </a:t>
            </a:r>
            <a:r>
              <a:rPr lang="en-US" altLang="ko-KR"/>
              <a:t>Host Feistel  </a:t>
            </a:r>
          </a:p>
          <a:p>
            <a:pPr lvl="1"/>
            <a:r>
              <a:rPr lang="en-US" altLang="ko-KR"/>
              <a:t>DES</a:t>
            </a:r>
            <a:r>
              <a:rPr lang="ko-KR" altLang="en-US"/>
              <a:t>의 원형</a:t>
            </a:r>
          </a:p>
          <a:p>
            <a:pPr lvl="1"/>
            <a:r>
              <a:rPr lang="ko-KR" altLang="en-US"/>
              <a:t>평문및 암호문의 블럭사이즈</a:t>
            </a:r>
            <a:r>
              <a:rPr lang="en-US" altLang="ko-KR"/>
              <a:t>:128</a:t>
            </a:r>
            <a:r>
              <a:rPr lang="ko-KR" altLang="en-US"/>
              <a:t>비트</a:t>
            </a:r>
          </a:p>
          <a:p>
            <a:pPr lvl="1"/>
            <a:r>
              <a:rPr lang="ko-KR" altLang="en-US"/>
              <a:t>암호화 과정</a:t>
            </a:r>
            <a:r>
              <a:rPr lang="en-US" altLang="ko-KR"/>
              <a:t>:16</a:t>
            </a:r>
            <a:r>
              <a:rPr lang="ko-KR" altLang="en-US"/>
              <a:t>단계</a:t>
            </a:r>
          </a:p>
          <a:p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ECDBE3-7173-4EC8-B131-8DD39CC28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4255-CB10-42C5-A6CE-05F3BCEE670B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5F593969-B2D3-4E5E-944E-FEE80603C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848600" cy="838200"/>
          </a:xfrm>
        </p:spPr>
        <p:txBody>
          <a:bodyPr/>
          <a:lstStyle/>
          <a:p>
            <a:r>
              <a:rPr lang="en-US" altLang="ko-KR"/>
              <a:t>DES(Data Encryption Standard )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4BDFF1B-90B6-4D38-9AF7-755B65CEE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특징</a:t>
            </a:r>
          </a:p>
          <a:p>
            <a:pPr lvl="1"/>
            <a:r>
              <a:rPr lang="en-US" altLang="ko-KR"/>
              <a:t>IBM</a:t>
            </a:r>
            <a:r>
              <a:rPr lang="ko-KR" altLang="en-US"/>
              <a:t>에서 개발</a:t>
            </a:r>
            <a:r>
              <a:rPr lang="en-US" altLang="ko-KR"/>
              <a:t>, Lucifer System</a:t>
            </a:r>
            <a:r>
              <a:rPr lang="ko-KR" altLang="en-US"/>
              <a:t>을 개선하여 만듦</a:t>
            </a:r>
          </a:p>
          <a:p>
            <a:pPr lvl="1"/>
            <a:r>
              <a:rPr lang="en-US" altLang="ko-KR"/>
              <a:t>1977</a:t>
            </a:r>
            <a:r>
              <a:rPr lang="ko-KR" altLang="en-US"/>
              <a:t>년 미 상무성의 국립 표준국</a:t>
            </a:r>
            <a:r>
              <a:rPr lang="en-US" altLang="ko-KR"/>
              <a:t>(NBS, National Bureau of Standards)</a:t>
            </a:r>
            <a:r>
              <a:rPr lang="ko-KR" altLang="en-US"/>
              <a:t>에서 표준 암호 알고리즘으로 채택</a:t>
            </a:r>
          </a:p>
          <a:p>
            <a:pPr lvl="1"/>
            <a:r>
              <a:rPr lang="en-US" altLang="ko-KR"/>
              <a:t>64</a:t>
            </a:r>
            <a:r>
              <a:rPr lang="ko-KR" altLang="en-US"/>
              <a:t>비트 블록암호 알고리즘</a:t>
            </a:r>
          </a:p>
          <a:p>
            <a:pPr lvl="1"/>
            <a:r>
              <a:rPr lang="en-US" altLang="ko-KR"/>
              <a:t>56</a:t>
            </a:r>
            <a:r>
              <a:rPr lang="ko-KR" altLang="en-US"/>
              <a:t>비트 키 사용</a:t>
            </a:r>
          </a:p>
          <a:p>
            <a:pPr lvl="2"/>
            <a:r>
              <a:rPr lang="en-US" altLang="ko-KR"/>
              <a:t>64</a:t>
            </a:r>
            <a:r>
              <a:rPr lang="ko-KR" altLang="en-US"/>
              <a:t>비트 중 </a:t>
            </a:r>
            <a:r>
              <a:rPr lang="en-US" altLang="ko-KR"/>
              <a:t>8</a:t>
            </a:r>
            <a:r>
              <a:rPr lang="ko-KR" altLang="en-US"/>
              <a:t>비트는 </a:t>
            </a:r>
            <a:r>
              <a:rPr lang="en-US" altLang="ko-KR"/>
              <a:t>parity check</a:t>
            </a:r>
            <a:r>
              <a:rPr lang="ko-KR" altLang="en-US"/>
              <a:t>로 사용</a:t>
            </a:r>
          </a:p>
          <a:p>
            <a:pPr lvl="1"/>
            <a:r>
              <a:rPr lang="en-US" altLang="ko-KR"/>
              <a:t>16</a:t>
            </a:r>
            <a:r>
              <a:rPr lang="ko-KR" altLang="en-US"/>
              <a:t>라운드의 </a:t>
            </a:r>
            <a:r>
              <a:rPr lang="en-US" altLang="ko-KR"/>
              <a:t>Feistel</a:t>
            </a:r>
            <a:r>
              <a:rPr lang="ko-KR" altLang="en-US"/>
              <a:t>구조</a:t>
            </a:r>
          </a:p>
          <a:p>
            <a:pPr lvl="1"/>
            <a:r>
              <a:rPr lang="en-US" altLang="ko-KR"/>
              <a:t>DES</a:t>
            </a:r>
            <a:r>
              <a:rPr lang="ko-KR" altLang="en-US"/>
              <a:t>의 암호화를 세 개의 키로 세 번 반복함으로써 암호의 강도를 높인 </a:t>
            </a:r>
            <a:r>
              <a:rPr lang="en-US" altLang="ko-KR"/>
              <a:t>Triple-DES</a:t>
            </a:r>
            <a:r>
              <a:rPr lang="ko-KR" altLang="en-US"/>
              <a:t>를 사용</a:t>
            </a:r>
          </a:p>
          <a:p>
            <a:pPr lvl="1"/>
            <a:r>
              <a:rPr lang="ko-KR" altLang="en-US"/>
              <a:t>키 사이즈와 원리 비공개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슬라이드 번호 개체 틀 3">
            <a:extLst>
              <a:ext uri="{FF2B5EF4-FFF2-40B4-BE49-F238E27FC236}">
                <a16:creationId xmlns:a16="http://schemas.microsoft.com/office/drawing/2014/main" id="{6CDC8874-2825-44EF-880D-E6ED2502A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0AE56-7CCD-4ABA-A8CD-60C86A05BEE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3F675A64-4E29-4D0D-95D4-BC14655C6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914400"/>
          </a:xfrm>
          <a:noFill/>
          <a:ln/>
        </p:spPr>
        <p:txBody>
          <a:bodyPr anchor="ctr"/>
          <a:lstStyle/>
          <a:p>
            <a:r>
              <a:rPr lang="en-US" altLang="ko-KR"/>
              <a:t>DES</a:t>
            </a:r>
            <a:r>
              <a:rPr lang="ko-KR" altLang="en-US"/>
              <a:t>의 기본 구조</a:t>
            </a:r>
            <a:r>
              <a:rPr lang="en-US" altLang="ko-KR"/>
              <a:t>(</a:t>
            </a:r>
            <a:r>
              <a:rPr lang="ko-KR" altLang="en-US"/>
              <a:t>데이터 부분</a:t>
            </a:r>
            <a:r>
              <a:rPr lang="en-US" altLang="ko-KR"/>
              <a:t>)</a:t>
            </a:r>
          </a:p>
        </p:txBody>
      </p:sp>
      <p:graphicFrame>
        <p:nvGraphicFramePr>
          <p:cNvPr id="148536" name="Object 56">
            <a:extLst>
              <a:ext uri="{FF2B5EF4-FFF2-40B4-BE49-F238E27FC236}">
                <a16:creationId xmlns:a16="http://schemas.microsoft.com/office/drawing/2014/main" id="{5AD19CD7-0405-4C12-AEAE-C1D0BED914EE}"/>
              </a:ext>
            </a:extLst>
          </p:cNvPr>
          <p:cNvGraphicFramePr>
            <a:graphicFrameLocks/>
          </p:cNvGraphicFramePr>
          <p:nvPr/>
        </p:nvGraphicFramePr>
        <p:xfrm>
          <a:off x="2514600" y="4343400"/>
          <a:ext cx="838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9" name="그림" r:id="rId3" imgW="2746080" imgH="1831680" progId="Word.Picture.8">
                  <p:embed/>
                </p:oleObj>
              </mc:Choice>
              <mc:Fallback>
                <p:oleObj name="그림" r:id="rId3" imgW="2746080" imgH="1831680" progId="Word.Picture.8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43400"/>
                        <a:ext cx="838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37" name="Text Box 57">
            <a:extLst>
              <a:ext uri="{FF2B5EF4-FFF2-40B4-BE49-F238E27FC236}">
                <a16:creationId xmlns:a16="http://schemas.microsoft.com/office/drawing/2014/main" id="{8BFA9670-517C-407E-8DB9-A93920B0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5821363"/>
            <a:ext cx="4081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1" algn="ctr">
              <a:buFont typeface="Monotype Sorts" pitchFamily="2" charset="2"/>
              <a:buNone/>
            </a:pPr>
            <a:r>
              <a:rPr lang="en-US" altLang="ko-KR" sz="2000" b="0">
                <a:solidFill>
                  <a:srgbClr val="008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ko-KR" sz="2000" b="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>
                <a:solidFill>
                  <a:srgbClr val="008000"/>
                </a:solidFill>
                <a:latin typeface="Times New Roman" panose="02020603050405020304" pitchFamily="18" charset="0"/>
              </a:rPr>
              <a:t> = R</a:t>
            </a:r>
            <a:r>
              <a:rPr lang="en-US" altLang="ko-KR" sz="2000" b="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i-1</a:t>
            </a:r>
            <a:r>
              <a:rPr lang="en-US" altLang="ko-KR" sz="2000" b="0">
                <a:solidFill>
                  <a:srgbClr val="008000"/>
                </a:solidFill>
                <a:latin typeface="Times New Roman" panose="02020603050405020304" pitchFamily="18" charset="0"/>
              </a:rPr>
              <a:t>      R</a:t>
            </a:r>
            <a:r>
              <a:rPr lang="en-US" altLang="ko-KR" sz="2000" b="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>
                <a:solidFill>
                  <a:srgbClr val="008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ko-KR" sz="2000" b="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i-1</a:t>
            </a:r>
            <a:r>
              <a:rPr lang="en-US" altLang="ko-KR" sz="2000" b="0">
                <a:solidFill>
                  <a:srgbClr val="008000"/>
                </a:solidFill>
                <a:latin typeface="Times New Roman" panose="02020603050405020304" pitchFamily="18" charset="0"/>
              </a:rPr>
              <a:t>      f (R</a:t>
            </a:r>
            <a:r>
              <a:rPr lang="en-US" altLang="ko-KR" sz="2000" b="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i-1</a:t>
            </a:r>
            <a:r>
              <a:rPr lang="en-US" altLang="ko-KR" sz="2000" b="0">
                <a:solidFill>
                  <a:srgbClr val="008000"/>
                </a:solidFill>
                <a:latin typeface="Times New Roman" panose="02020603050405020304" pitchFamily="18" charset="0"/>
              </a:rPr>
              <a:t>, K</a:t>
            </a:r>
            <a:r>
              <a:rPr lang="en-US" altLang="ko-KR" sz="2000" b="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endParaRPr lang="en-US" altLang="ko-KR" sz="2000" b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48545" name="Object 65">
            <a:extLst>
              <a:ext uri="{FF2B5EF4-FFF2-40B4-BE49-F238E27FC236}">
                <a16:creationId xmlns:a16="http://schemas.microsoft.com/office/drawing/2014/main" id="{F0B46BAE-11CC-401D-B0E0-18B37621A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8674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0" name="수식" r:id="rId5" imgW="164880" imgH="177480" progId="Equation.3">
                  <p:embed/>
                </p:oleObj>
              </mc:Choice>
              <mc:Fallback>
                <p:oleObj name="수식" r:id="rId5" imgW="164880" imgH="1774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8674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548" name="Group 68">
            <a:extLst>
              <a:ext uri="{FF2B5EF4-FFF2-40B4-BE49-F238E27FC236}">
                <a16:creationId xmlns:a16="http://schemas.microsoft.com/office/drawing/2014/main" id="{D3341F87-6163-44D6-9FD4-598CB5169AB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371600"/>
            <a:ext cx="7905750" cy="4075113"/>
            <a:chOff x="480" y="864"/>
            <a:chExt cx="4980" cy="2567"/>
          </a:xfrm>
        </p:grpSpPr>
        <p:grpSp>
          <p:nvGrpSpPr>
            <p:cNvPr id="148546" name="Group 66">
              <a:extLst>
                <a:ext uri="{FF2B5EF4-FFF2-40B4-BE49-F238E27FC236}">
                  <a16:creationId xmlns:a16="http://schemas.microsoft.com/office/drawing/2014/main" id="{2EA5B9FB-4E0C-4248-82BF-E43B4D174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864"/>
              <a:ext cx="4980" cy="2567"/>
              <a:chOff x="480" y="864"/>
              <a:chExt cx="4980" cy="2567"/>
            </a:xfrm>
          </p:grpSpPr>
          <p:graphicFrame>
            <p:nvGraphicFramePr>
              <p:cNvPr id="148485" name="Object 5">
                <a:extLst>
                  <a:ext uri="{FF2B5EF4-FFF2-40B4-BE49-F238E27FC236}">
                    <a16:creationId xmlns:a16="http://schemas.microsoft.com/office/drawing/2014/main" id="{86752D36-D12E-4305-846F-33672D25DC2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84" y="1824"/>
              <a:ext cx="1724" cy="1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51" name="그림" r:id="rId7" imgW="2746080" imgH="1831680" progId="Word.Picture.8">
                      <p:embed/>
                    </p:oleObj>
                  </mc:Choice>
                  <mc:Fallback>
                    <p:oleObj name="그림" r:id="rId7" imgW="2746080" imgH="1831680" progId="Word.Picture.8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24"/>
                            <a:ext cx="1724" cy="11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505" name="Rectangle 25">
                <a:extLst>
                  <a:ext uri="{FF2B5EF4-FFF2-40B4-BE49-F238E27FC236}">
                    <a16:creationId xmlns:a16="http://schemas.microsoft.com/office/drawing/2014/main" id="{B8A41B41-489B-466B-8A33-B54242773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913"/>
                <a:ext cx="169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latinLnBrk="0"/>
                <a:r>
                  <a:rPr lang="en-US" altLang="ko-KR" sz="2400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:</a:t>
                </a:r>
              </a:p>
              <a:p>
                <a:pPr algn="ctr" latinLnBrk="0"/>
                <a:r>
                  <a:rPr lang="en-US" altLang="ko-KR" sz="2400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:</a:t>
                </a:r>
              </a:p>
            </p:txBody>
          </p:sp>
          <p:sp>
            <p:nvSpPr>
              <p:cNvPr id="148486" name="Rectangle 6">
                <a:extLst>
                  <a:ext uri="{FF2B5EF4-FFF2-40B4-BE49-F238E27FC236}">
                    <a16:creationId xmlns:a16="http://schemas.microsoft.com/office/drawing/2014/main" id="{72A9B8C0-4265-4E94-87E2-26FD0ABBD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864"/>
                <a:ext cx="1144" cy="18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ko-KR" altLang="en-US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입 력</a:t>
                </a:r>
              </a:p>
            </p:txBody>
          </p:sp>
          <p:sp>
            <p:nvSpPr>
              <p:cNvPr id="148487" name="Line 7">
                <a:extLst>
                  <a:ext uri="{FF2B5EF4-FFF2-40B4-BE49-F238E27FC236}">
                    <a16:creationId xmlns:a16="http://schemas.microsoft.com/office/drawing/2014/main" id="{F68489BC-8813-4C29-8A37-D802D9535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1048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488" name="Line 8">
                <a:extLst>
                  <a:ext uri="{FF2B5EF4-FFF2-40B4-BE49-F238E27FC236}">
                    <a16:creationId xmlns:a16="http://schemas.microsoft.com/office/drawing/2014/main" id="{5D6B0154-F959-435D-88DA-57A04AC04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8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489" name="Line 9">
                <a:extLst>
                  <a:ext uri="{FF2B5EF4-FFF2-40B4-BE49-F238E27FC236}">
                    <a16:creationId xmlns:a16="http://schemas.microsoft.com/office/drawing/2014/main" id="{9BF3D4D8-7CA4-4B56-8CC9-0077B71CB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41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490" name="Rectangle 10">
                <a:extLst>
                  <a:ext uri="{FF2B5EF4-FFF2-40B4-BE49-F238E27FC236}">
                    <a16:creationId xmlns:a16="http://schemas.microsoft.com/office/drawing/2014/main" id="{AC69F7C7-FC6E-4C8A-8CAD-11AE73A89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1728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latinLnBrk="0"/>
                <a:r>
                  <a:rPr lang="en-US" altLang="ko-KR" sz="1800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K1</a:t>
                </a:r>
              </a:p>
            </p:txBody>
          </p:sp>
          <p:sp>
            <p:nvSpPr>
              <p:cNvPr id="148491" name="Rectangle 11">
                <a:extLst>
                  <a:ext uri="{FF2B5EF4-FFF2-40B4-BE49-F238E27FC236}">
                    <a16:creationId xmlns:a16="http://schemas.microsoft.com/office/drawing/2014/main" id="{4731B1ED-7CE8-4DF7-A4FF-CEBED83CD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2304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latinLnBrk="0"/>
                <a:r>
                  <a:rPr lang="en-US" altLang="ko-KR" sz="1800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K2</a:t>
                </a:r>
              </a:p>
            </p:txBody>
          </p:sp>
          <p:sp>
            <p:nvSpPr>
              <p:cNvPr id="148492" name="Rectangle 12">
                <a:extLst>
                  <a:ext uri="{FF2B5EF4-FFF2-40B4-BE49-F238E27FC236}">
                    <a16:creationId xmlns:a16="http://schemas.microsoft.com/office/drawing/2014/main" id="{22CB41E4-BAB5-4232-8B46-D2B07A484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543"/>
                <a:ext cx="169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latinLnBrk="0"/>
                <a:r>
                  <a:rPr lang="en-US" altLang="ko-KR" sz="2400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:</a:t>
                </a:r>
              </a:p>
              <a:p>
                <a:pPr algn="ctr" latinLnBrk="0"/>
                <a:r>
                  <a:rPr lang="en-US" altLang="ko-KR" sz="2400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:</a:t>
                </a:r>
              </a:p>
            </p:txBody>
          </p:sp>
          <p:sp>
            <p:nvSpPr>
              <p:cNvPr id="148493" name="Rectangle 13">
                <a:extLst>
                  <a:ext uri="{FF2B5EF4-FFF2-40B4-BE49-F238E27FC236}">
                    <a16:creationId xmlns:a16="http://schemas.microsoft.com/office/drawing/2014/main" id="{E841F235-4C10-423B-954B-1C3285FE3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145"/>
                <a:ext cx="760" cy="227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69804"/>
                      <a:invGamma/>
                    </a:srgbClr>
                  </a:gs>
                  <a:gs pos="100000">
                    <a:srgbClr val="FFFF99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ko-KR" altLang="en-US" b="0">
                    <a:latin typeface="Arial" panose="020B0604020202020204" pitchFamily="34" charset="0"/>
                    <a:ea typeface="돋움" panose="020B0600000101010101" pitchFamily="50" charset="-127"/>
                  </a:rPr>
                  <a:t>초기 치환</a:t>
                </a:r>
              </a:p>
            </p:txBody>
          </p:sp>
          <p:sp>
            <p:nvSpPr>
              <p:cNvPr id="148494" name="Freeform 14">
                <a:extLst>
                  <a:ext uri="{FF2B5EF4-FFF2-40B4-BE49-F238E27FC236}">
                    <a16:creationId xmlns:a16="http://schemas.microsoft.com/office/drawing/2014/main" id="{EDD4FBEC-8104-48DE-98A5-4B2E63274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1469"/>
                <a:ext cx="1249" cy="95"/>
              </a:xfrm>
              <a:custGeom>
                <a:avLst/>
                <a:gdLst>
                  <a:gd name="T0" fmla="*/ 0 w 1249"/>
                  <a:gd name="T1" fmla="*/ 96 h 97"/>
                  <a:gd name="T2" fmla="*/ 0 w 1249"/>
                  <a:gd name="T3" fmla="*/ 0 h 97"/>
                  <a:gd name="T4" fmla="*/ 1248 w 1249"/>
                  <a:gd name="T5" fmla="*/ 0 h 97"/>
                  <a:gd name="T6" fmla="*/ 1248 w 1249"/>
                  <a:gd name="T7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9" h="97">
                    <a:moveTo>
                      <a:pt x="0" y="96"/>
                    </a:moveTo>
                    <a:lnTo>
                      <a:pt x="0" y="0"/>
                    </a:lnTo>
                    <a:lnTo>
                      <a:pt x="1248" y="0"/>
                    </a:lnTo>
                    <a:lnTo>
                      <a:pt x="1248" y="96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495" name="Line 15">
                <a:extLst>
                  <a:ext uri="{FF2B5EF4-FFF2-40B4-BE49-F238E27FC236}">
                    <a16:creationId xmlns:a16="http://schemas.microsoft.com/office/drawing/2014/main" id="{66567BD0-CFF5-49FF-BFC3-98789A8E4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1376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496" name="Rectangle 16">
                <a:extLst>
                  <a:ext uri="{FF2B5EF4-FFF2-40B4-BE49-F238E27FC236}">
                    <a16:creationId xmlns:a16="http://schemas.microsoft.com/office/drawing/2014/main" id="{D22E93D1-4F38-4F38-8272-0742DACEA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67"/>
                <a:ext cx="424" cy="18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39216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en-US" altLang="ko-KR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L</a:t>
                </a:r>
                <a:r>
                  <a:rPr lang="en-US" altLang="ko-KR" sz="1800" b="0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0</a:t>
                </a:r>
              </a:p>
            </p:txBody>
          </p:sp>
          <p:sp>
            <p:nvSpPr>
              <p:cNvPr id="148497" name="Rectangle 17">
                <a:extLst>
                  <a:ext uri="{FF2B5EF4-FFF2-40B4-BE49-F238E27FC236}">
                    <a16:creationId xmlns:a16="http://schemas.microsoft.com/office/drawing/2014/main" id="{6F212818-8E83-443B-8142-BD40CE96E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130"/>
                <a:ext cx="424" cy="17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39216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en-US" altLang="ko-KR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L</a:t>
                </a:r>
                <a:r>
                  <a:rPr lang="en-US" altLang="ko-KR" sz="1800" b="0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1</a:t>
                </a:r>
              </a:p>
            </p:txBody>
          </p:sp>
          <p:sp>
            <p:nvSpPr>
              <p:cNvPr id="148498" name="Rectangle 18">
                <a:extLst>
                  <a:ext uri="{FF2B5EF4-FFF2-40B4-BE49-F238E27FC236}">
                    <a16:creationId xmlns:a16="http://schemas.microsoft.com/office/drawing/2014/main" id="{6F276BE2-D176-4BDF-8FD3-AD61A697E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9"/>
                <a:ext cx="424" cy="18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39216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en-US" altLang="ko-KR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L</a:t>
                </a:r>
                <a:r>
                  <a:rPr lang="en-US" altLang="ko-KR" sz="1800" b="0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2</a:t>
                </a:r>
              </a:p>
            </p:txBody>
          </p:sp>
          <p:sp>
            <p:nvSpPr>
              <p:cNvPr id="148499" name="Line 19">
                <a:extLst>
                  <a:ext uri="{FF2B5EF4-FFF2-40B4-BE49-F238E27FC236}">
                    <a16:creationId xmlns:a16="http://schemas.microsoft.com/office/drawing/2014/main" id="{EAAAC30F-EA2A-4E3D-9F31-B2A76DB22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8" y="1751"/>
                <a:ext cx="0" cy="14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00" name="Line 20">
                <a:extLst>
                  <a:ext uri="{FF2B5EF4-FFF2-40B4-BE49-F238E27FC236}">
                    <a16:creationId xmlns:a16="http://schemas.microsoft.com/office/drawing/2014/main" id="{B6BDD027-B3C7-4A98-8D43-5FEF41865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8" y="2313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01" name="Line 21">
                <a:extLst>
                  <a:ext uri="{FF2B5EF4-FFF2-40B4-BE49-F238E27FC236}">
                    <a16:creationId xmlns:a16="http://schemas.microsoft.com/office/drawing/2014/main" id="{2454968F-D8AD-4691-8597-B88436428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8" y="2922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02" name="Rectangle 22">
                <a:extLst>
                  <a:ext uri="{FF2B5EF4-FFF2-40B4-BE49-F238E27FC236}">
                    <a16:creationId xmlns:a16="http://schemas.microsoft.com/office/drawing/2014/main" id="{E38204A4-76BC-416C-BD10-A4E78391D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567"/>
                <a:ext cx="424" cy="18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4549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en-US" altLang="ko-KR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R</a:t>
                </a:r>
                <a:r>
                  <a:rPr lang="en-US" altLang="ko-KR" sz="1800" b="0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0</a:t>
                </a:r>
              </a:p>
            </p:txBody>
          </p:sp>
          <p:sp>
            <p:nvSpPr>
              <p:cNvPr id="148503" name="Rectangle 23">
                <a:extLst>
                  <a:ext uri="{FF2B5EF4-FFF2-40B4-BE49-F238E27FC236}">
                    <a16:creationId xmlns:a16="http://schemas.microsoft.com/office/drawing/2014/main" id="{6F1847C0-769F-468B-843F-B1FB7A267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130"/>
                <a:ext cx="424" cy="17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4549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en-US" altLang="ko-KR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R</a:t>
                </a:r>
                <a:r>
                  <a:rPr lang="en-US" altLang="ko-KR" sz="1800" b="0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1</a:t>
                </a:r>
              </a:p>
            </p:txBody>
          </p:sp>
          <p:sp>
            <p:nvSpPr>
              <p:cNvPr id="148504" name="Rectangle 24">
                <a:extLst>
                  <a:ext uri="{FF2B5EF4-FFF2-40B4-BE49-F238E27FC236}">
                    <a16:creationId xmlns:a16="http://schemas.microsoft.com/office/drawing/2014/main" id="{10759A40-B7D3-476D-8A6F-8DFF98C6D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739"/>
                <a:ext cx="424" cy="18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4549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en-US" altLang="ko-KR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R</a:t>
                </a:r>
                <a:r>
                  <a:rPr lang="en-US" altLang="ko-KR" sz="1800" b="0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2</a:t>
                </a:r>
              </a:p>
            </p:txBody>
          </p:sp>
          <p:sp>
            <p:nvSpPr>
              <p:cNvPr id="148506" name="Line 26">
                <a:extLst>
                  <a:ext uri="{FF2B5EF4-FFF2-40B4-BE49-F238E27FC236}">
                    <a16:creationId xmlns:a16="http://schemas.microsoft.com/office/drawing/2014/main" id="{5700AF89-4A56-4FFD-A70B-D479E6139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0" y="1891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07" name="Line 27">
                <a:extLst>
                  <a:ext uri="{FF2B5EF4-FFF2-40B4-BE49-F238E27FC236}">
                    <a16:creationId xmlns:a16="http://schemas.microsoft.com/office/drawing/2014/main" id="{4CBC55D9-ED00-4DEE-9394-4CD37B57D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4" y="1891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08" name="Rectangle 28">
                <a:extLst>
                  <a:ext uri="{FF2B5EF4-FFF2-40B4-BE49-F238E27FC236}">
                    <a16:creationId xmlns:a16="http://schemas.microsoft.com/office/drawing/2014/main" id="{7282F52A-D0D2-46F8-B7BA-8C7D44297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1797"/>
                <a:ext cx="152" cy="2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latinLnBrk="0"/>
                <a:r>
                  <a:rPr lang="en-US" altLang="ko-KR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f</a:t>
                </a:r>
              </a:p>
            </p:txBody>
          </p:sp>
          <p:sp>
            <p:nvSpPr>
              <p:cNvPr id="148509" name="Line 29">
                <a:extLst>
                  <a:ext uri="{FF2B5EF4-FFF2-40B4-BE49-F238E27FC236}">
                    <a16:creationId xmlns:a16="http://schemas.microsoft.com/office/drawing/2014/main" id="{2B6A304B-E016-41B7-9596-62FDFFB08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0" y="245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10" name="Rectangle 30">
                <a:extLst>
                  <a:ext uri="{FF2B5EF4-FFF2-40B4-BE49-F238E27FC236}">
                    <a16:creationId xmlns:a16="http://schemas.microsoft.com/office/drawing/2014/main" id="{8C556CEF-A089-48D7-BB7D-3C0B8643E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360"/>
                <a:ext cx="152" cy="2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latinLnBrk="0"/>
                <a:r>
                  <a:rPr lang="en-US" altLang="ko-KR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f</a:t>
                </a:r>
              </a:p>
            </p:txBody>
          </p:sp>
          <p:sp>
            <p:nvSpPr>
              <p:cNvPr id="148511" name="Line 31">
                <a:extLst>
                  <a:ext uri="{FF2B5EF4-FFF2-40B4-BE49-F238E27FC236}">
                    <a16:creationId xmlns:a16="http://schemas.microsoft.com/office/drawing/2014/main" id="{D86F6BB0-24EC-4B2F-A5AB-5557210C7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2" y="245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12" name="Freeform 32">
                <a:extLst>
                  <a:ext uri="{FF2B5EF4-FFF2-40B4-BE49-F238E27FC236}">
                    <a16:creationId xmlns:a16="http://schemas.microsoft.com/office/drawing/2014/main" id="{E67864C3-C0AD-49FD-94DB-F39922057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1938"/>
                <a:ext cx="1201" cy="189"/>
              </a:xfrm>
              <a:custGeom>
                <a:avLst/>
                <a:gdLst>
                  <a:gd name="T0" fmla="*/ 0 w 1201"/>
                  <a:gd name="T1" fmla="*/ 0 h 193"/>
                  <a:gd name="T2" fmla="*/ 0 w 1201"/>
                  <a:gd name="T3" fmla="*/ 48 h 193"/>
                  <a:gd name="T4" fmla="*/ 1200 w 1201"/>
                  <a:gd name="T5" fmla="*/ 96 h 193"/>
                  <a:gd name="T6" fmla="*/ 1200 w 1201"/>
                  <a:gd name="T7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1" h="193">
                    <a:moveTo>
                      <a:pt x="0" y="0"/>
                    </a:moveTo>
                    <a:lnTo>
                      <a:pt x="0" y="48"/>
                    </a:lnTo>
                    <a:lnTo>
                      <a:pt x="1200" y="96"/>
                    </a:lnTo>
                    <a:lnTo>
                      <a:pt x="1200" y="192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513" name="Freeform 33">
                <a:extLst>
                  <a:ext uri="{FF2B5EF4-FFF2-40B4-BE49-F238E27FC236}">
                    <a16:creationId xmlns:a16="http://schemas.microsoft.com/office/drawing/2014/main" id="{AAA0A4AF-B283-45F3-8BD5-E65C81119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547"/>
                <a:ext cx="1201" cy="189"/>
              </a:xfrm>
              <a:custGeom>
                <a:avLst/>
                <a:gdLst>
                  <a:gd name="T0" fmla="*/ 0 w 1201"/>
                  <a:gd name="T1" fmla="*/ 0 h 193"/>
                  <a:gd name="T2" fmla="*/ 0 w 1201"/>
                  <a:gd name="T3" fmla="*/ 48 h 193"/>
                  <a:gd name="T4" fmla="*/ 1200 w 1201"/>
                  <a:gd name="T5" fmla="*/ 96 h 193"/>
                  <a:gd name="T6" fmla="*/ 1200 w 1201"/>
                  <a:gd name="T7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1" h="193">
                    <a:moveTo>
                      <a:pt x="0" y="0"/>
                    </a:moveTo>
                    <a:lnTo>
                      <a:pt x="0" y="48"/>
                    </a:lnTo>
                    <a:lnTo>
                      <a:pt x="1200" y="96"/>
                    </a:lnTo>
                    <a:lnTo>
                      <a:pt x="1200" y="192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514" name="Freeform 34">
                <a:extLst>
                  <a:ext uri="{FF2B5EF4-FFF2-40B4-BE49-F238E27FC236}">
                    <a16:creationId xmlns:a16="http://schemas.microsoft.com/office/drawing/2014/main" id="{6AE95BCF-4E57-49D3-B4AF-038630A3D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1751"/>
                <a:ext cx="1201" cy="376"/>
              </a:xfrm>
              <a:custGeom>
                <a:avLst/>
                <a:gdLst>
                  <a:gd name="T0" fmla="*/ 1200 w 1201"/>
                  <a:gd name="T1" fmla="*/ 0 h 385"/>
                  <a:gd name="T2" fmla="*/ 1200 w 1201"/>
                  <a:gd name="T3" fmla="*/ 192 h 385"/>
                  <a:gd name="T4" fmla="*/ 0 w 1201"/>
                  <a:gd name="T5" fmla="*/ 288 h 385"/>
                  <a:gd name="T6" fmla="*/ 0 w 1201"/>
                  <a:gd name="T7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1" h="385">
                    <a:moveTo>
                      <a:pt x="1200" y="0"/>
                    </a:moveTo>
                    <a:lnTo>
                      <a:pt x="1200" y="192"/>
                    </a:lnTo>
                    <a:lnTo>
                      <a:pt x="0" y="288"/>
                    </a:lnTo>
                    <a:lnTo>
                      <a:pt x="0" y="384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515" name="Freeform 35">
                <a:extLst>
                  <a:ext uri="{FF2B5EF4-FFF2-40B4-BE49-F238E27FC236}">
                    <a16:creationId xmlns:a16="http://schemas.microsoft.com/office/drawing/2014/main" id="{48FF6D5D-CDFF-4994-8532-21D8D9937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313"/>
                <a:ext cx="1201" cy="423"/>
              </a:xfrm>
              <a:custGeom>
                <a:avLst/>
                <a:gdLst>
                  <a:gd name="T0" fmla="*/ 1200 w 1201"/>
                  <a:gd name="T1" fmla="*/ 0 h 433"/>
                  <a:gd name="T2" fmla="*/ 1200 w 1201"/>
                  <a:gd name="T3" fmla="*/ 216 h 433"/>
                  <a:gd name="T4" fmla="*/ 0 w 1201"/>
                  <a:gd name="T5" fmla="*/ 324 h 433"/>
                  <a:gd name="T6" fmla="*/ 0 w 1201"/>
                  <a:gd name="T7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1" h="433">
                    <a:moveTo>
                      <a:pt x="1200" y="0"/>
                    </a:moveTo>
                    <a:lnTo>
                      <a:pt x="1200" y="216"/>
                    </a:lnTo>
                    <a:lnTo>
                      <a:pt x="0" y="324"/>
                    </a:lnTo>
                    <a:lnTo>
                      <a:pt x="0" y="432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516" name="Line 36">
                <a:extLst>
                  <a:ext uri="{FF2B5EF4-FFF2-40B4-BE49-F238E27FC236}">
                    <a16:creationId xmlns:a16="http://schemas.microsoft.com/office/drawing/2014/main" id="{9ADE3E31-DBA9-4D3A-8235-498DE23E7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8" y="2922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17" name="Freeform 37">
                <a:extLst>
                  <a:ext uri="{FF2B5EF4-FFF2-40B4-BE49-F238E27FC236}">
                    <a16:creationId xmlns:a16="http://schemas.microsoft.com/office/drawing/2014/main" id="{E6C20551-B0D8-4798-8AAA-86C02AE83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" y="1798"/>
                <a:ext cx="1055" cy="47"/>
              </a:xfrm>
              <a:custGeom>
                <a:avLst/>
                <a:gdLst>
                  <a:gd name="T0" fmla="*/ 0 w 1777"/>
                  <a:gd name="T1" fmla="*/ 48 h 49"/>
                  <a:gd name="T2" fmla="*/ 528 w 1777"/>
                  <a:gd name="T3" fmla="*/ 48 h 49"/>
                  <a:gd name="T4" fmla="*/ 528 w 1777"/>
                  <a:gd name="T5" fmla="*/ 0 h 49"/>
                  <a:gd name="T6" fmla="*/ 1632 w 1777"/>
                  <a:gd name="T7" fmla="*/ 0 h 49"/>
                  <a:gd name="T8" fmla="*/ 1776 w 1777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7" h="49">
                    <a:moveTo>
                      <a:pt x="0" y="48"/>
                    </a:moveTo>
                    <a:lnTo>
                      <a:pt x="528" y="48"/>
                    </a:lnTo>
                    <a:lnTo>
                      <a:pt x="528" y="0"/>
                    </a:lnTo>
                    <a:lnTo>
                      <a:pt x="1632" y="0"/>
                    </a:lnTo>
                    <a:lnTo>
                      <a:pt x="1776" y="48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dash"/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518" name="Freeform 38">
                <a:extLst>
                  <a:ext uri="{FF2B5EF4-FFF2-40B4-BE49-F238E27FC236}">
                    <a16:creationId xmlns:a16="http://schemas.microsoft.com/office/drawing/2014/main" id="{55CB8EB6-7BF3-44A1-A5F3-AAE9CA202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" y="2360"/>
                <a:ext cx="1103" cy="47"/>
              </a:xfrm>
              <a:custGeom>
                <a:avLst/>
                <a:gdLst>
                  <a:gd name="T0" fmla="*/ 0 w 1777"/>
                  <a:gd name="T1" fmla="*/ 48 h 49"/>
                  <a:gd name="T2" fmla="*/ 528 w 1777"/>
                  <a:gd name="T3" fmla="*/ 48 h 49"/>
                  <a:gd name="T4" fmla="*/ 528 w 1777"/>
                  <a:gd name="T5" fmla="*/ 0 h 49"/>
                  <a:gd name="T6" fmla="*/ 1632 w 1777"/>
                  <a:gd name="T7" fmla="*/ 0 h 49"/>
                  <a:gd name="T8" fmla="*/ 1776 w 1777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7" h="49">
                    <a:moveTo>
                      <a:pt x="0" y="48"/>
                    </a:moveTo>
                    <a:lnTo>
                      <a:pt x="528" y="48"/>
                    </a:lnTo>
                    <a:lnTo>
                      <a:pt x="528" y="0"/>
                    </a:lnTo>
                    <a:lnTo>
                      <a:pt x="1632" y="0"/>
                    </a:lnTo>
                    <a:lnTo>
                      <a:pt x="1776" y="48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dash"/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aphicFrame>
            <p:nvGraphicFramePr>
              <p:cNvPr id="148519" name="Object 39">
                <a:extLst>
                  <a:ext uri="{FF2B5EF4-FFF2-40B4-BE49-F238E27FC236}">
                    <a16:creationId xmlns:a16="http://schemas.microsoft.com/office/drawing/2014/main" id="{1A23F337-1408-45D8-BE0D-2828F605A14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792" y="1440"/>
              <a:ext cx="240" cy="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52" name="그림" r:id="rId8" imgW="2746080" imgH="1831680" progId="Word.Picture.8">
                      <p:embed/>
                    </p:oleObj>
                  </mc:Choice>
                  <mc:Fallback>
                    <p:oleObj name="그림" r:id="rId8" imgW="2746080" imgH="1831680" progId="Word.Picture.8">
                      <p:embed/>
                      <p:pic>
                        <p:nvPicPr>
                          <p:cNvPr id="0" name="Object 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440"/>
                            <a:ext cx="240" cy="1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521" name="Rectangle 41">
                <a:extLst>
                  <a:ext uri="{FF2B5EF4-FFF2-40B4-BE49-F238E27FC236}">
                    <a16:creationId xmlns:a16="http://schemas.microsoft.com/office/drawing/2014/main" id="{54E9573F-38EA-4838-8D7B-098A777E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1881"/>
                <a:ext cx="424" cy="17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39216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en-US" altLang="ko-KR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R</a:t>
                </a:r>
                <a:r>
                  <a:rPr lang="en-US" altLang="ko-KR" sz="1800" b="0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16</a:t>
                </a:r>
              </a:p>
            </p:txBody>
          </p:sp>
          <p:sp>
            <p:nvSpPr>
              <p:cNvPr id="148522" name="Rectangle 42">
                <a:extLst>
                  <a:ext uri="{FF2B5EF4-FFF2-40B4-BE49-F238E27FC236}">
                    <a16:creationId xmlns:a16="http://schemas.microsoft.com/office/drawing/2014/main" id="{F661DCFF-A5CA-44D2-819C-17C87BDB9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1899"/>
                <a:ext cx="424" cy="17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39216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en-US" altLang="ko-KR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L</a:t>
                </a:r>
                <a:r>
                  <a:rPr lang="en-US" altLang="ko-KR" sz="1800" b="0" baseline="-25000">
                    <a:latin typeface="Arial" panose="020B0604020202020204" pitchFamily="34" charset="0"/>
                    <a:ea typeface="돋움" panose="020B0600000101010101" pitchFamily="50" charset="-127"/>
                  </a:rPr>
                  <a:t>16</a:t>
                </a:r>
              </a:p>
            </p:txBody>
          </p:sp>
          <p:sp>
            <p:nvSpPr>
              <p:cNvPr id="148523" name="Line 43">
                <a:extLst>
                  <a:ext uri="{FF2B5EF4-FFF2-40B4-BE49-F238E27FC236}">
                    <a16:creationId xmlns:a16="http://schemas.microsoft.com/office/drawing/2014/main" id="{4851ECBF-3DFF-4723-B564-481A7FF5E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1238"/>
                <a:ext cx="0" cy="18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24" name="Line 44">
                <a:extLst>
                  <a:ext uri="{FF2B5EF4-FFF2-40B4-BE49-F238E27FC236}">
                    <a16:creationId xmlns:a16="http://schemas.microsoft.com/office/drawing/2014/main" id="{B38567F9-953B-4318-8C88-E17108E85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1567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25" name="Rectangle 45">
                <a:extLst>
                  <a:ext uri="{FF2B5EF4-FFF2-40B4-BE49-F238E27FC236}">
                    <a16:creationId xmlns:a16="http://schemas.microsoft.com/office/drawing/2014/main" id="{8609C4BB-FDBF-4A26-B2F2-2A5B806AE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472"/>
                <a:ext cx="152" cy="2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latinLnBrk="0"/>
                <a:r>
                  <a:rPr lang="en-US" altLang="ko-KR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f</a:t>
                </a:r>
              </a:p>
            </p:txBody>
          </p:sp>
          <p:sp>
            <p:nvSpPr>
              <p:cNvPr id="148526" name="Line 46">
                <a:extLst>
                  <a:ext uri="{FF2B5EF4-FFF2-40B4-BE49-F238E27FC236}">
                    <a16:creationId xmlns:a16="http://schemas.microsoft.com/office/drawing/2014/main" id="{B29869C3-DC8B-4813-87A8-E918304C4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" y="1238"/>
                <a:ext cx="0" cy="657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27" name="Line 47">
                <a:extLst>
                  <a:ext uri="{FF2B5EF4-FFF2-40B4-BE49-F238E27FC236}">
                    <a16:creationId xmlns:a16="http://schemas.microsoft.com/office/drawing/2014/main" id="{7C6C6A78-B4ED-4C7F-B711-39C49ADC5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1567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28" name="Line 48">
                <a:extLst>
                  <a:ext uri="{FF2B5EF4-FFF2-40B4-BE49-F238E27FC236}">
                    <a16:creationId xmlns:a16="http://schemas.microsoft.com/office/drawing/2014/main" id="{EBAF6660-0E0F-40F5-A702-D5110F1A5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1660"/>
                <a:ext cx="0" cy="23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29" name="Freeform 49">
                <a:extLst>
                  <a:ext uri="{FF2B5EF4-FFF2-40B4-BE49-F238E27FC236}">
                    <a16:creationId xmlns:a16="http://schemas.microsoft.com/office/drawing/2014/main" id="{24F0DCFD-BEE8-4EC0-9368-FB4D51340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2" y="2082"/>
                <a:ext cx="1057" cy="142"/>
              </a:xfrm>
              <a:custGeom>
                <a:avLst/>
                <a:gdLst>
                  <a:gd name="T0" fmla="*/ 0 w 1057"/>
                  <a:gd name="T1" fmla="*/ 0 h 145"/>
                  <a:gd name="T2" fmla="*/ 0 w 1057"/>
                  <a:gd name="T3" fmla="*/ 144 h 145"/>
                  <a:gd name="T4" fmla="*/ 1056 w 1057"/>
                  <a:gd name="T5" fmla="*/ 144 h 145"/>
                  <a:gd name="T6" fmla="*/ 1056 w 105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7" h="145">
                    <a:moveTo>
                      <a:pt x="0" y="0"/>
                    </a:moveTo>
                    <a:lnTo>
                      <a:pt x="0" y="144"/>
                    </a:lnTo>
                    <a:lnTo>
                      <a:pt x="1056" y="144"/>
                    </a:lnTo>
                    <a:lnTo>
                      <a:pt x="1056" y="0"/>
                    </a:lnTo>
                  </a:path>
                </a:pathLst>
              </a:custGeom>
              <a:noFill/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tint val="39216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530" name="Line 50">
                <a:extLst>
                  <a:ext uri="{FF2B5EF4-FFF2-40B4-BE49-F238E27FC236}">
                    <a16:creationId xmlns:a16="http://schemas.microsoft.com/office/drawing/2014/main" id="{A6E8AAF4-9078-4467-91EF-8DBBD470D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223"/>
                <a:ext cx="0" cy="23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31" name="Rectangle 51">
                <a:extLst>
                  <a:ext uri="{FF2B5EF4-FFF2-40B4-BE49-F238E27FC236}">
                    <a16:creationId xmlns:a16="http://schemas.microsoft.com/office/drawing/2014/main" id="{45FC68A9-9BC2-456C-B17D-6E804A0D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2461"/>
                <a:ext cx="760" cy="227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69804"/>
                      <a:invGamma/>
                    </a:srgbClr>
                  </a:gs>
                  <a:gs pos="100000">
                    <a:srgbClr val="FFFF99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ko-KR" altLang="en-US" b="0">
                    <a:latin typeface="Arial" panose="020B0604020202020204" pitchFamily="34" charset="0"/>
                    <a:ea typeface="돋움" panose="020B0600000101010101" pitchFamily="50" charset="-127"/>
                  </a:rPr>
                  <a:t>역초기 치환</a:t>
                </a:r>
              </a:p>
            </p:txBody>
          </p:sp>
          <p:sp>
            <p:nvSpPr>
              <p:cNvPr id="148532" name="Line 52">
                <a:extLst>
                  <a:ext uri="{FF2B5EF4-FFF2-40B4-BE49-F238E27FC236}">
                    <a16:creationId xmlns:a16="http://schemas.microsoft.com/office/drawing/2014/main" id="{6ECCBA12-16B7-43C2-BECF-D58FDDB19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1"/>
                <a:ext cx="0" cy="23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533" name="Rectangle 53">
                <a:extLst>
                  <a:ext uri="{FF2B5EF4-FFF2-40B4-BE49-F238E27FC236}">
                    <a16:creationId xmlns:a16="http://schemas.microsoft.com/office/drawing/2014/main" id="{C2E296DC-3709-44AA-AB1F-0834DC1C2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2930"/>
                <a:ext cx="1144" cy="17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latinLnBrk="0"/>
                <a:r>
                  <a:rPr lang="ko-KR" altLang="en-US" sz="1800" b="0">
                    <a:latin typeface="Arial" panose="020B0604020202020204" pitchFamily="34" charset="0"/>
                    <a:ea typeface="돋움" panose="020B0600000101010101" pitchFamily="50" charset="-127"/>
                  </a:rPr>
                  <a:t>출 력</a:t>
                </a:r>
              </a:p>
            </p:txBody>
          </p:sp>
          <p:sp>
            <p:nvSpPr>
              <p:cNvPr id="148535" name="Rectangle 55">
                <a:extLst>
                  <a:ext uri="{FF2B5EF4-FFF2-40B4-BE49-F238E27FC236}">
                    <a16:creationId xmlns:a16="http://schemas.microsoft.com/office/drawing/2014/main" id="{0D28F634-2855-4652-822E-A23228516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1209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latinLnBrk="0"/>
                <a:r>
                  <a:rPr lang="en-US" altLang="ko-KR" sz="1800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K16</a:t>
                </a:r>
              </a:p>
            </p:txBody>
          </p:sp>
          <p:sp>
            <p:nvSpPr>
              <p:cNvPr id="148541" name="Line 61">
                <a:extLst>
                  <a:ext uri="{FF2B5EF4-FFF2-40B4-BE49-F238E27FC236}">
                    <a16:creationId xmlns:a16="http://schemas.microsoft.com/office/drawing/2014/main" id="{C1858E55-E4B6-4F25-8517-69FA51384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8542" name="Line 62">
                <a:extLst>
                  <a:ext uri="{FF2B5EF4-FFF2-40B4-BE49-F238E27FC236}">
                    <a16:creationId xmlns:a16="http://schemas.microsoft.com/office/drawing/2014/main" id="{9E7BA166-BC3A-4F01-BF0B-D3C9F7389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3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48543" name="Text Box 63">
                <a:extLst>
                  <a:ext uri="{FF2B5EF4-FFF2-40B4-BE49-F238E27FC236}">
                    <a16:creationId xmlns:a16="http://schemas.microsoft.com/office/drawing/2014/main" id="{55E8C633-2AB6-4BF1-A208-81A33AAB4B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912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400" b="0">
                    <a:solidFill>
                      <a:schemeClr val="bg2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:</a:t>
                </a:r>
              </a:p>
            </p:txBody>
          </p:sp>
        </p:grpSp>
        <p:graphicFrame>
          <p:nvGraphicFramePr>
            <p:cNvPr id="148547" name="Object 67">
              <a:extLst>
                <a:ext uri="{FF2B5EF4-FFF2-40B4-BE49-F238E27FC236}">
                  <a16:creationId xmlns:a16="http://schemas.microsoft.com/office/drawing/2014/main" id="{7FD520FA-8486-4655-A4B0-790B29B9F8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400"/>
            <a:ext cx="13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53" name="수식" r:id="rId9" imgW="164880" imgH="177480" progId="Equation.3">
                    <p:embed/>
                  </p:oleObj>
                </mc:Choice>
                <mc:Fallback>
                  <p:oleObj name="수식" r:id="rId9" imgW="164880" imgH="17748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00"/>
                          <a:ext cx="13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 개체 틀 3">
            <a:extLst>
              <a:ext uri="{FF2B5EF4-FFF2-40B4-BE49-F238E27FC236}">
                <a16:creationId xmlns:a16="http://schemas.microsoft.com/office/drawing/2014/main" id="{882025AB-D838-4116-A03B-1E5B1FBE3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7C67B-EE19-426E-A444-53BC0079BC1B}" type="slidenum">
              <a:rPr lang="en-US" altLang="ko-KR"/>
              <a:pPr/>
              <a:t>8</a:t>
            </a:fld>
            <a:endParaRPr lang="en-US" altLang="ko-KR"/>
          </a:p>
        </p:txBody>
      </p:sp>
      <p:grpSp>
        <p:nvGrpSpPr>
          <p:cNvPr id="150531" name="Group 3">
            <a:extLst>
              <a:ext uri="{FF2B5EF4-FFF2-40B4-BE49-F238E27FC236}">
                <a16:creationId xmlns:a16="http://schemas.microsoft.com/office/drawing/2014/main" id="{342771B6-7BDE-485B-99CF-1AD912CEE78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447800"/>
            <a:ext cx="7981950" cy="4572000"/>
            <a:chOff x="960" y="1248"/>
            <a:chExt cx="4400" cy="2640"/>
          </a:xfrm>
        </p:grpSpPr>
        <p:sp>
          <p:nvSpPr>
            <p:cNvPr id="150532" name="Rectangle 4">
              <a:extLst>
                <a:ext uri="{FF2B5EF4-FFF2-40B4-BE49-F238E27FC236}">
                  <a16:creationId xmlns:a16="http://schemas.microsoft.com/office/drawing/2014/main" id="{C9B99CC8-E74F-47A9-A3A4-7F914EBAC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48"/>
              <a:ext cx="760" cy="2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b="0">
                  <a:latin typeface="Arial" panose="020B0604020202020204" pitchFamily="34" charset="0"/>
                  <a:ea typeface="돋움" panose="020B0600000101010101" pitchFamily="50" charset="-127"/>
                </a:rPr>
                <a:t>R(32bit)</a:t>
              </a:r>
            </a:p>
          </p:txBody>
        </p:sp>
        <p:sp>
          <p:nvSpPr>
            <p:cNvPr id="150533" name="Line 5">
              <a:extLst>
                <a:ext uri="{FF2B5EF4-FFF2-40B4-BE49-F238E27FC236}">
                  <a16:creationId xmlns:a16="http://schemas.microsoft.com/office/drawing/2014/main" id="{C1309075-D8C4-4FDE-8F25-59A2B3E30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1455"/>
              <a:ext cx="0" cy="1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34" name="Rectangle 6">
              <a:extLst>
                <a:ext uri="{FF2B5EF4-FFF2-40B4-BE49-F238E27FC236}">
                  <a16:creationId xmlns:a16="http://schemas.microsoft.com/office/drawing/2014/main" id="{0984E64C-0DF2-489B-BA37-0AEEE8197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36"/>
              <a:ext cx="20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atinLnBrk="0"/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	</a:t>
              </a:r>
              <a:r>
                <a:rPr lang="ko-KR" altLang="en-US" sz="1800" b="0">
                  <a:latin typeface="Arial" panose="020B0604020202020204" pitchFamily="34" charset="0"/>
                  <a:ea typeface="돋움" panose="020B0600000101010101" pitchFamily="50" charset="-127"/>
                </a:rPr>
                <a:t>확장치환</a:t>
              </a:r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E  </a:t>
              </a:r>
            </a:p>
          </p:txBody>
        </p:sp>
        <p:sp>
          <p:nvSpPr>
            <p:cNvPr id="150535" name="Line 7">
              <a:extLst>
                <a:ext uri="{FF2B5EF4-FFF2-40B4-BE49-F238E27FC236}">
                  <a16:creationId xmlns:a16="http://schemas.microsoft.com/office/drawing/2014/main" id="{3B67D871-F9F7-45E5-98FD-EF5503AB2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1749"/>
              <a:ext cx="0" cy="1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36" name="Rectangle 8">
              <a:extLst>
                <a:ext uri="{FF2B5EF4-FFF2-40B4-BE49-F238E27FC236}">
                  <a16:creationId xmlns:a16="http://schemas.microsoft.com/office/drawing/2014/main" id="{43BB14AE-8AA4-47E6-9479-26F6EEA16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78"/>
              <a:ext cx="1288" cy="203"/>
            </a:xfrm>
            <a:prstGeom prst="rect">
              <a:avLst/>
            </a:prstGeom>
            <a:solidFill>
              <a:srgbClr val="FF66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48bit</a:t>
              </a:r>
            </a:p>
          </p:txBody>
        </p:sp>
        <p:sp>
          <p:nvSpPr>
            <p:cNvPr id="150537" name="Rectangle 9">
              <a:extLst>
                <a:ext uri="{FF2B5EF4-FFF2-40B4-BE49-F238E27FC236}">
                  <a16:creationId xmlns:a16="http://schemas.microsoft.com/office/drawing/2014/main" id="{E3362AD2-4BFE-4111-9F88-3D1333DD9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875"/>
              <a:ext cx="1288" cy="203"/>
            </a:xfrm>
            <a:prstGeom prst="rect">
              <a:avLst/>
            </a:prstGeom>
            <a:solidFill>
              <a:srgbClr val="FF66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K (48bit)</a:t>
              </a:r>
            </a:p>
          </p:txBody>
        </p:sp>
        <p:graphicFrame>
          <p:nvGraphicFramePr>
            <p:cNvPr id="150538" name="Object 10">
              <a:extLst>
                <a:ext uri="{FF2B5EF4-FFF2-40B4-BE49-F238E27FC236}">
                  <a16:creationId xmlns:a16="http://schemas.microsoft.com/office/drawing/2014/main" id="{4504F285-23F9-4699-89DC-AB97F378A4D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35" y="2337"/>
            <a:ext cx="1724" cy="1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96" name="그림" r:id="rId3" imgW="2746080" imgH="1831680" progId="Word.Picture.8">
                    <p:embed/>
                  </p:oleObj>
                </mc:Choice>
                <mc:Fallback>
                  <p:oleObj name="그림" r:id="rId3" imgW="2746080" imgH="1831680" progId="Word.Picture.8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2337"/>
                          <a:ext cx="1724" cy="10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39" name="Freeform 11">
              <a:extLst>
                <a:ext uri="{FF2B5EF4-FFF2-40B4-BE49-F238E27FC236}">
                  <a16:creationId xmlns:a16="http://schemas.microsoft.com/office/drawing/2014/main" id="{C381CB34-71C6-4E92-9EF0-3D0F6C854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" y="2085"/>
              <a:ext cx="961" cy="337"/>
            </a:xfrm>
            <a:custGeom>
              <a:avLst/>
              <a:gdLst>
                <a:gd name="T0" fmla="*/ 0 w 961"/>
                <a:gd name="T1" fmla="*/ 0 h 385"/>
                <a:gd name="T2" fmla="*/ 0 w 961"/>
                <a:gd name="T3" fmla="*/ 384 h 385"/>
                <a:gd name="T4" fmla="*/ 960 w 961"/>
                <a:gd name="T5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1" h="385">
                  <a:moveTo>
                    <a:pt x="0" y="0"/>
                  </a:moveTo>
                  <a:lnTo>
                    <a:pt x="0" y="384"/>
                  </a:lnTo>
                  <a:lnTo>
                    <a:pt x="960" y="384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540" name="Freeform 12">
              <a:extLst>
                <a:ext uri="{FF2B5EF4-FFF2-40B4-BE49-F238E27FC236}">
                  <a16:creationId xmlns:a16="http://schemas.microsoft.com/office/drawing/2014/main" id="{45A0247D-6FF0-463E-AD90-B154CD0F6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" y="2085"/>
              <a:ext cx="961" cy="337"/>
            </a:xfrm>
            <a:custGeom>
              <a:avLst/>
              <a:gdLst>
                <a:gd name="T0" fmla="*/ 960 w 961"/>
                <a:gd name="T1" fmla="*/ 0 h 385"/>
                <a:gd name="T2" fmla="*/ 960 w 961"/>
                <a:gd name="T3" fmla="*/ 384 h 385"/>
                <a:gd name="T4" fmla="*/ 0 w 961"/>
                <a:gd name="T5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1" h="385">
                  <a:moveTo>
                    <a:pt x="960" y="0"/>
                  </a:moveTo>
                  <a:lnTo>
                    <a:pt x="960" y="384"/>
                  </a:lnTo>
                  <a:lnTo>
                    <a:pt x="0" y="384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541" name="Line 13">
              <a:extLst>
                <a:ext uri="{FF2B5EF4-FFF2-40B4-BE49-F238E27FC236}">
                  <a16:creationId xmlns:a16="http://schemas.microsoft.com/office/drawing/2014/main" id="{4FECE498-A9FB-457A-A142-1C10D814D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" y="250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42" name="Line 14">
              <a:extLst>
                <a:ext uri="{FF2B5EF4-FFF2-40B4-BE49-F238E27FC236}">
                  <a16:creationId xmlns:a16="http://schemas.microsoft.com/office/drawing/2014/main" id="{007BC5AA-572C-4911-8493-08BEF9213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2715"/>
              <a:ext cx="336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43" name="Line 15">
              <a:extLst>
                <a:ext uri="{FF2B5EF4-FFF2-40B4-BE49-F238E27FC236}">
                  <a16:creationId xmlns:a16="http://schemas.microsoft.com/office/drawing/2014/main" id="{B624C368-D1F5-4AF2-A48E-8359AB2E9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261"/>
              <a:ext cx="336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44" name="Oval 16">
              <a:extLst>
                <a:ext uri="{FF2B5EF4-FFF2-40B4-BE49-F238E27FC236}">
                  <a16:creationId xmlns:a16="http://schemas.microsoft.com/office/drawing/2014/main" id="{5C066BE4-9056-4B2F-9551-DA97F4F6D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9"/>
              <a:ext cx="472" cy="161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S1</a:t>
              </a:r>
            </a:p>
          </p:txBody>
        </p:sp>
        <p:sp>
          <p:nvSpPr>
            <p:cNvPr id="150545" name="Line 17">
              <a:extLst>
                <a:ext uri="{FF2B5EF4-FFF2-40B4-BE49-F238E27FC236}">
                  <a16:creationId xmlns:a16="http://schemas.microsoft.com/office/drawing/2014/main" id="{CD95ADD9-6090-419E-8EF5-DEBCAF633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" y="2715"/>
              <a:ext cx="0" cy="2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46" name="Line 18">
              <a:extLst>
                <a:ext uri="{FF2B5EF4-FFF2-40B4-BE49-F238E27FC236}">
                  <a16:creationId xmlns:a16="http://schemas.microsoft.com/office/drawing/2014/main" id="{5CEE4E58-73E0-4FDF-B25A-982C7A3BC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47" name="Line 19">
              <a:extLst>
                <a:ext uri="{FF2B5EF4-FFF2-40B4-BE49-F238E27FC236}">
                  <a16:creationId xmlns:a16="http://schemas.microsoft.com/office/drawing/2014/main" id="{3407A36D-048E-4312-87CD-E7BD012DD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48" name="Line 20">
              <a:extLst>
                <a:ext uri="{FF2B5EF4-FFF2-40B4-BE49-F238E27FC236}">
                  <a16:creationId xmlns:a16="http://schemas.microsoft.com/office/drawing/2014/main" id="{4A23BD52-49A5-4679-B112-BDC49DF3E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49" name="Line 21">
              <a:extLst>
                <a:ext uri="{FF2B5EF4-FFF2-40B4-BE49-F238E27FC236}">
                  <a16:creationId xmlns:a16="http://schemas.microsoft.com/office/drawing/2014/main" id="{5E84EBF8-0F79-4B59-9C9D-AD8B3E6EA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50" name="Line 22">
              <a:extLst>
                <a:ext uri="{FF2B5EF4-FFF2-40B4-BE49-F238E27FC236}">
                  <a16:creationId xmlns:a16="http://schemas.microsoft.com/office/drawing/2014/main" id="{F0BDA956-CD37-4239-928E-C1C4690B9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2715"/>
              <a:ext cx="0" cy="2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51" name="Line 23">
              <a:extLst>
                <a:ext uri="{FF2B5EF4-FFF2-40B4-BE49-F238E27FC236}">
                  <a16:creationId xmlns:a16="http://schemas.microsoft.com/office/drawing/2014/main" id="{44496B1D-B14C-47BE-84E3-B53ECB3F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3051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52" name="Line 24">
              <a:extLst>
                <a:ext uri="{FF2B5EF4-FFF2-40B4-BE49-F238E27FC236}">
                  <a16:creationId xmlns:a16="http://schemas.microsoft.com/office/drawing/2014/main" id="{2ABEFC89-D020-472F-AF93-4B34620D4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3093"/>
              <a:ext cx="0" cy="1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53" name="Line 25">
              <a:extLst>
                <a:ext uri="{FF2B5EF4-FFF2-40B4-BE49-F238E27FC236}">
                  <a16:creationId xmlns:a16="http://schemas.microsoft.com/office/drawing/2014/main" id="{5B4C1C18-B21E-4242-A5A8-E710AD018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" y="3093"/>
              <a:ext cx="0" cy="1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54" name="Line 26">
              <a:extLst>
                <a:ext uri="{FF2B5EF4-FFF2-40B4-BE49-F238E27FC236}">
                  <a16:creationId xmlns:a16="http://schemas.microsoft.com/office/drawing/2014/main" id="{4F4A80E8-4227-4E6C-8537-36DD9CC49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8" y="3051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55" name="Oval 27">
              <a:extLst>
                <a:ext uri="{FF2B5EF4-FFF2-40B4-BE49-F238E27FC236}">
                  <a16:creationId xmlns:a16="http://schemas.microsoft.com/office/drawing/2014/main" id="{0FF9F9FC-AE60-4AC1-AABC-200DEC1CE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9"/>
              <a:ext cx="472" cy="161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S2</a:t>
              </a:r>
            </a:p>
          </p:txBody>
        </p:sp>
        <p:sp>
          <p:nvSpPr>
            <p:cNvPr id="150556" name="Line 28">
              <a:extLst>
                <a:ext uri="{FF2B5EF4-FFF2-40B4-BE49-F238E27FC236}">
                  <a16:creationId xmlns:a16="http://schemas.microsoft.com/office/drawing/2014/main" id="{E790C455-EAD8-4169-B209-E290D2411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715"/>
              <a:ext cx="0" cy="2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57" name="Line 29">
              <a:extLst>
                <a:ext uri="{FF2B5EF4-FFF2-40B4-BE49-F238E27FC236}">
                  <a16:creationId xmlns:a16="http://schemas.microsoft.com/office/drawing/2014/main" id="{1D31E66D-0657-40AC-8EE2-6C0FB0995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58" name="Line 30">
              <a:extLst>
                <a:ext uri="{FF2B5EF4-FFF2-40B4-BE49-F238E27FC236}">
                  <a16:creationId xmlns:a16="http://schemas.microsoft.com/office/drawing/2014/main" id="{8F398C6D-D29B-4EE9-9095-8F82054AE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59" name="Line 31">
              <a:extLst>
                <a:ext uri="{FF2B5EF4-FFF2-40B4-BE49-F238E27FC236}">
                  <a16:creationId xmlns:a16="http://schemas.microsoft.com/office/drawing/2014/main" id="{D267CADA-3CFD-49EC-B803-AC1B7AD69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60" name="Line 32">
              <a:extLst>
                <a:ext uri="{FF2B5EF4-FFF2-40B4-BE49-F238E27FC236}">
                  <a16:creationId xmlns:a16="http://schemas.microsoft.com/office/drawing/2014/main" id="{12FC6DBD-B9B4-450D-BCD6-A9B5B6487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61" name="Line 33">
              <a:extLst>
                <a:ext uri="{FF2B5EF4-FFF2-40B4-BE49-F238E27FC236}">
                  <a16:creationId xmlns:a16="http://schemas.microsoft.com/office/drawing/2014/main" id="{434438E9-C3DD-468D-B429-9B644E73A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715"/>
              <a:ext cx="0" cy="2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62" name="Line 34">
              <a:extLst>
                <a:ext uri="{FF2B5EF4-FFF2-40B4-BE49-F238E27FC236}">
                  <a16:creationId xmlns:a16="http://schemas.microsoft.com/office/drawing/2014/main" id="{B971A392-A1B5-42B5-A120-0F70366F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3051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63" name="Line 35">
              <a:extLst>
                <a:ext uri="{FF2B5EF4-FFF2-40B4-BE49-F238E27FC236}">
                  <a16:creationId xmlns:a16="http://schemas.microsoft.com/office/drawing/2014/main" id="{E89EAB13-0E49-4D62-99E7-F1632CDFE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093"/>
              <a:ext cx="0" cy="1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64" name="Line 36">
              <a:extLst>
                <a:ext uri="{FF2B5EF4-FFF2-40B4-BE49-F238E27FC236}">
                  <a16:creationId xmlns:a16="http://schemas.microsoft.com/office/drawing/2014/main" id="{86C267C3-C507-4D1B-80FC-7071256D0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093"/>
              <a:ext cx="0" cy="1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65" name="Line 37">
              <a:extLst>
                <a:ext uri="{FF2B5EF4-FFF2-40B4-BE49-F238E27FC236}">
                  <a16:creationId xmlns:a16="http://schemas.microsoft.com/office/drawing/2014/main" id="{A784216F-2276-44E7-9E62-9C5A6003F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3051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66" name="Oval 38">
              <a:extLst>
                <a:ext uri="{FF2B5EF4-FFF2-40B4-BE49-F238E27FC236}">
                  <a16:creationId xmlns:a16="http://schemas.microsoft.com/office/drawing/2014/main" id="{D346A6D5-BC73-4C00-B26D-13B858B72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9"/>
              <a:ext cx="472" cy="161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S8</a:t>
              </a:r>
            </a:p>
          </p:txBody>
        </p:sp>
        <p:sp>
          <p:nvSpPr>
            <p:cNvPr id="150567" name="Line 39">
              <a:extLst>
                <a:ext uri="{FF2B5EF4-FFF2-40B4-BE49-F238E27FC236}">
                  <a16:creationId xmlns:a16="http://schemas.microsoft.com/office/drawing/2014/main" id="{3DBE0B14-399E-4EFE-AAD5-6B6D4518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715"/>
              <a:ext cx="0" cy="2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68" name="Line 40">
              <a:extLst>
                <a:ext uri="{FF2B5EF4-FFF2-40B4-BE49-F238E27FC236}">
                  <a16:creationId xmlns:a16="http://schemas.microsoft.com/office/drawing/2014/main" id="{EB9E6965-B7D7-465A-B9D9-8B671C52D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69" name="Line 41">
              <a:extLst>
                <a:ext uri="{FF2B5EF4-FFF2-40B4-BE49-F238E27FC236}">
                  <a16:creationId xmlns:a16="http://schemas.microsoft.com/office/drawing/2014/main" id="{86FD6688-036F-48DA-A10A-1F3F247BF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70" name="Line 42">
              <a:extLst>
                <a:ext uri="{FF2B5EF4-FFF2-40B4-BE49-F238E27FC236}">
                  <a16:creationId xmlns:a16="http://schemas.microsoft.com/office/drawing/2014/main" id="{B422DBE9-2C48-4831-BBC3-10CC27812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8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71" name="Line 43">
              <a:extLst>
                <a:ext uri="{FF2B5EF4-FFF2-40B4-BE49-F238E27FC236}">
                  <a16:creationId xmlns:a16="http://schemas.microsoft.com/office/drawing/2014/main" id="{DFC995E4-DC47-462F-9529-89B3FDC18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4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72" name="Line 44">
              <a:extLst>
                <a:ext uri="{FF2B5EF4-FFF2-40B4-BE49-F238E27FC236}">
                  <a16:creationId xmlns:a16="http://schemas.microsoft.com/office/drawing/2014/main" id="{0FB0A13D-13C8-4BBF-86D7-58B0CC59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2715"/>
              <a:ext cx="0" cy="2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73" name="Line 45">
              <a:extLst>
                <a:ext uri="{FF2B5EF4-FFF2-40B4-BE49-F238E27FC236}">
                  <a16:creationId xmlns:a16="http://schemas.microsoft.com/office/drawing/2014/main" id="{68D29A72-DF50-4BF2-8D63-4C81D94AB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3051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74" name="Line 46">
              <a:extLst>
                <a:ext uri="{FF2B5EF4-FFF2-40B4-BE49-F238E27FC236}">
                  <a16:creationId xmlns:a16="http://schemas.microsoft.com/office/drawing/2014/main" id="{B16B46D9-EDD4-436C-9B7D-636C29F82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3093"/>
              <a:ext cx="0" cy="1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75" name="Line 47">
              <a:extLst>
                <a:ext uri="{FF2B5EF4-FFF2-40B4-BE49-F238E27FC236}">
                  <a16:creationId xmlns:a16="http://schemas.microsoft.com/office/drawing/2014/main" id="{71AC2B21-84B7-4E9F-9D27-45A33138B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8" y="3093"/>
              <a:ext cx="0" cy="1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76" name="Line 48">
              <a:extLst>
                <a:ext uri="{FF2B5EF4-FFF2-40B4-BE49-F238E27FC236}">
                  <a16:creationId xmlns:a16="http://schemas.microsoft.com/office/drawing/2014/main" id="{1E591099-4E51-491C-838F-EE17EFA3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3051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77" name="Oval 49">
              <a:extLst>
                <a:ext uri="{FF2B5EF4-FFF2-40B4-BE49-F238E27FC236}">
                  <a16:creationId xmlns:a16="http://schemas.microsoft.com/office/drawing/2014/main" id="{3BEF67AD-3620-4562-82AC-B6C8EF79B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29"/>
              <a:ext cx="472" cy="161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S7</a:t>
              </a:r>
            </a:p>
          </p:txBody>
        </p:sp>
        <p:sp>
          <p:nvSpPr>
            <p:cNvPr id="150578" name="Line 50">
              <a:extLst>
                <a:ext uri="{FF2B5EF4-FFF2-40B4-BE49-F238E27FC236}">
                  <a16:creationId xmlns:a16="http://schemas.microsoft.com/office/drawing/2014/main" id="{2E196811-454A-40DB-9707-C99C3E1F5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715"/>
              <a:ext cx="0" cy="2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79" name="Line 51">
              <a:extLst>
                <a:ext uri="{FF2B5EF4-FFF2-40B4-BE49-F238E27FC236}">
                  <a16:creationId xmlns:a16="http://schemas.microsoft.com/office/drawing/2014/main" id="{8646ADF3-0429-4CB8-B4F0-CCB1D64A8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80" name="Line 52">
              <a:extLst>
                <a:ext uri="{FF2B5EF4-FFF2-40B4-BE49-F238E27FC236}">
                  <a16:creationId xmlns:a16="http://schemas.microsoft.com/office/drawing/2014/main" id="{3BF9C043-A2E9-42A0-9EF3-DE38DFB50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81" name="Line 53">
              <a:extLst>
                <a:ext uri="{FF2B5EF4-FFF2-40B4-BE49-F238E27FC236}">
                  <a16:creationId xmlns:a16="http://schemas.microsoft.com/office/drawing/2014/main" id="{7CE83839-FEA0-430C-A82A-7D632830D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82" name="Line 54">
              <a:extLst>
                <a:ext uri="{FF2B5EF4-FFF2-40B4-BE49-F238E27FC236}">
                  <a16:creationId xmlns:a16="http://schemas.microsoft.com/office/drawing/2014/main" id="{0AA44775-F677-4FE4-9804-21DE58CE5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2715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83" name="Line 55">
              <a:extLst>
                <a:ext uri="{FF2B5EF4-FFF2-40B4-BE49-F238E27FC236}">
                  <a16:creationId xmlns:a16="http://schemas.microsoft.com/office/drawing/2014/main" id="{12312D37-7296-4BBF-AF57-0D443CE3A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2715"/>
              <a:ext cx="0" cy="2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84" name="Line 56">
              <a:extLst>
                <a:ext uri="{FF2B5EF4-FFF2-40B4-BE49-F238E27FC236}">
                  <a16:creationId xmlns:a16="http://schemas.microsoft.com/office/drawing/2014/main" id="{851CBE6F-1F5B-4737-AF2B-95582598F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051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85" name="Line 57">
              <a:extLst>
                <a:ext uri="{FF2B5EF4-FFF2-40B4-BE49-F238E27FC236}">
                  <a16:creationId xmlns:a16="http://schemas.microsoft.com/office/drawing/2014/main" id="{70659630-C3DD-417E-AF4B-4BB126D61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3093"/>
              <a:ext cx="0" cy="1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86" name="Line 58">
              <a:extLst>
                <a:ext uri="{FF2B5EF4-FFF2-40B4-BE49-F238E27FC236}">
                  <a16:creationId xmlns:a16="http://schemas.microsoft.com/office/drawing/2014/main" id="{CBE6E8D3-A21E-442C-B5FC-573ABA4B2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093"/>
              <a:ext cx="0" cy="1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87" name="Line 59">
              <a:extLst>
                <a:ext uri="{FF2B5EF4-FFF2-40B4-BE49-F238E27FC236}">
                  <a16:creationId xmlns:a16="http://schemas.microsoft.com/office/drawing/2014/main" id="{D695B405-6FA9-4432-98F8-6FA0B3019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6" y="3051"/>
              <a:ext cx="0" cy="2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88" name="Rectangle 60">
              <a:extLst>
                <a:ext uri="{FF2B5EF4-FFF2-40B4-BE49-F238E27FC236}">
                  <a16:creationId xmlns:a16="http://schemas.microsoft.com/office/drawing/2014/main" id="{BE2B97B7-94E9-487D-B950-1BD3EA552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875"/>
              <a:ext cx="42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latinLnBrk="0"/>
              <a:r>
                <a:rPr lang="en-US" altLang="ko-KR" sz="2400" b="0">
                  <a:latin typeface="Arial" panose="020B0604020202020204" pitchFamily="34" charset="0"/>
                  <a:ea typeface="돋움" panose="020B0600000101010101" pitchFamily="50" charset="-127"/>
                </a:rPr>
                <a:t>. . . .</a:t>
              </a:r>
            </a:p>
          </p:txBody>
        </p:sp>
        <p:sp>
          <p:nvSpPr>
            <p:cNvPr id="150589" name="Line 61">
              <a:extLst>
                <a:ext uri="{FF2B5EF4-FFF2-40B4-BE49-F238E27FC236}">
                  <a16:creationId xmlns:a16="http://schemas.microsoft.com/office/drawing/2014/main" id="{C0BA00F5-DBCF-4502-9576-2A14F857F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" y="3261"/>
              <a:ext cx="0" cy="1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90" name="Rectangle 62">
              <a:extLst>
                <a:ext uri="{FF2B5EF4-FFF2-40B4-BE49-F238E27FC236}">
                  <a16:creationId xmlns:a16="http://schemas.microsoft.com/office/drawing/2014/main" id="{A0F12C3A-1DEC-4271-9989-6DE5E1A7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373"/>
              <a:ext cx="1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latinLnBrk="0"/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P</a:t>
              </a:r>
            </a:p>
          </p:txBody>
        </p:sp>
        <p:sp>
          <p:nvSpPr>
            <p:cNvPr id="150591" name="Line 63">
              <a:extLst>
                <a:ext uri="{FF2B5EF4-FFF2-40B4-BE49-F238E27FC236}">
                  <a16:creationId xmlns:a16="http://schemas.microsoft.com/office/drawing/2014/main" id="{54CE500B-F7E3-4CE3-85B7-97AA53745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" y="3555"/>
              <a:ext cx="0" cy="1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592" name="Rectangle 64">
              <a:extLst>
                <a:ext uri="{FF2B5EF4-FFF2-40B4-BE49-F238E27FC236}">
                  <a16:creationId xmlns:a16="http://schemas.microsoft.com/office/drawing/2014/main" id="{ACCDA987-8558-46F3-8C5A-52DA7245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85"/>
              <a:ext cx="760" cy="2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b="0">
                  <a:latin typeface="Arial" panose="020B0604020202020204" pitchFamily="34" charset="0"/>
                  <a:ea typeface="돋움" panose="020B0600000101010101" pitchFamily="50" charset="-127"/>
                </a:rPr>
                <a:t>32 bit</a:t>
              </a:r>
            </a:p>
          </p:txBody>
        </p:sp>
        <p:sp>
          <p:nvSpPr>
            <p:cNvPr id="150593" name="Rectangle 65">
              <a:extLst>
                <a:ext uri="{FF2B5EF4-FFF2-40B4-BE49-F238E27FC236}">
                  <a16:creationId xmlns:a16="http://schemas.microsoft.com/office/drawing/2014/main" id="{CE5E1A9F-133B-42AF-BA7D-6793276DB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2913"/>
              <a:ext cx="7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latinLnBrk="0"/>
              <a:r>
                <a:rPr lang="en-US" altLang="ko-KR" sz="1800" b="0">
                  <a:latin typeface="Arial" panose="020B0604020202020204" pitchFamily="34" charset="0"/>
                  <a:ea typeface="돋움" panose="020B0600000101010101" pitchFamily="50" charset="-127"/>
                </a:rPr>
                <a:t>S-box table</a:t>
              </a:r>
            </a:p>
          </p:txBody>
        </p:sp>
      </p:grpSp>
      <p:sp>
        <p:nvSpPr>
          <p:cNvPr id="150594" name="Rectangle 66">
            <a:extLst>
              <a:ext uri="{FF2B5EF4-FFF2-40B4-BE49-F238E27FC236}">
                <a16:creationId xmlns:a16="http://schemas.microsoft.com/office/drawing/2014/main" id="{BD9D8BDB-C34D-4149-9330-F0C0370B6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838200"/>
          </a:xfrm>
          <a:noFill/>
          <a:ln/>
        </p:spPr>
        <p:txBody>
          <a:bodyPr anchor="ctr"/>
          <a:lstStyle/>
          <a:p>
            <a:r>
              <a:rPr lang="en-US" altLang="ko-KR"/>
              <a:t>F</a:t>
            </a:r>
            <a:r>
              <a:rPr lang="ko-KR" altLang="en-US"/>
              <a:t>함수의 구조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7B149ED4-9F85-411B-BBF4-47C7F3798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F06A-56CB-49D7-8DDF-B76883372CCE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508953C2-FF73-40FC-B9C6-B0E0546CD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치환표</a:t>
            </a:r>
          </a:p>
        </p:txBody>
      </p:sp>
      <p:graphicFrame>
        <p:nvGraphicFramePr>
          <p:cNvPr id="175108" name="Object 4">
            <a:extLst>
              <a:ext uri="{FF2B5EF4-FFF2-40B4-BE49-F238E27FC236}">
                <a16:creationId xmlns:a16="http://schemas.microsoft.com/office/drawing/2014/main" id="{DC852E0C-AEE3-4D11-8F11-B0C636F18255}"/>
              </a:ext>
            </a:extLst>
          </p:cNvPr>
          <p:cNvGraphicFramePr>
            <a:graphicFrameLocks/>
          </p:cNvGraphicFramePr>
          <p:nvPr>
            <p:ph type="body" idx="1"/>
          </p:nvPr>
        </p:nvGraphicFramePr>
        <p:xfrm>
          <a:off x="762000" y="2151063"/>
          <a:ext cx="8001000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0" name="문서" r:id="rId3" imgW="5400360" imgH="2057400" progId="Word.Document.8">
                  <p:embed/>
                </p:oleObj>
              </mc:Choice>
              <mc:Fallback>
                <p:oleObj name="문서" r:id="rId3" imgW="5400360" imgH="20574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51063"/>
                        <a:ext cx="8001000" cy="424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Rectangle 5">
            <a:extLst>
              <a:ext uri="{FF2B5EF4-FFF2-40B4-BE49-F238E27FC236}">
                <a16:creationId xmlns:a16="http://schemas.microsoft.com/office/drawing/2014/main" id="{8CA831C4-5073-43C3-8078-4B556FFA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23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en-US" altLang="ko-KR">
                <a:latin typeface="Arial" panose="020B0604020202020204" pitchFamily="34" charset="0"/>
                <a:ea typeface="돋움" panose="020B0600000101010101" pitchFamily="50" charset="-127"/>
              </a:rPr>
              <a:t>              IP (</a:t>
            </a:r>
            <a:r>
              <a:rPr lang="ko-KR" altLang="en-US">
                <a:latin typeface="Arial" panose="020B0604020202020204" pitchFamily="34" charset="0"/>
                <a:ea typeface="돋움" panose="020B0600000101010101" pitchFamily="50" charset="-127"/>
              </a:rPr>
              <a:t>초기치환</a:t>
            </a:r>
            <a:r>
              <a:rPr lang="en-US" altLang="ko-KR">
                <a:latin typeface="Arial" panose="020B0604020202020204" pitchFamily="34" charset="0"/>
                <a:ea typeface="돋움" panose="020B0600000101010101" pitchFamily="50" charset="-127"/>
              </a:rPr>
              <a:t>)                         P-BOX                             </a:t>
            </a:r>
            <a:r>
              <a:rPr lang="ko-KR" altLang="en-US">
                <a:latin typeface="Arial" panose="020B0604020202020204" pitchFamily="34" charset="0"/>
                <a:ea typeface="돋움" panose="020B0600000101010101" pitchFamily="50" charset="-127"/>
              </a:rPr>
              <a:t>확장치환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7">
      <a:dk1>
        <a:srgbClr val="000000"/>
      </a:dk1>
      <a:lt1>
        <a:srgbClr val="FFFFFF"/>
      </a:lt1>
      <a:dk2>
        <a:srgbClr val="515F7B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2504</TotalTime>
  <Words>1227</Words>
  <Application>Microsoft Office PowerPoint</Application>
  <PresentationFormat>화면 슬라이드 쇼(4:3)</PresentationFormat>
  <Paragraphs>273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굴림</vt:lpstr>
      <vt:lpstr>Times New Roman</vt:lpstr>
      <vt:lpstr>Tahoma</vt:lpstr>
      <vt:lpstr>Wingdings</vt:lpstr>
      <vt:lpstr>신명조</vt:lpstr>
      <vt:lpstr/>
      <vt:lpstr>Monotype Sorts</vt:lpstr>
      <vt:lpstr>Arial</vt:lpstr>
      <vt:lpstr>돋움</vt:lpstr>
      <vt:lpstr>바탕체</vt:lpstr>
      <vt:lpstr>조화</vt:lpstr>
      <vt:lpstr>Microsoft Equation 3.0</vt:lpstr>
      <vt:lpstr>Microsoft Word 그림</vt:lpstr>
      <vt:lpstr>Microsoft Word 문서</vt:lpstr>
      <vt:lpstr>블럭 암호</vt:lpstr>
      <vt:lpstr>블럭암호의 모델</vt:lpstr>
      <vt:lpstr>Feistel 구조</vt:lpstr>
      <vt:lpstr>Feistel 구조의 예</vt:lpstr>
      <vt:lpstr>NDS와 LUCIFER</vt:lpstr>
      <vt:lpstr>DES(Data Encryption Standard )</vt:lpstr>
      <vt:lpstr>DES의 기본 구조(데이터 부분)</vt:lpstr>
      <vt:lpstr>F함수의 구조</vt:lpstr>
      <vt:lpstr>치환표</vt:lpstr>
      <vt:lpstr>S-box Table</vt:lpstr>
      <vt:lpstr>S-box Table</vt:lpstr>
      <vt:lpstr>DES의 기본 구조 (키 생성부)</vt:lpstr>
      <vt:lpstr>선택 치환 표 </vt:lpstr>
      <vt:lpstr>DES의 전체 구조</vt:lpstr>
      <vt:lpstr>Triple-DES</vt:lpstr>
      <vt:lpstr>Triple-DES</vt:lpstr>
    </vt:vector>
  </TitlesOfParts>
  <Company>필크립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정보보호의 중요성</dc:title>
  <dc:creator>웹서버</dc:creator>
  <cp:lastModifiedBy>김정인</cp:lastModifiedBy>
  <cp:revision>269</cp:revision>
  <dcterms:created xsi:type="dcterms:W3CDTF">2001-01-30T05:10:05Z</dcterms:created>
  <dcterms:modified xsi:type="dcterms:W3CDTF">2017-07-14T05:29:42Z</dcterms:modified>
</cp:coreProperties>
</file>