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3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01" autoAdjust="0"/>
    <p:restoredTop sz="94660"/>
  </p:normalViewPr>
  <p:slideViewPr>
    <p:cSldViewPr>
      <p:cViewPr varScale="1">
        <p:scale>
          <a:sx n="131" d="100"/>
          <a:sy n="131" d="100"/>
        </p:scale>
        <p:origin x="151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8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1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0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3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9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8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7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99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7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5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D325-8D16-4FD7-BB6C-30FE56830CCC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6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kim@ioacademy.co.k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8064"/>
            <a:ext cx="895777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김정인 강사 </a:t>
            </a:r>
            <a:endParaRPr lang="en-US" altLang="ko-KR" sz="2400"/>
          </a:p>
          <a:p>
            <a:r>
              <a:rPr lang="en-US" altLang="ko-KR" sz="2400"/>
              <a:t>Email : </a:t>
            </a:r>
            <a:r>
              <a:rPr lang="ko-KR" altLang="en-US" sz="2400"/>
              <a:t> </a:t>
            </a:r>
            <a:r>
              <a:rPr lang="en-US" altLang="ko-KR" sz="2400">
                <a:hlinkClick r:id="rId2"/>
              </a:rPr>
              <a:t>jikim@ioacademy.co.kr</a:t>
            </a:r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ftp server : 156.147.178.24</a:t>
            </a:r>
          </a:p>
          <a:p>
            <a:r>
              <a:rPr lang="en-US" altLang="ko-KR" sz="2400"/>
              <a:t>          id : </a:t>
            </a:r>
            <a:r>
              <a:rPr lang="en-US" altLang="ko-KR" sz="2400" err="1"/>
              <a:t>linux</a:t>
            </a:r>
            <a:r>
              <a:rPr lang="en-US" altLang="ko-KR" sz="2400"/>
              <a:t> </a:t>
            </a:r>
          </a:p>
          <a:p>
            <a:r>
              <a:rPr lang="en-US" altLang="ko-KR" sz="2400"/>
              <a:t>        </a:t>
            </a:r>
            <a:r>
              <a:rPr lang="en-US" altLang="ko-KR" sz="2400" err="1"/>
              <a:t>passwd</a:t>
            </a:r>
            <a:r>
              <a:rPr lang="en-US" altLang="ko-KR" sz="2400"/>
              <a:t> </a:t>
            </a:r>
            <a:r>
              <a:rPr lang="ko-KR" altLang="en-US" sz="2400"/>
              <a:t>없음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공유 파일 </a:t>
            </a:r>
            <a:r>
              <a:rPr lang="en-US" altLang="ko-KR" sz="2400"/>
              <a:t>: 01_day.pptx , 01_day </a:t>
            </a:r>
            <a:r>
              <a:rPr lang="ko-KR" altLang="en-US" sz="2400"/>
              <a:t>폴더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강의 환경 </a:t>
            </a:r>
            <a:r>
              <a:rPr lang="en-US" altLang="ko-KR" sz="2400"/>
              <a:t>: gcc =&gt; mingw-get-setup.exe : mingw.org </a:t>
            </a:r>
            <a:r>
              <a:rPr lang="ko-KR" altLang="en-US" sz="2400"/>
              <a:t>다운로드</a:t>
            </a:r>
            <a:endParaRPr lang="en-US" altLang="ko-KR" sz="2400"/>
          </a:p>
          <a:p>
            <a:r>
              <a:rPr lang="en-US" altLang="ko-KR" sz="2400"/>
              <a:t>              gvim =&gt; vim.org </a:t>
            </a:r>
            <a:r>
              <a:rPr lang="ko-KR" altLang="en-US" sz="2400"/>
              <a:t>다운로드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수업시간 </a:t>
            </a:r>
            <a:r>
              <a:rPr lang="en-US" altLang="ko-KR" sz="2400"/>
              <a:t>: 40-45</a:t>
            </a:r>
            <a:r>
              <a:rPr lang="ko-KR" altLang="en-US" sz="2400"/>
              <a:t>분 쉬는시간 </a:t>
            </a:r>
            <a:r>
              <a:rPr lang="en-US" altLang="ko-KR" sz="2400"/>
              <a:t>: 20-15</a:t>
            </a:r>
          </a:p>
          <a:p>
            <a:r>
              <a:rPr lang="ko-KR" altLang="en-US" sz="2400"/>
              <a:t>점심시간 </a:t>
            </a:r>
            <a:r>
              <a:rPr lang="en-US" altLang="ko-KR" sz="2400"/>
              <a:t>: 12</a:t>
            </a:r>
            <a:r>
              <a:rPr lang="ko-KR" altLang="en-US" sz="2400"/>
              <a:t>시 </a:t>
            </a:r>
            <a:r>
              <a:rPr lang="en-US" altLang="ko-KR" sz="2400"/>
              <a:t>45</a:t>
            </a:r>
            <a:r>
              <a:rPr lang="ko-KR" altLang="en-US" sz="2400"/>
              <a:t>분 </a:t>
            </a:r>
            <a:r>
              <a:rPr lang="en-US" altLang="ko-KR" sz="2400"/>
              <a:t>- 14</a:t>
            </a:r>
            <a:r>
              <a:rPr lang="ko-KR" altLang="en-US" sz="2400"/>
              <a:t>시 </a:t>
            </a:r>
            <a:r>
              <a:rPr lang="en-US" altLang="ko-KR" sz="2400"/>
              <a:t>10</a:t>
            </a:r>
            <a:r>
              <a:rPr lang="ko-KR" altLang="en-US" sz="2400"/>
              <a:t>분</a:t>
            </a:r>
            <a:endParaRPr lang="en-US" altLang="ko-KR" sz="2400"/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78373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0"/>
            <a:ext cx="8704627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수업 내용 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오픈소스 자료구조를 보기 위한 고급 </a:t>
            </a:r>
            <a:r>
              <a:rPr lang="en-US" altLang="ko-KR" sz="2000" b="1">
                <a:solidFill>
                  <a:srgbClr val="FF0000"/>
                </a:solidFill>
              </a:rPr>
              <a:t>C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확장 </a:t>
            </a:r>
            <a:r>
              <a:rPr lang="en-US" altLang="ko-KR" sz="2000" b="1">
                <a:solidFill>
                  <a:srgbClr val="FF0000"/>
                </a:solidFill>
              </a:rPr>
              <a:t>bitmap </a:t>
            </a:r>
            <a:r>
              <a:rPr lang="ko-KR" altLang="en-US" sz="2000" b="1">
                <a:solidFill>
                  <a:srgbClr val="FF0000"/>
                </a:solidFill>
              </a:rPr>
              <a:t>라이브러리 만들기 </a:t>
            </a:r>
            <a:r>
              <a:rPr lang="en-US" altLang="ko-KR" sz="2000" b="1">
                <a:solidFill>
                  <a:srgbClr val="FF0000"/>
                </a:solidFill>
              </a:rPr>
              <a:t> : &amp;, | , ~ , &lt;&lt;, &gt;&gt; 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Generic linked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list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  <a:p>
            <a:r>
              <a:rPr lang="en-US" altLang="ko-KR" sz="2000" b="1">
                <a:solidFill>
                  <a:srgbClr val="FF0000"/>
                </a:solidFill>
              </a:rPr>
              <a:t>- Generic 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Hash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Red Black   Binary Search Tree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증강 </a:t>
            </a:r>
            <a:r>
              <a:rPr lang="en-US" altLang="ko-KR" sz="2000" b="1">
                <a:solidFill>
                  <a:srgbClr val="FF0000"/>
                </a:solidFill>
              </a:rPr>
              <a:t>Tree  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  <a:p>
            <a:r>
              <a:rPr lang="en-US" altLang="ko-KR" sz="2000" b="1">
                <a:solidFill>
                  <a:srgbClr val="FF0000"/>
                </a:solidFill>
              </a:rPr>
              <a:t>- Interval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Tree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  <a:p>
            <a:r>
              <a:rPr lang="en-US" altLang="ko-KR" sz="2000" b="1"/>
              <a:t>- Flexible Array</a:t>
            </a:r>
          </a:p>
          <a:p>
            <a:r>
              <a:rPr lang="en-US" altLang="ko-KR" sz="2000" b="1"/>
              <a:t>//-----------------------------------------------------------------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패턴매칭 </a:t>
            </a:r>
            <a:r>
              <a:rPr lang="en-US" altLang="ko-KR" sz="2000" b="1"/>
              <a:t>: BF, KR, SO, MP, KMP,</a:t>
            </a:r>
            <a:r>
              <a:rPr lang="ko-KR" altLang="en-US" sz="2000" b="1"/>
              <a:t> </a:t>
            </a:r>
            <a:r>
              <a:rPr lang="en-US" altLang="ko-KR" sz="2000" b="1"/>
              <a:t>BM ...</a:t>
            </a:r>
          </a:p>
          <a:p>
            <a:r>
              <a:rPr lang="en-US" altLang="ko-KR" sz="2000" b="1"/>
              <a:t>- Generic Algorithm ( swap, sort )</a:t>
            </a:r>
          </a:p>
          <a:p>
            <a:r>
              <a:rPr lang="en-US" altLang="ko-KR" sz="2000" b="1"/>
              <a:t>- Bit</a:t>
            </a:r>
            <a:r>
              <a:rPr lang="ko-KR" altLang="en-US" sz="2000" b="1"/>
              <a:t> </a:t>
            </a:r>
            <a:r>
              <a:rPr lang="en-US" altLang="ko-KR" sz="2000" b="1"/>
              <a:t>Search</a:t>
            </a:r>
            <a:r>
              <a:rPr lang="ko-KR" altLang="en-US" sz="2000" b="1"/>
              <a:t> </a:t>
            </a:r>
            <a:r>
              <a:rPr lang="en-US" altLang="ko-KR" sz="2000" b="1"/>
              <a:t>Algorithm : ffs,</a:t>
            </a:r>
            <a:r>
              <a:rPr lang="ko-KR" altLang="en-US" sz="2000" b="1"/>
              <a:t> </a:t>
            </a:r>
            <a:r>
              <a:rPr lang="en-US" altLang="ko-KR" sz="2000" b="1"/>
              <a:t>find_next_bit, hweight , bit_rev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무결성 검사 </a:t>
            </a:r>
            <a:r>
              <a:rPr lang="en-US" altLang="ko-KR" sz="2000" b="1"/>
              <a:t>:  Parity =&gt; Check Sum =&gt; CRC8</a:t>
            </a:r>
          </a:p>
          <a:p>
            <a:r>
              <a:rPr lang="en-US" altLang="ko-KR" sz="2000"/>
              <a:t>//-----------------------------------------------------------------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암호학 </a:t>
            </a:r>
            <a:r>
              <a:rPr lang="en-US" altLang="ko-KR" sz="2000"/>
              <a:t>: </a:t>
            </a:r>
            <a:r>
              <a:rPr lang="ko-KR" altLang="en-US" sz="2000"/>
              <a:t>단일키 암호화 알고리즘 </a:t>
            </a:r>
            <a:r>
              <a:rPr lang="en-US" altLang="ko-KR" sz="2000"/>
              <a:t>( DES ), </a:t>
            </a:r>
            <a:r>
              <a:rPr lang="ko-KR" altLang="en-US" sz="2000"/>
              <a:t>공개키 암호화 알고리즘</a:t>
            </a:r>
            <a:r>
              <a:rPr lang="en-US" altLang="ko-KR" sz="2000"/>
              <a:t>( RSA )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압축 </a:t>
            </a:r>
            <a:r>
              <a:rPr lang="en-US" altLang="ko-KR" sz="2000"/>
              <a:t>:  RLE, Lempel Zib ,  </a:t>
            </a:r>
            <a:r>
              <a:rPr lang="ko-KR" altLang="en-US" sz="2000"/>
              <a:t>허프만 인코딩 </a:t>
            </a:r>
            <a:endParaRPr lang="en-US" altLang="ko-KR" sz="2000"/>
          </a:p>
          <a:p>
            <a:r>
              <a:rPr lang="en-US" altLang="ko-KR" sz="2000"/>
              <a:t>- </a:t>
            </a:r>
            <a:r>
              <a:rPr lang="ko-KR" altLang="en-US" sz="2000"/>
              <a:t>기하학 </a:t>
            </a:r>
            <a:r>
              <a:rPr lang="en-US" altLang="ko-KR" sz="2000"/>
              <a:t>: </a:t>
            </a:r>
            <a:r>
              <a:rPr lang="ko-KR" altLang="en-US" sz="2000"/>
              <a:t>브레즌햄 알고리즘 </a:t>
            </a:r>
            <a:r>
              <a:rPr lang="en-US" altLang="ko-KR" sz="2000"/>
              <a:t> ( line </a:t>
            </a:r>
            <a:r>
              <a:rPr lang="ko-KR" altLang="en-US" sz="2000"/>
              <a:t>그리기 </a:t>
            </a:r>
            <a:r>
              <a:rPr lang="en-US" altLang="ko-KR" sz="2000"/>
              <a:t>, </a:t>
            </a:r>
            <a:r>
              <a:rPr lang="ko-KR" altLang="en-US" sz="2000"/>
              <a:t>원 그리기 </a:t>
            </a:r>
            <a:r>
              <a:rPr lang="en-US" altLang="ko-KR" sz="2000"/>
              <a:t>)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52900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0629BB-8D01-49CA-BDE1-D06632A149AA}"/>
              </a:ext>
            </a:extLst>
          </p:cNvPr>
          <p:cNvSpPr txBox="1"/>
          <p:nvPr/>
        </p:nvSpPr>
        <p:spPr>
          <a:xfrm>
            <a:off x="179512" y="548680"/>
            <a:ext cx="1049518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flex_array *fa;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fa = flex_array_alloc(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sizeof(int),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1000,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 = 2^32/1024 = 0.0009765625 * ( 1&lt;&lt;32) = 4194304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4096/1024 = (4094*x)&gt;&gt;32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flex_array *flex_array_alloc(int element_size, unsigned int total,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		gfp_t flags)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flex_array *ret;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elems_per_part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reciprocal_elems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max_size = 0;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if (element_size)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elems_per_part = FLEX_ARRAY_ELEMENTS_PER_PART(element_size);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                       4096 / 4;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reciprocal_elems = reciprocal_value(elems_per_part);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max_size = FLEX_ARRAY_NR_BASE_PTRS * elems_per_part;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       1044480 =  1020 * 1024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39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782B9D-1E1F-4CD8-98D4-1219E1BF3155}"/>
              </a:ext>
            </a:extLst>
          </p:cNvPr>
          <p:cNvSpPr/>
          <p:nvPr/>
        </p:nvSpPr>
        <p:spPr>
          <a:xfrm>
            <a:off x="1043608" y="476672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EC972D-5E4F-4FBF-B5F7-9DCAF4AD7EBE}"/>
              </a:ext>
            </a:extLst>
          </p:cNvPr>
          <p:cNvSpPr/>
          <p:nvPr/>
        </p:nvSpPr>
        <p:spPr>
          <a:xfrm>
            <a:off x="1043608" y="908720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5F09CE-1466-4508-BF61-53CEC775A32B}"/>
              </a:ext>
            </a:extLst>
          </p:cNvPr>
          <p:cNvSpPr/>
          <p:nvPr/>
        </p:nvSpPr>
        <p:spPr>
          <a:xfrm>
            <a:off x="1043608" y="1340768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1024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2241F4-F82A-46BC-8B9C-DAB50535CEF0}"/>
              </a:ext>
            </a:extLst>
          </p:cNvPr>
          <p:cNvSpPr/>
          <p:nvPr/>
        </p:nvSpPr>
        <p:spPr>
          <a:xfrm>
            <a:off x="1043608" y="1772816"/>
            <a:ext cx="1584176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4194304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B78854-5CCD-486F-922D-5000731C0624}"/>
              </a:ext>
            </a:extLst>
          </p:cNvPr>
          <p:cNvSpPr/>
          <p:nvPr/>
        </p:nvSpPr>
        <p:spPr>
          <a:xfrm>
            <a:off x="1043608" y="2203507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03B81A-4835-41C9-A10D-F5A65033DD25}"/>
              </a:ext>
            </a:extLst>
          </p:cNvPr>
          <p:cNvSpPr/>
          <p:nvPr/>
        </p:nvSpPr>
        <p:spPr>
          <a:xfrm>
            <a:off x="1043608" y="2636912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324062-3B41-483C-B937-0A734A9B25E6}"/>
              </a:ext>
            </a:extLst>
          </p:cNvPr>
          <p:cNvSpPr/>
          <p:nvPr/>
        </p:nvSpPr>
        <p:spPr>
          <a:xfrm>
            <a:off x="1043608" y="3076762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C83D0F-CDB1-4969-8304-407AAF986A0A}"/>
              </a:ext>
            </a:extLst>
          </p:cNvPr>
          <p:cNvSpPr/>
          <p:nvPr/>
        </p:nvSpPr>
        <p:spPr>
          <a:xfrm>
            <a:off x="1043608" y="3501008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0x6c6c6c6c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175D4E-BEB2-48AF-9C90-C2F846CC39C7}"/>
              </a:ext>
            </a:extLst>
          </p:cNvPr>
          <p:cNvSpPr/>
          <p:nvPr/>
        </p:nvSpPr>
        <p:spPr>
          <a:xfrm>
            <a:off x="1043608" y="3933056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D3CB45-F080-4EDD-8D16-7CEB0FAB57F2}"/>
              </a:ext>
            </a:extLst>
          </p:cNvPr>
          <p:cNvSpPr/>
          <p:nvPr/>
        </p:nvSpPr>
        <p:spPr>
          <a:xfrm>
            <a:off x="1043608" y="4365104"/>
            <a:ext cx="1584176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E33ACF-A7EC-41EC-B834-8E247AA3DD35}"/>
              </a:ext>
            </a:extLst>
          </p:cNvPr>
          <p:cNvSpPr/>
          <p:nvPr/>
        </p:nvSpPr>
        <p:spPr>
          <a:xfrm>
            <a:off x="1043608" y="4797152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13945D-5A98-4576-B4B6-AE785B2F27D0}"/>
              </a:ext>
            </a:extLst>
          </p:cNvPr>
          <p:cNvSpPr/>
          <p:nvPr/>
        </p:nvSpPr>
        <p:spPr>
          <a:xfrm>
            <a:off x="1043608" y="5229200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2C110-1CE8-430C-BA36-CE1D78195788}"/>
              </a:ext>
            </a:extLst>
          </p:cNvPr>
          <p:cNvSpPr txBox="1"/>
          <p:nvPr/>
        </p:nvSpPr>
        <p:spPr>
          <a:xfrm>
            <a:off x="2699792" y="47667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element_size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EB045B-FA8E-4F69-94DB-79F7A510CFB0}"/>
              </a:ext>
            </a:extLst>
          </p:cNvPr>
          <p:cNvSpPr txBox="1"/>
          <p:nvPr/>
        </p:nvSpPr>
        <p:spPr>
          <a:xfrm>
            <a:off x="2699791" y="908720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total_nr_elements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261E9-E9CB-4708-9183-E767DBFCACE6}"/>
              </a:ext>
            </a:extLst>
          </p:cNvPr>
          <p:cNvSpPr txBox="1"/>
          <p:nvPr/>
        </p:nvSpPr>
        <p:spPr>
          <a:xfrm>
            <a:off x="2699791" y="1340768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elems_per_part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2102A7-0B45-4469-AB1F-6052D4C2FBF5}"/>
              </a:ext>
            </a:extLst>
          </p:cNvPr>
          <p:cNvSpPr txBox="1"/>
          <p:nvPr/>
        </p:nvSpPr>
        <p:spPr>
          <a:xfrm>
            <a:off x="2699792" y="1740878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reciprocal_elems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7FF436-DBBF-4413-ACD6-2AFFBF15E484}"/>
              </a:ext>
            </a:extLst>
          </p:cNvPr>
          <p:cNvSpPr txBox="1"/>
          <p:nvPr/>
        </p:nvSpPr>
        <p:spPr>
          <a:xfrm>
            <a:off x="2699792" y="2708920"/>
            <a:ext cx="82253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FLEX_ARRAY_BASE_SIZE - offsetof(struct flex_array, parts)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(4096 - 16)/4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B9539B-1EE1-4F55-83C4-4E7ED92CC11C}"/>
              </a:ext>
            </a:extLst>
          </p:cNvPr>
          <p:cNvSpPr txBox="1"/>
          <p:nvPr/>
        </p:nvSpPr>
        <p:spPr>
          <a:xfrm>
            <a:off x="2699792" y="2172926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597CF6E-7A23-45D1-9E61-26A456D6A749}"/>
              </a:ext>
            </a:extLst>
          </p:cNvPr>
          <p:cNvCxnSpPr/>
          <p:nvPr/>
        </p:nvCxnSpPr>
        <p:spPr>
          <a:xfrm>
            <a:off x="467544" y="476672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E37DD39-F2E2-4974-9483-11C78844C183}"/>
              </a:ext>
            </a:extLst>
          </p:cNvPr>
          <p:cNvCxnSpPr/>
          <p:nvPr/>
        </p:nvCxnSpPr>
        <p:spPr>
          <a:xfrm>
            <a:off x="467544" y="2204864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C60FBBB-005D-4CFD-9D3E-4D1F1A4E529C}"/>
              </a:ext>
            </a:extLst>
          </p:cNvPr>
          <p:cNvCxnSpPr/>
          <p:nvPr/>
        </p:nvCxnSpPr>
        <p:spPr>
          <a:xfrm flipV="1">
            <a:off x="683568" y="476672"/>
            <a:ext cx="0" cy="1728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F62AC11-7C68-4E20-BFE0-5976D9C2DF04}"/>
              </a:ext>
            </a:extLst>
          </p:cNvPr>
          <p:cNvSpPr txBox="1"/>
          <p:nvPr/>
        </p:nvSpPr>
        <p:spPr>
          <a:xfrm>
            <a:off x="26741" y="105974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16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031781-ED11-4196-986B-794C37059C85}"/>
              </a:ext>
            </a:extLst>
          </p:cNvPr>
          <p:cNvSpPr txBox="1"/>
          <p:nvPr/>
        </p:nvSpPr>
        <p:spPr>
          <a:xfrm>
            <a:off x="7020272" y="3711165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max_size = 1024*1020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C2FBE2-D2D1-4CE3-9101-2B10D1CE4205}"/>
              </a:ext>
            </a:extLst>
          </p:cNvPr>
          <p:cNvSpPr txBox="1"/>
          <p:nvPr/>
        </p:nvSpPr>
        <p:spPr>
          <a:xfrm>
            <a:off x="2699792" y="5216385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*parts[1019]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C3F705-FF26-4E7D-B56D-0B3591401A55}"/>
              </a:ext>
            </a:extLst>
          </p:cNvPr>
          <p:cNvSpPr txBox="1"/>
          <p:nvPr/>
        </p:nvSpPr>
        <p:spPr>
          <a:xfrm>
            <a:off x="2669884" y="4365104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*parts[999]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445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9525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3150</TotalTime>
  <Words>341</Words>
  <Application>Microsoft Office PowerPoint</Application>
  <PresentationFormat>화면 슬라이드 쇼(4:3)</PresentationFormat>
  <Paragraphs>72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SDS</dc:creator>
  <cp:lastModifiedBy>김정인</cp:lastModifiedBy>
  <cp:revision>251</cp:revision>
  <dcterms:created xsi:type="dcterms:W3CDTF">2016-12-04T23:13:07Z</dcterms:created>
  <dcterms:modified xsi:type="dcterms:W3CDTF">2017-08-10T00:04:28Z</dcterms:modified>
</cp:coreProperties>
</file>