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71" r:id="rId5"/>
    <p:sldId id="260"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6" r:id="rId20"/>
    <p:sldId id="287" r:id="rId21"/>
    <p:sldId id="289" r:id="rId22"/>
    <p:sldId id="285" r:id="rId23"/>
    <p:sldId id="288" r:id="rId24"/>
    <p:sldId id="290" r:id="rId25"/>
    <p:sldId id="291" r:id="rId26"/>
    <p:sldId id="292" r:id="rId27"/>
    <p:sldId id="293" r:id="rId28"/>
    <p:sldId id="294" r:id="rId29"/>
    <p:sldId id="295" r:id="rId30"/>
    <p:sldId id="296" r:id="rId31"/>
    <p:sldId id="297" r:id="rId3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54"/>
    <p:restoredTop sz="96918"/>
  </p:normalViewPr>
  <p:slideViewPr>
    <p:cSldViewPr snapToGrid="0">
      <p:cViewPr varScale="1">
        <p:scale>
          <a:sx n="128" d="100"/>
          <a:sy n="128" d="100"/>
        </p:scale>
        <p:origin x="18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1T14:19:17.158"/>
    </inkml:context>
    <inkml:brush xml:id="br0">
      <inkml:brushProperty name="width" value="0.05292" units="cm"/>
      <inkml:brushProperty name="height" value="0.05292" units="cm"/>
      <inkml:brushProperty name="color" value="#C00000"/>
    </inkml:brush>
  </inkml:definitions>
  <inkml:trace contextRef="#ctx0" brushRef="#br0">13734 7594 24575,'13'0'0,"21"0"0,1 0 0,5 0 0,-2 0 0,4 0 0,2 0 0,4 0 0,3 0 0,2 0 0,-3 0 0,3 0 0,-2 0 0,0 0 0,-8 0 0,1 0 0,-2 0 0,-3 0 0,9 0 0,-6 0 0,11 0 0,-8 0 0,-29 0 0,-8 0 0,-1 0 0,-5 0 0,0 0 0,0 0 0,1 0 0,-1 0 0,0 0 0,0 0 0,1 0 0,-1 0 0,0 0 0</inkml:trace>
  <inkml:trace contextRef="#ctx0" brushRef="#br0" timeOffset="2457">13626 13956 24575,'33'0'0,"-3"-1"0,6-2 0,0-2 0,4-1 0,1-1-902,-2 0 0,2-1 1,2-1-1,-1 0 902,5-2 0,1 0 0,0-1 0,0 0 0,2 0 0,0-1 0,0 1 0,2-1 0,-5 2 0,3 0 0,-1 0 0,0 0 0,-3 2 0,-2 0 0,-3 1 0,0 0 0,1 0 0,4-1 0,1 0 0,-1 1 0,-5 1 563,6 0 0,-4 2-563,-2 0 0,0 0 295,-2 0 0,0 0-295,1 0 0,0 0 0,0-1 0,-2 1 0,-3 0 0,-2 1 945,-5 0 1,-2 1-946,11-2 0,-13 4 0,-11-1 0,-5 2 0,-8 0 0,0 0 0,-4 0 0,1 0 0,-3 0 0,-2-1 0,4 0 0,-1 0 0</inkml:trace>
  <inkml:trace contextRef="#ctx0" brushRef="#br0" timeOffset="7037">14176 4041 24575,'4'7'0,"1"0"0,2 4 0,-3-4 0,3 3 0,-4-5 0,-1-3 0,-1 1 0</inkml:trace>
  <inkml:trace contextRef="#ctx0" brushRef="#br0" timeOffset="10916">16036 7577 24575,'34'0'0,"11"0"0,-15 0 0,1 0 0,4 0 0,0 0 0,1 0 0,0 0 0,-5 0 0,-1 1 0,17 0 0,-16 1 0,-13-1 0,-10-1 0,-1 0 0</inkml:trace>
  <inkml:trace contextRef="#ctx0" brushRef="#br0" timeOffset="14186">19079 7597 24575,'11'0'0,"27"0"0,7 0 0,3 0 0,0 0 0,-2 0 0,-17 0 0,-14 0 0,-8 0 0,-5 0 0,-2 0 0</inkml:trace>
  <inkml:trace contextRef="#ctx0" brushRef="#br0" timeOffset="19303">25719 1503 24575,'36'0'0,"9"0"0,11 0 0,0 0 0,-6 0 0,-1 0 0,4 0-655,-9 0 1,4 0 0,1 0 0,-1 0 0,-3 0 654,11 0 0,-3 0 0,-1 0 0,-7-1 0,-1 1 0,-3-1 514,7 0 0,-5 0-514,-8 0 0,-4 0 0,3 0 0,-17 1 536,-10-1-536,-4 1 0,-3 2 0,-2 3 1707,0 5-1707,-2 3 0,1 2 0,-2 4 0,-1 3 0,-1 9 0,-3 15 0,4-14 0,0 4 0,-1 13 0,1 4-470,2-11 0,-1 2 0,0 3 470,1-6 0,0 1 0,0 2 0,0 0-518,0 4 0,0 2 1,0 0-1,0 0 518,0 2 0,0 0 0,0 1 0,-1 1 0,2-10 0,0 1 0,0 0 0,0 0 0,0 0-444,0 1 0,0 0 0,1 0 0,-1 0 0,0 0 444,0 0 0,0 1 0,0-1 0,0 0 0,0 0 0,-1 8 0,1 0 0,0-1 0,0 0-244,0-5 0,0 0 0,0-2 1,1 0 243,-1 7 0,-1-2 0,1-3 307,1-7 0,1-2 0,-1-1-307,0 11 0,0-3 897,1-10 0,1-2-897,0-6 0,0 0 2481,0 21-2481,0-7 1343,0-8-1343,0-10 0,0-7 0,0-7 0,0-5 0,0-3 0</inkml:trace>
  <inkml:trace contextRef="#ctx0" brushRef="#br0" timeOffset="20834">25755 1621 24575,'0'19'0,"0"29"0,0-5 0,0 6 0,0-4 0,0 3 0,0 2-937,0-7 0,0 1 0,0 1 0,0 0 937,0 4 0,0 1 0,0 1 0,0 0 0,0-8 0,0 0 0,0 1 0,0-1 0,0 0 0,0 1 0,0-1 0,0 0 0,0 0 0,0 1 0,0-2 0,0 1 0,0-1 0,0 2 0,0 1 0,0 3 0,0 2 0,0 1 0,0 1 0,0-2 0,0-2 0,0 7 0,0-3 0,0-1 0,0 3 0,0-3 0,0 4 0,0-1 0,0-2 0,0-4 0,0 4 0,0-5 0,0-1 388,0-7 1,0-2 0,0-2-389,0 6 0,0-4 613,0 11-613,0-22 0,-1-18 0,0-4 1969,-2-10-1969,1-4 0,0 1 0,1 2 0,1 3 0</inkml:trace>
  <inkml:trace contextRef="#ctx0" brushRef="#br0" timeOffset="24863">24364 7779 24575,'30'-1'0,"1"0"0,8-1 0,3-1 0,9-2 0,3-1-405,-14 2 1,0-2 0,0 1 404,-1-1 0,0 0 0,-1 0 0,14-3 0,-2 1 198,-6 2 0,-1 0-198,-9 2 0,-1 1 201,18-2-201,-15 0 0,-12 2 0,-10-1 616,-4-1-616,1 0 0,7-1 0,6 0 0,2 0 0,-1 2 0,-13 0 0,-2 2 0,-9-1 0,-1 1 0,0 0 0,-1-1 0,-1 0 0,-1 1 0,0 1 0,1 1 0</inkml:trace>
  <inkml:trace contextRef="#ctx0" brushRef="#br0" timeOffset="33013">26757 1550 24575,'3'14'0,"-1"2"0,-2 3 0,2 2 0,4 3 0,8 17 0,0-7 0,4 8 0,-5-17 0,-4-8 0,-4-5 0,-3-5 0,-2-3 0,0-1 0,0 0 0,0 2 0,0 0 0,0 5 0,-2-2 0,0-1 0,-2-1 0,1-3 0,-3 5 0,-3 7 0,-3 5 0,-1 2 0,-1-4 0,2-8 0,-3-15 0,5-10 0,-2-17 0,6-10 0,2-3 0,3-4 0,0-3 0,1 0 0,0-1 0,0 2 0,0 6 0,0-8 0,0 16 0,0-6 0,0 19 0,0 5 0,3 9 0,-2 5 0,3 3 0,-3 8 0,1 8 0,2 8 0,1 9 0,2 2 0,1 3 0,0 5 0,1-1 0,0 4 0,1-3 0,-1-3 0,-1-3 0,-1-3 0,-1-1 0,0-2 0,0-5 0,-2-5 0,-1-7 0,-2-7 0,-1-8 0,0-9 0,0-8 0,-3-4 0,-8-2 0,-16 0 0,2 12 0,-4 2 0,-10 1 0,-3 1 0,-7 1 0,-3 1 0,10 3 0,-1 0 0,2 1 0,0 1 0,3 0 0,1 0 0,8 0 0,19 1 0,18-1 0,5-1 0,10 1 0,-3 0 0,3 2 0,-7-2 0,-2-2 0,4-1 0,5-1 0,4 0 0,2 0 0,-1-1 0,-3 1 0,-5 0 0,-5 1 0,-6 1 0,-5 2 0,-4-1 0,0 2 0,-1 0 0</inkml:trace>
  <inkml:trace contextRef="#ctx0" brushRef="#br0" timeOffset="37216">25797 1565 24575,'0'10'0,"0"-1"0,0 0 0,2-1 0,2-1 0,0-1 0,1 1 0,0 0 0,-3 6 0,0 7 0,-2 5 0,0 5 0,0-3 0,0-5 0,0-5 0,0-4 0,0-5 0,0 0 0,0 0 0,-2 28 0,-2-1 0,1-7 0,-1 0 0,-3 13 0,1-9 0,3-9 0,1-14 0,-2-2 0,-2-11 0,-6-8 0,-4-11 0,-1-10 0,3-4 0,4-11 0,6 7 0,2-12 0,1 10 0,0 0 0,0-9 0,0 10 0,2 3 0,-1 5 0,0 0 0,0 3 0,0 5 0,0 7 0,0 8 0,0 5 0,0 1 0,0 2 0,0 0 0,0 0 0,0 0 0,0 2 0,1 9 0,3 2 0,3 7 0,5 7 0,-3-7 0,3 5 0,-5-11 0,2-1 0,0-2 0,1-3 0,1-3 0,-1-2 0,1 0 0,3 0 0,3 0 0,-1 0 0,-1 0 0,-4 0 0,-3 0 0,-1-4 0,-3 0 0,-1-5 0,0 0 0,5-2 0,19-7 0,-8 6 0,10-2 0,-17 10 0,-6 2 0,-4 1 0,-5-1 0,-6 1 0,-5 1 0,-2 0 0,-2 0 0,2 1 0,3 1 0,1 4 0,1 2 0,-1 2 0,0 0 0,2-2 0,1-1 0,0-1 0,-1-1 0,-6 0 0,-4 1 0,-3 1 0,0 0 0,6-2 0,4-2 0,7-1 0,3 0 0,3 3 0,4 2 0,1 5 0,4 7 0,0 11 0,0 13 0,1 9 0,-5-24 0,-1 1 0,1-1 0,-1-1 0,3 22 0,-2-8 0,-1-10 0,-2-5 0,-2-3 0,0-2 0,0-3 0,0-4 0,0-1 0,0-7 0,0 1 0,1-5 0,1 0 0,-1-2 0,0-6 0,-1-10 0,0 7 0,0-4 0</inkml:trace>
  <inkml:trace contextRef="#ctx0" brushRef="#br0" timeOffset="40220">25807 2106 24575,'0'12'0,"0"7"0,0 10 0,-2 15 0,1-15 0,-2 2 0,-1 4 0,-1 2 0,-1 1 0,-1 0 0,0 1 0,-1 1 0,2-4 0,-1 3 0,1-3 0,-1 3 0,1 0 0,-2 10 0,1-1 0,3-20 0,1-2 0,-1 21 0,2-7 0,1-5 0,1-3 0,0-2 0,-2 1 0,1 4 0,-2 2 0,-1 3 0,1-1 0,-1 0 0,1-3 0,1-2 0,1-2 0,-1-3 0,0 0 0,0-1 0,-1 0 0,0 1 0,-1 0 0,1 0 0,0-2 0,1-2 0,-1-5 0,2-6 0,1-4 0,0-4 0,0-1 0,0-2 0,0 0 0,0 0 0,0 0 0,2 0 0,0-1 0,1-1 0,1 0 0,-1 1 0,3 14 0,1 18 0,-2-8 0,0 3 0,0 5 0,0 1 0,0-4 0,-1-1 0,4 17 0,-4-17 0,-2-14 0,-1-9 0,-1-5 0</inkml:trace>
  <inkml:trace contextRef="#ctx0" brushRef="#br0" timeOffset="65427">16787 7602 24575,'0'9'0,"0"0"0,0-2 0,0 1 0,0-5 0,1 3 0,1 1 0,-1 4 0,0 0 0,0 1 0,1 2 0,-1-7 0,0 1 0,-1-6 0,0 1 0,0 1 0,0 15 0,0 0 0,0 10 0,0-9 0,0-3 0,0-10 0,0-5 0,3-7 0,0-1 0,4-1 0,4 3 0,7 1 0,30 1 0,-7 0 0,-13 1 0,-1 1 0,2 0 0,-9 0 0,-6 0 0,-7 0 0,0 0 0,-6 0 0,0 0 0</inkml:trace>
  <inkml:trace contextRef="#ctx0" brushRef="#br0" timeOffset="66533">17324 7709 24575,'0'16'0,"0"2"0,0-1 0,0-1 0,0-4 0,0-3 0,0-4 0,0-1 0,0-3 0,0 0 0</inkml:trace>
  <inkml:trace contextRef="#ctx0" brushRef="#br0" timeOffset="67525">17654 7682 24575,'-7'0'0,"-2"0"0,-1 0 0,-1 0 0,4 0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387DF-6CCE-ED4D-8113-843EC55392E9}" type="datetimeFigureOut">
              <a:rPr lang="en-NG" smtClean="0"/>
              <a:t>28/07/2023</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B4DD7-4AA6-D64D-96D3-D4E20B2594DF}" type="slidenum">
              <a:rPr lang="en-NG" smtClean="0"/>
              <a:t>‹#›</a:t>
            </a:fld>
            <a:endParaRPr lang="en-NG"/>
          </a:p>
        </p:txBody>
      </p:sp>
    </p:spTree>
    <p:extLst>
      <p:ext uri="{BB962C8B-B14F-4D97-AF65-F5344CB8AC3E}">
        <p14:creationId xmlns:p14="http://schemas.microsoft.com/office/powerpoint/2010/main" val="184836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F01B4DD7-4AA6-D64D-96D3-D4E20B2594DF}" type="slidenum">
              <a:rPr lang="en-NG" smtClean="0"/>
              <a:t>3</a:t>
            </a:fld>
            <a:endParaRPr lang="en-NG"/>
          </a:p>
        </p:txBody>
      </p:sp>
    </p:spTree>
    <p:extLst>
      <p:ext uri="{BB962C8B-B14F-4D97-AF65-F5344CB8AC3E}">
        <p14:creationId xmlns:p14="http://schemas.microsoft.com/office/powerpoint/2010/main" val="223916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F01B4DD7-4AA6-D64D-96D3-D4E20B2594DF}" type="slidenum">
              <a:rPr lang="en-NG" smtClean="0"/>
              <a:t>4</a:t>
            </a:fld>
            <a:endParaRPr lang="en-NG"/>
          </a:p>
        </p:txBody>
      </p:sp>
    </p:spTree>
    <p:extLst>
      <p:ext uri="{BB962C8B-B14F-4D97-AF65-F5344CB8AC3E}">
        <p14:creationId xmlns:p14="http://schemas.microsoft.com/office/powerpoint/2010/main" val="246970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3699-6269-439F-FC62-D9200704D20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G"/>
          </a:p>
        </p:txBody>
      </p:sp>
      <p:sp>
        <p:nvSpPr>
          <p:cNvPr id="3" name="Subtitle 2">
            <a:extLst>
              <a:ext uri="{FF2B5EF4-FFF2-40B4-BE49-F238E27FC236}">
                <a16:creationId xmlns:a16="http://schemas.microsoft.com/office/drawing/2014/main" id="{9FB43E33-1DFE-318B-7F40-171EBF642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G"/>
          </a:p>
        </p:txBody>
      </p:sp>
      <p:sp>
        <p:nvSpPr>
          <p:cNvPr id="4" name="Date Placeholder 3">
            <a:extLst>
              <a:ext uri="{FF2B5EF4-FFF2-40B4-BE49-F238E27FC236}">
                <a16:creationId xmlns:a16="http://schemas.microsoft.com/office/drawing/2014/main" id="{123FA44A-B01C-FFE6-2228-DB94861ABA62}"/>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66E9564E-F7CD-842B-6465-D34204CAC85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09B4AF4-F37E-18BC-213B-3554B25621C1}"/>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569562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3050-8389-4404-7F50-AA11A1BAD692}"/>
              </a:ext>
            </a:extLst>
          </p:cNvPr>
          <p:cNvSpPr>
            <a:spLocks noGrp="1"/>
          </p:cNvSpPr>
          <p:nvPr>
            <p:ph type="title"/>
          </p:nvPr>
        </p:nvSpPr>
        <p:spPr/>
        <p:txBody>
          <a:bodyPr/>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E0D1BC98-5B99-EA35-CE29-E37EDE4B4D2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90A07668-404A-AF62-9AA2-9801A2842589}"/>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2F1012C5-FC41-B446-2016-163D88B2057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42998CE-843F-E42B-6795-43DC570B1CF1}"/>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105313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6D44E-5962-BE80-5667-FF17B411AF3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G"/>
          </a:p>
        </p:txBody>
      </p:sp>
      <p:sp>
        <p:nvSpPr>
          <p:cNvPr id="3" name="Vertical Text Placeholder 2">
            <a:extLst>
              <a:ext uri="{FF2B5EF4-FFF2-40B4-BE49-F238E27FC236}">
                <a16:creationId xmlns:a16="http://schemas.microsoft.com/office/drawing/2014/main" id="{657D102A-D503-FBF7-201A-88AF1C6387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1E0C9F73-9ADD-72E3-DCE8-6CF587F9EE1E}"/>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A6CAF45B-91BF-D796-9CAC-8D568B9291C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5E0312D-E3C0-AB76-C202-8D43227F47DD}"/>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350920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0F9E3-1319-B3C0-D3B3-5FC31EB0EE97}"/>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151EDD98-F034-F584-0B54-AF5EA1E3870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114552F0-9716-2940-C015-89643D1FBE35}"/>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65727203-8F06-88A7-6168-34B9A4B02E1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C977EDA-52A4-69C4-C925-922DB1A06E20}"/>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37356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0E0C-D8ED-8805-219D-CB0D2FA28F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G"/>
          </a:p>
        </p:txBody>
      </p:sp>
      <p:sp>
        <p:nvSpPr>
          <p:cNvPr id="3" name="Text Placeholder 2">
            <a:extLst>
              <a:ext uri="{FF2B5EF4-FFF2-40B4-BE49-F238E27FC236}">
                <a16:creationId xmlns:a16="http://schemas.microsoft.com/office/drawing/2014/main" id="{259A9108-1C77-A8E8-606D-7793D7183B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5063CDC-693C-A0B6-BEF9-E10A4047E471}"/>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7DE9EB81-5454-EAB3-013D-2BEE55A1125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C99A6D5-F9EE-84D4-2957-19DEF3630CE9}"/>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65865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F730-2DF9-2538-27D1-63A45A961E7D}"/>
              </a:ext>
            </a:extLst>
          </p:cNvPr>
          <p:cNvSpPr>
            <a:spLocks noGrp="1"/>
          </p:cNvSpPr>
          <p:nvPr>
            <p:ph type="title"/>
          </p:nvPr>
        </p:nvSpPr>
        <p:spPr/>
        <p:txBody>
          <a:bodyPr/>
          <a:lstStyle/>
          <a:p>
            <a:r>
              <a:rPr lang="en-GB"/>
              <a:t>Click to edit Master title style</a:t>
            </a:r>
            <a:endParaRPr lang="en-NG"/>
          </a:p>
        </p:txBody>
      </p:sp>
      <p:sp>
        <p:nvSpPr>
          <p:cNvPr id="3" name="Content Placeholder 2">
            <a:extLst>
              <a:ext uri="{FF2B5EF4-FFF2-40B4-BE49-F238E27FC236}">
                <a16:creationId xmlns:a16="http://schemas.microsoft.com/office/drawing/2014/main" id="{3363AA24-1260-711E-0F72-25BFC347D0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Content Placeholder 3">
            <a:extLst>
              <a:ext uri="{FF2B5EF4-FFF2-40B4-BE49-F238E27FC236}">
                <a16:creationId xmlns:a16="http://schemas.microsoft.com/office/drawing/2014/main" id="{5850F570-E3D3-9374-16C6-1E0D090375F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Date Placeholder 4">
            <a:extLst>
              <a:ext uri="{FF2B5EF4-FFF2-40B4-BE49-F238E27FC236}">
                <a16:creationId xmlns:a16="http://schemas.microsoft.com/office/drawing/2014/main" id="{3C0AB481-3119-6949-7324-C66CFE2C2F06}"/>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6" name="Footer Placeholder 5">
            <a:extLst>
              <a:ext uri="{FF2B5EF4-FFF2-40B4-BE49-F238E27FC236}">
                <a16:creationId xmlns:a16="http://schemas.microsoft.com/office/drawing/2014/main" id="{38E970E9-9376-461C-9E85-5CAD6F33682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973A144-8E0D-D075-FF5C-6863D6EB95D1}"/>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987367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3C16-E9B8-53F7-8870-C68632AD608B}"/>
              </a:ext>
            </a:extLst>
          </p:cNvPr>
          <p:cNvSpPr>
            <a:spLocks noGrp="1"/>
          </p:cNvSpPr>
          <p:nvPr>
            <p:ph type="title"/>
          </p:nvPr>
        </p:nvSpPr>
        <p:spPr>
          <a:xfrm>
            <a:off x="839788" y="365125"/>
            <a:ext cx="10515600" cy="1325563"/>
          </a:xfrm>
        </p:spPr>
        <p:txBody>
          <a:bodyPr/>
          <a:lstStyle/>
          <a:p>
            <a:r>
              <a:rPr lang="en-GB"/>
              <a:t>Click to edit Master title style</a:t>
            </a:r>
            <a:endParaRPr lang="en-NG"/>
          </a:p>
        </p:txBody>
      </p:sp>
      <p:sp>
        <p:nvSpPr>
          <p:cNvPr id="3" name="Text Placeholder 2">
            <a:extLst>
              <a:ext uri="{FF2B5EF4-FFF2-40B4-BE49-F238E27FC236}">
                <a16:creationId xmlns:a16="http://schemas.microsoft.com/office/drawing/2014/main" id="{3B0DDB81-8AC8-2EF0-C040-7E6960A109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EEEB7C-37CA-E05D-7EE6-952DBFA585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5" name="Text Placeholder 4">
            <a:extLst>
              <a:ext uri="{FF2B5EF4-FFF2-40B4-BE49-F238E27FC236}">
                <a16:creationId xmlns:a16="http://schemas.microsoft.com/office/drawing/2014/main" id="{F41469F3-1316-A30F-62F4-8E1EBA7EC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9D7DE3-93F5-F198-8061-D401E8A0DC7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7" name="Date Placeholder 6">
            <a:extLst>
              <a:ext uri="{FF2B5EF4-FFF2-40B4-BE49-F238E27FC236}">
                <a16:creationId xmlns:a16="http://schemas.microsoft.com/office/drawing/2014/main" id="{70272B43-95F6-FD4C-5B87-EB9AAC89BB64}"/>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8" name="Footer Placeholder 7">
            <a:extLst>
              <a:ext uri="{FF2B5EF4-FFF2-40B4-BE49-F238E27FC236}">
                <a16:creationId xmlns:a16="http://schemas.microsoft.com/office/drawing/2014/main" id="{8A66E4C6-78A4-915E-1EFA-15CBD2359DFC}"/>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3F9C8625-38F6-F061-479C-3E9D90CF72D3}"/>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23369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25D24-7FD3-CAB9-783C-A8099405D3D8}"/>
              </a:ext>
            </a:extLst>
          </p:cNvPr>
          <p:cNvSpPr>
            <a:spLocks noGrp="1"/>
          </p:cNvSpPr>
          <p:nvPr>
            <p:ph type="title"/>
          </p:nvPr>
        </p:nvSpPr>
        <p:spPr/>
        <p:txBody>
          <a:bodyPr/>
          <a:lstStyle/>
          <a:p>
            <a:r>
              <a:rPr lang="en-GB"/>
              <a:t>Click to edit Master title style</a:t>
            </a:r>
            <a:endParaRPr lang="en-NG"/>
          </a:p>
        </p:txBody>
      </p:sp>
      <p:sp>
        <p:nvSpPr>
          <p:cNvPr id="3" name="Date Placeholder 2">
            <a:extLst>
              <a:ext uri="{FF2B5EF4-FFF2-40B4-BE49-F238E27FC236}">
                <a16:creationId xmlns:a16="http://schemas.microsoft.com/office/drawing/2014/main" id="{6E1FCF3F-3ED3-BDCC-04D4-ED32750A8978}"/>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4" name="Footer Placeholder 3">
            <a:extLst>
              <a:ext uri="{FF2B5EF4-FFF2-40B4-BE49-F238E27FC236}">
                <a16:creationId xmlns:a16="http://schemas.microsoft.com/office/drawing/2014/main" id="{54953110-DE51-987E-7944-1D780A3E41F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69F8C49C-8F8A-E7A8-0273-C4A2CEC3C6C3}"/>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46926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767C9-D5CC-AE36-493E-DA6124A3FAC3}"/>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3" name="Footer Placeholder 2">
            <a:extLst>
              <a:ext uri="{FF2B5EF4-FFF2-40B4-BE49-F238E27FC236}">
                <a16:creationId xmlns:a16="http://schemas.microsoft.com/office/drawing/2014/main" id="{388FE175-FBF4-7731-A29D-ED46914255B7}"/>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7957ED2-6FDB-9B78-A897-B307FB198746}"/>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17107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3BD61-8170-4900-601E-ABEBE58211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Content Placeholder 2">
            <a:extLst>
              <a:ext uri="{FF2B5EF4-FFF2-40B4-BE49-F238E27FC236}">
                <a16:creationId xmlns:a16="http://schemas.microsoft.com/office/drawing/2014/main" id="{65996EA2-ADAD-5709-028A-3BD765956C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Text Placeholder 3">
            <a:extLst>
              <a:ext uri="{FF2B5EF4-FFF2-40B4-BE49-F238E27FC236}">
                <a16:creationId xmlns:a16="http://schemas.microsoft.com/office/drawing/2014/main" id="{40D81D84-2F80-D14F-0915-265ABFCC1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D1FC31-2AA1-2EF4-348C-223830CB4C3A}"/>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6" name="Footer Placeholder 5">
            <a:extLst>
              <a:ext uri="{FF2B5EF4-FFF2-40B4-BE49-F238E27FC236}">
                <a16:creationId xmlns:a16="http://schemas.microsoft.com/office/drawing/2014/main" id="{11E932AD-279A-DFEC-D570-6AE65CD4C09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E4DFB7A6-DE60-7321-E19F-AAECE3836129}"/>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752306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1967B-4114-8B02-86D8-B5890C20ED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G"/>
          </a:p>
        </p:txBody>
      </p:sp>
      <p:sp>
        <p:nvSpPr>
          <p:cNvPr id="3" name="Picture Placeholder 2">
            <a:extLst>
              <a:ext uri="{FF2B5EF4-FFF2-40B4-BE49-F238E27FC236}">
                <a16:creationId xmlns:a16="http://schemas.microsoft.com/office/drawing/2014/main" id="{F93037A4-B9A2-45C5-799F-CADDC69B6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08D5CFB3-B61F-4894-083E-CEDD8B189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2CD0E2-F8B6-FD8C-BCAC-E511059F144D}"/>
              </a:ext>
            </a:extLst>
          </p:cNvPr>
          <p:cNvSpPr>
            <a:spLocks noGrp="1"/>
          </p:cNvSpPr>
          <p:nvPr>
            <p:ph type="dt" sz="half" idx="10"/>
          </p:nvPr>
        </p:nvSpPr>
        <p:spPr/>
        <p:txBody>
          <a:bodyPr/>
          <a:lstStyle/>
          <a:p>
            <a:fld id="{789D337F-1983-7F4A-89A4-CCD392D40F86}" type="datetimeFigureOut">
              <a:rPr lang="en-NG" smtClean="0"/>
              <a:t>28/07/2023</a:t>
            </a:fld>
            <a:endParaRPr lang="en-NG"/>
          </a:p>
        </p:txBody>
      </p:sp>
      <p:sp>
        <p:nvSpPr>
          <p:cNvPr id="6" name="Footer Placeholder 5">
            <a:extLst>
              <a:ext uri="{FF2B5EF4-FFF2-40B4-BE49-F238E27FC236}">
                <a16:creationId xmlns:a16="http://schemas.microsoft.com/office/drawing/2014/main" id="{B0B6DB85-0EA8-0634-11B6-BB49DDA973AE}"/>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602B507-04DC-863A-A82C-3746C996C894}"/>
              </a:ext>
            </a:extLst>
          </p:cNvPr>
          <p:cNvSpPr>
            <a:spLocks noGrp="1"/>
          </p:cNvSpPr>
          <p:nvPr>
            <p:ph type="sldNum" sz="quarter" idx="12"/>
          </p:nvPr>
        </p:nvSpPr>
        <p:spPr/>
        <p:txBody>
          <a:bodyPr/>
          <a:lstStyle/>
          <a:p>
            <a:fld id="{B19A43AB-30B4-A040-9323-67F93C33BF2C}" type="slidenum">
              <a:rPr lang="en-NG" smtClean="0"/>
              <a:t>‹#›</a:t>
            </a:fld>
            <a:endParaRPr lang="en-NG"/>
          </a:p>
        </p:txBody>
      </p:sp>
    </p:spTree>
    <p:extLst>
      <p:ext uri="{BB962C8B-B14F-4D97-AF65-F5344CB8AC3E}">
        <p14:creationId xmlns:p14="http://schemas.microsoft.com/office/powerpoint/2010/main" val="223411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63913-4743-1D4A-49E8-5B458E639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G"/>
          </a:p>
        </p:txBody>
      </p:sp>
      <p:sp>
        <p:nvSpPr>
          <p:cNvPr id="3" name="Text Placeholder 2">
            <a:extLst>
              <a:ext uri="{FF2B5EF4-FFF2-40B4-BE49-F238E27FC236}">
                <a16:creationId xmlns:a16="http://schemas.microsoft.com/office/drawing/2014/main" id="{F966AD5A-5ED4-37A8-D3FD-C3EAEEB3F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G"/>
          </a:p>
        </p:txBody>
      </p:sp>
      <p:sp>
        <p:nvSpPr>
          <p:cNvPr id="4" name="Date Placeholder 3">
            <a:extLst>
              <a:ext uri="{FF2B5EF4-FFF2-40B4-BE49-F238E27FC236}">
                <a16:creationId xmlns:a16="http://schemas.microsoft.com/office/drawing/2014/main" id="{3D5522B0-160E-0284-2362-0C52E0F677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9D337F-1983-7F4A-89A4-CCD392D40F86}" type="datetimeFigureOut">
              <a:rPr lang="en-NG" smtClean="0"/>
              <a:t>28/07/2023</a:t>
            </a:fld>
            <a:endParaRPr lang="en-NG"/>
          </a:p>
        </p:txBody>
      </p:sp>
      <p:sp>
        <p:nvSpPr>
          <p:cNvPr id="5" name="Footer Placeholder 4">
            <a:extLst>
              <a:ext uri="{FF2B5EF4-FFF2-40B4-BE49-F238E27FC236}">
                <a16:creationId xmlns:a16="http://schemas.microsoft.com/office/drawing/2014/main" id="{01D06953-BB2C-0F32-3F42-A8198FBF0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35C26AEC-B7C8-BE56-97D6-B3425D823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A43AB-30B4-A040-9323-67F93C33BF2C}" type="slidenum">
              <a:rPr lang="en-NG" smtClean="0"/>
              <a:t>‹#›</a:t>
            </a:fld>
            <a:endParaRPr lang="en-NG"/>
          </a:p>
        </p:txBody>
      </p:sp>
    </p:spTree>
    <p:extLst>
      <p:ext uri="{BB962C8B-B14F-4D97-AF65-F5344CB8AC3E}">
        <p14:creationId xmlns:p14="http://schemas.microsoft.com/office/powerpoint/2010/main" val="26879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matplotlib.org/stable/api/index.html" TargetMode="External"/><Relationship Id="rId2" Type="http://schemas.openxmlformats.org/officeDocument/2006/relationships/hyperlink" Target="https://matplotlib.org/stable/users/index.html" TargetMode="External"/><Relationship Id="rId1" Type="http://schemas.openxmlformats.org/officeDocument/2006/relationships/slideLayout" Target="../slideLayouts/slideLayout2.xml"/><Relationship Id="rId5" Type="http://schemas.openxmlformats.org/officeDocument/2006/relationships/hyperlink" Target="https://matplotlib.org/stable/gallery/index.html" TargetMode="External"/><Relationship Id="rId4" Type="http://schemas.openxmlformats.org/officeDocument/2006/relationships/hyperlink" Target="https://matplotlib.org/stable/tutorials/index.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2E67-07E1-48B4-9C7F-6C24ABD571C2}"/>
              </a:ext>
            </a:extLst>
          </p:cNvPr>
          <p:cNvSpPr>
            <a:spLocks noGrp="1"/>
          </p:cNvSpPr>
          <p:nvPr>
            <p:ph type="ctrTitle"/>
          </p:nvPr>
        </p:nvSpPr>
        <p:spPr>
          <a:xfrm>
            <a:off x="956917" y="2503731"/>
            <a:ext cx="9144000" cy="2387600"/>
          </a:xfrm>
        </p:spPr>
        <p:txBody>
          <a:bodyPr>
            <a:noAutofit/>
          </a:bodyPr>
          <a:lstStyle/>
          <a:p>
            <a:r>
              <a:rPr lang="en-NG" sz="15000" dirty="0">
                <a:solidFill>
                  <a:schemeClr val="bg2">
                    <a:lumMod val="10000"/>
                  </a:schemeClr>
                </a:solidFill>
                <a:latin typeface=""/>
              </a:rPr>
              <a:t>Matplotlib</a:t>
            </a:r>
          </a:p>
        </p:txBody>
      </p:sp>
      <p:sp>
        <p:nvSpPr>
          <p:cNvPr id="5" name="TextBox 4">
            <a:extLst>
              <a:ext uri="{FF2B5EF4-FFF2-40B4-BE49-F238E27FC236}">
                <a16:creationId xmlns:a16="http://schemas.microsoft.com/office/drawing/2014/main" id="{E485DF4D-3977-2DDD-7DC5-505135018C93}"/>
              </a:ext>
            </a:extLst>
          </p:cNvPr>
          <p:cNvSpPr txBox="1"/>
          <p:nvPr/>
        </p:nvSpPr>
        <p:spPr>
          <a:xfrm>
            <a:off x="3048000" y="-354024"/>
            <a:ext cx="6096000" cy="369332"/>
          </a:xfrm>
          <a:prstGeom prst="rect">
            <a:avLst/>
          </a:prstGeom>
          <a:noFill/>
        </p:spPr>
        <p:txBody>
          <a:bodyPr wrap="square">
            <a:spAutoFit/>
          </a:bodyPr>
          <a:lstStyle/>
          <a:p>
            <a:endParaRPr lang="en-NG" dirty="0"/>
          </a:p>
        </p:txBody>
      </p:sp>
      <p:pic>
        <p:nvPicPr>
          <p:cNvPr id="7" name="Audio 6">
            <a:hlinkClick r:id="" action="ppaction://media"/>
            <a:extLst>
              <a:ext uri="{FF2B5EF4-FFF2-40B4-BE49-F238E27FC236}">
                <a16:creationId xmlns:a16="http://schemas.microsoft.com/office/drawing/2014/main" id="{88D7ADDB-E4FC-7FD2-37D0-459EAAED381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pic>
        <p:nvPicPr>
          <p:cNvPr id="9" name="Picture 8" descr="A colorful circular object with black background&#10;&#10;Description automatically generated">
            <a:extLst>
              <a:ext uri="{FF2B5EF4-FFF2-40B4-BE49-F238E27FC236}">
                <a16:creationId xmlns:a16="http://schemas.microsoft.com/office/drawing/2014/main" id="{41D33FB0-407C-E53D-3CDA-491CE8B55645}"/>
              </a:ext>
            </a:extLst>
          </p:cNvPr>
          <p:cNvPicPr>
            <a:picLocks noChangeAspect="1"/>
          </p:cNvPicPr>
          <p:nvPr/>
        </p:nvPicPr>
        <p:blipFill>
          <a:blip r:embed="rId5"/>
          <a:stretch>
            <a:fillRect/>
          </a:stretch>
        </p:blipFill>
        <p:spPr>
          <a:xfrm>
            <a:off x="9255760" y="262958"/>
            <a:ext cx="2720340" cy="2720340"/>
          </a:xfrm>
          <a:prstGeom prst="rect">
            <a:avLst/>
          </a:prstGeom>
        </p:spPr>
      </p:pic>
    </p:spTree>
    <p:extLst>
      <p:ext uri="{BB962C8B-B14F-4D97-AF65-F5344CB8AC3E}">
        <p14:creationId xmlns:p14="http://schemas.microsoft.com/office/powerpoint/2010/main" val="2259541111"/>
      </p:ext>
    </p:extLst>
  </p:cSld>
  <p:clrMapOvr>
    <a:masterClrMapping/>
  </p:clrMapOvr>
  <mc:AlternateContent xmlns:mc="http://schemas.openxmlformats.org/markup-compatibility/2006" xmlns:p14="http://schemas.microsoft.com/office/powerpoint/2010/main">
    <mc:Choice Requires="p14">
      <p:transition spd="slow" p14:dur="2000" advTm="1472"/>
    </mc:Choice>
    <mc:Fallback xmlns="">
      <p:transition spd="slow" advTm="14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08FF6-4A92-AC67-5F1E-F5A570B83C38}"/>
              </a:ext>
            </a:extLst>
          </p:cNvPr>
          <p:cNvSpPr>
            <a:spLocks noGrp="1"/>
          </p:cNvSpPr>
          <p:nvPr>
            <p:ph type="title"/>
          </p:nvPr>
        </p:nvSpPr>
        <p:spPr/>
        <p:txBody>
          <a:bodyPr/>
          <a:lstStyle/>
          <a:p>
            <a:r>
              <a:rPr lang="en-GB" b="0" i="0" dirty="0">
                <a:solidFill>
                  <a:srgbClr val="374151"/>
                </a:solidFill>
                <a:effectLst/>
                <a:latin typeface="+mn-lt"/>
              </a:rPr>
              <a:t>Scatter Plots</a:t>
            </a:r>
            <a:endParaRPr lang="en-NG" dirty="0">
              <a:latin typeface="+mn-lt"/>
            </a:endParaRPr>
          </a:p>
        </p:txBody>
      </p:sp>
      <p:sp>
        <p:nvSpPr>
          <p:cNvPr id="3" name="Content Placeholder 2">
            <a:extLst>
              <a:ext uri="{FF2B5EF4-FFF2-40B4-BE49-F238E27FC236}">
                <a16:creationId xmlns:a16="http://schemas.microsoft.com/office/drawing/2014/main" id="{5E2F449F-41C7-FD0F-22FD-EA6C2362FEEC}"/>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GB" b="1" i="0" dirty="0">
                <a:solidFill>
                  <a:srgbClr val="374151"/>
                </a:solidFill>
                <a:effectLst/>
                <a:latin typeface="Söhne"/>
              </a:rPr>
              <a:t>Creating Scatter Plots with </a:t>
            </a:r>
            <a:r>
              <a:rPr lang="en-GB" b="1" i="0" dirty="0" err="1">
                <a:solidFill>
                  <a:srgbClr val="374151"/>
                </a:solidFill>
                <a:effectLst/>
                <a:latin typeface="Söhne"/>
              </a:rPr>
              <a:t>plt.scatter</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The </a:t>
            </a:r>
            <a:r>
              <a:rPr lang="en-GB" b="0" i="0" dirty="0" err="1">
                <a:solidFill>
                  <a:srgbClr val="374151"/>
                </a:solidFill>
                <a:effectLst/>
                <a:latin typeface="Söhne"/>
              </a:rPr>
              <a:t>plt.scatter</a:t>
            </a:r>
            <a:r>
              <a:rPr lang="en-GB" b="0" i="0" dirty="0">
                <a:solidFill>
                  <a:srgbClr val="374151"/>
                </a:solidFill>
                <a:effectLst/>
                <a:latin typeface="Söhne"/>
              </a:rPr>
              <a:t>() function is used to create scatter plots in Matplotlib.</a:t>
            </a:r>
          </a:p>
          <a:p>
            <a:pPr marL="742950" lvl="1" indent="-285750" algn="l">
              <a:buFont typeface="Arial" panose="020B0604020202020204" pitchFamily="34" charset="0"/>
              <a:buChar char="•"/>
            </a:pPr>
            <a:r>
              <a:rPr lang="en-GB" b="0" i="0" dirty="0">
                <a:solidFill>
                  <a:srgbClr val="374151"/>
                </a:solidFill>
                <a:effectLst/>
                <a:latin typeface="Söhne"/>
              </a:rPr>
              <a:t>Unlike line plots, scatter plots do not connect data points with lines; they display individual data points as dots.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Representing Data Points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Scatter plots can represent multiple dimensions of data points using various visual attributes.</a:t>
            </a:r>
          </a:p>
          <a:p>
            <a:pPr marL="742950" lvl="1" indent="-285750" algn="l">
              <a:buFont typeface="Arial" panose="020B0604020202020204" pitchFamily="34" charset="0"/>
              <a:buChar char="•"/>
            </a:pPr>
            <a:r>
              <a:rPr lang="en-GB" b="1" i="0" dirty="0">
                <a:solidFill>
                  <a:srgbClr val="374151"/>
                </a:solidFill>
                <a:effectLst/>
                <a:latin typeface="Söhne"/>
              </a:rPr>
              <a:t>Size</a:t>
            </a:r>
            <a:r>
              <a:rPr lang="en-GB" b="0" i="0" dirty="0">
                <a:solidFill>
                  <a:srgbClr val="374151"/>
                </a:solidFill>
                <a:effectLst/>
                <a:latin typeface="Söhne"/>
              </a:rPr>
              <a:t>: Represent data points using different sizes to indicate a third variable.</a:t>
            </a:r>
          </a:p>
          <a:p>
            <a:pPr marL="742950" lvl="1" indent="-285750" algn="l">
              <a:buFont typeface="Arial" panose="020B0604020202020204" pitchFamily="34" charset="0"/>
              <a:buChar char="•"/>
            </a:pPr>
            <a:r>
              <a:rPr lang="en-GB" b="1" i="0" dirty="0" err="1">
                <a:solidFill>
                  <a:srgbClr val="374151"/>
                </a:solidFill>
                <a:effectLst/>
                <a:latin typeface="Söhne"/>
              </a:rPr>
              <a:t>Color</a:t>
            </a:r>
            <a:r>
              <a:rPr lang="en-GB" b="0" i="0" dirty="0">
                <a:solidFill>
                  <a:srgbClr val="374151"/>
                </a:solidFill>
                <a:effectLst/>
                <a:latin typeface="Söhne"/>
              </a:rPr>
              <a:t>: Use different </a:t>
            </a:r>
            <a:r>
              <a:rPr lang="en-GB" b="0" i="0" dirty="0" err="1">
                <a:solidFill>
                  <a:srgbClr val="374151"/>
                </a:solidFill>
                <a:effectLst/>
                <a:latin typeface="Söhne"/>
              </a:rPr>
              <a:t>colors</a:t>
            </a:r>
            <a:r>
              <a:rPr lang="en-GB" b="0" i="0" dirty="0">
                <a:solidFill>
                  <a:srgbClr val="374151"/>
                </a:solidFill>
                <a:effectLst/>
                <a:latin typeface="Söhne"/>
              </a:rPr>
              <a:t> to convey information about a categorical or continuous variable.</a:t>
            </a:r>
          </a:p>
          <a:p>
            <a:pPr marL="742950" lvl="1" indent="-285750" algn="l">
              <a:buFont typeface="Arial" panose="020B0604020202020204" pitchFamily="34" charset="0"/>
              <a:buChar char="•"/>
            </a:pPr>
            <a:r>
              <a:rPr lang="en-GB" b="1" i="0" dirty="0">
                <a:solidFill>
                  <a:srgbClr val="374151"/>
                </a:solidFill>
                <a:effectLst/>
                <a:latin typeface="Söhne"/>
              </a:rPr>
              <a:t>Transparency</a:t>
            </a:r>
            <a:r>
              <a:rPr lang="en-GB" b="0" i="0" dirty="0">
                <a:solidFill>
                  <a:srgbClr val="374151"/>
                </a:solidFill>
                <a:effectLst/>
                <a:latin typeface="Söhne"/>
              </a:rPr>
              <a:t>: Vary the transparency of data points to prevent overplotting and emphasize dense regions.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Customizing Scatter Plots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Adjust the marker size, </a:t>
            </a:r>
            <a:r>
              <a:rPr lang="en-GB" b="0" i="0" dirty="0" err="1">
                <a:solidFill>
                  <a:srgbClr val="374151"/>
                </a:solidFill>
                <a:effectLst/>
                <a:latin typeface="Söhne"/>
              </a:rPr>
              <a:t>color</a:t>
            </a:r>
            <a:r>
              <a:rPr lang="en-GB" b="0" i="0" dirty="0">
                <a:solidFill>
                  <a:srgbClr val="374151"/>
                </a:solidFill>
                <a:effectLst/>
                <a:latin typeface="Söhne"/>
              </a:rPr>
              <a:t> map, and transparency level for better visualization.</a:t>
            </a:r>
          </a:p>
          <a:p>
            <a:pPr marL="742950" lvl="1" indent="-285750" algn="l">
              <a:buFont typeface="Arial" panose="020B0604020202020204" pitchFamily="34" charset="0"/>
              <a:buChar char="•"/>
            </a:pPr>
            <a:r>
              <a:rPr lang="en-GB" b="0" i="0" dirty="0">
                <a:solidFill>
                  <a:srgbClr val="374151"/>
                </a:solidFill>
                <a:effectLst/>
                <a:latin typeface="Söhne"/>
              </a:rPr>
              <a:t>Enhance the plot with labels, titles, and legends as needed.</a:t>
            </a:r>
          </a:p>
          <a:p>
            <a:pPr marL="0" indent="0">
              <a:buNone/>
            </a:pPr>
            <a:endParaRPr lang="en-NG" dirty="0"/>
          </a:p>
        </p:txBody>
      </p:sp>
    </p:spTree>
    <p:extLst>
      <p:ext uri="{BB962C8B-B14F-4D97-AF65-F5344CB8AC3E}">
        <p14:creationId xmlns:p14="http://schemas.microsoft.com/office/powerpoint/2010/main" val="82903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0DC8F-1FF5-EB63-8FDC-CE77EC129DD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7" name="Content Placeholder 6">
            <a:extLst>
              <a:ext uri="{FF2B5EF4-FFF2-40B4-BE49-F238E27FC236}">
                <a16:creationId xmlns:a16="http://schemas.microsoft.com/office/drawing/2014/main" id="{312C7DD7-BC8B-4FD4-B045-B520C09053A2}"/>
              </a:ext>
            </a:extLst>
          </p:cNvPr>
          <p:cNvPicPr>
            <a:picLocks noGrp="1" noChangeAspect="1"/>
          </p:cNvPicPr>
          <p:nvPr>
            <p:ph idx="1"/>
          </p:nvPr>
        </p:nvPicPr>
        <p:blipFill>
          <a:blip r:embed="rId2"/>
          <a:stretch>
            <a:fillRect/>
          </a:stretch>
        </p:blipFill>
        <p:spPr>
          <a:xfrm>
            <a:off x="4320191" y="1139350"/>
            <a:ext cx="7237825" cy="4885530"/>
          </a:xfrm>
          <a:prstGeom prst="rect">
            <a:avLst/>
          </a:prstGeom>
        </p:spPr>
      </p:pic>
    </p:spTree>
    <p:extLst>
      <p:ext uri="{BB962C8B-B14F-4D97-AF65-F5344CB8AC3E}">
        <p14:creationId xmlns:p14="http://schemas.microsoft.com/office/powerpoint/2010/main" val="317714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C59F-A95C-94D5-A858-C67C6D4F56E7}"/>
              </a:ext>
            </a:extLst>
          </p:cNvPr>
          <p:cNvSpPr>
            <a:spLocks noGrp="1"/>
          </p:cNvSpPr>
          <p:nvPr>
            <p:ph type="title"/>
          </p:nvPr>
        </p:nvSpPr>
        <p:spPr/>
        <p:txBody>
          <a:bodyPr/>
          <a:lstStyle/>
          <a:p>
            <a:r>
              <a:rPr lang="en-GB" b="0" i="0" dirty="0">
                <a:solidFill>
                  <a:srgbClr val="374151"/>
                </a:solidFill>
                <a:effectLst/>
                <a:latin typeface="Söhne"/>
              </a:rPr>
              <a:t>Bar Plots</a:t>
            </a:r>
            <a:endParaRPr lang="en-NG" dirty="0"/>
          </a:p>
        </p:txBody>
      </p:sp>
      <p:sp>
        <p:nvSpPr>
          <p:cNvPr id="3" name="Content Placeholder 2">
            <a:extLst>
              <a:ext uri="{FF2B5EF4-FFF2-40B4-BE49-F238E27FC236}">
                <a16:creationId xmlns:a16="http://schemas.microsoft.com/office/drawing/2014/main" id="{EC4ADC15-ECD3-754C-0EEA-6216BBA45F84}"/>
              </a:ext>
            </a:extLst>
          </p:cNvPr>
          <p:cNvSpPr>
            <a:spLocks noGrp="1"/>
          </p:cNvSpPr>
          <p:nvPr>
            <p:ph idx="1"/>
          </p:nvPr>
        </p:nvSpPr>
        <p:spPr>
          <a:xfrm>
            <a:off x="838200" y="1416323"/>
            <a:ext cx="10515600" cy="4993186"/>
          </a:xfrm>
        </p:spPr>
        <p:txBody>
          <a:bodyPr>
            <a:normAutofit fontScale="62500" lnSpcReduction="20000"/>
          </a:bodyPr>
          <a:lstStyle/>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Introducing Bar 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Bar plots are used to represent categorical data with rectangular bars.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Two main types: vertical and horizontal bar plots.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Vertical bar plots (default orientation) use </a:t>
            </a:r>
            <a:r>
              <a:rPr lang="en-GB" sz="2700" b="0" i="0" dirty="0" err="1">
                <a:solidFill>
                  <a:srgbClr val="374151"/>
                </a:solidFill>
                <a:effectLst/>
                <a:latin typeface="Calibri" panose="020F0502020204030204" pitchFamily="34" charset="0"/>
                <a:cs typeface="Calibri" panose="020F0502020204030204" pitchFamily="34" charset="0"/>
              </a:rPr>
              <a:t>plt.bar</a:t>
            </a:r>
            <a:r>
              <a:rPr lang="en-GB" sz="2700" b="0" i="0" dirty="0">
                <a:solidFill>
                  <a:srgbClr val="374151"/>
                </a:solidFill>
                <a:effectLst/>
                <a:latin typeface="Calibri" panose="020F0502020204030204" pitchFamily="34" charset="0"/>
                <a:cs typeface="Calibri" panose="020F0502020204030204" pitchFamily="34" charset="0"/>
              </a:rPr>
              <a:t>() and show bars along the x-axis.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Horizontal bar plots use </a:t>
            </a:r>
            <a:r>
              <a:rPr lang="en-GB" sz="2700" b="0" i="0" dirty="0" err="1">
                <a:solidFill>
                  <a:srgbClr val="374151"/>
                </a:solidFill>
                <a:effectLst/>
                <a:latin typeface="Calibri" panose="020F0502020204030204" pitchFamily="34" charset="0"/>
                <a:cs typeface="Calibri" panose="020F0502020204030204" pitchFamily="34" charset="0"/>
              </a:rPr>
              <a:t>plt.barh</a:t>
            </a:r>
            <a:r>
              <a:rPr lang="en-GB" sz="2700" b="0" i="0" dirty="0">
                <a:solidFill>
                  <a:srgbClr val="374151"/>
                </a:solidFill>
                <a:effectLst/>
                <a:latin typeface="Calibri" panose="020F0502020204030204" pitchFamily="34" charset="0"/>
                <a:cs typeface="Calibri" panose="020F0502020204030204" pitchFamily="34" charset="0"/>
              </a:rPr>
              <a:t>() and display bars along the y-axis.</a:t>
            </a:r>
          </a:p>
          <a:p>
            <a:pPr marL="457200" lvl="1" indent="0" algn="l">
              <a:buNone/>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Creating Vertical Bar 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Use </a:t>
            </a:r>
            <a:r>
              <a:rPr lang="en-GB" sz="2700" b="0" i="0" dirty="0" err="1">
                <a:solidFill>
                  <a:srgbClr val="374151"/>
                </a:solidFill>
                <a:effectLst/>
                <a:latin typeface="Calibri" panose="020F0502020204030204" pitchFamily="34" charset="0"/>
                <a:cs typeface="Calibri" panose="020F0502020204030204" pitchFamily="34" charset="0"/>
              </a:rPr>
              <a:t>plt.bar</a:t>
            </a:r>
            <a:r>
              <a:rPr lang="en-GB" sz="2700" b="0" i="0" dirty="0">
                <a:solidFill>
                  <a:srgbClr val="374151"/>
                </a:solidFill>
                <a:effectLst/>
                <a:latin typeface="Calibri" panose="020F0502020204030204" pitchFamily="34" charset="0"/>
                <a:cs typeface="Calibri" panose="020F0502020204030204" pitchFamily="34" charset="0"/>
              </a:rPr>
              <a:t>() to create vertical bar plots.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Provide the x-coordinates (categories) and the corresponding heights (values) as arguments.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Customize the appearance using parameters like width, </a:t>
            </a:r>
            <a:r>
              <a:rPr lang="en-GB" sz="2700" b="0" i="0" dirty="0" err="1">
                <a:solidFill>
                  <a:srgbClr val="374151"/>
                </a:solidFill>
                <a:effectLst/>
                <a:latin typeface="Calibri" panose="020F0502020204030204" pitchFamily="34" charset="0"/>
                <a:cs typeface="Calibri" panose="020F0502020204030204" pitchFamily="34" charset="0"/>
              </a:rPr>
              <a:t>color</a:t>
            </a:r>
            <a:r>
              <a:rPr lang="en-GB" sz="2700" b="0" i="0" dirty="0">
                <a:solidFill>
                  <a:srgbClr val="374151"/>
                </a:solidFill>
                <a:effectLst/>
                <a:latin typeface="Calibri" panose="020F0502020204030204" pitchFamily="34" charset="0"/>
                <a:cs typeface="Calibri" panose="020F0502020204030204" pitchFamily="34" charset="0"/>
              </a:rPr>
              <a:t>, and </a:t>
            </a:r>
            <a:r>
              <a:rPr lang="en-GB" sz="2700" b="0" i="0" dirty="0" err="1">
                <a:solidFill>
                  <a:srgbClr val="374151"/>
                </a:solidFill>
                <a:effectLst/>
                <a:latin typeface="Calibri" panose="020F0502020204030204" pitchFamily="34" charset="0"/>
                <a:cs typeface="Calibri" panose="020F0502020204030204" pitchFamily="34" charset="0"/>
              </a:rPr>
              <a:t>edgecolor</a:t>
            </a:r>
            <a:r>
              <a:rPr lang="en-GB" sz="2700" b="0" i="0" dirty="0">
                <a:solidFill>
                  <a:srgbClr val="374151"/>
                </a:solidFill>
                <a:effectLst/>
                <a:latin typeface="Calibri" panose="020F0502020204030204" pitchFamily="34" charset="0"/>
                <a:cs typeface="Calibri" panose="020F0502020204030204" pitchFamily="34" charset="0"/>
              </a:rPr>
              <a:t>.</a:t>
            </a:r>
          </a:p>
          <a:p>
            <a:pPr marL="457200" lvl="1" indent="0" algn="l">
              <a:buNone/>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Creating Horizontal Bar 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Use </a:t>
            </a:r>
            <a:r>
              <a:rPr lang="en-GB" sz="2700" b="0" i="0" dirty="0" err="1">
                <a:solidFill>
                  <a:srgbClr val="374151"/>
                </a:solidFill>
                <a:effectLst/>
                <a:latin typeface="Calibri" panose="020F0502020204030204" pitchFamily="34" charset="0"/>
                <a:cs typeface="Calibri" panose="020F0502020204030204" pitchFamily="34" charset="0"/>
              </a:rPr>
              <a:t>plt.barh</a:t>
            </a:r>
            <a:r>
              <a:rPr lang="en-GB" sz="2700" b="0" i="0" dirty="0">
                <a:solidFill>
                  <a:srgbClr val="374151"/>
                </a:solidFill>
                <a:effectLst/>
                <a:latin typeface="Calibri" panose="020F0502020204030204" pitchFamily="34" charset="0"/>
                <a:cs typeface="Calibri" panose="020F0502020204030204" pitchFamily="34" charset="0"/>
              </a:rPr>
              <a:t>() to create horizontal bar plots.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Provide the y-coordinates (categories) and the corresponding widths (values) as arguments.</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Customize the appearance using parameters like height, </a:t>
            </a:r>
            <a:r>
              <a:rPr lang="en-GB" sz="2700" b="0" i="0" dirty="0" err="1">
                <a:solidFill>
                  <a:srgbClr val="374151"/>
                </a:solidFill>
                <a:effectLst/>
                <a:latin typeface="Calibri" panose="020F0502020204030204" pitchFamily="34" charset="0"/>
                <a:cs typeface="Calibri" panose="020F0502020204030204" pitchFamily="34" charset="0"/>
              </a:rPr>
              <a:t>color</a:t>
            </a:r>
            <a:r>
              <a:rPr lang="en-GB" sz="2700" b="0" i="0" dirty="0">
                <a:solidFill>
                  <a:srgbClr val="374151"/>
                </a:solidFill>
                <a:effectLst/>
                <a:latin typeface="Calibri" panose="020F0502020204030204" pitchFamily="34" charset="0"/>
                <a:cs typeface="Calibri" panose="020F0502020204030204" pitchFamily="34" charset="0"/>
              </a:rPr>
              <a:t>, and </a:t>
            </a:r>
            <a:r>
              <a:rPr lang="en-GB" sz="2700" b="0" i="0" dirty="0" err="1">
                <a:solidFill>
                  <a:srgbClr val="374151"/>
                </a:solidFill>
                <a:effectLst/>
                <a:latin typeface="Calibri" panose="020F0502020204030204" pitchFamily="34" charset="0"/>
                <a:cs typeface="Calibri" panose="020F0502020204030204" pitchFamily="34" charset="0"/>
              </a:rPr>
              <a:t>edgecolor</a:t>
            </a:r>
            <a:r>
              <a:rPr lang="en-GB" sz="2700" b="0" i="0" dirty="0">
                <a:solidFill>
                  <a:srgbClr val="374151"/>
                </a:solidFill>
                <a:effectLst/>
                <a:latin typeface="Calibri" panose="020F0502020204030204" pitchFamily="34" charset="0"/>
                <a:cs typeface="Calibri" panose="020F0502020204030204" pitchFamily="34" charset="0"/>
              </a:rPr>
              <a:t>.</a:t>
            </a:r>
          </a:p>
          <a:p>
            <a:pPr marL="457200" lvl="1" indent="0" algn="l">
              <a:buNone/>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Customizing Bar 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Adjust bar </a:t>
            </a:r>
            <a:r>
              <a:rPr lang="en-GB" sz="2700" b="0" i="0" dirty="0" err="1">
                <a:solidFill>
                  <a:srgbClr val="374151"/>
                </a:solidFill>
                <a:effectLst/>
                <a:latin typeface="Calibri" panose="020F0502020204030204" pitchFamily="34" charset="0"/>
                <a:cs typeface="Calibri" panose="020F0502020204030204" pitchFamily="34" charset="0"/>
              </a:rPr>
              <a:t>colors</a:t>
            </a:r>
            <a:r>
              <a:rPr lang="en-GB" sz="2700" b="0" i="0" dirty="0">
                <a:solidFill>
                  <a:srgbClr val="374151"/>
                </a:solidFill>
                <a:effectLst/>
                <a:latin typeface="Calibri" panose="020F0502020204030204" pitchFamily="34" charset="0"/>
                <a:cs typeface="Calibri" panose="020F0502020204030204" pitchFamily="34" charset="0"/>
              </a:rPr>
              <a:t>, width, edge properties, and labels for better visualization.</a:t>
            </a:r>
          </a:p>
          <a:p>
            <a:pPr marL="742950" lvl="1" indent="-285750" algn="l">
              <a:buFont typeface="Arial" panose="020B0604020202020204" pitchFamily="34" charset="0"/>
              <a:buChar char="•"/>
            </a:pPr>
            <a:r>
              <a:rPr lang="en-GB" sz="2700" b="0" i="0" dirty="0">
                <a:solidFill>
                  <a:srgbClr val="374151"/>
                </a:solidFill>
                <a:effectLst/>
                <a:latin typeface="Calibri" panose="020F0502020204030204" pitchFamily="34" charset="0"/>
                <a:cs typeface="Calibri" panose="020F0502020204030204" pitchFamily="34" charset="0"/>
              </a:rPr>
              <a:t>Add labels, titles, and legends to enhance the plot's clarity.</a:t>
            </a:r>
          </a:p>
          <a:p>
            <a:pPr marL="0" indent="0">
              <a:buNone/>
            </a:pPr>
            <a:endParaRPr lang="en-NG" dirty="0"/>
          </a:p>
        </p:txBody>
      </p:sp>
    </p:spTree>
    <p:extLst>
      <p:ext uri="{BB962C8B-B14F-4D97-AF65-F5344CB8AC3E}">
        <p14:creationId xmlns:p14="http://schemas.microsoft.com/office/powerpoint/2010/main" val="170540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C7955-A335-A67E-31BE-E66786228DE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DA7F237F-2F7D-A2A7-8826-63E50E364B49}"/>
              </a:ext>
            </a:extLst>
          </p:cNvPr>
          <p:cNvPicPr>
            <a:picLocks noGrp="1" noChangeAspect="1"/>
          </p:cNvPicPr>
          <p:nvPr>
            <p:ph idx="1"/>
          </p:nvPr>
        </p:nvPicPr>
        <p:blipFill>
          <a:blip r:embed="rId2"/>
          <a:stretch>
            <a:fillRect/>
          </a:stretch>
        </p:blipFill>
        <p:spPr>
          <a:xfrm>
            <a:off x="4343124" y="259884"/>
            <a:ext cx="7676155" cy="6313636"/>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6F555D3-5175-9BE0-4564-293A55E4D3D8}"/>
                  </a:ext>
                </a:extLst>
              </p14:cNvPr>
              <p14:cNvContentPartPr/>
              <p14:nvPr/>
            </p14:nvContentPartPr>
            <p14:xfrm>
              <a:off x="4905360" y="480600"/>
              <a:ext cx="4759200" cy="4543920"/>
            </p14:xfrm>
          </p:contentPart>
        </mc:Choice>
        <mc:Fallback xmlns="">
          <p:pic>
            <p:nvPicPr>
              <p:cNvPr id="5" name="Ink 4">
                <a:extLst>
                  <a:ext uri="{FF2B5EF4-FFF2-40B4-BE49-F238E27FC236}">
                    <a16:creationId xmlns:a16="http://schemas.microsoft.com/office/drawing/2014/main" id="{C6F555D3-5175-9BE0-4564-293A55E4D3D8}"/>
                  </a:ext>
                </a:extLst>
              </p:cNvPr>
              <p:cNvPicPr/>
              <p:nvPr/>
            </p:nvPicPr>
            <p:blipFill>
              <a:blip r:embed="rId4"/>
              <a:stretch>
                <a:fillRect/>
              </a:stretch>
            </p:blipFill>
            <p:spPr>
              <a:xfrm>
                <a:off x="4896000" y="471240"/>
                <a:ext cx="4777920" cy="4562640"/>
              </a:xfrm>
              <a:prstGeom prst="rect">
                <a:avLst/>
              </a:prstGeom>
            </p:spPr>
          </p:pic>
        </mc:Fallback>
      </mc:AlternateContent>
    </p:spTree>
    <p:extLst>
      <p:ext uri="{BB962C8B-B14F-4D97-AF65-F5344CB8AC3E}">
        <p14:creationId xmlns:p14="http://schemas.microsoft.com/office/powerpoint/2010/main" val="123048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183D-FA01-5D46-C679-B77933982807}"/>
              </a:ext>
            </a:extLst>
          </p:cNvPr>
          <p:cNvSpPr>
            <a:spLocks noGrp="1"/>
          </p:cNvSpPr>
          <p:nvPr>
            <p:ph type="title"/>
          </p:nvPr>
        </p:nvSpPr>
        <p:spPr/>
        <p:txBody>
          <a:bodyPr/>
          <a:lstStyle/>
          <a:p>
            <a:r>
              <a:rPr lang="en-GB" b="0" i="0" dirty="0">
                <a:solidFill>
                  <a:srgbClr val="374151"/>
                </a:solidFill>
                <a:effectLst/>
                <a:latin typeface="Söhne"/>
              </a:rPr>
              <a:t>Histograms</a:t>
            </a:r>
            <a:br>
              <a:rPr lang="en-GB" b="0" i="0" dirty="0">
                <a:solidFill>
                  <a:srgbClr val="374151"/>
                </a:solidFill>
                <a:effectLst/>
                <a:latin typeface="Söhne"/>
              </a:rPr>
            </a:br>
            <a:endParaRPr lang="en-NG" dirty="0"/>
          </a:p>
        </p:txBody>
      </p:sp>
      <p:sp>
        <p:nvSpPr>
          <p:cNvPr id="3" name="Content Placeholder 2">
            <a:extLst>
              <a:ext uri="{FF2B5EF4-FFF2-40B4-BE49-F238E27FC236}">
                <a16:creationId xmlns:a16="http://schemas.microsoft.com/office/drawing/2014/main" id="{A43A916F-3A9F-96D0-F76C-71E1747CC59E}"/>
              </a:ext>
            </a:extLst>
          </p:cNvPr>
          <p:cNvSpPr>
            <a:spLocks noGrp="1"/>
          </p:cNvSpPr>
          <p:nvPr>
            <p:ph idx="1"/>
          </p:nvPr>
        </p:nvSpPr>
        <p:spPr>
          <a:xfrm>
            <a:off x="722811" y="1323703"/>
            <a:ext cx="10630989" cy="4853260"/>
          </a:xfrm>
        </p:spPr>
        <p:txBody>
          <a:bodyPr>
            <a:normAutofit fontScale="70000" lnSpcReduction="20000"/>
          </a:bodyPr>
          <a:lstStyle/>
          <a:p>
            <a:pPr algn="l">
              <a:buFont typeface="Arial" panose="020B0604020202020204" pitchFamily="34" charset="0"/>
              <a:buChar char="•"/>
            </a:pPr>
            <a:r>
              <a:rPr lang="en-GB" b="1" i="0" dirty="0">
                <a:solidFill>
                  <a:srgbClr val="374151"/>
                </a:solidFill>
                <a:effectLst/>
              </a:rPr>
              <a:t>Creating Histograms with </a:t>
            </a:r>
            <a:r>
              <a:rPr lang="en-GB" b="1" i="0" dirty="0" err="1">
                <a:solidFill>
                  <a:srgbClr val="374151"/>
                </a:solidFill>
                <a:effectLst/>
              </a:rPr>
              <a:t>plt.hist</a:t>
            </a:r>
            <a:r>
              <a:rPr lang="en-GB" b="1" i="0" dirty="0">
                <a:solidFill>
                  <a:srgbClr val="374151"/>
                </a:solidFill>
                <a:effectLst/>
              </a:rPr>
              <a:t>()</a:t>
            </a:r>
            <a:endParaRPr lang="en-GB" b="0" i="0" dirty="0">
              <a:solidFill>
                <a:srgbClr val="374151"/>
              </a:solidFill>
              <a:effectLst/>
            </a:endParaRPr>
          </a:p>
          <a:p>
            <a:pPr marL="742950" lvl="1" indent="-285750" algn="l">
              <a:buFont typeface="Arial" panose="020B0604020202020204" pitchFamily="34" charset="0"/>
              <a:buChar char="•"/>
            </a:pPr>
            <a:r>
              <a:rPr lang="en-GB" b="0" i="0" dirty="0">
                <a:solidFill>
                  <a:srgbClr val="374151"/>
                </a:solidFill>
                <a:effectLst/>
              </a:rPr>
              <a:t>Histograms are used to visualize the distribution of continuous or discrete data.</a:t>
            </a:r>
          </a:p>
          <a:p>
            <a:pPr marL="742950" lvl="1" indent="-285750" algn="l">
              <a:buFont typeface="Arial" panose="020B0604020202020204" pitchFamily="34" charset="0"/>
              <a:buChar char="•"/>
            </a:pPr>
            <a:r>
              <a:rPr lang="en-GB" b="0" i="0" dirty="0">
                <a:solidFill>
                  <a:srgbClr val="374151"/>
                </a:solidFill>
                <a:effectLst/>
              </a:rPr>
              <a:t>Use </a:t>
            </a:r>
            <a:r>
              <a:rPr lang="en-GB" b="0" i="0" dirty="0" err="1">
                <a:solidFill>
                  <a:srgbClr val="374151"/>
                </a:solidFill>
                <a:effectLst/>
              </a:rPr>
              <a:t>plt.hist</a:t>
            </a:r>
            <a:r>
              <a:rPr lang="en-GB" b="0" i="0" dirty="0">
                <a:solidFill>
                  <a:srgbClr val="374151"/>
                </a:solidFill>
                <a:effectLst/>
              </a:rPr>
              <a:t>() to create histograms in Matplotlib.</a:t>
            </a:r>
          </a:p>
          <a:p>
            <a:pPr marL="742950" lvl="1" indent="-285750" algn="l">
              <a:buFont typeface="Arial" panose="020B0604020202020204" pitchFamily="34" charset="0"/>
              <a:buChar char="•"/>
            </a:pPr>
            <a:r>
              <a:rPr lang="en-GB" b="0" i="0" dirty="0">
                <a:solidFill>
                  <a:srgbClr val="374151"/>
                </a:solidFill>
                <a:effectLst/>
              </a:rPr>
              <a:t>Provide the data and the number of bins as arguments to create the histogram.</a:t>
            </a:r>
          </a:p>
          <a:p>
            <a:pPr marL="457200" lvl="1" indent="0" algn="l">
              <a:buNone/>
            </a:pPr>
            <a:endParaRPr lang="en-GB" b="0" i="0" dirty="0">
              <a:solidFill>
                <a:srgbClr val="374151"/>
              </a:solidFill>
              <a:effectLst/>
            </a:endParaRPr>
          </a:p>
          <a:p>
            <a:pPr algn="l">
              <a:buFont typeface="Arial" panose="020B0604020202020204" pitchFamily="34" charset="0"/>
              <a:buChar char="•"/>
            </a:pPr>
            <a:r>
              <a:rPr lang="en-GB" b="1" i="0" dirty="0">
                <a:solidFill>
                  <a:srgbClr val="374151"/>
                </a:solidFill>
                <a:effectLst/>
              </a:rPr>
              <a:t>Binning</a:t>
            </a:r>
            <a:endParaRPr lang="en-GB" b="0" i="0" dirty="0">
              <a:solidFill>
                <a:srgbClr val="374151"/>
              </a:solidFill>
              <a:effectLst/>
            </a:endParaRPr>
          </a:p>
          <a:p>
            <a:pPr marL="742950" lvl="1" indent="-285750" algn="l">
              <a:buFont typeface="Arial" panose="020B0604020202020204" pitchFamily="34" charset="0"/>
              <a:buChar char="•"/>
            </a:pPr>
            <a:r>
              <a:rPr lang="en-GB" b="0" i="0" dirty="0">
                <a:solidFill>
                  <a:srgbClr val="374151"/>
                </a:solidFill>
                <a:effectLst/>
              </a:rPr>
              <a:t>Binning defines the intervals (bins) into which the data is divided.</a:t>
            </a:r>
          </a:p>
          <a:p>
            <a:pPr marL="742950" lvl="1" indent="-285750" algn="l">
              <a:buFont typeface="Arial" panose="020B0604020202020204" pitchFamily="34" charset="0"/>
              <a:buChar char="•"/>
            </a:pPr>
            <a:r>
              <a:rPr lang="en-GB" b="0" i="0" dirty="0">
                <a:solidFill>
                  <a:srgbClr val="374151"/>
                </a:solidFill>
                <a:effectLst/>
              </a:rPr>
              <a:t>A higher number of bins show more details but may result in a noisy plot.</a:t>
            </a:r>
          </a:p>
          <a:p>
            <a:pPr marL="742950" lvl="1" indent="-285750" algn="l">
              <a:buFont typeface="Arial" panose="020B0604020202020204" pitchFamily="34" charset="0"/>
              <a:buChar char="•"/>
            </a:pPr>
            <a:r>
              <a:rPr lang="en-GB" b="0" i="0" dirty="0">
                <a:solidFill>
                  <a:srgbClr val="374151"/>
                </a:solidFill>
                <a:effectLst/>
              </a:rPr>
              <a:t>A lower number of bins provide a smoother plot but may overlook subtle patterns.</a:t>
            </a:r>
          </a:p>
          <a:p>
            <a:pPr marL="457200" lvl="1" indent="0" algn="l">
              <a:buNone/>
            </a:pPr>
            <a:endParaRPr lang="en-GB" b="0" i="0" dirty="0">
              <a:solidFill>
                <a:srgbClr val="374151"/>
              </a:solidFill>
              <a:effectLst/>
            </a:endParaRPr>
          </a:p>
          <a:p>
            <a:pPr algn="l">
              <a:buFont typeface="Arial" panose="020B0604020202020204" pitchFamily="34" charset="0"/>
              <a:buChar char="•"/>
            </a:pPr>
            <a:r>
              <a:rPr lang="en-GB" b="1" i="0" dirty="0">
                <a:solidFill>
                  <a:srgbClr val="374151"/>
                </a:solidFill>
                <a:effectLst/>
              </a:rPr>
              <a:t>Density Plots</a:t>
            </a:r>
            <a:endParaRPr lang="en-GB" b="0" i="0" dirty="0">
              <a:solidFill>
                <a:srgbClr val="374151"/>
              </a:solidFill>
              <a:effectLst/>
            </a:endParaRPr>
          </a:p>
          <a:p>
            <a:pPr marL="742950" lvl="1" indent="-285750" algn="l">
              <a:buFont typeface="Arial" panose="020B0604020202020204" pitchFamily="34" charset="0"/>
              <a:buChar char="•"/>
            </a:pPr>
            <a:r>
              <a:rPr lang="en-GB" b="0" i="0" dirty="0">
                <a:solidFill>
                  <a:srgbClr val="374151"/>
                </a:solidFill>
                <a:effectLst/>
              </a:rPr>
              <a:t>Density plots are an alternative to histograms, presenting smoothed continuous distributions.</a:t>
            </a:r>
          </a:p>
          <a:p>
            <a:pPr marL="742950" lvl="1" indent="-285750" algn="l">
              <a:buFont typeface="Arial" panose="020B0604020202020204" pitchFamily="34" charset="0"/>
              <a:buChar char="•"/>
            </a:pPr>
            <a:r>
              <a:rPr lang="en-GB" b="0" i="0" dirty="0">
                <a:solidFill>
                  <a:srgbClr val="374151"/>
                </a:solidFill>
                <a:effectLst/>
              </a:rPr>
              <a:t>Use the density parameter in </a:t>
            </a:r>
            <a:r>
              <a:rPr lang="en-GB" b="0" i="0" dirty="0" err="1">
                <a:solidFill>
                  <a:srgbClr val="374151"/>
                </a:solidFill>
                <a:effectLst/>
              </a:rPr>
              <a:t>plt.hist</a:t>
            </a:r>
            <a:r>
              <a:rPr lang="en-GB" b="0" i="0" dirty="0">
                <a:solidFill>
                  <a:srgbClr val="374151"/>
                </a:solidFill>
                <a:effectLst/>
              </a:rPr>
              <a:t>() to create density plots.</a:t>
            </a:r>
          </a:p>
          <a:p>
            <a:pPr marL="742950" lvl="1" indent="-285750" algn="l">
              <a:buFont typeface="Arial" panose="020B0604020202020204" pitchFamily="34" charset="0"/>
              <a:buChar char="•"/>
            </a:pPr>
            <a:r>
              <a:rPr lang="en-GB" b="0" i="0" dirty="0">
                <a:solidFill>
                  <a:srgbClr val="374151"/>
                </a:solidFill>
                <a:effectLst/>
              </a:rPr>
              <a:t>Density plots estimate the underlying probability distribution, allowing for better visual comparison.</a:t>
            </a:r>
          </a:p>
          <a:p>
            <a:pPr marL="457200" lvl="1" indent="0" algn="l">
              <a:buNone/>
            </a:pPr>
            <a:endParaRPr lang="en-GB" b="0" i="0" dirty="0">
              <a:solidFill>
                <a:srgbClr val="374151"/>
              </a:solidFill>
              <a:effectLst/>
            </a:endParaRPr>
          </a:p>
          <a:p>
            <a:pPr algn="l">
              <a:buFont typeface="Arial" panose="020B0604020202020204" pitchFamily="34" charset="0"/>
              <a:buChar char="•"/>
            </a:pPr>
            <a:r>
              <a:rPr lang="en-GB" b="1" i="0" dirty="0">
                <a:solidFill>
                  <a:srgbClr val="374151"/>
                </a:solidFill>
                <a:effectLst/>
              </a:rPr>
              <a:t>Customizing Histograms</a:t>
            </a:r>
            <a:endParaRPr lang="en-GB" b="0" i="0" dirty="0">
              <a:solidFill>
                <a:srgbClr val="374151"/>
              </a:solidFill>
              <a:effectLst/>
            </a:endParaRPr>
          </a:p>
          <a:p>
            <a:pPr marL="742950" lvl="1" indent="-285750" algn="l">
              <a:buFont typeface="Arial" panose="020B0604020202020204" pitchFamily="34" charset="0"/>
              <a:buChar char="•"/>
            </a:pPr>
            <a:r>
              <a:rPr lang="en-GB" b="0" i="0" dirty="0">
                <a:solidFill>
                  <a:srgbClr val="374151"/>
                </a:solidFill>
                <a:effectLst/>
              </a:rPr>
              <a:t>Adjust the appearance using parameters like </a:t>
            </a:r>
            <a:r>
              <a:rPr lang="en-GB" b="0" i="0" dirty="0" err="1">
                <a:solidFill>
                  <a:srgbClr val="374151"/>
                </a:solidFill>
                <a:effectLst/>
              </a:rPr>
              <a:t>color</a:t>
            </a:r>
            <a:r>
              <a:rPr lang="en-GB" b="0" i="0" dirty="0">
                <a:solidFill>
                  <a:srgbClr val="374151"/>
                </a:solidFill>
                <a:effectLst/>
              </a:rPr>
              <a:t>, </a:t>
            </a:r>
            <a:r>
              <a:rPr lang="en-GB" b="0" i="0" dirty="0" err="1">
                <a:solidFill>
                  <a:srgbClr val="374151"/>
                </a:solidFill>
                <a:effectLst/>
              </a:rPr>
              <a:t>edgecolor</a:t>
            </a:r>
            <a:r>
              <a:rPr lang="en-GB" b="0" i="0" dirty="0">
                <a:solidFill>
                  <a:srgbClr val="374151"/>
                </a:solidFill>
                <a:effectLst/>
              </a:rPr>
              <a:t>, and alpha.</a:t>
            </a:r>
          </a:p>
          <a:p>
            <a:pPr marL="742950" lvl="1" indent="-285750" algn="l">
              <a:buFont typeface="Arial" panose="020B0604020202020204" pitchFamily="34" charset="0"/>
              <a:buChar char="•"/>
            </a:pPr>
            <a:r>
              <a:rPr lang="en-GB" b="0" i="0" dirty="0">
                <a:solidFill>
                  <a:srgbClr val="374151"/>
                </a:solidFill>
                <a:effectLst/>
              </a:rPr>
              <a:t>Add labels, titles, and grid lines to improve the plot's clarity.</a:t>
            </a:r>
          </a:p>
          <a:p>
            <a:pPr marL="0" indent="0">
              <a:buNone/>
            </a:pPr>
            <a:endParaRPr lang="en-NG" dirty="0"/>
          </a:p>
        </p:txBody>
      </p:sp>
    </p:spTree>
    <p:extLst>
      <p:ext uri="{BB962C8B-B14F-4D97-AF65-F5344CB8AC3E}">
        <p14:creationId xmlns:p14="http://schemas.microsoft.com/office/powerpoint/2010/main" val="3117678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F2FABC-B36C-5C10-B8A4-230A6E611AA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7" name="Picture 6">
            <a:extLst>
              <a:ext uri="{FF2B5EF4-FFF2-40B4-BE49-F238E27FC236}">
                <a16:creationId xmlns:a16="http://schemas.microsoft.com/office/drawing/2014/main" id="{C260596A-9A0F-436B-EF41-2A3F34FD3C51}"/>
              </a:ext>
            </a:extLst>
          </p:cNvPr>
          <p:cNvPicPr>
            <a:picLocks noChangeAspect="1"/>
          </p:cNvPicPr>
          <p:nvPr/>
        </p:nvPicPr>
        <p:blipFill>
          <a:blip r:embed="rId2"/>
          <a:stretch>
            <a:fillRect/>
          </a:stretch>
        </p:blipFill>
        <p:spPr>
          <a:xfrm>
            <a:off x="4287758" y="733851"/>
            <a:ext cx="7772400" cy="5014085"/>
          </a:xfrm>
          <a:prstGeom prst="rect">
            <a:avLst/>
          </a:prstGeom>
        </p:spPr>
      </p:pic>
    </p:spTree>
    <p:extLst>
      <p:ext uri="{BB962C8B-B14F-4D97-AF65-F5344CB8AC3E}">
        <p14:creationId xmlns:p14="http://schemas.microsoft.com/office/powerpoint/2010/main" val="885764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1A80A-511E-4D32-92DA-9FFCF07278DD}"/>
              </a:ext>
            </a:extLst>
          </p:cNvPr>
          <p:cNvSpPr>
            <a:spLocks noGrp="1"/>
          </p:cNvSpPr>
          <p:nvPr>
            <p:ph type="title"/>
          </p:nvPr>
        </p:nvSpPr>
        <p:spPr/>
        <p:txBody>
          <a:bodyPr/>
          <a:lstStyle/>
          <a:p>
            <a:r>
              <a:rPr lang="en-GB" b="1" i="0" dirty="0">
                <a:solidFill>
                  <a:srgbClr val="374151"/>
                </a:solidFill>
                <a:effectLst/>
              </a:rPr>
              <a:t>Pie Charts</a:t>
            </a:r>
            <a:br>
              <a:rPr lang="en-GB" b="1" i="0" dirty="0">
                <a:solidFill>
                  <a:srgbClr val="374151"/>
                </a:solidFill>
                <a:effectLst/>
              </a:rPr>
            </a:br>
            <a:endParaRPr lang="en-NG" b="1" dirty="0"/>
          </a:p>
        </p:txBody>
      </p:sp>
      <p:sp>
        <p:nvSpPr>
          <p:cNvPr id="3" name="Content Placeholder 2">
            <a:extLst>
              <a:ext uri="{FF2B5EF4-FFF2-40B4-BE49-F238E27FC236}">
                <a16:creationId xmlns:a16="http://schemas.microsoft.com/office/drawing/2014/main" id="{9B9AD90A-A9EC-7B2F-4DB9-AE1B15DA3507}"/>
              </a:ext>
            </a:extLst>
          </p:cNvPr>
          <p:cNvSpPr>
            <a:spLocks noGrp="1"/>
          </p:cNvSpPr>
          <p:nvPr>
            <p:ph idx="1"/>
          </p:nvPr>
        </p:nvSpPr>
        <p:spPr>
          <a:xfrm>
            <a:off x="838200" y="1351722"/>
            <a:ext cx="10515600" cy="4825241"/>
          </a:xfrm>
        </p:spPr>
        <p:txBody>
          <a:bodyPr>
            <a:normAutofit fontScale="70000" lnSpcReduction="20000"/>
          </a:bodyPr>
          <a:lstStyle/>
          <a:p>
            <a:pPr algn="l">
              <a:buFont typeface="Arial" panose="020B0604020202020204" pitchFamily="34" charset="0"/>
              <a:buChar char="•"/>
            </a:pPr>
            <a:r>
              <a:rPr lang="en-GB" b="1" i="0" dirty="0">
                <a:solidFill>
                  <a:srgbClr val="374151"/>
                </a:solidFill>
                <a:effectLst/>
                <a:latin typeface="Söhne"/>
              </a:rPr>
              <a:t>Creating Pie Charts with </a:t>
            </a:r>
            <a:r>
              <a:rPr lang="en-GB" b="1" i="0" dirty="0" err="1">
                <a:solidFill>
                  <a:srgbClr val="374151"/>
                </a:solidFill>
                <a:effectLst/>
                <a:latin typeface="Söhne"/>
              </a:rPr>
              <a:t>plt.pie</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Pie charts are used to display the distribution of categorical data as a circular graph.</a:t>
            </a:r>
          </a:p>
          <a:p>
            <a:pPr marL="742950" lvl="1" indent="-285750" algn="l">
              <a:buFont typeface="Arial" panose="020B0604020202020204" pitchFamily="34" charset="0"/>
              <a:buChar char="•"/>
            </a:pPr>
            <a:r>
              <a:rPr lang="en-GB" b="0" i="0" dirty="0">
                <a:solidFill>
                  <a:srgbClr val="374151"/>
                </a:solidFill>
                <a:effectLst/>
                <a:latin typeface="Söhne"/>
              </a:rPr>
              <a:t>Use </a:t>
            </a:r>
            <a:r>
              <a:rPr lang="en-GB" b="0" i="0" dirty="0" err="1">
                <a:solidFill>
                  <a:srgbClr val="374151"/>
                </a:solidFill>
                <a:effectLst/>
                <a:latin typeface="Söhne"/>
              </a:rPr>
              <a:t>plt.pie</a:t>
            </a:r>
            <a:r>
              <a:rPr lang="en-GB" b="0" i="0" dirty="0">
                <a:solidFill>
                  <a:srgbClr val="374151"/>
                </a:solidFill>
                <a:effectLst/>
                <a:latin typeface="Söhne"/>
              </a:rPr>
              <a:t>() to create pie charts in Matplotlib.</a:t>
            </a:r>
          </a:p>
          <a:p>
            <a:pPr marL="742950" lvl="1" indent="-285750" algn="l">
              <a:buFont typeface="Arial" panose="020B0604020202020204" pitchFamily="34" charset="0"/>
              <a:buChar char="•"/>
            </a:pPr>
            <a:r>
              <a:rPr lang="en-GB" b="0" i="0" dirty="0">
                <a:solidFill>
                  <a:srgbClr val="374151"/>
                </a:solidFill>
                <a:effectLst/>
                <a:latin typeface="Söhne"/>
              </a:rPr>
              <a:t>Provide the data as an array or list, and the function automatically calculates the percentage of each category.</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Percentage Formatting</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By default, </a:t>
            </a:r>
            <a:r>
              <a:rPr lang="en-GB" b="0" i="0" dirty="0" err="1">
                <a:solidFill>
                  <a:srgbClr val="374151"/>
                </a:solidFill>
                <a:effectLst/>
                <a:latin typeface="Söhne"/>
              </a:rPr>
              <a:t>plt.pie</a:t>
            </a:r>
            <a:r>
              <a:rPr lang="en-GB" b="0" i="0" dirty="0">
                <a:solidFill>
                  <a:srgbClr val="374151"/>
                </a:solidFill>
                <a:effectLst/>
                <a:latin typeface="Söhne"/>
              </a:rPr>
              <a:t>() displays the raw values. You can format the pie chart to show percentages using the </a:t>
            </a:r>
            <a:r>
              <a:rPr lang="en-GB" b="0" i="0" dirty="0" err="1">
                <a:solidFill>
                  <a:srgbClr val="374151"/>
                </a:solidFill>
                <a:effectLst/>
                <a:latin typeface="Söhne"/>
              </a:rPr>
              <a:t>autopct</a:t>
            </a:r>
            <a:r>
              <a:rPr lang="en-GB" b="0" i="0" dirty="0">
                <a:solidFill>
                  <a:srgbClr val="374151"/>
                </a:solidFill>
                <a:effectLst/>
                <a:latin typeface="Söhne"/>
              </a:rPr>
              <a:t> parameter.</a:t>
            </a:r>
          </a:p>
          <a:p>
            <a:pPr marL="742950" lvl="1" indent="-285750" algn="l">
              <a:buFont typeface="Arial" panose="020B0604020202020204" pitchFamily="34" charset="0"/>
              <a:buChar char="•"/>
            </a:pPr>
            <a:r>
              <a:rPr lang="en-GB" b="0" i="0" dirty="0">
                <a:solidFill>
                  <a:srgbClr val="374151"/>
                </a:solidFill>
                <a:effectLst/>
                <a:latin typeface="Söhne"/>
              </a:rPr>
              <a:t>The </a:t>
            </a:r>
            <a:r>
              <a:rPr lang="en-GB" b="0" i="0" dirty="0" err="1">
                <a:solidFill>
                  <a:srgbClr val="374151"/>
                </a:solidFill>
                <a:effectLst/>
                <a:latin typeface="Söhne"/>
              </a:rPr>
              <a:t>autopct</a:t>
            </a:r>
            <a:r>
              <a:rPr lang="en-GB" b="0" i="0" dirty="0">
                <a:solidFill>
                  <a:srgbClr val="374151"/>
                </a:solidFill>
                <a:effectLst/>
                <a:latin typeface="Söhne"/>
              </a:rPr>
              <a:t> parameter takes a formatting string to specify how percentages should be displayed.</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Exploding Slices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Explode a slice (pull it away from the </a:t>
            </a:r>
            <a:r>
              <a:rPr lang="en-GB" b="0" i="0" dirty="0" err="1">
                <a:solidFill>
                  <a:srgbClr val="374151"/>
                </a:solidFill>
                <a:effectLst/>
                <a:latin typeface="Söhne"/>
              </a:rPr>
              <a:t>center</a:t>
            </a:r>
            <a:r>
              <a:rPr lang="en-GB" b="0" i="0" dirty="0">
                <a:solidFill>
                  <a:srgbClr val="374151"/>
                </a:solidFill>
                <a:effectLst/>
                <a:latin typeface="Söhne"/>
              </a:rPr>
              <a:t>) to highlight a specific category.</a:t>
            </a:r>
          </a:p>
          <a:p>
            <a:pPr marL="742950" lvl="1" indent="-285750" algn="l">
              <a:buFont typeface="Arial" panose="020B0604020202020204" pitchFamily="34" charset="0"/>
              <a:buChar char="•"/>
            </a:pPr>
            <a:r>
              <a:rPr lang="en-GB" b="0" i="0" dirty="0">
                <a:solidFill>
                  <a:srgbClr val="374151"/>
                </a:solidFill>
                <a:effectLst/>
                <a:latin typeface="Söhne"/>
              </a:rPr>
              <a:t>Use the explode parameter, which accepts an array or list to define the extent of separation for each category.</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Customizing Pie Charts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Customize </a:t>
            </a:r>
            <a:r>
              <a:rPr lang="en-GB" b="0" i="0" dirty="0" err="1">
                <a:solidFill>
                  <a:srgbClr val="374151"/>
                </a:solidFill>
                <a:effectLst/>
                <a:latin typeface="Söhne"/>
              </a:rPr>
              <a:t>colors</a:t>
            </a:r>
            <a:r>
              <a:rPr lang="en-GB" b="0" i="0" dirty="0">
                <a:solidFill>
                  <a:srgbClr val="374151"/>
                </a:solidFill>
                <a:effectLst/>
                <a:latin typeface="Söhne"/>
              </a:rPr>
              <a:t>, labels, sizes, and other parameters to improve visual aesthetics.</a:t>
            </a:r>
          </a:p>
          <a:p>
            <a:pPr marL="742950" lvl="1" indent="-285750" algn="l">
              <a:buFont typeface="Arial" panose="020B0604020202020204" pitchFamily="34" charset="0"/>
              <a:buChar char="•"/>
            </a:pPr>
            <a:r>
              <a:rPr lang="en-GB" b="0" i="0" dirty="0">
                <a:solidFill>
                  <a:srgbClr val="374151"/>
                </a:solidFill>
                <a:effectLst/>
                <a:latin typeface="Söhne"/>
              </a:rPr>
              <a:t>Add a legend, title, and grid lines to enhance the readability of the pie chart.</a:t>
            </a:r>
          </a:p>
          <a:p>
            <a:pPr marL="0" indent="0">
              <a:buNone/>
            </a:pPr>
            <a:endParaRPr lang="en-NG" dirty="0"/>
          </a:p>
        </p:txBody>
      </p:sp>
    </p:spTree>
    <p:extLst>
      <p:ext uri="{BB962C8B-B14F-4D97-AF65-F5344CB8AC3E}">
        <p14:creationId xmlns:p14="http://schemas.microsoft.com/office/powerpoint/2010/main" val="1988805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D28456-17F9-33B2-AFD7-A4870D0F10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Sample Code</a:t>
            </a:r>
          </a:p>
        </p:txBody>
      </p:sp>
      <p:pic>
        <p:nvPicPr>
          <p:cNvPr id="4" name="Content Placeholder 3">
            <a:extLst>
              <a:ext uri="{FF2B5EF4-FFF2-40B4-BE49-F238E27FC236}">
                <a16:creationId xmlns:a16="http://schemas.microsoft.com/office/drawing/2014/main" id="{BDE31D33-141C-54E0-9459-165E1192B4EB}"/>
              </a:ext>
            </a:extLst>
          </p:cNvPr>
          <p:cNvPicPr>
            <a:picLocks noGrp="1" noChangeAspect="1"/>
          </p:cNvPicPr>
          <p:nvPr>
            <p:ph idx="1"/>
          </p:nvPr>
        </p:nvPicPr>
        <p:blipFill>
          <a:blip r:embed="rId2"/>
          <a:stretch>
            <a:fillRect/>
          </a:stretch>
        </p:blipFill>
        <p:spPr>
          <a:xfrm>
            <a:off x="27042" y="1918252"/>
            <a:ext cx="12133131" cy="3548939"/>
          </a:xfrm>
          <a:prstGeom prst="rect">
            <a:avLst/>
          </a:prstGeom>
        </p:spPr>
      </p:pic>
    </p:spTree>
    <p:extLst>
      <p:ext uri="{BB962C8B-B14F-4D97-AF65-F5344CB8AC3E}">
        <p14:creationId xmlns:p14="http://schemas.microsoft.com/office/powerpoint/2010/main" val="78125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88C4-BCCB-9CF3-69F5-4D9EEF228E1D}"/>
              </a:ext>
            </a:extLst>
          </p:cNvPr>
          <p:cNvSpPr>
            <a:spLocks noGrp="1"/>
          </p:cNvSpPr>
          <p:nvPr>
            <p:ph type="title"/>
          </p:nvPr>
        </p:nvSpPr>
        <p:spPr/>
        <p:txBody>
          <a:bodyPr/>
          <a:lstStyle/>
          <a:p>
            <a:r>
              <a:rPr lang="en-GB" b="1" i="0" dirty="0">
                <a:solidFill>
                  <a:srgbClr val="374151"/>
                </a:solidFill>
                <a:effectLst/>
              </a:rPr>
              <a:t>Subplots</a:t>
            </a:r>
            <a:endParaRPr lang="en-NG" b="1" dirty="0"/>
          </a:p>
        </p:txBody>
      </p:sp>
      <p:sp>
        <p:nvSpPr>
          <p:cNvPr id="3" name="Content Placeholder 2">
            <a:extLst>
              <a:ext uri="{FF2B5EF4-FFF2-40B4-BE49-F238E27FC236}">
                <a16:creationId xmlns:a16="http://schemas.microsoft.com/office/drawing/2014/main" id="{C0D68D68-1754-9BDF-2993-87679292051C}"/>
              </a:ext>
            </a:extLst>
          </p:cNvPr>
          <p:cNvSpPr>
            <a:spLocks noGrp="1"/>
          </p:cNvSpPr>
          <p:nvPr>
            <p:ph idx="1"/>
          </p:nvPr>
        </p:nvSpPr>
        <p:spPr>
          <a:xfrm>
            <a:off x="838200" y="1311965"/>
            <a:ext cx="10515600" cy="4864998"/>
          </a:xfrm>
        </p:spPr>
        <p:txBody>
          <a:bodyPr>
            <a:normAutofit fontScale="85000" lnSpcReduction="20000"/>
          </a:bodyPr>
          <a:lstStyle/>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Understanding Subplots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Subplots allow you to create multiple plots within a single figure.</a:t>
            </a: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Use </a:t>
            </a:r>
            <a:r>
              <a:rPr lang="en-GB" b="0" i="0" dirty="0" err="1">
                <a:solidFill>
                  <a:srgbClr val="374151"/>
                </a:solidFill>
                <a:effectLst/>
                <a:latin typeface="Calibri" panose="020F0502020204030204" pitchFamily="34" charset="0"/>
                <a:cs typeface="Calibri" panose="020F0502020204030204" pitchFamily="34" charset="0"/>
              </a:rPr>
              <a:t>plt.subplots</a:t>
            </a:r>
            <a:r>
              <a:rPr lang="en-GB" b="0" i="0" dirty="0">
                <a:solidFill>
                  <a:srgbClr val="374151"/>
                </a:solidFill>
                <a:effectLst/>
                <a:latin typeface="Calibri" panose="020F0502020204030204" pitchFamily="34" charset="0"/>
                <a:cs typeface="Calibri" panose="020F0502020204030204" pitchFamily="34" charset="0"/>
              </a:rPr>
              <a:t>() to generate a grid of subplots, where each subplot represents a distinct plot.</a:t>
            </a:r>
          </a:p>
          <a:p>
            <a:pPr marL="742950" lvl="1" indent="-285750" algn="l">
              <a:buFont typeface="Arial" panose="020B0604020202020204" pitchFamily="34" charset="0"/>
              <a:buChar char="•"/>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Creating Multiple 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b="0" i="0" dirty="0" err="1">
                <a:solidFill>
                  <a:srgbClr val="374151"/>
                </a:solidFill>
                <a:effectLst/>
                <a:latin typeface="Calibri" panose="020F0502020204030204" pitchFamily="34" charset="0"/>
                <a:cs typeface="Calibri" panose="020F0502020204030204" pitchFamily="34" charset="0"/>
              </a:rPr>
              <a:t>plt.subplots</a:t>
            </a:r>
            <a:r>
              <a:rPr lang="en-GB" b="0" i="0" dirty="0">
                <a:solidFill>
                  <a:srgbClr val="374151"/>
                </a:solidFill>
                <a:effectLst/>
                <a:latin typeface="Calibri" panose="020F0502020204030204" pitchFamily="34" charset="0"/>
                <a:cs typeface="Calibri" panose="020F0502020204030204" pitchFamily="34" charset="0"/>
              </a:rPr>
              <a:t>() returns a figure object and an array of axes objects.</a:t>
            </a: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The axes objects are used to customize and plot data on each subplot.</a:t>
            </a:r>
          </a:p>
          <a:p>
            <a:pPr marL="457200" lvl="1" indent="0" algn="l">
              <a:buNone/>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Syntax for </a:t>
            </a:r>
            <a:r>
              <a:rPr lang="en-GB" b="1" i="0" dirty="0" err="1">
                <a:solidFill>
                  <a:srgbClr val="374151"/>
                </a:solidFill>
                <a:effectLst/>
                <a:latin typeface="Calibri" panose="020F0502020204030204" pitchFamily="34" charset="0"/>
                <a:cs typeface="Calibri" panose="020F0502020204030204" pitchFamily="34" charset="0"/>
              </a:rPr>
              <a:t>plt.subplots</a:t>
            </a:r>
            <a:r>
              <a:rPr lang="en-GB" b="1" i="0" dirty="0">
                <a:solidFill>
                  <a:srgbClr val="374151"/>
                </a:solidFill>
                <a:effectLst/>
                <a:latin typeface="Calibri" panose="020F0502020204030204" pitchFamily="34" charset="0"/>
                <a:cs typeface="Calibri" panose="020F0502020204030204" pitchFamily="34" charset="0"/>
              </a:rPr>
              <a:t>()</a:t>
            </a:r>
          </a:p>
          <a:p>
            <a:pPr algn="l">
              <a:buFont typeface="Arial" panose="020B0604020202020204" pitchFamily="34" charset="0"/>
              <a:buChar char="•"/>
            </a:pP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rows and cols specify the number of rows and columns in the subplot grid, respectively.</a:t>
            </a:r>
          </a:p>
          <a:p>
            <a:pPr marL="457200" lvl="1" indent="0" algn="l">
              <a:buNone/>
            </a:pPr>
            <a:endParaRPr lang="en-GB"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b="1" i="0" dirty="0">
                <a:solidFill>
                  <a:srgbClr val="374151"/>
                </a:solidFill>
                <a:effectLst/>
                <a:latin typeface="Calibri" panose="020F0502020204030204" pitchFamily="34" charset="0"/>
                <a:cs typeface="Calibri" panose="020F0502020204030204" pitchFamily="34" charset="0"/>
              </a:rPr>
              <a:t>Customizing Subplots</a:t>
            </a:r>
            <a:endParaRPr lang="en-GB"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Adjust the layout, spacing, and share axes between subplots as needed.</a:t>
            </a:r>
          </a:p>
          <a:p>
            <a:pPr marL="742950" lvl="1" indent="-285750" algn="l">
              <a:buFont typeface="Arial" panose="020B0604020202020204" pitchFamily="34" charset="0"/>
              <a:buChar char="•"/>
            </a:pPr>
            <a:r>
              <a:rPr lang="en-GB" b="0" i="0" dirty="0">
                <a:solidFill>
                  <a:srgbClr val="374151"/>
                </a:solidFill>
                <a:effectLst/>
                <a:latin typeface="Calibri" panose="020F0502020204030204" pitchFamily="34" charset="0"/>
                <a:cs typeface="Calibri" panose="020F0502020204030204" pitchFamily="34" charset="0"/>
              </a:rPr>
              <a:t>Use </a:t>
            </a:r>
            <a:r>
              <a:rPr lang="en-GB" b="0" i="0" dirty="0" err="1">
                <a:solidFill>
                  <a:srgbClr val="374151"/>
                </a:solidFill>
                <a:effectLst/>
                <a:latin typeface="Calibri" panose="020F0502020204030204" pitchFamily="34" charset="0"/>
                <a:cs typeface="Calibri" panose="020F0502020204030204" pitchFamily="34" charset="0"/>
              </a:rPr>
              <a:t>ax.set</a:t>
            </a:r>
            <a:r>
              <a:rPr lang="en-GB" b="0" i="0" dirty="0">
                <a:solidFill>
                  <a:srgbClr val="374151"/>
                </a:solidFill>
                <a:effectLst/>
                <a:latin typeface="Calibri" panose="020F0502020204030204" pitchFamily="34" charset="0"/>
                <a:cs typeface="Calibri" panose="020F0502020204030204" pitchFamily="34" charset="0"/>
              </a:rPr>
              <a:t>() methods to set labels, titles, and other attributes for each subplot.</a:t>
            </a:r>
          </a:p>
          <a:p>
            <a:pPr marL="0" indent="0">
              <a:buNone/>
            </a:pPr>
            <a:endParaRPr lang="en-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202DE48-AB17-D7E5-8AD5-A01E45501A7B}"/>
              </a:ext>
            </a:extLst>
          </p:cNvPr>
          <p:cNvPicPr>
            <a:picLocks noChangeAspect="1"/>
          </p:cNvPicPr>
          <p:nvPr/>
        </p:nvPicPr>
        <p:blipFill>
          <a:blip r:embed="rId2"/>
          <a:stretch>
            <a:fillRect/>
          </a:stretch>
        </p:blipFill>
        <p:spPr>
          <a:xfrm>
            <a:off x="1414669" y="4231376"/>
            <a:ext cx="7772400" cy="363196"/>
          </a:xfrm>
          <a:prstGeom prst="rect">
            <a:avLst/>
          </a:prstGeom>
        </p:spPr>
      </p:pic>
    </p:spTree>
    <p:extLst>
      <p:ext uri="{BB962C8B-B14F-4D97-AF65-F5344CB8AC3E}">
        <p14:creationId xmlns:p14="http://schemas.microsoft.com/office/powerpoint/2010/main" val="3581064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DC7955-A335-A67E-31BE-E66786228DE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7" name="Content Placeholder 3">
            <a:extLst>
              <a:ext uri="{FF2B5EF4-FFF2-40B4-BE49-F238E27FC236}">
                <a16:creationId xmlns:a16="http://schemas.microsoft.com/office/drawing/2014/main" id="{3200B568-92AF-A794-52BA-790A76E30EAD}"/>
              </a:ext>
            </a:extLst>
          </p:cNvPr>
          <p:cNvPicPr>
            <a:picLocks noChangeAspect="1"/>
          </p:cNvPicPr>
          <p:nvPr/>
        </p:nvPicPr>
        <p:blipFill>
          <a:blip r:embed="rId2"/>
          <a:stretch>
            <a:fillRect/>
          </a:stretch>
        </p:blipFill>
        <p:spPr>
          <a:xfrm>
            <a:off x="4866150" y="0"/>
            <a:ext cx="7325850" cy="6858000"/>
          </a:xfrm>
          <a:prstGeom prst="rect">
            <a:avLst/>
          </a:prstGeom>
        </p:spPr>
      </p:pic>
    </p:spTree>
    <p:extLst>
      <p:ext uri="{BB962C8B-B14F-4D97-AF65-F5344CB8AC3E}">
        <p14:creationId xmlns:p14="http://schemas.microsoft.com/office/powerpoint/2010/main" val="143929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C5D26-B933-0C94-726B-C4ACBA11B585}"/>
              </a:ext>
            </a:extLst>
          </p:cNvPr>
          <p:cNvSpPr>
            <a:spLocks noGrp="1"/>
          </p:cNvSpPr>
          <p:nvPr>
            <p:ph type="title"/>
          </p:nvPr>
        </p:nvSpPr>
        <p:spPr>
          <a:xfrm>
            <a:off x="1576754" y="2103437"/>
            <a:ext cx="10515600" cy="1325563"/>
          </a:xfrm>
        </p:spPr>
        <p:txBody>
          <a:bodyPr/>
          <a:lstStyle/>
          <a:p>
            <a:r>
              <a:rPr lang="en-NG" sz="8000" b="1" dirty="0"/>
              <a:t>Adebayo Olaonipekun</a:t>
            </a:r>
            <a:r>
              <a:rPr lang="en-NG" dirty="0"/>
              <a:t>	</a:t>
            </a:r>
          </a:p>
        </p:txBody>
      </p:sp>
      <p:sp>
        <p:nvSpPr>
          <p:cNvPr id="8" name="Content Placeholder 7">
            <a:extLst>
              <a:ext uri="{FF2B5EF4-FFF2-40B4-BE49-F238E27FC236}">
                <a16:creationId xmlns:a16="http://schemas.microsoft.com/office/drawing/2014/main" id="{1B31315F-9726-7F29-46DF-5723CD6B5F44}"/>
              </a:ext>
            </a:extLst>
          </p:cNvPr>
          <p:cNvSpPr>
            <a:spLocks noGrp="1"/>
          </p:cNvSpPr>
          <p:nvPr>
            <p:ph idx="1"/>
          </p:nvPr>
        </p:nvSpPr>
        <p:spPr>
          <a:xfrm>
            <a:off x="1647092" y="3502393"/>
            <a:ext cx="10755923" cy="2843090"/>
          </a:xfrm>
        </p:spPr>
        <p:txBody>
          <a:bodyPr/>
          <a:lstStyle/>
          <a:p>
            <a:r>
              <a:rPr lang="en-NG" dirty="0"/>
              <a:t>Machine Learning Engineer</a:t>
            </a:r>
          </a:p>
        </p:txBody>
      </p:sp>
    </p:spTree>
    <p:extLst>
      <p:ext uri="{BB962C8B-B14F-4D97-AF65-F5344CB8AC3E}">
        <p14:creationId xmlns:p14="http://schemas.microsoft.com/office/powerpoint/2010/main" val="1170904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C738-54B2-E4BE-98F6-0A4C1E34CA4C}"/>
              </a:ext>
            </a:extLst>
          </p:cNvPr>
          <p:cNvSpPr>
            <a:spLocks noGrp="1"/>
          </p:cNvSpPr>
          <p:nvPr>
            <p:ph type="title"/>
          </p:nvPr>
        </p:nvSpPr>
        <p:spPr/>
        <p:txBody>
          <a:bodyPr/>
          <a:lstStyle/>
          <a:p>
            <a:r>
              <a:rPr lang="en-GB" b="1" i="0" dirty="0">
                <a:solidFill>
                  <a:srgbClr val="374151"/>
                </a:solidFill>
                <a:effectLst/>
              </a:rPr>
              <a:t>Adding Annotations</a:t>
            </a:r>
            <a:br>
              <a:rPr lang="en-GB" b="1" i="0" dirty="0">
                <a:solidFill>
                  <a:srgbClr val="374151"/>
                </a:solidFill>
                <a:effectLst/>
              </a:rPr>
            </a:br>
            <a:endParaRPr lang="en-NG" b="1" dirty="0"/>
          </a:p>
        </p:txBody>
      </p:sp>
      <p:sp>
        <p:nvSpPr>
          <p:cNvPr id="3" name="Content Placeholder 2">
            <a:extLst>
              <a:ext uri="{FF2B5EF4-FFF2-40B4-BE49-F238E27FC236}">
                <a16:creationId xmlns:a16="http://schemas.microsoft.com/office/drawing/2014/main" id="{A84BA3C3-4FA4-724C-AFEB-140E71B9809B}"/>
              </a:ext>
            </a:extLst>
          </p:cNvPr>
          <p:cNvSpPr>
            <a:spLocks noGrp="1"/>
          </p:cNvSpPr>
          <p:nvPr>
            <p:ph idx="1"/>
          </p:nvPr>
        </p:nvSpPr>
        <p:spPr>
          <a:xfrm>
            <a:off x="526773" y="1351722"/>
            <a:ext cx="11102009" cy="5068956"/>
          </a:xfrm>
        </p:spPr>
        <p:txBody>
          <a:bodyPr>
            <a:normAutofit/>
          </a:bodyPr>
          <a:lstStyle/>
          <a:p>
            <a:pPr algn="l">
              <a:buFont typeface="Arial" panose="020B0604020202020204" pitchFamily="34" charset="0"/>
              <a:buChar char="•"/>
            </a:pPr>
            <a:r>
              <a:rPr lang="en-GB" b="1" i="0" dirty="0">
                <a:solidFill>
                  <a:srgbClr val="374151"/>
                </a:solidFill>
                <a:effectLst/>
                <a:latin typeface="Söhne"/>
              </a:rPr>
              <a:t>Importance of Adding Annotations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Annotations are essential for enhancing the clarity and understanding of plots.</a:t>
            </a:r>
          </a:p>
          <a:p>
            <a:pPr marL="742950" lvl="1" indent="-285750" algn="l">
              <a:buFont typeface="Arial" panose="020B0604020202020204" pitchFamily="34" charset="0"/>
              <a:buChar char="•"/>
            </a:pPr>
            <a:r>
              <a:rPr lang="en-GB" b="0" i="0" dirty="0">
                <a:solidFill>
                  <a:srgbClr val="374151"/>
                </a:solidFill>
                <a:effectLst/>
                <a:latin typeface="Söhne"/>
              </a:rPr>
              <a:t>Titles, labels, and annotations provide context and key information about the data.</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Using </a:t>
            </a:r>
            <a:r>
              <a:rPr lang="en-GB" b="1" i="0" dirty="0" err="1">
                <a:solidFill>
                  <a:srgbClr val="374151"/>
                </a:solidFill>
                <a:effectLst/>
                <a:latin typeface="Söhne"/>
              </a:rPr>
              <a:t>plt.title</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err="1">
                <a:solidFill>
                  <a:srgbClr val="374151"/>
                </a:solidFill>
                <a:effectLst/>
                <a:latin typeface="Söhne"/>
              </a:rPr>
              <a:t>plt.title</a:t>
            </a:r>
            <a:r>
              <a:rPr lang="en-GB" b="0" i="0" dirty="0">
                <a:solidFill>
                  <a:srgbClr val="374151"/>
                </a:solidFill>
                <a:effectLst/>
                <a:latin typeface="Söhne"/>
              </a:rPr>
              <a:t>() adds a title to the plot.</a:t>
            </a:r>
          </a:p>
          <a:p>
            <a:pPr marL="742950" lvl="1" indent="-285750" algn="l">
              <a:buFont typeface="Arial" panose="020B0604020202020204" pitchFamily="34" charset="0"/>
              <a:buChar char="•"/>
            </a:pPr>
            <a:r>
              <a:rPr lang="en-GB" b="0" i="0" dirty="0">
                <a:solidFill>
                  <a:srgbClr val="374151"/>
                </a:solidFill>
                <a:effectLst/>
                <a:latin typeface="Söhne"/>
              </a:rPr>
              <a:t>The title explains the purpose or content of the visualization.</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Using </a:t>
            </a:r>
            <a:r>
              <a:rPr lang="en-GB" b="1" i="0" dirty="0" err="1">
                <a:solidFill>
                  <a:srgbClr val="374151"/>
                </a:solidFill>
                <a:effectLst/>
                <a:latin typeface="Söhne"/>
              </a:rPr>
              <a:t>plt.xlabel</a:t>
            </a:r>
            <a:r>
              <a:rPr lang="en-GB" b="1" i="0" dirty="0">
                <a:solidFill>
                  <a:srgbClr val="374151"/>
                </a:solidFill>
                <a:effectLst/>
                <a:latin typeface="Söhne"/>
              </a:rPr>
              <a:t>() and </a:t>
            </a:r>
            <a:r>
              <a:rPr lang="en-GB" b="1" i="0" dirty="0" err="1">
                <a:solidFill>
                  <a:srgbClr val="374151"/>
                </a:solidFill>
                <a:effectLst/>
                <a:latin typeface="Söhne"/>
              </a:rPr>
              <a:t>plt.ylabel</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err="1">
                <a:solidFill>
                  <a:srgbClr val="374151"/>
                </a:solidFill>
                <a:effectLst/>
                <a:latin typeface="Söhne"/>
              </a:rPr>
              <a:t>plt.xlabel</a:t>
            </a:r>
            <a:r>
              <a:rPr lang="en-GB" b="0" i="0" dirty="0">
                <a:solidFill>
                  <a:srgbClr val="374151"/>
                </a:solidFill>
                <a:effectLst/>
                <a:latin typeface="Söhne"/>
              </a:rPr>
              <a:t>() and </a:t>
            </a:r>
            <a:r>
              <a:rPr lang="en-GB" b="0" i="0" dirty="0" err="1">
                <a:solidFill>
                  <a:srgbClr val="374151"/>
                </a:solidFill>
                <a:effectLst/>
                <a:latin typeface="Söhne"/>
              </a:rPr>
              <a:t>plt.ylabel</a:t>
            </a:r>
            <a:r>
              <a:rPr lang="en-GB" b="0" i="0" dirty="0">
                <a:solidFill>
                  <a:srgbClr val="374151"/>
                </a:solidFill>
                <a:effectLst/>
                <a:latin typeface="Söhne"/>
              </a:rPr>
              <a:t>() add labels to the x-axis and y-axis, respectively.</a:t>
            </a:r>
          </a:p>
          <a:p>
            <a:pPr marL="742950" lvl="1" indent="-285750" algn="l">
              <a:buFont typeface="Arial" panose="020B0604020202020204" pitchFamily="34" charset="0"/>
              <a:buChar char="•"/>
            </a:pPr>
            <a:r>
              <a:rPr lang="en-GB" b="0" i="0" dirty="0">
                <a:solidFill>
                  <a:srgbClr val="374151"/>
                </a:solidFill>
                <a:effectLst/>
                <a:latin typeface="Söhne"/>
              </a:rPr>
              <a:t>Labels describe the meaning of each axis and the units of measurement.</a:t>
            </a:r>
          </a:p>
          <a:p>
            <a:pPr marL="457200" lvl="1" indent="0" algn="l">
              <a:buNone/>
            </a:pPr>
            <a:endParaRPr lang="en-GB" b="0" i="0" dirty="0">
              <a:solidFill>
                <a:srgbClr val="374151"/>
              </a:solidFill>
              <a:effectLst/>
              <a:latin typeface="Söhne"/>
            </a:endParaRPr>
          </a:p>
          <a:p>
            <a:pPr marL="0" indent="0">
              <a:buNone/>
            </a:pPr>
            <a:endParaRPr lang="en-NG" dirty="0"/>
          </a:p>
        </p:txBody>
      </p:sp>
    </p:spTree>
    <p:extLst>
      <p:ext uri="{BB962C8B-B14F-4D97-AF65-F5344CB8AC3E}">
        <p14:creationId xmlns:p14="http://schemas.microsoft.com/office/powerpoint/2010/main" val="1061411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8FF3-2C8F-EC59-EBA9-100D3C890A14}"/>
              </a:ext>
            </a:extLst>
          </p:cNvPr>
          <p:cNvSpPr>
            <a:spLocks noGrp="1"/>
          </p:cNvSpPr>
          <p:nvPr>
            <p:ph type="title"/>
          </p:nvPr>
        </p:nvSpPr>
        <p:spPr/>
        <p:txBody>
          <a:bodyPr/>
          <a:lstStyle/>
          <a:p>
            <a:r>
              <a:rPr lang="en-GB" b="1" i="0" dirty="0">
                <a:solidFill>
                  <a:srgbClr val="374151"/>
                </a:solidFill>
                <a:effectLst/>
              </a:rPr>
              <a:t>Adding Annotations (Cont.)</a:t>
            </a:r>
            <a:endParaRPr lang="en-NG" dirty="0"/>
          </a:p>
        </p:txBody>
      </p:sp>
      <p:sp>
        <p:nvSpPr>
          <p:cNvPr id="3" name="Content Placeholder 2">
            <a:extLst>
              <a:ext uri="{FF2B5EF4-FFF2-40B4-BE49-F238E27FC236}">
                <a16:creationId xmlns:a16="http://schemas.microsoft.com/office/drawing/2014/main" id="{512D0EAD-27A4-5451-BF1A-D7918ED08388}"/>
              </a:ext>
            </a:extLst>
          </p:cNvPr>
          <p:cNvSpPr>
            <a:spLocks noGrp="1"/>
          </p:cNvSpPr>
          <p:nvPr>
            <p:ph idx="1"/>
          </p:nvPr>
        </p:nvSpPr>
        <p:spPr/>
        <p:txBody>
          <a:bodyPr>
            <a:normAutofit/>
          </a:bodyPr>
          <a:lstStyle/>
          <a:p>
            <a:pPr algn="l">
              <a:buFont typeface="Arial" panose="020B0604020202020204" pitchFamily="34" charset="0"/>
              <a:buChar char="•"/>
            </a:pPr>
            <a:r>
              <a:rPr lang="en-GB" b="1" i="0" dirty="0">
                <a:solidFill>
                  <a:srgbClr val="374151"/>
                </a:solidFill>
                <a:effectLst/>
                <a:latin typeface="Söhne"/>
              </a:rPr>
              <a:t>Using </a:t>
            </a:r>
            <a:r>
              <a:rPr lang="en-GB" b="1" i="0" dirty="0" err="1">
                <a:solidFill>
                  <a:srgbClr val="374151"/>
                </a:solidFill>
                <a:effectLst/>
                <a:latin typeface="Söhne"/>
              </a:rPr>
              <a:t>plt.text</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err="1">
                <a:solidFill>
                  <a:srgbClr val="374151"/>
                </a:solidFill>
                <a:effectLst/>
                <a:latin typeface="Söhne"/>
              </a:rPr>
              <a:t>plt.text</a:t>
            </a:r>
            <a:r>
              <a:rPr lang="en-GB" b="0" i="0" dirty="0">
                <a:solidFill>
                  <a:srgbClr val="374151"/>
                </a:solidFill>
                <a:effectLst/>
                <a:latin typeface="Söhne"/>
              </a:rPr>
              <a:t>() allows adding text annotations at specified coordinates on the plot.</a:t>
            </a:r>
          </a:p>
          <a:p>
            <a:pPr marL="742950" lvl="1" indent="-285750" algn="l">
              <a:buFont typeface="Arial" panose="020B0604020202020204" pitchFamily="34" charset="0"/>
              <a:buChar char="•"/>
            </a:pPr>
            <a:r>
              <a:rPr lang="en-GB" b="0" i="0" dirty="0">
                <a:solidFill>
                  <a:srgbClr val="374151"/>
                </a:solidFill>
                <a:effectLst/>
                <a:latin typeface="Söhne"/>
              </a:rPr>
              <a:t>Text annotations can highlight specific data points or provide additional insights.</a:t>
            </a:r>
          </a:p>
          <a:p>
            <a:pPr marL="457200" lvl="1" indent="0" algn="l">
              <a:buNone/>
            </a:pPr>
            <a:endParaRPr lang="en-GB" b="1" i="0" dirty="0">
              <a:effectLst/>
              <a:latin typeface="Söhne"/>
            </a:endParaRPr>
          </a:p>
          <a:p>
            <a:pPr marL="0" indent="0">
              <a:buNone/>
            </a:pPr>
            <a:r>
              <a:rPr lang="en-GB" b="1" i="0" dirty="0">
                <a:effectLst/>
                <a:latin typeface="Söhne"/>
              </a:rPr>
              <a:t>Note</a:t>
            </a:r>
            <a:r>
              <a:rPr lang="en-GB" b="0" i="0" dirty="0">
                <a:solidFill>
                  <a:srgbClr val="374151"/>
                </a:solidFill>
                <a:effectLst/>
                <a:latin typeface="Söhne"/>
              </a:rPr>
              <a:t>: Annotations are essential for presenting visualizations effectively. Titles convey the purpose of the plot, labels provide clarity, and text annotations add specific details. Use annotations thoughtfully to make your plots more informative and visually appealing.</a:t>
            </a:r>
            <a:endParaRPr lang="en-NG" dirty="0"/>
          </a:p>
        </p:txBody>
      </p:sp>
    </p:spTree>
    <p:extLst>
      <p:ext uri="{BB962C8B-B14F-4D97-AF65-F5344CB8AC3E}">
        <p14:creationId xmlns:p14="http://schemas.microsoft.com/office/powerpoint/2010/main" val="20740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CBC48D-55DB-FFF7-82E1-4905AECBF1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10" name="Content Placeholder 9">
            <a:extLst>
              <a:ext uri="{FF2B5EF4-FFF2-40B4-BE49-F238E27FC236}">
                <a16:creationId xmlns:a16="http://schemas.microsoft.com/office/drawing/2014/main" id="{02B909D2-FC31-E1BB-BC0C-DC49FB4B5668}"/>
              </a:ext>
            </a:extLst>
          </p:cNvPr>
          <p:cNvPicPr>
            <a:picLocks noGrp="1" noChangeAspect="1"/>
          </p:cNvPicPr>
          <p:nvPr>
            <p:ph idx="1"/>
          </p:nvPr>
        </p:nvPicPr>
        <p:blipFill>
          <a:blip r:embed="rId2"/>
          <a:stretch>
            <a:fillRect/>
          </a:stretch>
        </p:blipFill>
        <p:spPr>
          <a:xfrm>
            <a:off x="4316912" y="606287"/>
            <a:ext cx="7603267" cy="5645425"/>
          </a:xfrm>
          <a:prstGeom prst="rect">
            <a:avLst/>
          </a:prstGeom>
        </p:spPr>
      </p:pic>
    </p:spTree>
    <p:extLst>
      <p:ext uri="{BB962C8B-B14F-4D97-AF65-F5344CB8AC3E}">
        <p14:creationId xmlns:p14="http://schemas.microsoft.com/office/powerpoint/2010/main" val="3649434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C6D4-8431-9917-6797-C8A8E21DC4B1}"/>
              </a:ext>
            </a:extLst>
          </p:cNvPr>
          <p:cNvSpPr>
            <a:spLocks noGrp="1"/>
          </p:cNvSpPr>
          <p:nvPr>
            <p:ph type="title"/>
          </p:nvPr>
        </p:nvSpPr>
        <p:spPr/>
        <p:txBody>
          <a:bodyPr>
            <a:normAutofit fontScale="90000"/>
          </a:bodyPr>
          <a:lstStyle/>
          <a:p>
            <a:r>
              <a:rPr lang="en-GB" b="0" i="0" dirty="0">
                <a:solidFill>
                  <a:srgbClr val="374151"/>
                </a:solidFill>
                <a:effectLst/>
                <a:latin typeface="Söhne"/>
              </a:rPr>
              <a:t>Customizing the Appearance</a:t>
            </a:r>
            <a:br>
              <a:rPr lang="en-GB" b="0" i="0" dirty="0">
                <a:solidFill>
                  <a:srgbClr val="374151"/>
                </a:solidFill>
                <a:effectLst/>
                <a:latin typeface="Söhne"/>
              </a:rPr>
            </a:br>
            <a:br>
              <a:rPr lang="en-GB" b="0" i="0" dirty="0">
                <a:solidFill>
                  <a:srgbClr val="374151"/>
                </a:solidFill>
                <a:effectLst/>
                <a:latin typeface="Söhne"/>
              </a:rPr>
            </a:br>
            <a:endParaRPr lang="en-NG" dirty="0"/>
          </a:p>
        </p:txBody>
      </p:sp>
      <p:sp>
        <p:nvSpPr>
          <p:cNvPr id="3" name="Content Placeholder 2">
            <a:extLst>
              <a:ext uri="{FF2B5EF4-FFF2-40B4-BE49-F238E27FC236}">
                <a16:creationId xmlns:a16="http://schemas.microsoft.com/office/drawing/2014/main" id="{115BB895-5A11-3145-1F23-7410ED29541F}"/>
              </a:ext>
            </a:extLst>
          </p:cNvPr>
          <p:cNvSpPr>
            <a:spLocks noGrp="1"/>
          </p:cNvSpPr>
          <p:nvPr>
            <p:ph idx="1"/>
          </p:nvPr>
        </p:nvSpPr>
        <p:spPr>
          <a:xfrm>
            <a:off x="178904" y="924339"/>
            <a:ext cx="11688418" cy="5734878"/>
          </a:xfrm>
        </p:spPr>
        <p:txBody>
          <a:bodyPr>
            <a:normAutofit fontScale="92500" lnSpcReduction="10000"/>
          </a:bodyPr>
          <a:lstStyle/>
          <a:p>
            <a:pPr algn="l">
              <a:buFont typeface="Arial" panose="020B0604020202020204" pitchFamily="34" charset="0"/>
              <a:buChar char="•"/>
            </a:pPr>
            <a:r>
              <a:rPr lang="en-GB" b="1" i="0" dirty="0">
                <a:solidFill>
                  <a:srgbClr val="374151"/>
                </a:solidFill>
                <a:effectLst/>
                <a:latin typeface="Söhne"/>
              </a:rPr>
              <a:t>Customization of Plots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Matplotlib allows extensive customization of plot appearance for improved visual appeal.</a:t>
            </a:r>
          </a:p>
          <a:p>
            <a:pPr marL="742950" lvl="1" indent="-285750" algn="l">
              <a:buFont typeface="Arial" panose="020B0604020202020204" pitchFamily="34" charset="0"/>
              <a:buChar char="•"/>
            </a:pPr>
            <a:r>
              <a:rPr lang="en-GB" b="0" i="0" dirty="0">
                <a:solidFill>
                  <a:srgbClr val="374151"/>
                </a:solidFill>
                <a:effectLst/>
                <a:latin typeface="Söhne"/>
              </a:rPr>
              <a:t>Adjust fonts, </a:t>
            </a:r>
            <a:r>
              <a:rPr lang="en-GB" b="0" i="0" dirty="0" err="1">
                <a:solidFill>
                  <a:srgbClr val="374151"/>
                </a:solidFill>
                <a:effectLst/>
                <a:latin typeface="Söhne"/>
              </a:rPr>
              <a:t>colors</a:t>
            </a:r>
            <a:r>
              <a:rPr lang="en-GB" b="0" i="0" dirty="0">
                <a:solidFill>
                  <a:srgbClr val="374151"/>
                </a:solidFill>
                <a:effectLst/>
                <a:latin typeface="Söhne"/>
              </a:rPr>
              <a:t>, line styles, markers, and other visual elements.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Customizing Fonts and Styles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Use </a:t>
            </a:r>
            <a:r>
              <a:rPr lang="en-GB" b="0" i="0" dirty="0" err="1">
                <a:solidFill>
                  <a:srgbClr val="374151"/>
                </a:solidFill>
                <a:effectLst/>
                <a:latin typeface="Söhne"/>
              </a:rPr>
              <a:t>plt.rcParams</a:t>
            </a:r>
            <a:r>
              <a:rPr lang="en-GB" b="0" i="0" dirty="0">
                <a:solidFill>
                  <a:srgbClr val="374151"/>
                </a:solidFill>
                <a:effectLst/>
                <a:latin typeface="Söhne"/>
              </a:rPr>
              <a:t> to set global parameters for fonts and styles.</a:t>
            </a:r>
          </a:p>
          <a:p>
            <a:pPr marL="742950" lvl="1" indent="-285750" algn="l">
              <a:buFont typeface="Arial" panose="020B0604020202020204" pitchFamily="34" charset="0"/>
              <a:buChar char="•"/>
            </a:pPr>
            <a:r>
              <a:rPr lang="en-GB" b="0" i="0" dirty="0">
                <a:solidFill>
                  <a:srgbClr val="374151"/>
                </a:solidFill>
                <a:effectLst/>
                <a:latin typeface="Söhne"/>
              </a:rPr>
              <a:t>Modify properties like </a:t>
            </a:r>
            <a:r>
              <a:rPr lang="en-GB" b="0" i="0" dirty="0" err="1">
                <a:solidFill>
                  <a:srgbClr val="374151"/>
                </a:solidFill>
                <a:effectLst/>
                <a:latin typeface="Söhne"/>
              </a:rPr>
              <a:t>font.family</a:t>
            </a:r>
            <a:r>
              <a:rPr lang="en-GB" b="0" i="0" dirty="0">
                <a:solidFill>
                  <a:srgbClr val="374151"/>
                </a:solidFill>
                <a:effectLst/>
                <a:latin typeface="Söhne"/>
              </a:rPr>
              <a:t>, </a:t>
            </a:r>
            <a:r>
              <a:rPr lang="en-GB" b="0" i="0" dirty="0" err="1">
                <a:solidFill>
                  <a:srgbClr val="374151"/>
                </a:solidFill>
                <a:effectLst/>
                <a:latin typeface="Söhne"/>
              </a:rPr>
              <a:t>font.size</a:t>
            </a:r>
            <a:r>
              <a:rPr lang="en-GB" b="0" i="0" dirty="0">
                <a:solidFill>
                  <a:srgbClr val="374151"/>
                </a:solidFill>
                <a:effectLst/>
                <a:latin typeface="Söhne"/>
              </a:rPr>
              <a:t>, </a:t>
            </a:r>
            <a:r>
              <a:rPr lang="en-GB" b="0" i="0" dirty="0" err="1">
                <a:solidFill>
                  <a:srgbClr val="374151"/>
                </a:solidFill>
                <a:effectLst/>
                <a:latin typeface="Söhne"/>
              </a:rPr>
              <a:t>axes.grid</a:t>
            </a:r>
            <a:r>
              <a:rPr lang="en-GB" b="0" i="0" dirty="0">
                <a:solidFill>
                  <a:srgbClr val="374151"/>
                </a:solidFill>
                <a:effectLst/>
                <a:latin typeface="Söhne"/>
              </a:rPr>
              <a:t>, </a:t>
            </a:r>
            <a:r>
              <a:rPr lang="en-GB" b="0" i="0" dirty="0" err="1">
                <a:solidFill>
                  <a:srgbClr val="374151"/>
                </a:solidFill>
                <a:effectLst/>
                <a:latin typeface="Söhne"/>
              </a:rPr>
              <a:t>axes.linewidth</a:t>
            </a:r>
            <a:r>
              <a:rPr lang="en-GB" b="0" i="0" dirty="0">
                <a:solidFill>
                  <a:srgbClr val="374151"/>
                </a:solidFill>
                <a:effectLst/>
                <a:latin typeface="Söhne"/>
              </a:rPr>
              <a:t>, etc.</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Customizing </a:t>
            </a:r>
            <a:r>
              <a:rPr lang="en-GB" b="1" i="0" dirty="0" err="1">
                <a:solidFill>
                  <a:srgbClr val="374151"/>
                </a:solidFill>
                <a:effectLst/>
                <a:latin typeface="Söhne"/>
              </a:rPr>
              <a:t>Colors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Customize </a:t>
            </a:r>
            <a:r>
              <a:rPr lang="en-GB" b="0" i="0" dirty="0" err="1">
                <a:solidFill>
                  <a:srgbClr val="374151"/>
                </a:solidFill>
                <a:effectLst/>
                <a:latin typeface="Söhne"/>
              </a:rPr>
              <a:t>colors</a:t>
            </a:r>
            <a:r>
              <a:rPr lang="en-GB" b="0" i="0" dirty="0">
                <a:solidFill>
                  <a:srgbClr val="374151"/>
                </a:solidFill>
                <a:effectLst/>
                <a:latin typeface="Söhne"/>
              </a:rPr>
              <a:t> of lines, markers, and backgrounds.</a:t>
            </a:r>
          </a:p>
          <a:p>
            <a:pPr marL="742950" lvl="1" indent="-285750" algn="l">
              <a:buFont typeface="Arial" panose="020B0604020202020204" pitchFamily="34" charset="0"/>
              <a:buChar char="•"/>
            </a:pPr>
            <a:r>
              <a:rPr lang="en-GB" b="0" i="0" dirty="0">
                <a:solidFill>
                  <a:srgbClr val="374151"/>
                </a:solidFill>
                <a:effectLst/>
                <a:latin typeface="Söhne"/>
              </a:rPr>
              <a:t>Use named </a:t>
            </a:r>
            <a:r>
              <a:rPr lang="en-GB" b="0" i="0" dirty="0" err="1">
                <a:solidFill>
                  <a:srgbClr val="374151"/>
                </a:solidFill>
                <a:effectLst/>
                <a:latin typeface="Söhne"/>
              </a:rPr>
              <a:t>colors</a:t>
            </a:r>
            <a:r>
              <a:rPr lang="en-GB" b="0" i="0" dirty="0">
                <a:solidFill>
                  <a:srgbClr val="374151"/>
                </a:solidFill>
                <a:effectLst/>
                <a:latin typeface="Söhne"/>
              </a:rPr>
              <a:t> ('blue', 'green') or hexadecimal </a:t>
            </a:r>
            <a:r>
              <a:rPr lang="en-GB" b="0" i="0" dirty="0" err="1">
                <a:solidFill>
                  <a:srgbClr val="374151"/>
                </a:solidFill>
                <a:effectLst/>
                <a:latin typeface="Söhne"/>
              </a:rPr>
              <a:t>color</a:t>
            </a:r>
            <a:r>
              <a:rPr lang="en-GB" b="0" i="0" dirty="0">
                <a:solidFill>
                  <a:srgbClr val="374151"/>
                </a:solidFill>
                <a:effectLst/>
                <a:latin typeface="Söhne"/>
              </a:rPr>
              <a:t> codes ('#FF5733’).</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Using Matplotlib Style Sheets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Style sheets provide pre-defined sets of parameters to change plot appearances.</a:t>
            </a:r>
          </a:p>
          <a:p>
            <a:pPr marL="742950" lvl="1" indent="-285750" algn="l">
              <a:buFont typeface="Arial" panose="020B0604020202020204" pitchFamily="34" charset="0"/>
              <a:buChar char="•"/>
            </a:pPr>
            <a:r>
              <a:rPr lang="en-GB" b="0" i="0" dirty="0">
                <a:solidFill>
                  <a:srgbClr val="374151"/>
                </a:solidFill>
                <a:effectLst/>
                <a:latin typeface="Söhne"/>
              </a:rPr>
              <a:t>Choose from available style sheets or create custom ones to apply a consistent theme.</a:t>
            </a:r>
          </a:p>
          <a:p>
            <a:pPr marL="0" indent="0">
              <a:buNone/>
            </a:pPr>
            <a:endParaRPr lang="en-NG" dirty="0"/>
          </a:p>
        </p:txBody>
      </p:sp>
    </p:spTree>
    <p:extLst>
      <p:ext uri="{BB962C8B-B14F-4D97-AF65-F5344CB8AC3E}">
        <p14:creationId xmlns:p14="http://schemas.microsoft.com/office/powerpoint/2010/main" val="2134681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BA16D-ABD3-EB71-74F5-431947F9E1B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7CF53B4D-116C-18E2-0398-570448D615F4}"/>
              </a:ext>
            </a:extLst>
          </p:cNvPr>
          <p:cNvPicPr>
            <a:picLocks noGrp="1" noChangeAspect="1"/>
          </p:cNvPicPr>
          <p:nvPr>
            <p:ph idx="1"/>
          </p:nvPr>
        </p:nvPicPr>
        <p:blipFill>
          <a:blip r:embed="rId2"/>
          <a:stretch>
            <a:fillRect/>
          </a:stretch>
        </p:blipFill>
        <p:spPr>
          <a:xfrm>
            <a:off x="4628972" y="0"/>
            <a:ext cx="7557027" cy="6858000"/>
          </a:xfrm>
          <a:prstGeom prst="rect">
            <a:avLst/>
          </a:prstGeom>
        </p:spPr>
      </p:pic>
    </p:spTree>
    <p:extLst>
      <p:ext uri="{BB962C8B-B14F-4D97-AF65-F5344CB8AC3E}">
        <p14:creationId xmlns:p14="http://schemas.microsoft.com/office/powerpoint/2010/main" val="262248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9026-8D3D-28A7-4E7B-2ADAE8A8D094}"/>
              </a:ext>
            </a:extLst>
          </p:cNvPr>
          <p:cNvSpPr>
            <a:spLocks noGrp="1"/>
          </p:cNvSpPr>
          <p:nvPr>
            <p:ph type="title"/>
          </p:nvPr>
        </p:nvSpPr>
        <p:spPr>
          <a:xfrm>
            <a:off x="838200" y="176281"/>
            <a:ext cx="10515600" cy="1325563"/>
          </a:xfrm>
        </p:spPr>
        <p:txBody>
          <a:bodyPr/>
          <a:lstStyle/>
          <a:p>
            <a:r>
              <a:rPr lang="en-GB" b="1" i="0" dirty="0">
                <a:solidFill>
                  <a:srgbClr val="343541"/>
                </a:solidFill>
                <a:effectLst/>
              </a:rPr>
              <a:t>Saving and Exporting Plots</a:t>
            </a:r>
            <a:br>
              <a:rPr lang="en-GB" b="1" i="0" dirty="0">
                <a:solidFill>
                  <a:srgbClr val="343541"/>
                </a:solidFill>
                <a:effectLst/>
              </a:rPr>
            </a:br>
            <a:endParaRPr lang="en-NG" b="1" dirty="0"/>
          </a:p>
        </p:txBody>
      </p:sp>
      <p:sp>
        <p:nvSpPr>
          <p:cNvPr id="3" name="Content Placeholder 2">
            <a:extLst>
              <a:ext uri="{FF2B5EF4-FFF2-40B4-BE49-F238E27FC236}">
                <a16:creationId xmlns:a16="http://schemas.microsoft.com/office/drawing/2014/main" id="{B3BE3A9B-6460-67F2-9820-6F51C865F7EB}"/>
              </a:ext>
            </a:extLst>
          </p:cNvPr>
          <p:cNvSpPr>
            <a:spLocks noGrp="1"/>
          </p:cNvSpPr>
          <p:nvPr>
            <p:ph idx="1"/>
          </p:nvPr>
        </p:nvSpPr>
        <p:spPr>
          <a:xfrm>
            <a:off x="337930" y="1013790"/>
            <a:ext cx="11340548" cy="5565913"/>
          </a:xfrm>
        </p:spPr>
        <p:txBody>
          <a:bodyPr>
            <a:normAutofit lnSpcReduction="10000"/>
          </a:bodyPr>
          <a:lstStyle/>
          <a:p>
            <a:pPr algn="l">
              <a:buFont typeface="Arial" panose="020B0604020202020204" pitchFamily="34" charset="0"/>
              <a:buChar char="•"/>
            </a:pPr>
            <a:r>
              <a:rPr lang="en-GB" b="1" i="0" dirty="0">
                <a:solidFill>
                  <a:srgbClr val="374151"/>
                </a:solidFill>
                <a:effectLst/>
                <a:latin typeface="Söhne"/>
              </a:rPr>
              <a:t>Saving Plots with </a:t>
            </a:r>
            <a:r>
              <a:rPr lang="en-GB" b="1" i="0" dirty="0" err="1">
                <a:solidFill>
                  <a:srgbClr val="374151"/>
                </a:solidFill>
                <a:effectLst/>
                <a:latin typeface="Söhne"/>
              </a:rPr>
              <a:t>plt.savefig</a:t>
            </a:r>
            <a:r>
              <a:rPr lang="en-GB" b="1" i="0" dirty="0">
                <a:solidFill>
                  <a:srgbClr val="374151"/>
                </a:solidFill>
                <a:effectLst/>
                <a:latin typeface="Söhne"/>
              </a:rPr>
              <a:t>()</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Use </a:t>
            </a:r>
            <a:r>
              <a:rPr lang="en-GB" b="0" i="0" dirty="0" err="1">
                <a:solidFill>
                  <a:srgbClr val="374151"/>
                </a:solidFill>
                <a:effectLst/>
                <a:latin typeface="Söhne"/>
              </a:rPr>
              <a:t>plt.savefig</a:t>
            </a:r>
            <a:r>
              <a:rPr lang="en-GB" b="0" i="0" dirty="0">
                <a:solidFill>
                  <a:srgbClr val="374151"/>
                </a:solidFill>
                <a:effectLst/>
                <a:latin typeface="Söhne"/>
              </a:rPr>
              <a:t>() to save plots to various file formats such as PNG, PDF, SVG, JPEG, etc.</a:t>
            </a:r>
          </a:p>
          <a:p>
            <a:pPr marL="742950" lvl="1" indent="-285750" algn="l">
              <a:buFont typeface="Arial" panose="020B0604020202020204" pitchFamily="34" charset="0"/>
              <a:buChar char="•"/>
            </a:pPr>
            <a:r>
              <a:rPr lang="en-GB" b="0" i="0" dirty="0">
                <a:solidFill>
                  <a:srgbClr val="374151"/>
                </a:solidFill>
                <a:effectLst/>
                <a:latin typeface="Söhne"/>
              </a:rPr>
              <a:t>Specify the desired file name and format as arguments to </a:t>
            </a:r>
            <a:r>
              <a:rPr lang="en-GB" b="0" i="0" dirty="0" err="1">
                <a:solidFill>
                  <a:srgbClr val="374151"/>
                </a:solidFill>
                <a:effectLst/>
                <a:latin typeface="Söhne"/>
              </a:rPr>
              <a:t>plt.savefig</a:t>
            </a:r>
            <a:r>
              <a:rPr lang="en-GB" b="0" i="0" dirty="0">
                <a:solidFill>
                  <a:srgbClr val="374151"/>
                </a:solidFill>
                <a:effectLst/>
                <a:latin typeface="Söhne"/>
              </a:rPr>
              <a:t>().</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Exporting to Different Formats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Choose the appropriate file format based on your requirements.</a:t>
            </a:r>
          </a:p>
          <a:p>
            <a:pPr marL="742950" lvl="1" indent="-285750" algn="l">
              <a:buFont typeface="Arial" panose="020B0604020202020204" pitchFamily="34" charset="0"/>
              <a:buChar char="•"/>
            </a:pPr>
            <a:r>
              <a:rPr lang="en-GB" b="0" i="0" dirty="0">
                <a:solidFill>
                  <a:srgbClr val="374151"/>
                </a:solidFill>
                <a:effectLst/>
                <a:latin typeface="Söhne"/>
              </a:rPr>
              <a:t>PNG (Portable Network Graphics) for web use, PDF (Portable Document Format) for documents, and SVG (Scalable Vector Graphics) for vector-based graphics.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Publication-Quality Visualizations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Matplotlib is widely used to create high-quality visualizations for research papers, presentations, and publications.</a:t>
            </a:r>
          </a:p>
          <a:p>
            <a:pPr marL="742950" lvl="1" indent="-285750" algn="l">
              <a:buFont typeface="Arial" panose="020B0604020202020204" pitchFamily="34" charset="0"/>
              <a:buChar char="•"/>
            </a:pPr>
            <a:r>
              <a:rPr lang="en-GB" b="0" i="0" dirty="0">
                <a:solidFill>
                  <a:srgbClr val="374151"/>
                </a:solidFill>
                <a:effectLst/>
                <a:latin typeface="Söhne"/>
              </a:rPr>
              <a:t>Pay attention to font sizes, axis labels, titles, and overall aesthetics to produce visually appealing plots.</a:t>
            </a:r>
          </a:p>
          <a:p>
            <a:pPr marL="0" indent="0">
              <a:buNone/>
            </a:pPr>
            <a:endParaRPr lang="en-NG" dirty="0"/>
          </a:p>
        </p:txBody>
      </p:sp>
    </p:spTree>
    <p:extLst>
      <p:ext uri="{BB962C8B-B14F-4D97-AF65-F5344CB8AC3E}">
        <p14:creationId xmlns:p14="http://schemas.microsoft.com/office/powerpoint/2010/main" val="2332207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01ED7-67C2-8EB3-3F8B-78FB59EEE1E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55B037E2-AB6E-BBCD-375C-41B8A54C4105}"/>
              </a:ext>
            </a:extLst>
          </p:cNvPr>
          <p:cNvPicPr>
            <a:picLocks noGrp="1" noChangeAspect="1"/>
          </p:cNvPicPr>
          <p:nvPr>
            <p:ph idx="1"/>
          </p:nvPr>
        </p:nvPicPr>
        <p:blipFill>
          <a:blip r:embed="rId2"/>
          <a:stretch>
            <a:fillRect/>
          </a:stretch>
        </p:blipFill>
        <p:spPr>
          <a:xfrm>
            <a:off x="4422580" y="0"/>
            <a:ext cx="7772733" cy="6859436"/>
          </a:xfrm>
          <a:prstGeom prst="rect">
            <a:avLst/>
          </a:prstGeom>
        </p:spPr>
      </p:pic>
    </p:spTree>
    <p:extLst>
      <p:ext uri="{BB962C8B-B14F-4D97-AF65-F5344CB8AC3E}">
        <p14:creationId xmlns:p14="http://schemas.microsoft.com/office/powerpoint/2010/main" val="3881732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C6314-FC4C-1692-5999-58A82EFFF8BD}"/>
              </a:ext>
            </a:extLst>
          </p:cNvPr>
          <p:cNvSpPr>
            <a:spLocks noGrp="1"/>
          </p:cNvSpPr>
          <p:nvPr>
            <p:ph type="title"/>
          </p:nvPr>
        </p:nvSpPr>
        <p:spPr/>
        <p:txBody>
          <a:bodyPr/>
          <a:lstStyle/>
          <a:p>
            <a:r>
              <a:rPr lang="en-GB" b="1" i="0" dirty="0">
                <a:solidFill>
                  <a:srgbClr val="374151"/>
                </a:solidFill>
                <a:effectLst/>
              </a:rPr>
              <a:t>Advanced Plot Types (Optional)</a:t>
            </a:r>
            <a:br>
              <a:rPr lang="en-GB" b="1" i="0" dirty="0">
                <a:solidFill>
                  <a:srgbClr val="374151"/>
                </a:solidFill>
                <a:effectLst/>
              </a:rPr>
            </a:br>
            <a:endParaRPr lang="en-NG" b="1" dirty="0"/>
          </a:p>
        </p:txBody>
      </p:sp>
      <p:sp>
        <p:nvSpPr>
          <p:cNvPr id="3" name="Content Placeholder 2">
            <a:extLst>
              <a:ext uri="{FF2B5EF4-FFF2-40B4-BE49-F238E27FC236}">
                <a16:creationId xmlns:a16="http://schemas.microsoft.com/office/drawing/2014/main" id="{4A22607F-DB96-E8F0-3E17-8B6A09BD86ED}"/>
              </a:ext>
            </a:extLst>
          </p:cNvPr>
          <p:cNvSpPr>
            <a:spLocks noGrp="1"/>
          </p:cNvSpPr>
          <p:nvPr>
            <p:ph idx="1"/>
          </p:nvPr>
        </p:nvSpPr>
        <p:spPr>
          <a:xfrm>
            <a:off x="318052" y="1152940"/>
            <a:ext cx="11529391" cy="5446644"/>
          </a:xfrm>
        </p:spPr>
        <p:txBody>
          <a:bodyPr>
            <a:normAutofit lnSpcReduction="10000"/>
          </a:bodyPr>
          <a:lstStyle/>
          <a:p>
            <a:pPr algn="l">
              <a:buFont typeface="Arial" panose="020B0604020202020204" pitchFamily="34" charset="0"/>
              <a:buChar char="•"/>
            </a:pPr>
            <a:r>
              <a:rPr lang="en-GB" b="1" i="0" dirty="0">
                <a:solidFill>
                  <a:srgbClr val="374151"/>
                </a:solidFill>
                <a:effectLst/>
                <a:latin typeface="Söhne"/>
              </a:rPr>
              <a:t>Exploring Advanced Plot Types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Matplotlib offers a wide range of advanced plot types beyond basic line, scatter, and bar plots.</a:t>
            </a:r>
          </a:p>
          <a:p>
            <a:pPr marL="742950" lvl="1" indent="-285750" algn="l">
              <a:buFont typeface="Arial" panose="020B0604020202020204" pitchFamily="34" charset="0"/>
              <a:buChar char="•"/>
            </a:pPr>
            <a:r>
              <a:rPr lang="en-GB" b="0" i="0" dirty="0">
                <a:solidFill>
                  <a:srgbClr val="374151"/>
                </a:solidFill>
                <a:effectLst/>
                <a:latin typeface="Söhne"/>
              </a:rPr>
              <a:t>These advanced plot types cater to specific data visualization needs and add depth to data analysis.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3D Plots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a:solidFill>
                  <a:srgbClr val="374151"/>
                </a:solidFill>
                <a:effectLst/>
                <a:latin typeface="Söhne"/>
              </a:rPr>
              <a:t>Use mpl_toolkits.mplot3d to create 3D plots in Matplotlib.</a:t>
            </a:r>
          </a:p>
          <a:p>
            <a:pPr marL="742950" lvl="1" indent="-285750" algn="l">
              <a:buFont typeface="Arial" panose="020B0604020202020204" pitchFamily="34" charset="0"/>
              <a:buChar char="•"/>
            </a:pPr>
            <a:r>
              <a:rPr lang="en-GB" b="0" i="0" dirty="0">
                <a:solidFill>
                  <a:srgbClr val="374151"/>
                </a:solidFill>
                <a:effectLst/>
                <a:latin typeface="Söhne"/>
              </a:rPr>
              <a:t>Visualize data in three dimensions with surface plots, scatter plots, and wireframes.</a:t>
            </a:r>
          </a:p>
          <a:p>
            <a:pPr marL="457200" lvl="1" indent="0" algn="l">
              <a:buNone/>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Contour Plots</a:t>
            </a:r>
            <a:endParaRPr lang="en-GB" b="0" i="0" dirty="0">
              <a:solidFill>
                <a:srgbClr val="374151"/>
              </a:solidFill>
              <a:effectLst/>
              <a:latin typeface="Söhne"/>
            </a:endParaRPr>
          </a:p>
          <a:p>
            <a:pPr marL="742950" lvl="1" indent="-285750" algn="l">
              <a:buFont typeface="Arial" panose="020B0604020202020204" pitchFamily="34" charset="0"/>
              <a:buChar char="•"/>
            </a:pPr>
            <a:r>
              <a:rPr lang="en-GB" b="0" i="0" dirty="0" err="1">
                <a:solidFill>
                  <a:srgbClr val="374151"/>
                </a:solidFill>
                <a:effectLst/>
                <a:latin typeface="Söhne"/>
              </a:rPr>
              <a:t>plt.contour</a:t>
            </a:r>
            <a:r>
              <a:rPr lang="en-GB" b="0" i="0" dirty="0">
                <a:solidFill>
                  <a:srgbClr val="374151"/>
                </a:solidFill>
                <a:effectLst/>
                <a:latin typeface="Söhne"/>
              </a:rPr>
              <a:t>() and </a:t>
            </a:r>
            <a:r>
              <a:rPr lang="en-GB" b="0" i="0" dirty="0" err="1">
                <a:solidFill>
                  <a:srgbClr val="374151"/>
                </a:solidFill>
                <a:effectLst/>
                <a:latin typeface="Söhne"/>
              </a:rPr>
              <a:t>plt.contourf</a:t>
            </a:r>
            <a:r>
              <a:rPr lang="en-GB" b="0" i="0" dirty="0">
                <a:solidFill>
                  <a:srgbClr val="374151"/>
                </a:solidFill>
                <a:effectLst/>
                <a:latin typeface="Söhne"/>
              </a:rPr>
              <a:t>() create contour plots for visualizing 3D data on a 2D plane.</a:t>
            </a:r>
          </a:p>
          <a:p>
            <a:pPr marL="742950" lvl="1" indent="-285750" algn="l">
              <a:buFont typeface="Arial" panose="020B0604020202020204" pitchFamily="34" charset="0"/>
              <a:buChar char="•"/>
            </a:pPr>
            <a:r>
              <a:rPr lang="en-GB" b="0" i="0" dirty="0">
                <a:solidFill>
                  <a:srgbClr val="374151"/>
                </a:solidFill>
                <a:effectLst/>
                <a:latin typeface="Söhne"/>
              </a:rPr>
              <a:t>Contour plots are useful for displaying data with continuous variation, such as topographic maps and heatmaps.</a:t>
            </a:r>
          </a:p>
          <a:p>
            <a:pPr marL="0" indent="0">
              <a:buNone/>
            </a:pPr>
            <a:endParaRPr lang="en-NG" dirty="0"/>
          </a:p>
        </p:txBody>
      </p:sp>
    </p:spTree>
    <p:extLst>
      <p:ext uri="{BB962C8B-B14F-4D97-AF65-F5344CB8AC3E}">
        <p14:creationId xmlns:p14="http://schemas.microsoft.com/office/powerpoint/2010/main" val="2216897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DB181-25EF-F8C3-C0F1-91B90C64EA7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308613F9-B7D2-2D18-99B5-CBA461F01055}"/>
              </a:ext>
            </a:extLst>
          </p:cNvPr>
          <p:cNvPicPr>
            <a:picLocks noGrp="1" noChangeAspect="1"/>
          </p:cNvPicPr>
          <p:nvPr>
            <p:ph idx="1"/>
          </p:nvPr>
        </p:nvPicPr>
        <p:blipFill>
          <a:blip r:embed="rId2"/>
          <a:stretch>
            <a:fillRect/>
          </a:stretch>
        </p:blipFill>
        <p:spPr>
          <a:xfrm>
            <a:off x="4366696" y="278297"/>
            <a:ext cx="7778988" cy="6281530"/>
          </a:xfrm>
          <a:prstGeom prst="rect">
            <a:avLst/>
          </a:prstGeom>
        </p:spPr>
      </p:pic>
    </p:spTree>
    <p:extLst>
      <p:ext uri="{BB962C8B-B14F-4D97-AF65-F5344CB8AC3E}">
        <p14:creationId xmlns:p14="http://schemas.microsoft.com/office/powerpoint/2010/main" val="20617322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ED0C3-1F37-2911-8A56-41A657C333F0}"/>
              </a:ext>
            </a:extLst>
          </p:cNvPr>
          <p:cNvSpPr>
            <a:spLocks noGrp="1"/>
          </p:cNvSpPr>
          <p:nvPr>
            <p:ph type="title"/>
          </p:nvPr>
        </p:nvSpPr>
        <p:spPr>
          <a:xfrm>
            <a:off x="838200" y="96768"/>
            <a:ext cx="10515600" cy="1325563"/>
          </a:xfrm>
        </p:spPr>
        <p:txBody>
          <a:bodyPr/>
          <a:lstStyle/>
          <a:p>
            <a:r>
              <a:rPr lang="en-NG" b="1" dirty="0"/>
              <a:t>More Resources</a:t>
            </a:r>
            <a:br>
              <a:rPr lang="en-NG" b="1" dirty="0"/>
            </a:br>
            <a:endParaRPr lang="en-NG" b="1" dirty="0"/>
          </a:p>
        </p:txBody>
      </p:sp>
      <p:sp>
        <p:nvSpPr>
          <p:cNvPr id="3" name="Content Placeholder 2">
            <a:extLst>
              <a:ext uri="{FF2B5EF4-FFF2-40B4-BE49-F238E27FC236}">
                <a16:creationId xmlns:a16="http://schemas.microsoft.com/office/drawing/2014/main" id="{A3A54085-4FAF-B694-D775-E53681750AE5}"/>
              </a:ext>
            </a:extLst>
          </p:cNvPr>
          <p:cNvSpPr>
            <a:spLocks noGrp="1"/>
          </p:cNvSpPr>
          <p:nvPr>
            <p:ph idx="1"/>
          </p:nvPr>
        </p:nvSpPr>
        <p:spPr>
          <a:xfrm>
            <a:off x="318052" y="1302026"/>
            <a:ext cx="11035748" cy="4874937"/>
          </a:xfrm>
        </p:spPr>
        <p:txBody>
          <a:bodyPr>
            <a:normAutofit lnSpcReduction="10000"/>
          </a:bodyPr>
          <a:lstStyle/>
          <a:p>
            <a:r>
              <a:rPr lang="en-NG" dirty="0"/>
              <a:t>User Guide</a:t>
            </a:r>
          </a:p>
          <a:p>
            <a:pPr lvl="1"/>
            <a:r>
              <a:rPr lang="en-GB" dirty="0">
                <a:hlinkClick r:id="rId2"/>
              </a:rPr>
              <a:t>https://matplotlib.org/stable/users/index.html</a:t>
            </a:r>
            <a:endParaRPr lang="en-GB" dirty="0"/>
          </a:p>
          <a:p>
            <a:endParaRPr lang="en-GB" dirty="0"/>
          </a:p>
          <a:p>
            <a:r>
              <a:rPr lang="en-GB" dirty="0"/>
              <a:t>Reference</a:t>
            </a:r>
          </a:p>
          <a:p>
            <a:pPr lvl="1"/>
            <a:r>
              <a:rPr lang="en-GB" dirty="0">
                <a:hlinkClick r:id="rId3"/>
              </a:rPr>
              <a:t>https://matplotlib.org/stable/api/index.html</a:t>
            </a:r>
            <a:endParaRPr lang="en-GB" dirty="0"/>
          </a:p>
          <a:p>
            <a:endParaRPr lang="en-GB" dirty="0"/>
          </a:p>
          <a:p>
            <a:r>
              <a:rPr lang="en-GB" dirty="0"/>
              <a:t>Tutorials</a:t>
            </a:r>
          </a:p>
          <a:p>
            <a:pPr lvl="1"/>
            <a:r>
              <a:rPr lang="en-GB" dirty="0">
                <a:hlinkClick r:id="rId4"/>
              </a:rPr>
              <a:t>https://matplotlib.org/stable/tutorials/index.html</a:t>
            </a:r>
            <a:endParaRPr lang="en-GB" dirty="0"/>
          </a:p>
          <a:p>
            <a:endParaRPr lang="en-GB" dirty="0"/>
          </a:p>
          <a:p>
            <a:r>
              <a:rPr lang="en-GB" dirty="0"/>
              <a:t>Examples</a:t>
            </a:r>
          </a:p>
          <a:p>
            <a:pPr lvl="1"/>
            <a:r>
              <a:rPr lang="en-GB" dirty="0">
                <a:hlinkClick r:id="rId5"/>
              </a:rPr>
              <a:t>https://matplotlib.org/stable/gallery/index.html</a:t>
            </a:r>
            <a:endParaRPr lang="en-GB" dirty="0"/>
          </a:p>
          <a:p>
            <a:endParaRPr lang="en-NG" dirty="0"/>
          </a:p>
          <a:p>
            <a:pPr lvl="1"/>
            <a:endParaRPr lang="en-NG" dirty="0"/>
          </a:p>
        </p:txBody>
      </p:sp>
    </p:spTree>
    <p:extLst>
      <p:ext uri="{BB962C8B-B14F-4D97-AF65-F5344CB8AC3E}">
        <p14:creationId xmlns:p14="http://schemas.microsoft.com/office/powerpoint/2010/main" val="363811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34AC-20B5-6BD1-56C6-8E317D4FD2D1}"/>
              </a:ext>
            </a:extLst>
          </p:cNvPr>
          <p:cNvSpPr>
            <a:spLocks noGrp="1"/>
          </p:cNvSpPr>
          <p:nvPr>
            <p:ph type="title"/>
          </p:nvPr>
        </p:nvSpPr>
        <p:spPr>
          <a:xfrm>
            <a:off x="838200" y="-74491"/>
            <a:ext cx="10515600" cy="1325563"/>
          </a:xfrm>
        </p:spPr>
        <p:txBody>
          <a:bodyPr/>
          <a:lstStyle/>
          <a:p>
            <a:r>
              <a:rPr lang="en-GB" b="1" dirty="0">
                <a:solidFill>
                  <a:srgbClr val="374151"/>
                </a:solidFill>
              </a:rPr>
              <a:t>Matplotlib</a:t>
            </a:r>
            <a:r>
              <a:rPr lang="en-GB" b="1" i="0" dirty="0">
                <a:solidFill>
                  <a:srgbClr val="374151"/>
                </a:solidFill>
                <a:effectLst/>
              </a:rPr>
              <a:t>: Introduction</a:t>
            </a:r>
            <a:endParaRPr lang="en-NG" b="1" dirty="0"/>
          </a:p>
        </p:txBody>
      </p:sp>
      <p:sp>
        <p:nvSpPr>
          <p:cNvPr id="3" name="Content Placeholder 2">
            <a:extLst>
              <a:ext uri="{FF2B5EF4-FFF2-40B4-BE49-F238E27FC236}">
                <a16:creationId xmlns:a16="http://schemas.microsoft.com/office/drawing/2014/main" id="{D9783602-A77B-6E7F-FA34-D3B9A0EAEB72}"/>
              </a:ext>
            </a:extLst>
          </p:cNvPr>
          <p:cNvSpPr>
            <a:spLocks noGrp="1"/>
          </p:cNvSpPr>
          <p:nvPr>
            <p:ph idx="1"/>
          </p:nvPr>
        </p:nvSpPr>
        <p:spPr>
          <a:xfrm>
            <a:off x="838200" y="952134"/>
            <a:ext cx="10515600" cy="5905866"/>
          </a:xfrm>
        </p:spPr>
        <p:txBody>
          <a:bodyPr>
            <a:noAutofit/>
          </a:bodyPr>
          <a:lstStyle/>
          <a:p>
            <a:pPr marL="0" indent="0" algn="l">
              <a:buNone/>
            </a:pPr>
            <a:r>
              <a:rPr lang="en-GB" sz="2200" b="0" i="0" dirty="0">
                <a:solidFill>
                  <a:srgbClr val="374151"/>
                </a:solidFill>
                <a:effectLst/>
              </a:rPr>
              <a:t>Matplotlib is a powerful data visualization library in Python used to create insightful and visually appealing plots.</a:t>
            </a:r>
            <a:br>
              <a:rPr lang="en-GB" sz="2200" dirty="0">
                <a:solidFill>
                  <a:srgbClr val="1F1F1F"/>
                </a:solidFill>
                <a:latin typeface="Calibri" panose="020F0502020204030204" pitchFamily="34" charset="0"/>
                <a:cs typeface="Calibri" panose="020F0502020204030204" pitchFamily="34" charset="0"/>
              </a:rPr>
            </a:br>
            <a:endParaRPr lang="en-GB" sz="2200" b="0" i="0" dirty="0">
              <a:solidFill>
                <a:srgbClr val="1F1F1F"/>
              </a:solidFill>
              <a:effectLst/>
              <a:cs typeface="Calibri" panose="020F0502020204030204" pitchFamily="34" charset="0"/>
            </a:endParaRPr>
          </a:p>
          <a:p>
            <a:pPr algn="l">
              <a:buFont typeface="Arial" panose="020B0604020202020204" pitchFamily="34" charset="0"/>
              <a:buChar char="•"/>
            </a:pPr>
            <a:r>
              <a:rPr lang="en-GB" sz="2200" b="0" i="0" dirty="0">
                <a:solidFill>
                  <a:srgbClr val="374151"/>
                </a:solidFill>
                <a:effectLst/>
              </a:rPr>
              <a:t>Matplotlib is a 2D plotting library for Python.</a:t>
            </a:r>
          </a:p>
          <a:p>
            <a:pPr algn="l">
              <a:buFont typeface="Arial" panose="020B0604020202020204" pitchFamily="34" charset="0"/>
              <a:buChar char="•"/>
            </a:pPr>
            <a:r>
              <a:rPr lang="en-GB" sz="2200" b="0" i="0" dirty="0">
                <a:solidFill>
                  <a:srgbClr val="374151"/>
                </a:solidFill>
                <a:effectLst/>
              </a:rPr>
              <a:t>It offers a comprehensive set of tools to create static, interactive, and animated visualizations.</a:t>
            </a:r>
          </a:p>
          <a:p>
            <a:pPr algn="l">
              <a:buFont typeface="Arial" panose="020B0604020202020204" pitchFamily="34" charset="0"/>
              <a:buChar char="•"/>
            </a:pPr>
            <a:r>
              <a:rPr lang="en-GB" sz="2200" b="0" i="0" dirty="0">
                <a:solidFill>
                  <a:srgbClr val="374151"/>
                </a:solidFill>
                <a:effectLst/>
              </a:rPr>
              <a:t>Widely used in data science, engineering, finance, academia, and other domains.</a:t>
            </a:r>
          </a:p>
          <a:p>
            <a:pPr algn="l">
              <a:buFont typeface="Arial" panose="020B0604020202020204" pitchFamily="34" charset="0"/>
              <a:buChar char="•"/>
            </a:pPr>
            <a:r>
              <a:rPr lang="en-GB" sz="2200" b="0" i="0" dirty="0">
                <a:solidFill>
                  <a:srgbClr val="374151"/>
                </a:solidFill>
                <a:effectLst/>
              </a:rPr>
              <a:t>Provides a flexible and user-friendly interface for creating a wide range of plots and charts.</a:t>
            </a:r>
          </a:p>
          <a:p>
            <a:pPr algn="l">
              <a:buFont typeface="Arial" panose="020B0604020202020204" pitchFamily="34" charset="0"/>
              <a:buChar char="•"/>
            </a:pPr>
            <a:r>
              <a:rPr lang="en-GB" sz="2200" b="0" i="0" dirty="0">
                <a:solidFill>
                  <a:srgbClr val="374151"/>
                </a:solidFill>
                <a:effectLst/>
              </a:rPr>
              <a:t>A crucial component in the data visualization ecosystem of Python.</a:t>
            </a:r>
          </a:p>
          <a:p>
            <a:pPr algn="l">
              <a:buFont typeface="Arial" panose="020B0604020202020204" pitchFamily="34" charset="0"/>
              <a:buChar char="•"/>
            </a:pPr>
            <a:r>
              <a:rPr lang="en-GB" sz="2200" b="0" i="0" dirty="0">
                <a:solidFill>
                  <a:srgbClr val="374151"/>
                </a:solidFill>
                <a:effectLst/>
              </a:rPr>
              <a:t>Supports a variety of output formats, making it suitable for creating publication-quality figures.</a:t>
            </a:r>
          </a:p>
          <a:p>
            <a:pPr algn="l">
              <a:buFont typeface="Arial" panose="020B0604020202020204" pitchFamily="34" charset="0"/>
              <a:buChar char="•"/>
            </a:pPr>
            <a:r>
              <a:rPr lang="en-GB" sz="2200" b="0" i="0" dirty="0">
                <a:solidFill>
                  <a:srgbClr val="374151"/>
                </a:solidFill>
                <a:effectLst/>
              </a:rPr>
              <a:t>Built on NumPy and seamlessly integrates with other libraries like Pandas and SciPy.</a:t>
            </a:r>
          </a:p>
          <a:p>
            <a:pPr algn="l">
              <a:buFont typeface="Arial" panose="020B0604020202020204" pitchFamily="34" charset="0"/>
              <a:buChar char="•"/>
            </a:pPr>
            <a:r>
              <a:rPr lang="en-GB" sz="2200" b="0" i="0" dirty="0">
                <a:solidFill>
                  <a:srgbClr val="374151"/>
                </a:solidFill>
                <a:effectLst/>
              </a:rPr>
              <a:t>Continuously evolving with active development and a large community of users and contributors.</a:t>
            </a:r>
            <a:br>
              <a:rPr lang="en-GB" sz="2200" dirty="0">
                <a:latin typeface="Calibri" panose="020F0502020204030204" pitchFamily="34" charset="0"/>
                <a:cs typeface="Calibri" panose="020F0502020204030204" pitchFamily="34" charset="0"/>
              </a:rPr>
            </a:br>
            <a:endParaRPr lang="en-NG"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5546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82BFFB-7EF9-5B0B-5DBD-726EA76542B0}"/>
              </a:ext>
            </a:extLst>
          </p:cNvPr>
          <p:cNvSpPr>
            <a:spLocks noGrp="1"/>
          </p:cNvSpPr>
          <p:nvPr>
            <p:ph idx="1"/>
          </p:nvPr>
        </p:nvSpPr>
        <p:spPr>
          <a:xfrm>
            <a:off x="838200" y="2113860"/>
            <a:ext cx="10515600" cy="4351338"/>
          </a:xfrm>
        </p:spPr>
        <p:txBody>
          <a:bodyPr>
            <a:normAutofit/>
          </a:bodyPr>
          <a:lstStyle/>
          <a:p>
            <a:pPr marL="0" indent="0" algn="ctr">
              <a:buNone/>
            </a:pPr>
            <a:r>
              <a:rPr lang="en-NG" sz="15000" dirty="0"/>
              <a:t>Questions?</a:t>
            </a:r>
          </a:p>
        </p:txBody>
      </p:sp>
    </p:spTree>
    <p:extLst>
      <p:ext uri="{BB962C8B-B14F-4D97-AF65-F5344CB8AC3E}">
        <p14:creationId xmlns:p14="http://schemas.microsoft.com/office/powerpoint/2010/main" val="2183949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C372D-B894-82F5-F225-9715C3D24713}"/>
              </a:ext>
            </a:extLst>
          </p:cNvPr>
          <p:cNvSpPr>
            <a:spLocks noGrp="1"/>
          </p:cNvSpPr>
          <p:nvPr>
            <p:ph idx="1"/>
          </p:nvPr>
        </p:nvSpPr>
        <p:spPr>
          <a:xfrm>
            <a:off x="838200" y="2064164"/>
            <a:ext cx="10515600" cy="4351338"/>
          </a:xfrm>
        </p:spPr>
        <p:txBody>
          <a:bodyPr>
            <a:normAutofit/>
          </a:bodyPr>
          <a:lstStyle/>
          <a:p>
            <a:pPr marL="0" indent="0" algn="ctr">
              <a:buNone/>
            </a:pPr>
            <a:r>
              <a:rPr lang="en-NG" sz="15000" dirty="0"/>
              <a:t>Thank You</a:t>
            </a:r>
          </a:p>
        </p:txBody>
      </p:sp>
    </p:spTree>
    <p:extLst>
      <p:ext uri="{BB962C8B-B14F-4D97-AF65-F5344CB8AC3E}">
        <p14:creationId xmlns:p14="http://schemas.microsoft.com/office/powerpoint/2010/main" val="23351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34AC-20B5-6BD1-56C6-8E317D4FD2D1}"/>
              </a:ext>
            </a:extLst>
          </p:cNvPr>
          <p:cNvSpPr>
            <a:spLocks noGrp="1"/>
          </p:cNvSpPr>
          <p:nvPr>
            <p:ph type="title"/>
          </p:nvPr>
        </p:nvSpPr>
        <p:spPr>
          <a:xfrm>
            <a:off x="838200" y="-74491"/>
            <a:ext cx="10515600" cy="1325563"/>
          </a:xfrm>
        </p:spPr>
        <p:txBody>
          <a:bodyPr>
            <a:normAutofit/>
          </a:bodyPr>
          <a:lstStyle/>
          <a:p>
            <a:pPr marL="0" indent="0">
              <a:buNone/>
            </a:pPr>
            <a:r>
              <a:rPr lang="en-GB" sz="3500" b="1" i="0" dirty="0">
                <a:solidFill>
                  <a:srgbClr val="374151"/>
                </a:solidFill>
                <a:effectLst/>
                <a:latin typeface="Calibri" panose="020F0502020204030204" pitchFamily="34" charset="0"/>
                <a:cs typeface="Calibri" panose="020F0502020204030204" pitchFamily="34" charset="0"/>
              </a:rPr>
              <a:t>The Importance of Data Visualization</a:t>
            </a:r>
            <a:endParaRPr lang="en-GB" sz="3500" b="0" i="0" dirty="0">
              <a:solidFill>
                <a:srgbClr val="1F1F1F"/>
              </a:solidFill>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9783602-A77B-6E7F-FA34-D3B9A0EAEB72}"/>
              </a:ext>
            </a:extLst>
          </p:cNvPr>
          <p:cNvSpPr>
            <a:spLocks noGrp="1"/>
          </p:cNvSpPr>
          <p:nvPr>
            <p:ph idx="1"/>
          </p:nvPr>
        </p:nvSpPr>
        <p:spPr>
          <a:xfrm>
            <a:off x="838200" y="1561734"/>
            <a:ext cx="10515600" cy="5905866"/>
          </a:xfrm>
        </p:spPr>
        <p:txBody>
          <a:bodyPr>
            <a:normAutofit/>
          </a:bodyPr>
          <a:lstStyle/>
          <a:p>
            <a:r>
              <a:rPr lang="en-GB" sz="3200" b="0" i="0" dirty="0">
                <a:solidFill>
                  <a:srgbClr val="374151"/>
                </a:solidFill>
                <a:effectLst/>
              </a:rPr>
              <a:t>Data visualization plays a crucial role in data analysis and decision-making processes.</a:t>
            </a:r>
          </a:p>
          <a:p>
            <a:r>
              <a:rPr lang="en-GB" sz="3200" b="0" i="0" dirty="0">
                <a:solidFill>
                  <a:srgbClr val="374151"/>
                </a:solidFill>
                <a:effectLst/>
              </a:rPr>
              <a:t>It allows us to present complex data in a visually intuitive manner, making it easier to identify patterns, trends, and outliers. </a:t>
            </a:r>
          </a:p>
          <a:p>
            <a:r>
              <a:rPr lang="en-GB" sz="3200" b="0" i="0" dirty="0">
                <a:solidFill>
                  <a:srgbClr val="374151"/>
                </a:solidFill>
                <a:effectLst/>
              </a:rPr>
              <a:t>Visual representations of data help in better understanding the underlying information, enabling us to communicate findings effectively to diverse audiences.</a:t>
            </a:r>
          </a:p>
        </p:txBody>
      </p:sp>
    </p:spTree>
    <p:extLst>
      <p:ext uri="{BB962C8B-B14F-4D97-AF65-F5344CB8AC3E}">
        <p14:creationId xmlns:p14="http://schemas.microsoft.com/office/powerpoint/2010/main" val="183165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6E9-5E55-F740-4A04-A76042E81E65}"/>
              </a:ext>
            </a:extLst>
          </p:cNvPr>
          <p:cNvSpPr>
            <a:spLocks noGrp="1"/>
          </p:cNvSpPr>
          <p:nvPr>
            <p:ph type="title"/>
          </p:nvPr>
        </p:nvSpPr>
        <p:spPr/>
        <p:txBody>
          <a:bodyPr/>
          <a:lstStyle/>
          <a:p>
            <a:r>
              <a:rPr lang="en-NG" b="1" dirty="0"/>
              <a:t>Installing &amp; Importing Matplotlib</a:t>
            </a:r>
          </a:p>
        </p:txBody>
      </p:sp>
      <p:pic>
        <p:nvPicPr>
          <p:cNvPr id="11" name="Picture 10">
            <a:extLst>
              <a:ext uri="{FF2B5EF4-FFF2-40B4-BE49-F238E27FC236}">
                <a16:creationId xmlns:a16="http://schemas.microsoft.com/office/drawing/2014/main" id="{964E0E59-CDE0-43DE-5551-E0DBD45647FF}"/>
              </a:ext>
            </a:extLst>
          </p:cNvPr>
          <p:cNvPicPr>
            <a:picLocks noChangeAspect="1"/>
          </p:cNvPicPr>
          <p:nvPr/>
        </p:nvPicPr>
        <p:blipFill>
          <a:blip r:embed="rId2"/>
          <a:stretch>
            <a:fillRect/>
          </a:stretch>
        </p:blipFill>
        <p:spPr>
          <a:xfrm>
            <a:off x="858519" y="2269893"/>
            <a:ext cx="10515600" cy="377744"/>
          </a:xfrm>
          <a:prstGeom prst="rect">
            <a:avLst/>
          </a:prstGeom>
        </p:spPr>
      </p:pic>
      <p:pic>
        <p:nvPicPr>
          <p:cNvPr id="14" name="Content Placeholder 13">
            <a:extLst>
              <a:ext uri="{FF2B5EF4-FFF2-40B4-BE49-F238E27FC236}">
                <a16:creationId xmlns:a16="http://schemas.microsoft.com/office/drawing/2014/main" id="{677559B4-9938-D060-7352-6919C6C87C58}"/>
              </a:ext>
            </a:extLst>
          </p:cNvPr>
          <p:cNvPicPr>
            <a:picLocks noGrp="1" noChangeAspect="1"/>
          </p:cNvPicPr>
          <p:nvPr>
            <p:ph idx="1"/>
          </p:nvPr>
        </p:nvPicPr>
        <p:blipFill>
          <a:blip r:embed="rId3"/>
          <a:stretch>
            <a:fillRect/>
          </a:stretch>
        </p:blipFill>
        <p:spPr>
          <a:xfrm>
            <a:off x="838200" y="1648576"/>
            <a:ext cx="10515600" cy="381074"/>
          </a:xfrm>
          <a:prstGeom prst="rect">
            <a:avLst/>
          </a:prstGeom>
        </p:spPr>
      </p:pic>
    </p:spTree>
    <p:extLst>
      <p:ext uri="{BB962C8B-B14F-4D97-AF65-F5344CB8AC3E}">
        <p14:creationId xmlns:p14="http://schemas.microsoft.com/office/powerpoint/2010/main" val="103621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BCA33-DECF-086C-8310-1ABDF73C8ECC}"/>
              </a:ext>
            </a:extLst>
          </p:cNvPr>
          <p:cNvSpPr>
            <a:spLocks noGrp="1"/>
          </p:cNvSpPr>
          <p:nvPr>
            <p:ph type="title"/>
          </p:nvPr>
        </p:nvSpPr>
        <p:spPr>
          <a:xfrm>
            <a:off x="838200" y="95160"/>
            <a:ext cx="10515600" cy="1325563"/>
          </a:xfrm>
        </p:spPr>
        <p:txBody>
          <a:bodyPr>
            <a:normAutofit/>
          </a:bodyPr>
          <a:lstStyle/>
          <a:p>
            <a:r>
              <a:rPr lang="en-GB" sz="4000" b="0" i="0" dirty="0">
                <a:solidFill>
                  <a:srgbClr val="374151"/>
                </a:solidFill>
                <a:effectLst/>
                <a:latin typeface="+mn-lt"/>
              </a:rPr>
              <a:t>The Basics of Matplotlib</a:t>
            </a:r>
            <a:endParaRPr lang="en-NG" sz="4000" dirty="0">
              <a:latin typeface="+mn-lt"/>
            </a:endParaRPr>
          </a:p>
        </p:txBody>
      </p:sp>
      <p:sp>
        <p:nvSpPr>
          <p:cNvPr id="3" name="Content Placeholder 2">
            <a:extLst>
              <a:ext uri="{FF2B5EF4-FFF2-40B4-BE49-F238E27FC236}">
                <a16:creationId xmlns:a16="http://schemas.microsoft.com/office/drawing/2014/main" id="{FF2C2BB9-8D8E-387D-1B8E-C969745FC5A8}"/>
              </a:ext>
            </a:extLst>
          </p:cNvPr>
          <p:cNvSpPr>
            <a:spLocks noGrp="1"/>
          </p:cNvSpPr>
          <p:nvPr>
            <p:ph idx="1"/>
          </p:nvPr>
        </p:nvSpPr>
        <p:spPr>
          <a:xfrm>
            <a:off x="838200" y="1253331"/>
            <a:ext cx="10515600" cy="4351338"/>
          </a:xfrm>
        </p:spPr>
        <p:txBody>
          <a:bodyPr>
            <a:normAutofit fontScale="25000" lnSpcReduction="20000"/>
          </a:bodyPr>
          <a:lstStyle/>
          <a:p>
            <a:pPr algn="l">
              <a:buFont typeface="Arial" panose="020B0604020202020204" pitchFamily="34" charset="0"/>
              <a:buChar char="•"/>
            </a:pPr>
            <a:r>
              <a:rPr lang="en-GB" sz="9600" b="1" i="0" dirty="0">
                <a:solidFill>
                  <a:srgbClr val="374151"/>
                </a:solidFill>
                <a:effectLst/>
              </a:rPr>
              <a:t>Components of a Matplotlib Plot</a:t>
            </a:r>
            <a:endParaRPr lang="en-GB" sz="9600" b="0" i="0" dirty="0">
              <a:solidFill>
                <a:srgbClr val="374151"/>
              </a:solidFill>
              <a:effectLst/>
            </a:endParaRPr>
          </a:p>
          <a:p>
            <a:pPr marL="742950" lvl="1" indent="-285750" algn="l">
              <a:buFont typeface="Arial" panose="020B0604020202020204" pitchFamily="34" charset="0"/>
              <a:buChar char="•"/>
            </a:pPr>
            <a:r>
              <a:rPr lang="en-GB" sz="9600" b="0" i="0" dirty="0">
                <a:solidFill>
                  <a:srgbClr val="374151"/>
                </a:solidFill>
                <a:effectLst/>
              </a:rPr>
              <a:t>A Matplotlib plot is composed of three main components: the figure, axes, and plot objects.</a:t>
            </a:r>
          </a:p>
          <a:p>
            <a:pPr marL="742950" lvl="1" indent="-285750" algn="l">
              <a:buFont typeface="Arial" panose="020B0604020202020204" pitchFamily="34" charset="0"/>
              <a:buChar char="•"/>
            </a:pPr>
            <a:r>
              <a:rPr lang="en-GB" sz="9600" b="1" i="0" dirty="0">
                <a:solidFill>
                  <a:srgbClr val="374151"/>
                </a:solidFill>
                <a:effectLst/>
              </a:rPr>
              <a:t>Figure</a:t>
            </a:r>
            <a:r>
              <a:rPr lang="en-GB" sz="9600" b="0" i="0" dirty="0">
                <a:solidFill>
                  <a:srgbClr val="374151"/>
                </a:solidFill>
                <a:effectLst/>
              </a:rPr>
              <a:t>: The top-level container that represents the entire figure or window where plots are drawn.</a:t>
            </a:r>
          </a:p>
          <a:p>
            <a:pPr marL="742950" lvl="1" indent="-285750" algn="l">
              <a:buFont typeface="Arial" panose="020B0604020202020204" pitchFamily="34" charset="0"/>
              <a:buChar char="•"/>
            </a:pPr>
            <a:r>
              <a:rPr lang="en-GB" sz="9600" b="1" i="0" dirty="0">
                <a:solidFill>
                  <a:srgbClr val="374151"/>
                </a:solidFill>
                <a:effectLst/>
              </a:rPr>
              <a:t>Axes</a:t>
            </a:r>
            <a:r>
              <a:rPr lang="en-GB" sz="9600" b="0" i="0" dirty="0">
                <a:solidFill>
                  <a:srgbClr val="374151"/>
                </a:solidFill>
                <a:effectLst/>
              </a:rPr>
              <a:t>: The area within the figure that hosts the actual plot. Axes provide a coordinate system where data is plotted.</a:t>
            </a:r>
          </a:p>
          <a:p>
            <a:pPr marL="742950" lvl="1" indent="-285750" algn="l">
              <a:buFont typeface="Arial" panose="020B0604020202020204" pitchFamily="34" charset="0"/>
              <a:buChar char="•"/>
            </a:pPr>
            <a:r>
              <a:rPr lang="en-GB" sz="9600" b="1" i="0" dirty="0">
                <a:solidFill>
                  <a:srgbClr val="374151"/>
                </a:solidFill>
                <a:effectLst/>
              </a:rPr>
              <a:t>Plot Objects</a:t>
            </a:r>
            <a:r>
              <a:rPr lang="en-GB" sz="9600" b="0" i="0" dirty="0">
                <a:solidFill>
                  <a:srgbClr val="374151"/>
                </a:solidFill>
                <a:effectLst/>
              </a:rPr>
              <a:t>: The visual elements such as lines, markers, bars, or other graphical representations within the axes.</a:t>
            </a:r>
          </a:p>
          <a:p>
            <a:pPr algn="l">
              <a:buFont typeface="Arial" panose="020B0604020202020204" pitchFamily="34" charset="0"/>
              <a:buChar char="•"/>
            </a:pPr>
            <a:r>
              <a:rPr lang="en-GB" sz="9600" b="1" i="0" dirty="0" err="1">
                <a:solidFill>
                  <a:srgbClr val="374151"/>
                </a:solidFill>
                <a:effectLst/>
              </a:rPr>
              <a:t>Pyplot</a:t>
            </a:r>
            <a:r>
              <a:rPr lang="en-GB" sz="9600" b="1" i="0" dirty="0">
                <a:solidFill>
                  <a:srgbClr val="374151"/>
                </a:solidFill>
                <a:effectLst/>
              </a:rPr>
              <a:t> Interface</a:t>
            </a:r>
            <a:endParaRPr lang="en-GB" sz="9600" b="0" i="0" dirty="0">
              <a:solidFill>
                <a:srgbClr val="374151"/>
              </a:solidFill>
              <a:effectLst/>
            </a:endParaRPr>
          </a:p>
          <a:p>
            <a:pPr marL="742950" lvl="1" indent="-285750" algn="l">
              <a:buFont typeface="Arial" panose="020B0604020202020204" pitchFamily="34" charset="0"/>
              <a:buChar char="•"/>
            </a:pPr>
            <a:r>
              <a:rPr lang="en-GB" sz="9600" b="0" i="0" dirty="0">
                <a:solidFill>
                  <a:srgbClr val="374151"/>
                </a:solidFill>
                <a:effectLst/>
              </a:rPr>
              <a:t>Matplotlib's "</a:t>
            </a:r>
            <a:r>
              <a:rPr lang="en-GB" sz="9600" b="0" i="0" dirty="0" err="1">
                <a:solidFill>
                  <a:srgbClr val="374151"/>
                </a:solidFill>
                <a:effectLst/>
              </a:rPr>
              <a:t>pyplot</a:t>
            </a:r>
            <a:r>
              <a:rPr lang="en-GB" sz="9600" b="0" i="0" dirty="0">
                <a:solidFill>
                  <a:srgbClr val="374151"/>
                </a:solidFill>
                <a:effectLst/>
              </a:rPr>
              <a:t>" interface is a state-based interface designed for simple and quick plot creation.</a:t>
            </a:r>
          </a:p>
          <a:p>
            <a:pPr marL="742950" lvl="1" indent="-285750" algn="l">
              <a:buFont typeface="Arial" panose="020B0604020202020204" pitchFamily="34" charset="0"/>
              <a:buChar char="•"/>
            </a:pPr>
            <a:r>
              <a:rPr lang="en-GB" sz="9600" b="0" i="0" dirty="0">
                <a:solidFill>
                  <a:srgbClr val="374151"/>
                </a:solidFill>
                <a:effectLst/>
              </a:rPr>
              <a:t>It provides a high-level interface for generating common plot types without explicitly creating figures and axes objects.</a:t>
            </a:r>
          </a:p>
          <a:p>
            <a:pPr marL="742950" lvl="1" indent="-285750" algn="l">
              <a:buFont typeface="Arial" panose="020B0604020202020204" pitchFamily="34" charset="0"/>
              <a:buChar char="•"/>
            </a:pPr>
            <a:r>
              <a:rPr lang="en-GB" sz="9600" b="0" i="0" dirty="0" err="1">
                <a:solidFill>
                  <a:srgbClr val="374151"/>
                </a:solidFill>
                <a:effectLst/>
              </a:rPr>
              <a:t>Pyplot</a:t>
            </a:r>
            <a:r>
              <a:rPr lang="en-GB" sz="9600" b="0" i="0" dirty="0">
                <a:solidFill>
                  <a:srgbClr val="374151"/>
                </a:solidFill>
                <a:effectLst/>
              </a:rPr>
              <a:t> automatically manages the figure and axes in the background, making it convenient for interactive plotting.</a:t>
            </a:r>
          </a:p>
          <a:p>
            <a:pPr marL="0" indent="0">
              <a:buNone/>
            </a:pPr>
            <a:endParaRPr lang="en-NG" dirty="0"/>
          </a:p>
        </p:txBody>
      </p:sp>
    </p:spTree>
    <p:extLst>
      <p:ext uri="{BB962C8B-B14F-4D97-AF65-F5344CB8AC3E}">
        <p14:creationId xmlns:p14="http://schemas.microsoft.com/office/powerpoint/2010/main" val="382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0FEFD-12D6-38B8-C0E6-067A8D89337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2E2313BC-7DD0-96D7-96BF-3F0E04EA664E}"/>
              </a:ext>
            </a:extLst>
          </p:cNvPr>
          <p:cNvPicPr>
            <a:picLocks noGrp="1" noChangeAspect="1"/>
          </p:cNvPicPr>
          <p:nvPr>
            <p:ph idx="1"/>
          </p:nvPr>
        </p:nvPicPr>
        <p:blipFill>
          <a:blip r:embed="rId2"/>
          <a:stretch>
            <a:fillRect/>
          </a:stretch>
        </p:blipFill>
        <p:spPr>
          <a:xfrm>
            <a:off x="4777316" y="1630951"/>
            <a:ext cx="6780700" cy="3593769"/>
          </a:xfrm>
          <a:prstGeom prst="rect">
            <a:avLst/>
          </a:prstGeom>
        </p:spPr>
      </p:pic>
    </p:spTree>
    <p:extLst>
      <p:ext uri="{BB962C8B-B14F-4D97-AF65-F5344CB8AC3E}">
        <p14:creationId xmlns:p14="http://schemas.microsoft.com/office/powerpoint/2010/main" val="65794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440C-B1CD-5E19-7169-3C4A37DB41DC}"/>
              </a:ext>
            </a:extLst>
          </p:cNvPr>
          <p:cNvSpPr>
            <a:spLocks noGrp="1"/>
          </p:cNvSpPr>
          <p:nvPr>
            <p:ph type="title"/>
          </p:nvPr>
        </p:nvSpPr>
        <p:spPr/>
        <p:txBody>
          <a:bodyPr/>
          <a:lstStyle/>
          <a:p>
            <a:r>
              <a:rPr lang="en-GB" b="0" i="0" dirty="0">
                <a:solidFill>
                  <a:srgbClr val="374151"/>
                </a:solidFill>
                <a:effectLst/>
                <a:latin typeface="+mn-lt"/>
              </a:rPr>
              <a:t>Line Plots</a:t>
            </a:r>
            <a:endParaRPr lang="en-NG" dirty="0">
              <a:latin typeface="+mn-lt"/>
            </a:endParaRPr>
          </a:p>
        </p:txBody>
      </p:sp>
      <p:sp>
        <p:nvSpPr>
          <p:cNvPr id="3" name="Content Placeholder 2">
            <a:extLst>
              <a:ext uri="{FF2B5EF4-FFF2-40B4-BE49-F238E27FC236}">
                <a16:creationId xmlns:a16="http://schemas.microsoft.com/office/drawing/2014/main" id="{66AD5C9E-ADA8-BCAE-DA4E-4800010D0836}"/>
              </a:ext>
            </a:extLst>
          </p:cNvPr>
          <p:cNvSpPr>
            <a:spLocks noGrp="1"/>
          </p:cNvSpPr>
          <p:nvPr>
            <p:ph idx="1"/>
          </p:nvPr>
        </p:nvSpPr>
        <p:spPr>
          <a:xfrm>
            <a:off x="838200" y="1442448"/>
            <a:ext cx="10515600" cy="4351338"/>
          </a:xfrm>
        </p:spPr>
        <p:txBody>
          <a:bodyPr>
            <a:noAutofit/>
          </a:bodyPr>
          <a:lstStyle/>
          <a:p>
            <a:pPr algn="l">
              <a:buFont typeface="Arial" panose="020B0604020202020204" pitchFamily="34" charset="0"/>
              <a:buChar char="•"/>
            </a:pPr>
            <a:r>
              <a:rPr lang="en-GB" sz="2000" b="1" i="0" dirty="0">
                <a:solidFill>
                  <a:srgbClr val="374151"/>
                </a:solidFill>
                <a:effectLst/>
                <a:latin typeface="Calibri" panose="020F0502020204030204" pitchFamily="34" charset="0"/>
                <a:cs typeface="Calibri" panose="020F0502020204030204" pitchFamily="34" charset="0"/>
              </a:rPr>
              <a:t>Creating Line Plots with </a:t>
            </a:r>
            <a:r>
              <a:rPr lang="en-GB" sz="2000" b="1" i="0" dirty="0" err="1">
                <a:solidFill>
                  <a:srgbClr val="374151"/>
                </a:solidFill>
                <a:effectLst/>
                <a:latin typeface="Calibri" panose="020F0502020204030204" pitchFamily="34" charset="0"/>
                <a:cs typeface="Calibri" panose="020F0502020204030204" pitchFamily="34" charset="0"/>
              </a:rPr>
              <a:t>plt.plot</a:t>
            </a:r>
            <a:r>
              <a:rPr lang="en-GB" sz="2000" b="1" i="0" dirty="0">
                <a:solidFill>
                  <a:srgbClr val="374151"/>
                </a:solidFill>
                <a:effectLst/>
                <a:latin typeface="Calibri" panose="020F0502020204030204" pitchFamily="34" charset="0"/>
                <a:cs typeface="Calibri" panose="020F0502020204030204" pitchFamily="34" charset="0"/>
              </a:rPr>
              <a:t>()</a:t>
            </a:r>
            <a:endParaRPr lang="en-GB" sz="2000"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The </a:t>
            </a:r>
            <a:r>
              <a:rPr lang="en-GB" sz="2000" b="0" i="0" dirty="0" err="1">
                <a:solidFill>
                  <a:srgbClr val="374151"/>
                </a:solidFill>
                <a:effectLst/>
                <a:latin typeface="Calibri" panose="020F0502020204030204" pitchFamily="34" charset="0"/>
                <a:cs typeface="Calibri" panose="020F0502020204030204" pitchFamily="34" charset="0"/>
              </a:rPr>
              <a:t>plt.plot</a:t>
            </a:r>
            <a:r>
              <a:rPr lang="en-GB" sz="2000" b="0" i="0" dirty="0">
                <a:solidFill>
                  <a:srgbClr val="374151"/>
                </a:solidFill>
                <a:effectLst/>
                <a:latin typeface="Calibri" panose="020F0502020204030204" pitchFamily="34" charset="0"/>
                <a:cs typeface="Calibri" panose="020F0502020204030204" pitchFamily="34" charset="0"/>
              </a:rPr>
              <a:t>() function is used to create line plots in Matplotlib.</a:t>
            </a: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Provide the x and y data as arguments to the function to generate the plot.</a:t>
            </a:r>
          </a:p>
          <a:p>
            <a:pPr marL="457200" lvl="1" indent="0" algn="l">
              <a:buNone/>
            </a:pPr>
            <a:endParaRPr lang="en-GB" sz="2000"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sz="2000" b="1" i="0" dirty="0">
                <a:solidFill>
                  <a:srgbClr val="374151"/>
                </a:solidFill>
                <a:effectLst/>
                <a:latin typeface="Calibri" panose="020F0502020204030204" pitchFamily="34" charset="0"/>
                <a:cs typeface="Calibri" panose="020F0502020204030204" pitchFamily="34" charset="0"/>
              </a:rPr>
              <a:t>Customizing Line Styles, </a:t>
            </a:r>
            <a:r>
              <a:rPr lang="en-GB" sz="2000" b="1" i="0" dirty="0" err="1">
                <a:solidFill>
                  <a:srgbClr val="374151"/>
                </a:solidFill>
                <a:effectLst/>
                <a:latin typeface="Calibri" panose="020F0502020204030204" pitchFamily="34" charset="0"/>
                <a:cs typeface="Calibri" panose="020F0502020204030204" pitchFamily="34" charset="0"/>
              </a:rPr>
              <a:t>Colors</a:t>
            </a:r>
            <a:r>
              <a:rPr lang="en-GB" sz="2000" b="1" i="0" dirty="0">
                <a:solidFill>
                  <a:srgbClr val="374151"/>
                </a:solidFill>
                <a:effectLst/>
                <a:latin typeface="Calibri" panose="020F0502020204030204" pitchFamily="34" charset="0"/>
                <a:cs typeface="Calibri" panose="020F0502020204030204" pitchFamily="34" charset="0"/>
              </a:rPr>
              <a:t>, and Markers</a:t>
            </a:r>
            <a:endParaRPr lang="en-GB" sz="2000"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Control the appearance of the line using </a:t>
            </a:r>
            <a:r>
              <a:rPr lang="en-GB" sz="2000" b="0" i="0" dirty="0" err="1">
                <a:solidFill>
                  <a:srgbClr val="374151"/>
                </a:solidFill>
                <a:effectLst/>
                <a:latin typeface="Calibri" panose="020F0502020204030204" pitchFamily="34" charset="0"/>
                <a:cs typeface="Calibri" panose="020F0502020204030204" pitchFamily="34" charset="0"/>
              </a:rPr>
              <a:t>linestyle</a:t>
            </a:r>
            <a:r>
              <a:rPr lang="en-GB" sz="2000" b="0" i="0" dirty="0">
                <a:solidFill>
                  <a:srgbClr val="374151"/>
                </a:solidFill>
                <a:effectLst/>
                <a:latin typeface="Calibri" panose="020F0502020204030204" pitchFamily="34" charset="0"/>
                <a:cs typeface="Calibri" panose="020F0502020204030204" pitchFamily="34" charset="0"/>
              </a:rPr>
              <a:t>, </a:t>
            </a:r>
            <a:r>
              <a:rPr lang="en-GB" sz="2000" b="0" i="0" dirty="0" err="1">
                <a:solidFill>
                  <a:srgbClr val="374151"/>
                </a:solidFill>
                <a:effectLst/>
                <a:latin typeface="Calibri" panose="020F0502020204030204" pitchFamily="34" charset="0"/>
                <a:cs typeface="Calibri" panose="020F0502020204030204" pitchFamily="34" charset="0"/>
              </a:rPr>
              <a:t>color</a:t>
            </a:r>
            <a:r>
              <a:rPr lang="en-GB" sz="2000" b="0" i="0" dirty="0">
                <a:solidFill>
                  <a:srgbClr val="374151"/>
                </a:solidFill>
                <a:effectLst/>
                <a:latin typeface="Calibri" panose="020F0502020204030204" pitchFamily="34" charset="0"/>
                <a:cs typeface="Calibri" panose="020F0502020204030204" pitchFamily="34" charset="0"/>
              </a:rPr>
              <a:t>, and marker parameters.</a:t>
            </a:r>
          </a:p>
          <a:p>
            <a:pPr marL="742950" lvl="1" indent="-285750" algn="l">
              <a:buFont typeface="Arial" panose="020B0604020202020204" pitchFamily="34" charset="0"/>
              <a:buChar char="•"/>
            </a:pPr>
            <a:r>
              <a:rPr lang="en-GB" sz="2000" b="0" i="0" dirty="0" err="1">
                <a:solidFill>
                  <a:srgbClr val="374151"/>
                </a:solidFill>
                <a:effectLst/>
                <a:latin typeface="Calibri" panose="020F0502020204030204" pitchFamily="34" charset="0"/>
                <a:cs typeface="Calibri" panose="020F0502020204030204" pitchFamily="34" charset="0"/>
              </a:rPr>
              <a:t>linestyle</a:t>
            </a:r>
            <a:r>
              <a:rPr lang="en-GB" sz="2000" b="0" i="0" dirty="0">
                <a:solidFill>
                  <a:srgbClr val="374151"/>
                </a:solidFill>
                <a:effectLst/>
                <a:latin typeface="Calibri" panose="020F0502020204030204" pitchFamily="34" charset="0"/>
                <a:cs typeface="Calibri" panose="020F0502020204030204" pitchFamily="34" charset="0"/>
              </a:rPr>
              <a:t>: Set the style of the line (e.g., '-', '--', '-.', ':').</a:t>
            </a:r>
          </a:p>
          <a:p>
            <a:pPr marL="742950" lvl="1" indent="-285750" algn="l">
              <a:buFont typeface="Arial" panose="020B0604020202020204" pitchFamily="34" charset="0"/>
              <a:buChar char="•"/>
            </a:pPr>
            <a:r>
              <a:rPr lang="en-GB" sz="2000" b="0" i="0" dirty="0" err="1">
                <a:solidFill>
                  <a:srgbClr val="374151"/>
                </a:solidFill>
                <a:effectLst/>
                <a:latin typeface="Calibri" panose="020F0502020204030204" pitchFamily="34" charset="0"/>
                <a:cs typeface="Calibri" panose="020F0502020204030204" pitchFamily="34" charset="0"/>
              </a:rPr>
              <a:t>color</a:t>
            </a:r>
            <a:r>
              <a:rPr lang="en-GB" sz="2000" b="0" i="0" dirty="0">
                <a:solidFill>
                  <a:srgbClr val="374151"/>
                </a:solidFill>
                <a:effectLst/>
                <a:latin typeface="Calibri" panose="020F0502020204030204" pitchFamily="34" charset="0"/>
                <a:cs typeface="Calibri" panose="020F0502020204030204" pitchFamily="34" charset="0"/>
              </a:rPr>
              <a:t>: Define the </a:t>
            </a:r>
            <a:r>
              <a:rPr lang="en-GB" sz="2000" b="0" i="0" dirty="0" err="1">
                <a:solidFill>
                  <a:srgbClr val="374151"/>
                </a:solidFill>
                <a:effectLst/>
                <a:latin typeface="Calibri" panose="020F0502020204030204" pitchFamily="34" charset="0"/>
                <a:cs typeface="Calibri" panose="020F0502020204030204" pitchFamily="34" charset="0"/>
              </a:rPr>
              <a:t>color</a:t>
            </a:r>
            <a:r>
              <a:rPr lang="en-GB" sz="2000" b="0" i="0" dirty="0">
                <a:solidFill>
                  <a:srgbClr val="374151"/>
                </a:solidFill>
                <a:effectLst/>
                <a:latin typeface="Calibri" panose="020F0502020204030204" pitchFamily="34" charset="0"/>
                <a:cs typeface="Calibri" panose="020F0502020204030204" pitchFamily="34" charset="0"/>
              </a:rPr>
              <a:t> of the line (e.g., 'b' for blue, 'r' for red).</a:t>
            </a: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marker: Add markers on data points to make them stand out (e.g., 'o' for circles, '^' for triangles).</a:t>
            </a:r>
          </a:p>
          <a:p>
            <a:pPr marL="457200" lvl="1" indent="0" algn="l">
              <a:buNone/>
            </a:pPr>
            <a:endParaRPr lang="en-GB" sz="2000" b="0" i="0" dirty="0">
              <a:solidFill>
                <a:srgbClr val="37415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GB" sz="2000" b="1" i="0" dirty="0">
                <a:solidFill>
                  <a:srgbClr val="374151"/>
                </a:solidFill>
                <a:effectLst/>
                <a:latin typeface="Calibri" panose="020F0502020204030204" pitchFamily="34" charset="0"/>
                <a:cs typeface="Calibri" panose="020F0502020204030204" pitchFamily="34" charset="0"/>
              </a:rPr>
              <a:t>Adding Labels and Titles</a:t>
            </a:r>
            <a:endParaRPr lang="en-GB" sz="2000" b="0" i="0" dirty="0">
              <a:solidFill>
                <a:srgbClr val="374151"/>
              </a:solidFill>
              <a:effectLst/>
              <a:latin typeface="Calibri" panose="020F0502020204030204" pitchFamily="34" charset="0"/>
              <a:cs typeface="Calibri" panose="020F0502020204030204" pitchFamily="34" charset="0"/>
            </a:endParaRP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Enhance the plot's readability by adding labels and titles using </a:t>
            </a:r>
            <a:r>
              <a:rPr lang="en-GB" sz="2000" b="0" i="0" dirty="0" err="1">
                <a:solidFill>
                  <a:srgbClr val="374151"/>
                </a:solidFill>
                <a:effectLst/>
                <a:latin typeface="Calibri" panose="020F0502020204030204" pitchFamily="34" charset="0"/>
                <a:cs typeface="Calibri" panose="020F0502020204030204" pitchFamily="34" charset="0"/>
              </a:rPr>
              <a:t>plt.xlabel</a:t>
            </a:r>
            <a:r>
              <a:rPr lang="en-GB" sz="2000" b="0" i="0" dirty="0">
                <a:solidFill>
                  <a:srgbClr val="374151"/>
                </a:solidFill>
                <a:effectLst/>
                <a:latin typeface="Calibri" panose="020F0502020204030204" pitchFamily="34" charset="0"/>
                <a:cs typeface="Calibri" panose="020F0502020204030204" pitchFamily="34" charset="0"/>
              </a:rPr>
              <a:t>(), </a:t>
            </a:r>
            <a:r>
              <a:rPr lang="en-GB" sz="2000" b="0" i="0" dirty="0" err="1">
                <a:solidFill>
                  <a:srgbClr val="374151"/>
                </a:solidFill>
                <a:effectLst/>
                <a:latin typeface="Calibri" panose="020F0502020204030204" pitchFamily="34" charset="0"/>
                <a:cs typeface="Calibri" panose="020F0502020204030204" pitchFamily="34" charset="0"/>
              </a:rPr>
              <a:t>plt.ylabel</a:t>
            </a:r>
            <a:r>
              <a:rPr lang="en-GB" sz="2000" b="0" i="0" dirty="0">
                <a:solidFill>
                  <a:srgbClr val="374151"/>
                </a:solidFill>
                <a:effectLst/>
                <a:latin typeface="Calibri" panose="020F0502020204030204" pitchFamily="34" charset="0"/>
                <a:cs typeface="Calibri" panose="020F0502020204030204" pitchFamily="34" charset="0"/>
              </a:rPr>
              <a:t>(), and </a:t>
            </a:r>
            <a:r>
              <a:rPr lang="en-GB" sz="2000" b="0" i="0" dirty="0" err="1">
                <a:solidFill>
                  <a:srgbClr val="374151"/>
                </a:solidFill>
                <a:effectLst/>
                <a:latin typeface="Calibri" panose="020F0502020204030204" pitchFamily="34" charset="0"/>
                <a:cs typeface="Calibri" panose="020F0502020204030204" pitchFamily="34" charset="0"/>
              </a:rPr>
              <a:t>plt.title</a:t>
            </a:r>
            <a:r>
              <a:rPr lang="en-GB" sz="2000" b="0" i="0" dirty="0">
                <a:solidFill>
                  <a:srgbClr val="374151"/>
                </a:solidFill>
                <a:effectLst/>
                <a:latin typeface="Calibri" panose="020F0502020204030204" pitchFamily="34" charset="0"/>
                <a:cs typeface="Calibri" panose="020F0502020204030204" pitchFamily="34" charset="0"/>
              </a:rPr>
              <a:t>().</a:t>
            </a:r>
          </a:p>
          <a:p>
            <a:pPr marL="742950" lvl="1" indent="-285750" algn="l">
              <a:buFont typeface="Arial" panose="020B0604020202020204" pitchFamily="34" charset="0"/>
              <a:buChar char="•"/>
            </a:pPr>
            <a:r>
              <a:rPr lang="en-GB" sz="2000" b="0" i="0" dirty="0">
                <a:solidFill>
                  <a:srgbClr val="374151"/>
                </a:solidFill>
                <a:effectLst/>
                <a:latin typeface="Calibri" panose="020F0502020204030204" pitchFamily="34" charset="0"/>
                <a:cs typeface="Calibri" panose="020F0502020204030204" pitchFamily="34" charset="0"/>
              </a:rPr>
              <a:t>Provide meaningful descriptions for the x and y axes and give the plot a descriptive title.</a:t>
            </a:r>
          </a:p>
          <a:p>
            <a:pPr marL="0" indent="0">
              <a:buNone/>
            </a:pPr>
            <a:endParaRPr lang="en-NG" sz="2000" dirty="0"/>
          </a:p>
        </p:txBody>
      </p:sp>
    </p:spTree>
    <p:extLst>
      <p:ext uri="{BB962C8B-B14F-4D97-AF65-F5344CB8AC3E}">
        <p14:creationId xmlns:p14="http://schemas.microsoft.com/office/powerpoint/2010/main" val="427617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931148-E77A-5AC1-154C-A57DE550B8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Sample Code</a:t>
            </a:r>
          </a:p>
        </p:txBody>
      </p:sp>
      <p:pic>
        <p:nvPicPr>
          <p:cNvPr id="4" name="Content Placeholder 3">
            <a:extLst>
              <a:ext uri="{FF2B5EF4-FFF2-40B4-BE49-F238E27FC236}">
                <a16:creationId xmlns:a16="http://schemas.microsoft.com/office/drawing/2014/main" id="{14A74EA6-85FC-525C-3B16-66799DD99422}"/>
              </a:ext>
            </a:extLst>
          </p:cNvPr>
          <p:cNvPicPr>
            <a:picLocks noGrp="1" noChangeAspect="1"/>
          </p:cNvPicPr>
          <p:nvPr>
            <p:ph idx="1"/>
          </p:nvPr>
        </p:nvPicPr>
        <p:blipFill>
          <a:blip r:embed="rId2"/>
          <a:stretch>
            <a:fillRect/>
          </a:stretch>
        </p:blipFill>
        <p:spPr>
          <a:xfrm>
            <a:off x="4777316" y="1563143"/>
            <a:ext cx="6780700" cy="3729384"/>
          </a:xfrm>
          <a:prstGeom prst="rect">
            <a:avLst/>
          </a:prstGeom>
        </p:spPr>
      </p:pic>
    </p:spTree>
    <p:extLst>
      <p:ext uri="{BB962C8B-B14F-4D97-AF65-F5344CB8AC3E}">
        <p14:creationId xmlns:p14="http://schemas.microsoft.com/office/powerpoint/2010/main" val="3765202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5943</TotalTime>
  <Words>1971</Words>
  <Application>Microsoft Macintosh PowerPoint</Application>
  <PresentationFormat>Widescreen</PresentationFormat>
  <Paragraphs>213</Paragraphs>
  <Slides>31</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Söhne</vt:lpstr>
      <vt:lpstr>Office Theme</vt:lpstr>
      <vt:lpstr>Matplotlib</vt:lpstr>
      <vt:lpstr>Adebayo Olaonipekun </vt:lpstr>
      <vt:lpstr>Matplotlib: Introduction</vt:lpstr>
      <vt:lpstr>The Importance of Data Visualization</vt:lpstr>
      <vt:lpstr>Installing &amp; Importing Matplotlib</vt:lpstr>
      <vt:lpstr>The Basics of Matplotlib</vt:lpstr>
      <vt:lpstr>Sample Code</vt:lpstr>
      <vt:lpstr>Line Plots</vt:lpstr>
      <vt:lpstr>Sample Code</vt:lpstr>
      <vt:lpstr>Scatter Plots</vt:lpstr>
      <vt:lpstr>Sample Code</vt:lpstr>
      <vt:lpstr>Bar Plots</vt:lpstr>
      <vt:lpstr>Sample Code</vt:lpstr>
      <vt:lpstr>Histograms </vt:lpstr>
      <vt:lpstr>Sample Code</vt:lpstr>
      <vt:lpstr>Pie Charts </vt:lpstr>
      <vt:lpstr>Sample Code</vt:lpstr>
      <vt:lpstr>Subplots</vt:lpstr>
      <vt:lpstr>Sample Code</vt:lpstr>
      <vt:lpstr>Adding Annotations </vt:lpstr>
      <vt:lpstr>Adding Annotations (Cont.)</vt:lpstr>
      <vt:lpstr>Sample Code</vt:lpstr>
      <vt:lpstr>Customizing the Appearance  </vt:lpstr>
      <vt:lpstr>Sample Code</vt:lpstr>
      <vt:lpstr>Saving and Exporting Plots </vt:lpstr>
      <vt:lpstr>Sample Code</vt:lpstr>
      <vt:lpstr>Advanced Plot Types (Optional) </vt:lpstr>
      <vt:lpstr>Sample Code</vt:lpstr>
      <vt:lpstr>More Resources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Adebayo Olaonipekun</dc:creator>
  <cp:lastModifiedBy>Adebayo Olaonipekun</cp:lastModifiedBy>
  <cp:revision>7</cp:revision>
  <dcterms:created xsi:type="dcterms:W3CDTF">2023-05-23T12:14:31Z</dcterms:created>
  <dcterms:modified xsi:type="dcterms:W3CDTF">2023-07-28T02:01:56Z</dcterms:modified>
</cp:coreProperties>
</file>