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96" r:id="rId3"/>
    <p:sldId id="297" r:id="rId4"/>
    <p:sldId id="298" r:id="rId5"/>
    <p:sldId id="299" r:id="rId6"/>
    <p:sldId id="256" r:id="rId7"/>
    <p:sldId id="257" r:id="rId8"/>
    <p:sldId id="258" r:id="rId9"/>
    <p:sldId id="259" r:id="rId10"/>
    <p:sldId id="260" r:id="rId11"/>
    <p:sldId id="261" r:id="rId12"/>
    <p:sldId id="300" r:id="rId13"/>
    <p:sldId id="266" r:id="rId14"/>
    <p:sldId id="267" r:id="rId15"/>
    <p:sldId id="268" r:id="rId16"/>
    <p:sldId id="301" r:id="rId17"/>
    <p:sldId id="302" r:id="rId18"/>
    <p:sldId id="303" r:id="rId19"/>
    <p:sldId id="275" r:id="rId20"/>
    <p:sldId id="304" r:id="rId21"/>
    <p:sldId id="305" r:id="rId22"/>
    <p:sldId id="307" r:id="rId23"/>
    <p:sldId id="308" r:id="rId24"/>
    <p:sldId id="309" r:id="rId25"/>
    <p:sldId id="310" r:id="rId26"/>
    <p:sldId id="311" r:id="rId27"/>
    <p:sldId id="312" r:id="rId28"/>
    <p:sldId id="352" r:id="rId29"/>
    <p:sldId id="353" r:id="rId30"/>
    <p:sldId id="354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8B566EA-2376-44C8-A84D-5D2E20A3BC9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548A996-172A-475B-A31E-29260BDFD4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6EA-2376-44C8-A84D-5D2E20A3BC9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A996-172A-475B-A31E-29260BDFD4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6EA-2376-44C8-A84D-5D2E20A3BC9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A996-172A-475B-A31E-29260BDFD4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6EA-2376-44C8-A84D-5D2E20A3BC9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A996-172A-475B-A31E-29260BDFD4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8B566EA-2376-44C8-A84D-5D2E20A3BC9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548A996-172A-475B-A31E-29260BDFD4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6EA-2376-44C8-A84D-5D2E20A3BC9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A996-172A-475B-A31E-29260BDFD4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6EA-2376-44C8-A84D-5D2E20A3BC9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A996-172A-475B-A31E-29260BDFD4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6EA-2376-44C8-A84D-5D2E20A3BC9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A996-172A-475B-A31E-29260BDFD4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6EA-2376-44C8-A84D-5D2E20A3BC9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A996-172A-475B-A31E-29260BDFD4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6EA-2376-44C8-A84D-5D2E20A3BC9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A996-172A-475B-A31E-29260BDFD4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6EA-2376-44C8-A84D-5D2E20A3BC9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A996-172A-475B-A31E-29260BDFD4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B566EA-2376-44C8-A84D-5D2E20A3BC9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548A996-172A-475B-A31E-29260BDFD4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上节回顾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4494" y="148478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数据结构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1570" y="148478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算法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7296" y="2420887"/>
            <a:ext cx="615553" cy="1781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逻辑结构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3876" y="2408868"/>
            <a:ext cx="1927379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存储结构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7901" y="2420888"/>
            <a:ext cx="615553" cy="1767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运算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520" y="4869160"/>
            <a:ext cx="276999" cy="122413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集合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8519" y="4869160"/>
            <a:ext cx="276999" cy="122413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线性结构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5518" y="4869160"/>
            <a:ext cx="276999" cy="122413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树状结构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2517" y="4869160"/>
            <a:ext cx="276999" cy="122413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图状结构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91271" y="4869160"/>
            <a:ext cx="276999" cy="122413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内容存储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68270" y="4869160"/>
            <a:ext cx="276999" cy="122413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关系存储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45269" y="4869160"/>
            <a:ext cx="276999" cy="122413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附加存储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60767" y="4869160"/>
            <a:ext cx="276999" cy="122413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顺序存储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30876" y="4869160"/>
            <a:ext cx="276999" cy="122413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链式存储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07875" y="4869160"/>
            <a:ext cx="276999" cy="122413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索引存储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82757" y="4869160"/>
            <a:ext cx="276999" cy="122413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散列存储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9948" y="4869160"/>
            <a:ext cx="276999" cy="122413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加工型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88174" y="4869160"/>
            <a:ext cx="276999" cy="122413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引用型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99991" y="3371028"/>
            <a:ext cx="803524" cy="83099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vert="horz"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存储内容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2460" y="3356992"/>
            <a:ext cx="828883" cy="83099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vert="horz"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存储方式</a:t>
            </a:r>
          </a:p>
        </p:txBody>
      </p:sp>
      <p:cxnSp>
        <p:nvCxnSpPr>
          <p:cNvPr id="27" name="肘形连接符 26"/>
          <p:cNvCxnSpPr>
            <a:stCxn id="8" idx="2"/>
            <a:endCxn id="11" idx="0"/>
          </p:cNvCxnSpPr>
          <p:nvPr/>
        </p:nvCxnSpPr>
        <p:spPr>
          <a:xfrm rot="5400000">
            <a:off x="263979" y="4328066"/>
            <a:ext cx="667136" cy="415053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8" idx="2"/>
            <a:endCxn id="12" idx="0"/>
          </p:cNvCxnSpPr>
          <p:nvPr/>
        </p:nvCxnSpPr>
        <p:spPr>
          <a:xfrm rot="5400000">
            <a:off x="402478" y="4466565"/>
            <a:ext cx="667136" cy="13805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8" idx="2"/>
            <a:endCxn id="13" idx="0"/>
          </p:cNvCxnSpPr>
          <p:nvPr/>
        </p:nvCxnSpPr>
        <p:spPr>
          <a:xfrm rot="16200000" flipH="1">
            <a:off x="540977" y="4466119"/>
            <a:ext cx="667136" cy="13894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8" idx="2"/>
            <a:endCxn id="14" idx="0"/>
          </p:cNvCxnSpPr>
          <p:nvPr/>
        </p:nvCxnSpPr>
        <p:spPr>
          <a:xfrm rot="16200000" flipH="1">
            <a:off x="679477" y="4327620"/>
            <a:ext cx="667136" cy="41594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15" idx="0"/>
          </p:cNvCxnSpPr>
          <p:nvPr/>
        </p:nvCxnSpPr>
        <p:spPr>
          <a:xfrm rot="5400000">
            <a:off x="1432195" y="4399601"/>
            <a:ext cx="667135" cy="271982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4" idx="2"/>
            <a:endCxn id="16" idx="0"/>
          </p:cNvCxnSpPr>
          <p:nvPr/>
        </p:nvCxnSpPr>
        <p:spPr>
          <a:xfrm rot="16200000" flipH="1">
            <a:off x="1570694" y="4533083"/>
            <a:ext cx="667135" cy="501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4" idx="2"/>
            <a:endCxn id="17" idx="0"/>
          </p:cNvCxnSpPr>
          <p:nvPr/>
        </p:nvCxnSpPr>
        <p:spPr>
          <a:xfrm rot="16200000" flipH="1">
            <a:off x="1709194" y="4394584"/>
            <a:ext cx="667135" cy="2820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25" idx="2"/>
            <a:endCxn id="18" idx="0"/>
          </p:cNvCxnSpPr>
          <p:nvPr/>
        </p:nvCxnSpPr>
        <p:spPr>
          <a:xfrm rot="5400000">
            <a:off x="2462500" y="4324757"/>
            <a:ext cx="681171" cy="40763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25" idx="2"/>
            <a:endCxn id="19" idx="0"/>
          </p:cNvCxnSpPr>
          <p:nvPr/>
        </p:nvCxnSpPr>
        <p:spPr>
          <a:xfrm rot="5400000">
            <a:off x="2597554" y="4459811"/>
            <a:ext cx="681171" cy="13752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5" idx="2"/>
            <a:endCxn id="20" idx="0"/>
          </p:cNvCxnSpPr>
          <p:nvPr/>
        </p:nvCxnSpPr>
        <p:spPr>
          <a:xfrm rot="16200000" flipH="1">
            <a:off x="2736053" y="4458837"/>
            <a:ext cx="681171" cy="139473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25" idx="2"/>
            <a:endCxn id="21" idx="0"/>
          </p:cNvCxnSpPr>
          <p:nvPr/>
        </p:nvCxnSpPr>
        <p:spPr>
          <a:xfrm rot="16200000" flipH="1">
            <a:off x="2873494" y="4321396"/>
            <a:ext cx="681171" cy="41435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10" idx="2"/>
            <a:endCxn id="22" idx="0"/>
          </p:cNvCxnSpPr>
          <p:nvPr/>
        </p:nvCxnSpPr>
        <p:spPr>
          <a:xfrm rot="5400000">
            <a:off x="3571477" y="4454959"/>
            <a:ext cx="681172" cy="14723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10" idx="2"/>
            <a:endCxn id="23" idx="0"/>
          </p:cNvCxnSpPr>
          <p:nvPr/>
        </p:nvCxnSpPr>
        <p:spPr>
          <a:xfrm rot="16200000" flipH="1">
            <a:off x="3715590" y="4458076"/>
            <a:ext cx="681172" cy="14099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9" idx="2"/>
            <a:endCxn id="24" idx="0"/>
          </p:cNvCxnSpPr>
          <p:nvPr/>
        </p:nvCxnSpPr>
        <p:spPr>
          <a:xfrm rot="5400000">
            <a:off x="1960190" y="2873652"/>
            <a:ext cx="438940" cy="5558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9" idx="2"/>
            <a:endCxn id="25" idx="0"/>
          </p:cNvCxnSpPr>
          <p:nvPr/>
        </p:nvCxnSpPr>
        <p:spPr>
          <a:xfrm rot="16200000" flipH="1">
            <a:off x="2519782" y="2869872"/>
            <a:ext cx="424904" cy="54933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6" idx="2"/>
            <a:endCxn id="8" idx="0"/>
          </p:cNvCxnSpPr>
          <p:nvPr/>
        </p:nvCxnSpPr>
        <p:spPr>
          <a:xfrm rot="5400000">
            <a:off x="1455655" y="1418977"/>
            <a:ext cx="351328" cy="1652492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6" idx="2"/>
            <a:endCxn id="9" idx="0"/>
          </p:cNvCxnSpPr>
          <p:nvPr/>
        </p:nvCxnSpPr>
        <p:spPr>
          <a:xfrm rot="16200000" flipH="1">
            <a:off x="2287911" y="2239212"/>
            <a:ext cx="339309" cy="1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" idx="2"/>
            <a:endCxn id="10" idx="0"/>
          </p:cNvCxnSpPr>
          <p:nvPr/>
        </p:nvCxnSpPr>
        <p:spPr>
          <a:xfrm rot="16200000" flipH="1">
            <a:off x="3045957" y="1481166"/>
            <a:ext cx="351329" cy="1528113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874137" y="2420887"/>
            <a:ext cx="615553" cy="1781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五大特性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242627" y="2420887"/>
            <a:ext cx="615553" cy="1781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评价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499992" y="4869160"/>
            <a:ext cx="251817" cy="792088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输入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776991" y="4869160"/>
            <a:ext cx="251817" cy="792088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输出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053990" y="4869160"/>
            <a:ext cx="251817" cy="792088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有穷性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330989" y="4869160"/>
            <a:ext cx="251817" cy="792088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确定性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07988" y="4869160"/>
            <a:ext cx="251817" cy="792088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可行性</a:t>
            </a:r>
          </a:p>
        </p:txBody>
      </p:sp>
      <p:cxnSp>
        <p:nvCxnSpPr>
          <p:cNvPr id="90" name="肘形连接符 89"/>
          <p:cNvCxnSpPr>
            <a:stCxn id="80" idx="2"/>
            <a:endCxn id="84" idx="0"/>
          </p:cNvCxnSpPr>
          <p:nvPr/>
        </p:nvCxnSpPr>
        <p:spPr>
          <a:xfrm rot="5400000">
            <a:off x="4570340" y="4257586"/>
            <a:ext cx="667136" cy="556013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80" idx="2"/>
            <a:endCxn id="85" idx="0"/>
          </p:cNvCxnSpPr>
          <p:nvPr/>
        </p:nvCxnSpPr>
        <p:spPr>
          <a:xfrm rot="5400000">
            <a:off x="4708839" y="4396085"/>
            <a:ext cx="667136" cy="27901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80" idx="2"/>
            <a:endCxn id="86" idx="0"/>
          </p:cNvCxnSpPr>
          <p:nvPr/>
        </p:nvCxnSpPr>
        <p:spPr>
          <a:xfrm rot="5400000">
            <a:off x="4847339" y="4534585"/>
            <a:ext cx="667136" cy="201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80" idx="2"/>
            <a:endCxn id="87" idx="0"/>
          </p:cNvCxnSpPr>
          <p:nvPr/>
        </p:nvCxnSpPr>
        <p:spPr>
          <a:xfrm rot="16200000" flipH="1">
            <a:off x="4985838" y="4398100"/>
            <a:ext cx="667136" cy="27498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80" idx="2"/>
            <a:endCxn id="88" idx="0"/>
          </p:cNvCxnSpPr>
          <p:nvPr/>
        </p:nvCxnSpPr>
        <p:spPr>
          <a:xfrm rot="16200000" flipH="1">
            <a:off x="5124337" y="4259600"/>
            <a:ext cx="667136" cy="551983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910581" y="2408868"/>
            <a:ext cx="1927379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描述方式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916696" y="3371028"/>
            <a:ext cx="803524" cy="83099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vert="horz"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图表方式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009165" y="3356992"/>
            <a:ext cx="828883" cy="83099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vert="horz"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语言方式</a:t>
            </a:r>
          </a:p>
        </p:txBody>
      </p:sp>
      <p:cxnSp>
        <p:nvCxnSpPr>
          <p:cNvPr id="115" name="肘形连接符 114"/>
          <p:cNvCxnSpPr>
            <a:stCxn id="112" idx="2"/>
            <a:endCxn id="113" idx="0"/>
          </p:cNvCxnSpPr>
          <p:nvPr/>
        </p:nvCxnSpPr>
        <p:spPr>
          <a:xfrm rot="5400000">
            <a:off x="6376895" y="2873652"/>
            <a:ext cx="438940" cy="5558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连接符 115"/>
          <p:cNvCxnSpPr>
            <a:stCxn id="112" idx="2"/>
            <a:endCxn id="114" idx="0"/>
          </p:cNvCxnSpPr>
          <p:nvPr/>
        </p:nvCxnSpPr>
        <p:spPr>
          <a:xfrm rot="16200000" flipH="1">
            <a:off x="6936487" y="2869872"/>
            <a:ext cx="424904" cy="54933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039084" y="4869160"/>
            <a:ext cx="276999" cy="792088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流程图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19110" y="4869160"/>
            <a:ext cx="276999" cy="792088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N-S</a:t>
            </a:r>
            <a:r>
              <a:rPr lang="zh-CN" altLang="en-US" dirty="0">
                <a:solidFill>
                  <a:srgbClr val="7030A0"/>
                </a:solidFill>
              </a:rPr>
              <a:t>图</a:t>
            </a:r>
          </a:p>
        </p:txBody>
      </p:sp>
      <p:cxnSp>
        <p:nvCxnSpPr>
          <p:cNvPr id="121" name="肘形连接符 120"/>
          <p:cNvCxnSpPr>
            <a:stCxn id="113" idx="2"/>
            <a:endCxn id="118" idx="0"/>
          </p:cNvCxnSpPr>
          <p:nvPr/>
        </p:nvCxnSpPr>
        <p:spPr>
          <a:xfrm rot="5400000">
            <a:off x="5914454" y="4465155"/>
            <a:ext cx="667135" cy="14087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113" idx="2"/>
            <a:endCxn id="119" idx="0"/>
          </p:cNvCxnSpPr>
          <p:nvPr/>
        </p:nvCxnSpPr>
        <p:spPr>
          <a:xfrm rot="16200000" flipH="1">
            <a:off x="6054467" y="4466016"/>
            <a:ext cx="667135" cy="139152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015590" y="4869160"/>
            <a:ext cx="276999" cy="1008112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自然语言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292589" y="4869160"/>
            <a:ext cx="276999" cy="1008112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伪语言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579088" y="4869160"/>
            <a:ext cx="276999" cy="158417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程序设计语言</a:t>
            </a:r>
          </a:p>
        </p:txBody>
      </p:sp>
      <p:cxnSp>
        <p:nvCxnSpPr>
          <p:cNvPr id="129" name="肘形连接符 128"/>
          <p:cNvCxnSpPr>
            <a:stCxn id="114" idx="2"/>
            <a:endCxn id="125" idx="0"/>
          </p:cNvCxnSpPr>
          <p:nvPr/>
        </p:nvCxnSpPr>
        <p:spPr>
          <a:xfrm rot="5400000">
            <a:off x="6948264" y="4393816"/>
            <a:ext cx="681171" cy="26951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30"/>
          <p:cNvCxnSpPr>
            <a:stCxn id="114" idx="2"/>
            <a:endCxn id="126" idx="0"/>
          </p:cNvCxnSpPr>
          <p:nvPr/>
        </p:nvCxnSpPr>
        <p:spPr>
          <a:xfrm rot="16200000" flipH="1">
            <a:off x="7086763" y="4524833"/>
            <a:ext cx="681171" cy="7482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肘形连接符 132"/>
          <p:cNvCxnSpPr>
            <a:stCxn id="114" idx="2"/>
            <a:endCxn id="127" idx="0"/>
          </p:cNvCxnSpPr>
          <p:nvPr/>
        </p:nvCxnSpPr>
        <p:spPr>
          <a:xfrm rot="16200000" flipH="1">
            <a:off x="7230012" y="4381583"/>
            <a:ext cx="681171" cy="293981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8261692" y="4869160"/>
            <a:ext cx="276999" cy="158417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时间复杂度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8538691" y="4869160"/>
            <a:ext cx="276999" cy="158417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空间复杂度</a:t>
            </a:r>
          </a:p>
        </p:txBody>
      </p:sp>
      <p:cxnSp>
        <p:nvCxnSpPr>
          <p:cNvPr id="138" name="肘形连接符 137"/>
          <p:cNvCxnSpPr>
            <a:stCxn id="82" idx="2"/>
          </p:cNvCxnSpPr>
          <p:nvPr/>
        </p:nvCxnSpPr>
        <p:spPr>
          <a:xfrm rot="5400000">
            <a:off x="8148118" y="4466874"/>
            <a:ext cx="667136" cy="13743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>
            <a:stCxn id="82" idx="2"/>
          </p:cNvCxnSpPr>
          <p:nvPr/>
        </p:nvCxnSpPr>
        <p:spPr>
          <a:xfrm rot="16200000" flipH="1">
            <a:off x="8286617" y="4465811"/>
            <a:ext cx="667136" cy="139562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肘形连接符 141"/>
          <p:cNvCxnSpPr>
            <a:stCxn id="7" idx="2"/>
            <a:endCxn id="80" idx="0"/>
          </p:cNvCxnSpPr>
          <p:nvPr/>
        </p:nvCxnSpPr>
        <p:spPr>
          <a:xfrm rot="5400000">
            <a:off x="5852428" y="1399043"/>
            <a:ext cx="351330" cy="169235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肘形连接符 143"/>
          <p:cNvCxnSpPr>
            <a:stCxn id="7" idx="2"/>
            <a:endCxn id="112" idx="0"/>
          </p:cNvCxnSpPr>
          <p:nvPr/>
        </p:nvCxnSpPr>
        <p:spPr>
          <a:xfrm rot="5400000">
            <a:off x="6704617" y="2239212"/>
            <a:ext cx="339311" cy="1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肘形连接符 145"/>
          <p:cNvCxnSpPr>
            <a:stCxn id="7" idx="2"/>
            <a:endCxn id="82" idx="0"/>
          </p:cNvCxnSpPr>
          <p:nvPr/>
        </p:nvCxnSpPr>
        <p:spPr>
          <a:xfrm rot="16200000" flipH="1">
            <a:off x="7536673" y="1407156"/>
            <a:ext cx="351330" cy="1676132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7956376" y="2069559"/>
            <a:ext cx="1152128" cy="4167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52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80" grpId="0" animBg="1"/>
      <p:bldP spid="82" grpId="0" animBg="1"/>
      <p:bldP spid="84" grpId="0"/>
      <p:bldP spid="85" grpId="0"/>
      <p:bldP spid="86" grpId="0"/>
      <p:bldP spid="87" grpId="0"/>
      <p:bldP spid="88" grpId="0"/>
      <p:bldP spid="112" grpId="0" animBg="1"/>
      <p:bldP spid="113" grpId="0" animBg="1"/>
      <p:bldP spid="114" grpId="0" animBg="1"/>
      <p:bldP spid="118" grpId="0"/>
      <p:bldP spid="119" grpId="0"/>
      <p:bldP spid="125" grpId="0"/>
      <p:bldP spid="126" grpId="0"/>
      <p:bldP spid="127" grpId="0"/>
      <p:bldP spid="135" grpId="0"/>
      <p:bldP spid="136" grpId="0"/>
      <p:bldP spid="14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1.3.2 </a:t>
            </a:r>
            <a:r>
              <a:rPr lang="zh-CN" altLang="en-US"/>
              <a:t>时间复杂度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/>
              <a:t>执行算法的快慢与什么有关？</a:t>
            </a:r>
            <a:endParaRPr lang="en-US" altLang="zh-CN" dirty="0"/>
          </a:p>
          <a:p>
            <a:pPr marL="0" indent="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）硬件因素：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执行指令的速度：</a:t>
            </a:r>
            <a:r>
              <a:rPr lang="en-US" altLang="zh-CN" dirty="0"/>
              <a:t>500MHz CPU &lt; 2GHz CPU &lt; GPU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数据传输的速度：机械硬盘 </a:t>
            </a:r>
            <a:r>
              <a:rPr lang="en-US" altLang="zh-CN" dirty="0"/>
              <a:t>&lt; </a:t>
            </a:r>
            <a:r>
              <a:rPr lang="zh-CN" altLang="en-US" dirty="0"/>
              <a:t>固态硬盘；</a:t>
            </a:r>
            <a:r>
              <a:rPr lang="en-US" altLang="zh-CN" dirty="0"/>
              <a:t>32</a:t>
            </a:r>
            <a:r>
              <a:rPr lang="zh-CN" altLang="en-US" dirty="0"/>
              <a:t>位 </a:t>
            </a:r>
            <a:r>
              <a:rPr lang="en-US" altLang="zh-CN" dirty="0"/>
              <a:t>&lt; 64</a:t>
            </a:r>
            <a:r>
              <a:rPr lang="zh-CN" altLang="en-US" dirty="0"/>
              <a:t>位 </a:t>
            </a:r>
            <a:endParaRPr lang="en-US" altLang="zh-CN" dirty="0"/>
          </a:p>
          <a:p>
            <a:pPr marL="0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altLang="zh-CN" dirty="0"/>
          </a:p>
          <a:p>
            <a:pPr marL="0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）软件因素：操作系统、编译质量、编程语言等</a:t>
            </a:r>
            <a:endParaRPr lang="en-US" altLang="zh-CN" dirty="0"/>
          </a:p>
          <a:p>
            <a:pPr marL="0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软硬件环境差别大，要求在相同环境下进行算法评价过于苛刻，也不可行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排除软硬件因素，算法的执行速度随</a:t>
            </a:r>
            <a:r>
              <a:rPr lang="zh-CN" altLang="en-US" dirty="0">
                <a:solidFill>
                  <a:srgbClr val="FF0000"/>
                </a:solidFill>
              </a:rPr>
              <a:t>执行语句数量</a:t>
            </a:r>
            <a:r>
              <a:rPr lang="zh-CN" altLang="en-US" dirty="0"/>
              <a:t>增加而增加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800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1.3.2 </a:t>
            </a:r>
            <a:r>
              <a:rPr lang="zh-CN" altLang="en-US" dirty="0"/>
              <a:t>时间复杂度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频度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每个</a:t>
            </a:r>
            <a:r>
              <a:rPr lang="zh-CN" altLang="en-US" dirty="0"/>
              <a:t>语句执行的次数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算法的时间复杂度</a:t>
            </a:r>
            <a:r>
              <a:rPr lang="zh-CN" altLang="en-US" dirty="0"/>
              <a:t>：算法计算量的大小，即算法中</a:t>
            </a:r>
            <a:r>
              <a:rPr lang="zh-CN" altLang="en-US" dirty="0">
                <a:solidFill>
                  <a:srgbClr val="FF0000"/>
                </a:solidFill>
              </a:rPr>
              <a:t>所有</a:t>
            </a:r>
            <a:r>
              <a:rPr lang="zh-CN" altLang="en-US" dirty="0"/>
              <a:t>语句执行时间之和，用</a:t>
            </a:r>
            <a:r>
              <a:rPr lang="en-US" altLang="zh-CN" dirty="0"/>
              <a:t>T</a:t>
            </a:r>
            <a:r>
              <a:rPr lang="zh-CN" altLang="en-US" dirty="0"/>
              <a:t>表示</a:t>
            </a: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marL="0" indent="0" eaLnBrk="1" hangingPunct="1">
              <a:buFont typeface="Wingdings 3" pitchFamily="18" charset="2"/>
              <a:buNone/>
              <a:defRPr/>
            </a:pPr>
            <a:r>
              <a:rPr lang="zh-CN" altLang="en-US" dirty="0"/>
              <a:t>例：分析下面程序每个语句的频度，并计算该算法的时间复杂度</a:t>
            </a:r>
          </a:p>
        </p:txBody>
      </p:sp>
      <p:graphicFrame>
        <p:nvGraphicFramePr>
          <p:cNvPr id="46084" name="对象 1"/>
          <p:cNvGraphicFramePr>
            <a:graphicFrameLocks noChangeAspect="1"/>
          </p:cNvGraphicFramePr>
          <p:nvPr/>
        </p:nvGraphicFramePr>
        <p:xfrm>
          <a:off x="2422525" y="2636838"/>
          <a:ext cx="431006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1803240" imgH="342720" progId="Equation.DSMT4">
                  <p:embed/>
                </p:oleObj>
              </mc:Choice>
              <mc:Fallback>
                <p:oleObj name="Equation" r:id="rId3" imgW="18032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2636838"/>
                        <a:ext cx="431006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圆角矩形标注 2"/>
          <p:cNvSpPr/>
          <p:nvPr/>
        </p:nvSpPr>
        <p:spPr>
          <a:xfrm>
            <a:off x="5076825" y="2565400"/>
            <a:ext cx="1511300" cy="647700"/>
          </a:xfrm>
          <a:prstGeom prst="wedgeRoundRectCallout">
            <a:avLst>
              <a:gd name="adj1" fmla="val 65840"/>
              <a:gd name="adj2" fmla="val -29212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086" name="TextBox 3"/>
          <p:cNvSpPr txBox="1">
            <a:spLocks noChangeArrowheads="1"/>
          </p:cNvSpPr>
          <p:nvPr/>
        </p:nvSpPr>
        <p:spPr bwMode="auto">
          <a:xfrm>
            <a:off x="6804025" y="2149475"/>
            <a:ext cx="18716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逻辑时间，通常为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396875" y="4652963"/>
            <a:ext cx="2933688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1     for(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=0;i&lt;5;i++)</a:t>
            </a:r>
          </a:p>
          <a:p>
            <a:pPr eaLnBrk="1" hangingPunct="1"/>
            <a:r>
              <a:rPr lang="en-US" altLang="zh-CN" sz="2800" dirty="0"/>
              <a:t>2         s+=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</a:t>
            </a:r>
            <a:endParaRPr lang="zh-CN" altLang="en-US" sz="2800" dirty="0"/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3925888" y="4802305"/>
            <a:ext cx="225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err="1"/>
              <a:t>i</a:t>
            </a:r>
            <a:r>
              <a:rPr lang="en-US" altLang="zh-CN" sz="2400" dirty="0"/>
              <a:t>&lt;5</a:t>
            </a:r>
            <a:r>
              <a:rPr lang="zh-CN" altLang="en-US" sz="2400" dirty="0"/>
              <a:t>，执行了</a:t>
            </a:r>
            <a:r>
              <a:rPr lang="en-US" altLang="zh-CN" sz="2400" dirty="0"/>
              <a:t>6</a:t>
            </a:r>
            <a:r>
              <a:rPr lang="zh-CN" altLang="en-US" sz="2400" dirty="0"/>
              <a:t>次</a:t>
            </a: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3924300" y="4292600"/>
            <a:ext cx="2259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err="1"/>
              <a:t>i</a:t>
            </a:r>
            <a:r>
              <a:rPr lang="en-US" altLang="zh-CN" sz="2400" dirty="0"/>
              <a:t>=0</a:t>
            </a:r>
            <a:r>
              <a:rPr lang="zh-CN" altLang="en-US" sz="2400" dirty="0"/>
              <a:t>，执行了</a:t>
            </a:r>
            <a:r>
              <a:rPr lang="en-US" altLang="zh-CN" sz="2400" dirty="0"/>
              <a:t>1</a:t>
            </a:r>
            <a:r>
              <a:rPr lang="zh-CN" altLang="en-US" sz="2400" dirty="0"/>
              <a:t>次</a:t>
            </a:r>
          </a:p>
        </p:txBody>
      </p:sp>
      <p:sp>
        <p:nvSpPr>
          <p:cNvPr id="16" name="左大括号 15"/>
          <p:cNvSpPr/>
          <p:nvPr/>
        </p:nvSpPr>
        <p:spPr>
          <a:xfrm>
            <a:off x="3513138" y="4508500"/>
            <a:ext cx="411162" cy="1584325"/>
          </a:xfrm>
          <a:prstGeom prst="leftBrace">
            <a:avLst>
              <a:gd name="adj1" fmla="val 8333"/>
              <a:gd name="adj2" fmla="val 2498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TextBox 13"/>
          <p:cNvSpPr txBox="1">
            <a:spLocks noChangeArrowheads="1"/>
          </p:cNvSpPr>
          <p:nvPr/>
        </p:nvSpPr>
        <p:spPr bwMode="auto">
          <a:xfrm>
            <a:off x="3925888" y="5320061"/>
            <a:ext cx="22595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err="1"/>
              <a:t>i</a:t>
            </a:r>
            <a:r>
              <a:rPr lang="en-US" altLang="zh-CN" sz="2400" dirty="0"/>
              <a:t>++</a:t>
            </a:r>
            <a:r>
              <a:rPr lang="zh-CN" altLang="en-US" sz="2400" dirty="0"/>
              <a:t>，执行了</a:t>
            </a:r>
            <a:r>
              <a:rPr lang="en-US" altLang="zh-CN" sz="2400" dirty="0"/>
              <a:t>5</a:t>
            </a:r>
            <a:r>
              <a:rPr lang="zh-CN" altLang="en-US" sz="2400" dirty="0"/>
              <a:t>次</a:t>
            </a:r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3925888" y="5861992"/>
            <a:ext cx="23775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s+=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，执行了</a:t>
            </a:r>
            <a:r>
              <a:rPr lang="en-US" altLang="zh-CN" sz="2400" dirty="0"/>
              <a:t>5</a:t>
            </a:r>
            <a:r>
              <a:rPr lang="zh-CN" altLang="en-US" sz="2400" dirty="0"/>
              <a:t>次</a:t>
            </a:r>
          </a:p>
        </p:txBody>
      </p:sp>
      <p:sp>
        <p:nvSpPr>
          <p:cNvPr id="2" name="右大括号 1"/>
          <p:cNvSpPr/>
          <p:nvPr/>
        </p:nvSpPr>
        <p:spPr>
          <a:xfrm>
            <a:off x="6303462" y="4508500"/>
            <a:ext cx="284663" cy="158432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61619" y="50698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共</a:t>
            </a:r>
            <a:r>
              <a:rPr lang="en-US" altLang="zh-CN" sz="2400" dirty="0"/>
              <a:t>17</a:t>
            </a:r>
            <a:r>
              <a:rPr lang="zh-CN" altLang="en-US" sz="2400" dirty="0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6749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6086" grpId="0"/>
      <p:bldP spid="13" grpId="0" animBg="1"/>
      <p:bldP spid="14" grpId="0"/>
      <p:bldP spid="15" grpId="0"/>
      <p:bldP spid="16" grpId="0" animBg="1"/>
      <p:bldP spid="17" grpId="0"/>
      <p:bldP spid="18" grpId="0"/>
      <p:bldP spid="2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1.3.2 </a:t>
            </a:r>
            <a:r>
              <a:rPr lang="zh-CN" altLang="en-US" dirty="0"/>
              <a:t>时间复杂度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一般地，算法的时间复杂度与要处理的</a:t>
            </a:r>
            <a:r>
              <a:rPr lang="zh-CN" altLang="en-US" dirty="0">
                <a:solidFill>
                  <a:srgbClr val="FF0000"/>
                </a:solidFill>
              </a:rPr>
              <a:t>数据量</a:t>
            </a:r>
            <a:r>
              <a:rPr lang="zh-CN" altLang="en-US" dirty="0"/>
              <a:t>有关</a:t>
            </a: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468313" y="2117700"/>
            <a:ext cx="3408362" cy="310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int fun(</a:t>
            </a:r>
            <a:r>
              <a:rPr lang="en-US" altLang="zh-CN" sz="2800">
                <a:solidFill>
                  <a:srgbClr val="FF0000"/>
                </a:solidFill>
              </a:rPr>
              <a:t>int a[], int n</a:t>
            </a:r>
            <a:r>
              <a:rPr lang="en-US" altLang="zh-CN" sz="2800"/>
              <a:t>)</a:t>
            </a:r>
          </a:p>
          <a:p>
            <a:pPr eaLnBrk="1" hangingPunct="1"/>
            <a:r>
              <a:rPr lang="en-US" altLang="zh-CN" sz="2800"/>
              <a:t>{</a:t>
            </a:r>
          </a:p>
          <a:p>
            <a:pPr eaLnBrk="1" hangingPunct="1"/>
            <a:r>
              <a:rPr lang="en-US" altLang="zh-CN" sz="2800"/>
              <a:t>1     int s=0;</a:t>
            </a:r>
          </a:p>
          <a:p>
            <a:pPr eaLnBrk="1" hangingPunct="1"/>
            <a:r>
              <a:rPr lang="en-US" altLang="zh-CN" sz="2800"/>
              <a:t>2     for(int i=0;i&lt;n;i++)</a:t>
            </a:r>
          </a:p>
          <a:p>
            <a:pPr eaLnBrk="1" hangingPunct="1"/>
            <a:r>
              <a:rPr lang="en-US" altLang="zh-CN" sz="2800"/>
              <a:t>3         s+=a[i];</a:t>
            </a:r>
          </a:p>
          <a:p>
            <a:pPr eaLnBrk="1" hangingPunct="1"/>
            <a:r>
              <a:rPr lang="en-US" altLang="zh-CN" sz="2800"/>
              <a:t>4     return s;</a:t>
            </a:r>
          </a:p>
          <a:p>
            <a:pPr eaLnBrk="1" hangingPunct="1"/>
            <a:r>
              <a:rPr lang="en-US" altLang="zh-CN" sz="2800"/>
              <a:t>}</a:t>
            </a:r>
            <a:endParaRPr lang="zh-CN" altLang="en-US" sz="280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517900" y="2405037"/>
            <a:ext cx="5746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4159250" y="1949931"/>
            <a:ext cx="4421188" cy="83099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输入一个长度为</a:t>
            </a:r>
            <a:r>
              <a:rPr lang="en-US" altLang="zh-CN" sz="2400" dirty="0"/>
              <a:t>n</a:t>
            </a:r>
            <a:r>
              <a:rPr lang="zh-CN" altLang="en-US" sz="2400" dirty="0"/>
              <a:t>的一维数组</a:t>
            </a:r>
            <a:r>
              <a:rPr lang="en-US" altLang="zh-CN" sz="2400" dirty="0"/>
              <a:t>a</a:t>
            </a:r>
            <a:r>
              <a:rPr lang="zh-CN" altLang="en-US" sz="2400" dirty="0"/>
              <a:t>，算法实现</a:t>
            </a:r>
            <a:r>
              <a:rPr lang="en-US" altLang="zh-CN" sz="2400" dirty="0"/>
              <a:t>n</a:t>
            </a:r>
            <a:r>
              <a:rPr lang="zh-CN" altLang="en-US" sz="2400" dirty="0"/>
              <a:t>个数的累加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19"/>
          <p:cNvSpPr txBox="1">
            <a:spLocks noChangeArrowheads="1"/>
          </p:cNvSpPr>
          <p:nvPr/>
        </p:nvSpPr>
        <p:spPr bwMode="auto">
          <a:xfrm>
            <a:off x="4159250" y="3071787"/>
            <a:ext cx="4421188" cy="4619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/>
              <a:t>执行</a:t>
            </a:r>
            <a:r>
              <a:rPr lang="en-US" altLang="zh-CN" sz="2400"/>
              <a:t>1</a:t>
            </a:r>
            <a:r>
              <a:rPr lang="zh-CN" altLang="en-US" sz="2400"/>
              <a:t>次</a:t>
            </a:r>
          </a:p>
        </p:txBody>
      </p:sp>
      <p:sp>
        <p:nvSpPr>
          <p:cNvPr id="8" name="TextBox 20"/>
          <p:cNvSpPr txBox="1">
            <a:spLocks noChangeArrowheads="1"/>
          </p:cNvSpPr>
          <p:nvPr/>
        </p:nvSpPr>
        <p:spPr bwMode="auto">
          <a:xfrm>
            <a:off x="4159250" y="3625825"/>
            <a:ext cx="4421188" cy="4619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执行</a:t>
            </a:r>
            <a:r>
              <a:rPr lang="en-US" altLang="zh-CN" sz="2400" dirty="0"/>
              <a:t>n+1</a:t>
            </a:r>
            <a:r>
              <a:rPr lang="zh-CN" altLang="en-US" sz="2400" dirty="0"/>
              <a:t>次（执行随便一个语句）</a:t>
            </a:r>
          </a:p>
        </p:txBody>
      </p:sp>
      <p:sp>
        <p:nvSpPr>
          <p:cNvPr id="9" name="TextBox 21"/>
          <p:cNvSpPr txBox="1">
            <a:spLocks noChangeArrowheads="1"/>
          </p:cNvSpPr>
          <p:nvPr/>
        </p:nvSpPr>
        <p:spPr bwMode="auto">
          <a:xfrm>
            <a:off x="4159250" y="4205262"/>
            <a:ext cx="4421188" cy="4619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执行</a:t>
            </a:r>
            <a:r>
              <a:rPr lang="en-US" altLang="zh-CN" sz="2400" dirty="0"/>
              <a:t>n</a:t>
            </a:r>
            <a:r>
              <a:rPr lang="zh-CN" altLang="en-US" sz="2400" dirty="0"/>
              <a:t>次</a:t>
            </a:r>
          </a:p>
        </p:txBody>
      </p:sp>
      <p:sp>
        <p:nvSpPr>
          <p:cNvPr id="10" name="TextBox 22"/>
          <p:cNvSpPr txBox="1">
            <a:spLocks noChangeArrowheads="1"/>
          </p:cNvSpPr>
          <p:nvPr/>
        </p:nvSpPr>
        <p:spPr bwMode="auto">
          <a:xfrm>
            <a:off x="4159250" y="4767237"/>
            <a:ext cx="4421188" cy="4619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/>
              <a:t>执行</a:t>
            </a:r>
            <a:r>
              <a:rPr lang="en-US" altLang="zh-CN" sz="2400"/>
              <a:t>1</a:t>
            </a:r>
            <a:r>
              <a:rPr lang="zh-CN" altLang="en-US" sz="2400"/>
              <a:t>次</a:t>
            </a:r>
          </a:p>
        </p:txBody>
      </p:sp>
      <p:cxnSp>
        <p:nvCxnSpPr>
          <p:cNvPr id="11" name="直接箭头连接符 10"/>
          <p:cNvCxnSpPr>
            <a:endCxn id="7" idx="1"/>
          </p:cNvCxnSpPr>
          <p:nvPr/>
        </p:nvCxnSpPr>
        <p:spPr>
          <a:xfrm>
            <a:off x="2495550" y="3225775"/>
            <a:ext cx="16637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8" idx="1"/>
          </p:cNvCxnSpPr>
          <p:nvPr/>
        </p:nvCxnSpPr>
        <p:spPr>
          <a:xfrm>
            <a:off x="3714750" y="3638525"/>
            <a:ext cx="411163" cy="1968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9" idx="1"/>
          </p:cNvCxnSpPr>
          <p:nvPr/>
        </p:nvCxnSpPr>
        <p:spPr>
          <a:xfrm>
            <a:off x="2674938" y="4087787"/>
            <a:ext cx="1466850" cy="3270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0" idx="1"/>
          </p:cNvCxnSpPr>
          <p:nvPr/>
        </p:nvCxnSpPr>
        <p:spPr>
          <a:xfrm>
            <a:off x="2495550" y="4437037"/>
            <a:ext cx="1630363" cy="5873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1835696" y="5229200"/>
            <a:ext cx="52629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总执行次数</a:t>
            </a:r>
            <a:r>
              <a:rPr lang="en-US" altLang="zh-CN" sz="2800" dirty="0"/>
              <a:t> = 1+(n+1)+n+1 = 2n+3</a:t>
            </a:r>
            <a:endParaRPr lang="zh-CN" altLang="en-US" sz="2800" dirty="0"/>
          </a:p>
        </p:txBody>
      </p:sp>
      <p:sp>
        <p:nvSpPr>
          <p:cNvPr id="17" name="圆角矩形 16"/>
          <p:cNvSpPr/>
          <p:nvPr/>
        </p:nvSpPr>
        <p:spPr>
          <a:xfrm>
            <a:off x="611560" y="5752420"/>
            <a:ext cx="1440160" cy="988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r>
              <a:rPr lang="zh-CN" altLang="en-US" dirty="0"/>
              <a:t>越大，执行次数越多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2851766" y="5752420"/>
            <a:ext cx="1725968" cy="988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执行次数是关于</a:t>
            </a:r>
            <a:r>
              <a:rPr lang="en-US" altLang="zh-CN" dirty="0"/>
              <a:t>n</a:t>
            </a:r>
            <a:r>
              <a:rPr lang="zh-CN" altLang="en-US" dirty="0"/>
              <a:t>的函数</a:t>
            </a:r>
          </a:p>
        </p:txBody>
      </p:sp>
      <p:sp>
        <p:nvSpPr>
          <p:cNvPr id="19" name="右箭头 18"/>
          <p:cNvSpPr/>
          <p:nvPr/>
        </p:nvSpPr>
        <p:spPr>
          <a:xfrm>
            <a:off x="2244328" y="6030870"/>
            <a:ext cx="50244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4860032" y="6030870"/>
            <a:ext cx="50244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688071" y="59852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T(n)</a:t>
            </a:r>
            <a:endParaRPr lang="zh-CN" alt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76256" y="57524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即</a:t>
            </a:r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76256" y="627825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数据量（数据规模）</a:t>
            </a:r>
          </a:p>
        </p:txBody>
      </p:sp>
      <p:sp>
        <p:nvSpPr>
          <p:cNvPr id="24" name="任意多边形 23"/>
          <p:cNvSpPr/>
          <p:nvPr/>
        </p:nvSpPr>
        <p:spPr>
          <a:xfrm>
            <a:off x="5876693" y="5888888"/>
            <a:ext cx="1014761" cy="199678"/>
          </a:xfrm>
          <a:custGeom>
            <a:avLst/>
            <a:gdLst>
              <a:gd name="connsiteX0" fmla="*/ 0 w 1014761"/>
              <a:gd name="connsiteY0" fmla="*/ 199678 h 199678"/>
              <a:gd name="connsiteX1" fmla="*/ 367990 w 1014761"/>
              <a:gd name="connsiteY1" fmla="*/ 21258 h 199678"/>
              <a:gd name="connsiteX2" fmla="*/ 1014761 w 1014761"/>
              <a:gd name="connsiteY2" fmla="*/ 10107 h 19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4761" h="199678">
                <a:moveTo>
                  <a:pt x="0" y="199678"/>
                </a:moveTo>
                <a:cubicBezTo>
                  <a:pt x="99431" y="126265"/>
                  <a:pt x="198863" y="52853"/>
                  <a:pt x="367990" y="21258"/>
                </a:cubicBezTo>
                <a:cubicBezTo>
                  <a:pt x="537117" y="-10337"/>
                  <a:pt x="775939" y="-115"/>
                  <a:pt x="1014761" y="101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6266985" y="6434254"/>
            <a:ext cx="657922" cy="203622"/>
          </a:xfrm>
          <a:custGeom>
            <a:avLst/>
            <a:gdLst>
              <a:gd name="connsiteX0" fmla="*/ 0 w 657922"/>
              <a:gd name="connsiteY0" fmla="*/ 0 h 203622"/>
              <a:gd name="connsiteX1" fmla="*/ 178420 w 657922"/>
              <a:gd name="connsiteY1" fmla="*/ 200722 h 203622"/>
              <a:gd name="connsiteX2" fmla="*/ 657922 w 657922"/>
              <a:gd name="connsiteY2" fmla="*/ 100361 h 203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7922" h="203622">
                <a:moveTo>
                  <a:pt x="0" y="0"/>
                </a:moveTo>
                <a:cubicBezTo>
                  <a:pt x="34383" y="91997"/>
                  <a:pt x="68766" y="183995"/>
                  <a:pt x="178420" y="200722"/>
                </a:cubicBezTo>
                <a:cubicBezTo>
                  <a:pt x="288074" y="217449"/>
                  <a:pt x="472998" y="158905"/>
                  <a:pt x="657922" y="10036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12"/>
          <p:cNvSpPr txBox="1">
            <a:spLocks noChangeArrowheads="1"/>
          </p:cNvSpPr>
          <p:nvPr/>
        </p:nvSpPr>
        <p:spPr bwMode="auto">
          <a:xfrm>
            <a:off x="3545298" y="5229200"/>
            <a:ext cx="18437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T(n) = 2n+3</a:t>
            </a:r>
            <a:endParaRPr lang="zh-CN" alt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6596753" y="53061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时间复杂度函数</a:t>
            </a:r>
          </a:p>
        </p:txBody>
      </p:sp>
      <p:cxnSp>
        <p:nvCxnSpPr>
          <p:cNvPr id="29" name="直接箭头连接符 28"/>
          <p:cNvCxnSpPr>
            <a:stCxn id="26" idx="3"/>
            <a:endCxn id="27" idx="1"/>
          </p:cNvCxnSpPr>
          <p:nvPr/>
        </p:nvCxnSpPr>
        <p:spPr>
          <a:xfrm>
            <a:off x="5389072" y="5490810"/>
            <a:ext cx="120768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56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/>
      <p:bldP spid="15" grpId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 animBg="1"/>
      <p:bldP spid="25" grpId="0" animBg="1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1.3.2 </a:t>
            </a:r>
            <a:r>
              <a:rPr lang="zh-CN" altLang="en-US"/>
              <a:t>时间复杂度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：分析代码的时间复杂度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</a:pPr>
            <a:r>
              <a:rPr lang="zh-CN" altLang="en-US" dirty="0"/>
              <a:t>提示：对每一个语句进行分析。注意</a:t>
            </a:r>
            <a:r>
              <a:rPr lang="en-US" altLang="zh-CN" dirty="0"/>
              <a:t>j</a:t>
            </a:r>
            <a:r>
              <a:rPr lang="zh-CN" altLang="en-US" dirty="0"/>
              <a:t>的循环次数</a:t>
            </a:r>
          </a:p>
        </p:txBody>
      </p:sp>
      <p:sp>
        <p:nvSpPr>
          <p:cNvPr id="51204" name="TextBox 3"/>
          <p:cNvSpPr txBox="1">
            <a:spLocks noChangeArrowheads="1"/>
          </p:cNvSpPr>
          <p:nvPr/>
        </p:nvSpPr>
        <p:spPr bwMode="auto">
          <a:xfrm>
            <a:off x="2771775" y="1830388"/>
            <a:ext cx="3794125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&lt; n ;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eaLnBrk="1" hangingPunct="1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for(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j = 0; j &lt;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; j++)</a:t>
            </a:r>
          </a:p>
          <a:p>
            <a:pPr eaLnBrk="1" hangingPunct="1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   b[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][j] = a[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][j];</a:t>
            </a:r>
          </a:p>
        </p:txBody>
      </p:sp>
      <p:sp>
        <p:nvSpPr>
          <p:cNvPr id="51205" name="TextBox 5"/>
          <p:cNvSpPr txBox="1">
            <a:spLocks noChangeArrowheads="1"/>
          </p:cNvSpPr>
          <p:nvPr/>
        </p:nvSpPr>
        <p:spPr bwMode="auto">
          <a:xfrm>
            <a:off x="1763713" y="4797425"/>
            <a:ext cx="56515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FF0000"/>
                </a:solidFill>
              </a:rPr>
              <a:t>T(n) = (n+1)+(1+2+…+n)+(0+1+…+n-1)</a:t>
            </a:r>
          </a:p>
          <a:p>
            <a:pPr eaLnBrk="1" hangingPunct="1"/>
            <a:r>
              <a:rPr lang="en-US" altLang="zh-CN" sz="2800" dirty="0">
                <a:solidFill>
                  <a:srgbClr val="FF0000"/>
                </a:solidFill>
              </a:rPr>
              <a:t>        = n</a:t>
            </a:r>
            <a:r>
              <a:rPr lang="en-US" altLang="zh-CN" sz="2800" baseline="30000" dirty="0">
                <a:solidFill>
                  <a:srgbClr val="FF0000"/>
                </a:solidFill>
              </a:rPr>
              <a:t>2</a:t>
            </a:r>
            <a:r>
              <a:rPr lang="en-US" altLang="zh-CN" sz="2800" dirty="0">
                <a:solidFill>
                  <a:srgbClr val="FF0000"/>
                </a:solidFill>
              </a:rPr>
              <a:t>+n+1</a:t>
            </a:r>
            <a:endParaRPr lang="zh-CN" altLang="en-US" sz="28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1.3.2 </a:t>
            </a:r>
            <a:r>
              <a:rPr lang="zh-CN" altLang="en-US"/>
              <a:t>时间复杂度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dirty="0"/>
              <a:t>练习</a:t>
            </a:r>
            <a:r>
              <a:rPr lang="en-US" altLang="zh-CN" dirty="0"/>
              <a:t>2</a:t>
            </a:r>
            <a:r>
              <a:rPr lang="zh-CN" altLang="en-US" dirty="0"/>
              <a:t>：分析代码的时间复杂度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</a:pPr>
            <a:r>
              <a:rPr lang="zh-CN" altLang="en-US" dirty="0"/>
              <a:t>提示：注意影响执行次数的因素</a:t>
            </a:r>
          </a:p>
        </p:txBody>
      </p:sp>
      <p:sp>
        <p:nvSpPr>
          <p:cNvPr id="52228" name="TextBox 3"/>
          <p:cNvSpPr txBox="1">
            <a:spLocks noChangeArrowheads="1"/>
          </p:cNvSpPr>
          <p:nvPr/>
        </p:nvSpPr>
        <p:spPr bwMode="auto">
          <a:xfrm>
            <a:off x="2771775" y="1830388"/>
            <a:ext cx="3974165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&lt; n ;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eaLnBrk="1" hangingPunct="1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for(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j = 0; j &lt; m; j++)</a:t>
            </a:r>
          </a:p>
          <a:p>
            <a:pPr eaLnBrk="1" hangingPunct="1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   b[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][j] = a[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][j];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763713" y="4797425"/>
            <a:ext cx="450636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FF0000"/>
                </a:solidFill>
              </a:rPr>
              <a:t>T(</a:t>
            </a:r>
            <a:r>
              <a:rPr lang="en-US" altLang="zh-CN" sz="2800" dirty="0" err="1">
                <a:solidFill>
                  <a:srgbClr val="FF0000"/>
                </a:solidFill>
              </a:rPr>
              <a:t>n,m</a:t>
            </a:r>
            <a:r>
              <a:rPr lang="en-US" altLang="zh-CN" sz="2800" dirty="0">
                <a:solidFill>
                  <a:srgbClr val="FF0000"/>
                </a:solidFill>
              </a:rPr>
              <a:t>) = (n+1)+n*(m+1)+n*m</a:t>
            </a:r>
          </a:p>
          <a:p>
            <a:pPr eaLnBrk="1" hangingPunct="1"/>
            <a:r>
              <a:rPr lang="en-US" altLang="zh-CN" sz="2800" dirty="0">
                <a:solidFill>
                  <a:srgbClr val="FF0000"/>
                </a:solidFill>
              </a:rPr>
              <a:t>        = 2nm+2n+1</a:t>
            </a:r>
            <a:endParaRPr lang="zh-CN" altLang="en-US" sz="28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66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1.3.2 </a:t>
            </a:r>
            <a:r>
              <a:rPr lang="zh-CN" altLang="en-US"/>
              <a:t>时间复杂度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sz="quarter" idx="1"/>
          </p:nvPr>
        </p:nvSpPr>
        <p:spPr>
          <a:xfrm>
            <a:off x="457200" y="1830388"/>
            <a:ext cx="4043363" cy="4325937"/>
          </a:xfrm>
        </p:spPr>
        <p:txBody>
          <a:bodyPr/>
          <a:lstStyle/>
          <a:p>
            <a:r>
              <a:rPr lang="zh-CN" altLang="en-US" dirty="0"/>
              <a:t>由三项构成：</a:t>
            </a:r>
            <a:r>
              <a:rPr lang="en-US" altLang="zh-CN" dirty="0"/>
              <a:t>n</a:t>
            </a:r>
            <a:r>
              <a:rPr lang="en-US" altLang="zh-CN" baseline="30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随着</a:t>
            </a:r>
            <a:r>
              <a:rPr lang="en-US" altLang="zh-CN" dirty="0"/>
              <a:t>n</a:t>
            </a:r>
            <a:r>
              <a:rPr lang="zh-CN" altLang="en-US" dirty="0"/>
              <a:t>的增大，变化最快的项是</a:t>
            </a:r>
            <a:endParaRPr lang="en-US" altLang="zh-CN" dirty="0"/>
          </a:p>
          <a:p>
            <a:r>
              <a:rPr lang="zh-CN" altLang="en-US" dirty="0"/>
              <a:t>阶数高的项是时间复杂度的重要构成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T(n)</a:t>
            </a:r>
            <a:r>
              <a:rPr lang="zh-CN" altLang="en-US" dirty="0"/>
              <a:t>变化趋势类似最相似的是</a:t>
            </a:r>
            <a:r>
              <a:rPr lang="en-US" altLang="zh-CN" dirty="0"/>
              <a:t>n</a:t>
            </a:r>
            <a:r>
              <a:rPr lang="en-US" altLang="zh-CN" baseline="30000" dirty="0"/>
              <a:t>2</a:t>
            </a:r>
            <a:r>
              <a:rPr lang="zh-CN" altLang="en-US" dirty="0"/>
              <a:t>，因为</a:t>
            </a:r>
            <a:r>
              <a:rPr lang="en-US" altLang="zh-CN" dirty="0"/>
              <a:t>T(n)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en-US" altLang="zh-CN" baseline="30000" dirty="0"/>
              <a:t>2</a:t>
            </a:r>
            <a:r>
              <a:rPr lang="zh-CN" altLang="en-US" dirty="0">
                <a:solidFill>
                  <a:srgbClr val="FF0000"/>
                </a:solidFill>
              </a:rPr>
              <a:t>渐近同阶</a:t>
            </a:r>
            <a:endParaRPr lang="en-US" altLang="zh-CN" baseline="30000" dirty="0">
              <a:solidFill>
                <a:srgbClr val="FF0000"/>
              </a:solidFill>
            </a:endParaRPr>
          </a:p>
        </p:txBody>
      </p:sp>
      <p:sp>
        <p:nvSpPr>
          <p:cNvPr id="53252" name="TextBox 3"/>
          <p:cNvSpPr txBox="1">
            <a:spLocks noChangeArrowheads="1"/>
          </p:cNvSpPr>
          <p:nvPr/>
        </p:nvSpPr>
        <p:spPr bwMode="auto">
          <a:xfrm>
            <a:off x="3313113" y="1182688"/>
            <a:ext cx="26987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/>
              <a:t>T(n) = n</a:t>
            </a:r>
            <a:r>
              <a:rPr lang="en-US" altLang="zh-CN" sz="3600" baseline="30000" dirty="0"/>
              <a:t>2</a:t>
            </a:r>
            <a:r>
              <a:rPr lang="en-US" altLang="zh-CN" sz="3600" dirty="0"/>
              <a:t>+n+1</a:t>
            </a:r>
            <a:endParaRPr lang="zh-CN" altLang="en-US" sz="3600" baseline="30000" dirty="0"/>
          </a:p>
        </p:txBody>
      </p:sp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1835150" y="2659063"/>
            <a:ext cx="496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FF0000"/>
                </a:solidFill>
              </a:rPr>
              <a:t>n</a:t>
            </a:r>
            <a:r>
              <a:rPr lang="en-US" altLang="zh-CN" sz="2800" baseline="30000" dirty="0">
                <a:solidFill>
                  <a:srgbClr val="FF0000"/>
                </a:solidFill>
              </a:rPr>
              <a:t>2</a:t>
            </a:r>
            <a:endParaRPr lang="zh-CN" altLang="en-US" sz="2800" baseline="30000" dirty="0">
              <a:solidFill>
                <a:srgbClr val="FF0000"/>
              </a:solidFill>
            </a:endParaRPr>
          </a:p>
        </p:txBody>
      </p:sp>
      <p:pic>
        <p:nvPicPr>
          <p:cNvPr id="53254" name="Picture 4" descr="E:\桌面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" r="6299"/>
          <a:stretch>
            <a:fillRect/>
          </a:stretch>
        </p:blipFill>
        <p:spPr bwMode="auto">
          <a:xfrm>
            <a:off x="4572000" y="1830388"/>
            <a:ext cx="4403725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3255" name="对象 5"/>
          <p:cNvGraphicFramePr>
            <a:graphicFrameLocks noChangeAspect="1"/>
          </p:cNvGraphicFramePr>
          <p:nvPr/>
        </p:nvGraphicFramePr>
        <p:xfrm>
          <a:off x="1287463" y="5300663"/>
          <a:ext cx="242093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4" imgW="939600" imgH="406080" progId="Equation.DSMT4">
                  <p:embed/>
                </p:oleObj>
              </mc:Choice>
              <mc:Fallback>
                <p:oleObj name="Equation" r:id="rId4" imgW="939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5300663"/>
                        <a:ext cx="2420937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241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  <p:bldP spid="532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1.3.2 </a:t>
            </a:r>
            <a:r>
              <a:rPr lang="zh-CN" altLang="en-US"/>
              <a:t>时间复杂度</a:t>
            </a:r>
          </a:p>
        </p:txBody>
      </p:sp>
      <p:sp>
        <p:nvSpPr>
          <p:cNvPr id="53252" name="TextBox 3"/>
          <p:cNvSpPr txBox="1">
            <a:spLocks noChangeArrowheads="1"/>
          </p:cNvSpPr>
          <p:nvPr/>
        </p:nvSpPr>
        <p:spPr bwMode="auto">
          <a:xfrm>
            <a:off x="3313113" y="1268760"/>
            <a:ext cx="24625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/>
              <a:t>T(n) = 3n</a:t>
            </a:r>
            <a:r>
              <a:rPr lang="en-US" altLang="zh-CN" sz="3600" baseline="30000" dirty="0"/>
              <a:t>2</a:t>
            </a:r>
            <a:r>
              <a:rPr lang="en-US" altLang="zh-CN" sz="3600" dirty="0"/>
              <a:t>+1</a:t>
            </a:r>
            <a:endParaRPr lang="zh-CN" altLang="en-US" sz="3600" baseline="30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978" y="2204864"/>
            <a:ext cx="48196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28184" y="278092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</a:t>
            </a:r>
            <a:r>
              <a:rPr lang="en-US" altLang="zh-CN" sz="2400" baseline="30000" dirty="0"/>
              <a:t>2</a:t>
            </a:r>
            <a:endParaRPr lang="zh-CN" altLang="en-US" sz="2400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82163" y="24729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T(n)</a:t>
            </a:r>
            <a:endParaRPr lang="zh-CN" altLang="en-US" sz="2400" baseline="30000" dirty="0"/>
          </a:p>
        </p:txBody>
      </p:sp>
      <p:sp>
        <p:nvSpPr>
          <p:cNvPr id="4" name="圆角矩形标注 3"/>
          <p:cNvSpPr/>
          <p:nvPr/>
        </p:nvSpPr>
        <p:spPr>
          <a:xfrm>
            <a:off x="6588224" y="476672"/>
            <a:ext cx="1872208" cy="1368152"/>
          </a:xfrm>
          <a:prstGeom prst="wedgeRoundRectCallout">
            <a:avLst>
              <a:gd name="adj1" fmla="val -41084"/>
              <a:gd name="adj2" fmla="val 673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跟</a:t>
            </a:r>
            <a:r>
              <a:rPr lang="en-US" altLang="zh-CN" sz="2000" dirty="0"/>
              <a:t>n</a:t>
            </a:r>
            <a:r>
              <a:rPr lang="en-US" altLang="zh-CN" sz="2000" baseline="30000" dirty="0"/>
              <a:t>2</a:t>
            </a:r>
            <a:r>
              <a:rPr lang="zh-CN" altLang="en-US" sz="2000" dirty="0"/>
              <a:t>变化趋势也很像</a:t>
            </a:r>
          </a:p>
        </p:txBody>
      </p:sp>
    </p:spTree>
    <p:extLst>
      <p:ext uri="{BB962C8B-B14F-4D97-AF65-F5344CB8AC3E}">
        <p14:creationId xmlns:p14="http://schemas.microsoft.com/office/powerpoint/2010/main" val="182335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930" y="2132856"/>
            <a:ext cx="47244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1.3.2 </a:t>
            </a:r>
            <a:r>
              <a:rPr lang="zh-CN" altLang="en-US"/>
              <a:t>时间复杂度</a:t>
            </a:r>
          </a:p>
        </p:txBody>
      </p:sp>
      <p:sp>
        <p:nvSpPr>
          <p:cNvPr id="53252" name="TextBox 3"/>
          <p:cNvSpPr txBox="1">
            <a:spLocks noChangeArrowheads="1"/>
          </p:cNvSpPr>
          <p:nvPr/>
        </p:nvSpPr>
        <p:spPr bwMode="auto">
          <a:xfrm>
            <a:off x="4139952" y="1268760"/>
            <a:ext cx="2696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/>
              <a:t>T</a:t>
            </a:r>
            <a:r>
              <a:rPr lang="en-US" altLang="zh-CN" sz="3600" baseline="-25000" dirty="0"/>
              <a:t>2</a:t>
            </a:r>
            <a:r>
              <a:rPr lang="en-US" altLang="zh-CN" sz="3600" dirty="0"/>
              <a:t>(n) = 3n</a:t>
            </a:r>
            <a:r>
              <a:rPr lang="en-US" altLang="zh-CN" sz="3600" baseline="30000" dirty="0"/>
              <a:t>2</a:t>
            </a:r>
            <a:r>
              <a:rPr lang="en-US" altLang="zh-CN" sz="3600" dirty="0"/>
              <a:t>+1</a:t>
            </a:r>
            <a:endParaRPr lang="zh-CN" altLang="en-US" sz="3600" baseline="30000" dirty="0"/>
          </a:p>
        </p:txBody>
      </p:sp>
      <p:sp>
        <p:nvSpPr>
          <p:cNvPr id="3" name="TextBox 2"/>
          <p:cNvSpPr txBox="1"/>
          <p:nvPr/>
        </p:nvSpPr>
        <p:spPr>
          <a:xfrm>
            <a:off x="5854846" y="265172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</a:t>
            </a:r>
            <a:r>
              <a:rPr lang="en-US" altLang="zh-CN" sz="2400" baseline="30000" dirty="0"/>
              <a:t>2</a:t>
            </a:r>
            <a:endParaRPr lang="zh-CN" altLang="en-US" sz="2400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3059832" y="2319263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(n)</a:t>
            </a:r>
            <a:endParaRPr lang="zh-CN" altLang="en-US" sz="2400" baseline="30000" dirty="0"/>
          </a:p>
        </p:txBody>
      </p:sp>
      <p:sp>
        <p:nvSpPr>
          <p:cNvPr id="4" name="圆角矩形标注 3"/>
          <p:cNvSpPr/>
          <p:nvPr/>
        </p:nvSpPr>
        <p:spPr>
          <a:xfrm>
            <a:off x="6479464" y="3789040"/>
            <a:ext cx="2124983" cy="1440160"/>
          </a:xfrm>
          <a:prstGeom prst="wedgeRoundRectCallout">
            <a:avLst>
              <a:gd name="adj1" fmla="val -51055"/>
              <a:gd name="adj2" fmla="val -890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虽然两个时间复杂度函数有一些区别，但其增长方式均与</a:t>
            </a:r>
            <a:r>
              <a:rPr lang="en-US" altLang="zh-CN" sz="2000" dirty="0"/>
              <a:t>n</a:t>
            </a:r>
            <a:r>
              <a:rPr lang="en-US" altLang="zh-CN" sz="2000" baseline="30000" dirty="0"/>
              <a:t>2</a:t>
            </a:r>
            <a:r>
              <a:rPr lang="zh-CN" altLang="en-US" sz="2000" dirty="0"/>
              <a:t>相似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76571" y="1268760"/>
            <a:ext cx="28552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/>
              <a:t>T</a:t>
            </a:r>
            <a:r>
              <a:rPr lang="en-US" altLang="zh-CN" sz="3600" baseline="-25000" dirty="0"/>
              <a:t>1</a:t>
            </a:r>
            <a:r>
              <a:rPr lang="en-US" altLang="zh-CN" sz="3600" dirty="0"/>
              <a:t>(n) = n</a:t>
            </a:r>
            <a:r>
              <a:rPr lang="en-US" altLang="zh-CN" sz="3600" baseline="30000" dirty="0"/>
              <a:t>2</a:t>
            </a:r>
            <a:r>
              <a:rPr lang="en-US" altLang="zh-CN" sz="3600" dirty="0"/>
              <a:t>+n+1</a:t>
            </a:r>
            <a:endParaRPr lang="zh-CN" altLang="en-US" sz="3600" baseline="30000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7884368" y="1268760"/>
            <a:ext cx="5822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/>
              <a:t>n</a:t>
            </a:r>
            <a:r>
              <a:rPr lang="en-US" altLang="zh-CN" sz="3600" baseline="30000" dirty="0"/>
              <a:t>2</a:t>
            </a:r>
            <a:endParaRPr lang="zh-CN" altLang="en-US" sz="3600" baseline="30000" dirty="0"/>
          </a:p>
        </p:txBody>
      </p:sp>
      <p:sp>
        <p:nvSpPr>
          <p:cNvPr id="2" name="TextBox 1"/>
          <p:cNvSpPr txBox="1"/>
          <p:nvPr/>
        </p:nvSpPr>
        <p:spPr>
          <a:xfrm>
            <a:off x="3347864" y="133031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VS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92280" y="133031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VS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61277" y="2420888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(n)</a:t>
            </a:r>
            <a:endParaRPr lang="zh-CN" altLang="en-US" sz="2400" baseline="30000" dirty="0"/>
          </a:p>
        </p:txBody>
      </p:sp>
      <p:sp>
        <p:nvSpPr>
          <p:cNvPr id="15" name="矩形 36"/>
          <p:cNvSpPr>
            <a:spLocks noChangeArrowheads="1"/>
          </p:cNvSpPr>
          <p:nvPr/>
        </p:nvSpPr>
        <p:spPr bwMode="auto">
          <a:xfrm>
            <a:off x="815517" y="6326419"/>
            <a:ext cx="7572907" cy="46166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为了方便描述变化方式，提出了渐近时间复杂度：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(*)</a:t>
            </a:r>
            <a:endParaRPr lang="en-US" altLang="zh-CN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2240" y="543593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在</a:t>
            </a:r>
            <a:r>
              <a:rPr lang="zh-CN" altLang="en-US" sz="2000" dirty="0">
                <a:solidFill>
                  <a:srgbClr val="FF0000"/>
                </a:solidFill>
              </a:rPr>
              <a:t>渐近</a:t>
            </a:r>
            <a:r>
              <a:rPr lang="zh-CN" altLang="en-US" sz="2000" dirty="0"/>
              <a:t>意义上相同</a:t>
            </a:r>
          </a:p>
        </p:txBody>
      </p:sp>
    </p:spTree>
    <p:extLst>
      <p:ext uri="{BB962C8B-B14F-4D97-AF65-F5344CB8AC3E}">
        <p14:creationId xmlns:p14="http://schemas.microsoft.com/office/powerpoint/2010/main" val="187841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1.3.2 </a:t>
            </a:r>
            <a:r>
              <a:rPr lang="zh-CN" altLang="en-US"/>
              <a:t>时间复杂度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Autofit/>
          </a:bodyPr>
          <a:lstStyle/>
          <a:p>
            <a:pPr>
              <a:buFont typeface="华文新魏" pitchFamily="2" charset="-122"/>
              <a:buChar char="★"/>
              <a:defRPr/>
            </a:pPr>
            <a:r>
              <a:rPr lang="zh-CN" altLang="en-US" dirty="0"/>
              <a:t>已知</a:t>
            </a:r>
            <a:r>
              <a:rPr lang="en-US" altLang="zh-CN" dirty="0"/>
              <a:t>T(n)</a:t>
            </a:r>
            <a:r>
              <a:rPr lang="zh-CN" altLang="en-US" dirty="0"/>
              <a:t>，如何得到渐近时间复杂度？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）若</a:t>
            </a:r>
            <a:r>
              <a:rPr lang="en-US" altLang="zh-CN" dirty="0"/>
              <a:t>T(n)</a:t>
            </a:r>
            <a:r>
              <a:rPr lang="zh-CN" altLang="en-US" dirty="0"/>
              <a:t>是常数，则</a:t>
            </a:r>
            <a:r>
              <a:rPr lang="en-US" altLang="zh-CN" dirty="0"/>
              <a:t>T(n) = O(1)</a:t>
            </a:r>
          </a:p>
        </p:txBody>
      </p:sp>
      <p:pic>
        <p:nvPicPr>
          <p:cNvPr id="60420" name="Picture 2" descr="E:\桌面\timg (4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33375"/>
            <a:ext cx="24384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339752" y="2276872"/>
            <a:ext cx="2933688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1     for(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=0;i&lt;5;i++)</a:t>
            </a:r>
          </a:p>
          <a:p>
            <a:pPr eaLnBrk="1" hangingPunct="1"/>
            <a:r>
              <a:rPr lang="en-US" altLang="zh-CN" sz="2800" dirty="0"/>
              <a:t>2         s+=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483157" y="356698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T(n) = 17 = O(1)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45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1.3.2 </a:t>
            </a:r>
            <a:r>
              <a:rPr lang="zh-CN" altLang="en-US" dirty="0"/>
              <a:t>时间复杂度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Autofit/>
          </a:bodyPr>
          <a:lstStyle/>
          <a:p>
            <a:pPr>
              <a:buFont typeface="华文新魏" pitchFamily="2" charset="-122"/>
              <a:buChar char="★"/>
              <a:defRPr/>
            </a:pPr>
            <a:r>
              <a:rPr lang="zh-CN" altLang="en-US" dirty="0"/>
              <a:t>已知</a:t>
            </a:r>
            <a:r>
              <a:rPr lang="en-US" altLang="zh-CN" dirty="0"/>
              <a:t>T(n)</a:t>
            </a:r>
            <a:r>
              <a:rPr lang="zh-CN" altLang="en-US" dirty="0"/>
              <a:t>，如何得到渐近时间复杂度？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）若</a:t>
            </a:r>
            <a:r>
              <a:rPr lang="en-US" altLang="zh-CN" dirty="0"/>
              <a:t>T(n)</a:t>
            </a:r>
            <a:r>
              <a:rPr lang="zh-CN" altLang="en-US" dirty="0"/>
              <a:t>是常数，则</a:t>
            </a:r>
            <a:r>
              <a:rPr lang="en-US" altLang="zh-CN" dirty="0"/>
              <a:t>T(n) = O(1)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）找出</a:t>
            </a:r>
            <a:r>
              <a:rPr lang="en-US" altLang="zh-CN" dirty="0"/>
              <a:t>T(n)</a:t>
            </a:r>
            <a:r>
              <a:rPr lang="zh-CN" altLang="en-US" dirty="0"/>
              <a:t>中所有与</a:t>
            </a:r>
            <a:r>
              <a:rPr lang="en-US" altLang="zh-CN" dirty="0"/>
              <a:t>n</a:t>
            </a:r>
            <a:r>
              <a:rPr lang="zh-CN" altLang="en-US" dirty="0"/>
              <a:t>有关的项（以加减号为划分）；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）选出里面</a:t>
            </a:r>
            <a:r>
              <a:rPr lang="zh-CN" altLang="en-US" dirty="0">
                <a:solidFill>
                  <a:srgbClr val="FF0000"/>
                </a:solidFill>
              </a:rPr>
              <a:t>阶数最高</a:t>
            </a:r>
            <a:r>
              <a:rPr lang="zh-CN" altLang="en-US" dirty="0"/>
              <a:t>的项（</a:t>
            </a:r>
            <a:r>
              <a:rPr lang="zh-CN" altLang="en-US" dirty="0">
                <a:solidFill>
                  <a:srgbClr val="FF0000"/>
                </a:solidFill>
              </a:rPr>
              <a:t>去系数：因子和常数加减</a:t>
            </a:r>
            <a:r>
              <a:rPr lang="zh-CN" altLang="en-US" dirty="0"/>
              <a:t>）作为渐近函数（</a:t>
            </a:r>
            <a:r>
              <a:rPr lang="en-US" altLang="zh-CN" dirty="0"/>
              <a:t>O</a:t>
            </a:r>
            <a:r>
              <a:rPr lang="zh-CN" altLang="en-US" dirty="0"/>
              <a:t>里面的东西）</a:t>
            </a:r>
            <a:endParaRPr lang="en-US" altLang="zh-CN" dirty="0"/>
          </a:p>
          <a:p>
            <a:pPr>
              <a:buFont typeface="华文新魏" pitchFamily="2" charset="-122"/>
              <a:buChar char="★"/>
              <a:defRPr/>
            </a:pPr>
            <a:r>
              <a:rPr lang="zh-CN" altLang="en-US" dirty="0"/>
              <a:t>比较两个函数阶数的方法：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）将两个项相除，假如是</a:t>
            </a:r>
            <a:r>
              <a:rPr lang="en-US" altLang="zh-CN" dirty="0"/>
              <a:t>A(n)/B(n)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）求该除式关于</a:t>
            </a:r>
            <a:r>
              <a:rPr lang="en-US" altLang="zh-CN" dirty="0"/>
              <a:t>n-&gt;</a:t>
            </a:r>
            <a:r>
              <a:rPr lang="zh-CN" altLang="en-US" dirty="0">
                <a:latin typeface="Times New Roman"/>
                <a:cs typeface="Times New Roman"/>
              </a:rPr>
              <a:t>∞时的极限（洛必达法则）</a:t>
            </a:r>
            <a:endParaRPr lang="en-US" altLang="zh-CN" dirty="0">
              <a:latin typeface="Times New Roman"/>
              <a:cs typeface="Times New Roman"/>
            </a:endParaRP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latin typeface="Times New Roman"/>
                <a:cs typeface="Times New Roman"/>
              </a:rPr>
              <a:t>（</a:t>
            </a:r>
            <a:r>
              <a:rPr lang="en-US" altLang="zh-CN" dirty="0">
                <a:latin typeface="Times New Roman"/>
                <a:cs typeface="Times New Roman"/>
              </a:rPr>
              <a:t>3</a:t>
            </a:r>
            <a:r>
              <a:rPr lang="zh-CN" altLang="en-US" dirty="0">
                <a:latin typeface="Times New Roman"/>
                <a:cs typeface="Times New Roman"/>
              </a:rPr>
              <a:t>）若极限为</a:t>
            </a:r>
            <a:r>
              <a:rPr lang="en-US" altLang="zh-CN" dirty="0">
                <a:latin typeface="Times New Roman"/>
                <a:cs typeface="Times New Roman"/>
              </a:rPr>
              <a:t>0</a:t>
            </a:r>
            <a:r>
              <a:rPr lang="zh-CN" altLang="en-US" dirty="0">
                <a:latin typeface="Times New Roman"/>
                <a:cs typeface="Times New Roman"/>
              </a:rPr>
              <a:t>，则</a:t>
            </a:r>
            <a:r>
              <a:rPr lang="en-US" altLang="zh-CN" dirty="0">
                <a:latin typeface="Times New Roman"/>
                <a:cs typeface="Times New Roman"/>
              </a:rPr>
              <a:t>B(n)</a:t>
            </a:r>
            <a:r>
              <a:rPr lang="zh-CN" altLang="en-US" dirty="0">
                <a:latin typeface="Times New Roman"/>
                <a:cs typeface="Times New Roman"/>
              </a:rPr>
              <a:t>比</a:t>
            </a:r>
            <a:r>
              <a:rPr lang="en-US" altLang="zh-CN" dirty="0">
                <a:latin typeface="Times New Roman"/>
                <a:cs typeface="Times New Roman"/>
              </a:rPr>
              <a:t>A(n)</a:t>
            </a:r>
            <a:r>
              <a:rPr lang="zh-CN" altLang="en-US" dirty="0">
                <a:latin typeface="Times New Roman"/>
                <a:cs typeface="Times New Roman"/>
              </a:rPr>
              <a:t>高阶；</a:t>
            </a:r>
            <a:endParaRPr lang="en-US" altLang="zh-CN" dirty="0">
              <a:latin typeface="Times New Roman"/>
              <a:cs typeface="Times New Roman"/>
            </a:endParaRPr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>
                <a:latin typeface="Times New Roman"/>
                <a:cs typeface="Times New Roman"/>
              </a:rPr>
              <a:t>          </a:t>
            </a:r>
            <a:r>
              <a:rPr lang="zh-CN" altLang="en-US" dirty="0">
                <a:latin typeface="Times New Roman"/>
                <a:cs typeface="Times New Roman"/>
              </a:rPr>
              <a:t>若极限为∞，则</a:t>
            </a:r>
            <a:r>
              <a:rPr lang="en-US" altLang="zh-CN" dirty="0">
                <a:latin typeface="Times New Roman"/>
                <a:cs typeface="Times New Roman"/>
              </a:rPr>
              <a:t>A(n)</a:t>
            </a:r>
            <a:r>
              <a:rPr lang="zh-CN" altLang="en-US" dirty="0">
                <a:latin typeface="Times New Roman"/>
                <a:cs typeface="Times New Roman"/>
              </a:rPr>
              <a:t>比</a:t>
            </a:r>
            <a:r>
              <a:rPr lang="en-US" altLang="zh-CN" dirty="0">
                <a:latin typeface="Times New Roman"/>
                <a:cs typeface="Times New Roman"/>
              </a:rPr>
              <a:t>B(n)</a:t>
            </a:r>
            <a:r>
              <a:rPr lang="zh-CN" altLang="en-US" dirty="0">
                <a:latin typeface="Times New Roman"/>
                <a:cs typeface="Times New Roman"/>
              </a:rPr>
              <a:t>高阶；</a:t>
            </a:r>
            <a:endParaRPr lang="en-US" altLang="zh-CN" dirty="0">
              <a:latin typeface="Times New Roman"/>
              <a:cs typeface="Times New Roman"/>
            </a:endParaRPr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>
                <a:latin typeface="Times New Roman"/>
                <a:cs typeface="Times New Roman"/>
              </a:rPr>
              <a:t>          </a:t>
            </a:r>
            <a:r>
              <a:rPr lang="zh-CN" altLang="en-US" dirty="0">
                <a:latin typeface="Times New Roman"/>
                <a:cs typeface="Times New Roman"/>
              </a:rPr>
              <a:t>若极限为</a:t>
            </a:r>
            <a:r>
              <a:rPr lang="en-US" altLang="zh-CN" dirty="0">
                <a:latin typeface="Times New Roman"/>
                <a:cs typeface="Times New Roman"/>
              </a:rPr>
              <a:t>1</a:t>
            </a:r>
            <a:r>
              <a:rPr lang="zh-CN" altLang="en-US" dirty="0">
                <a:latin typeface="Times New Roman"/>
                <a:cs typeface="Times New Roman"/>
              </a:rPr>
              <a:t>，则</a:t>
            </a:r>
            <a:r>
              <a:rPr lang="en-US" altLang="zh-CN" dirty="0">
                <a:latin typeface="Times New Roman"/>
                <a:cs typeface="Times New Roman"/>
              </a:rPr>
              <a:t>A(n)</a:t>
            </a:r>
            <a:r>
              <a:rPr lang="zh-CN" altLang="en-US" dirty="0">
                <a:latin typeface="Times New Roman"/>
                <a:cs typeface="Times New Roman"/>
              </a:rPr>
              <a:t>和</a:t>
            </a:r>
            <a:r>
              <a:rPr lang="en-US" altLang="zh-CN" dirty="0">
                <a:latin typeface="Times New Roman"/>
                <a:cs typeface="Times New Roman"/>
              </a:rPr>
              <a:t>B(n)</a:t>
            </a:r>
            <a:r>
              <a:rPr lang="zh-CN" altLang="en-US" dirty="0">
                <a:latin typeface="Times New Roman"/>
                <a:cs typeface="Times New Roman"/>
              </a:rPr>
              <a:t>等阶</a:t>
            </a:r>
            <a:endParaRPr lang="zh-CN" altLang="en-US" dirty="0"/>
          </a:p>
        </p:txBody>
      </p:sp>
      <p:pic>
        <p:nvPicPr>
          <p:cNvPr id="60420" name="Picture 2" descr="E:\桌面\timg (4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33375"/>
            <a:ext cx="24384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31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、计算机所处理的数据一般具备某种内在联系，这是指</a:t>
            </a:r>
            <a:r>
              <a:rPr lang="en-US" altLang="zh-CN" dirty="0"/>
              <a:t>(  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A. </a:t>
            </a:r>
            <a:r>
              <a:rPr lang="zh-CN" altLang="en-US" dirty="0"/>
              <a:t>数据和数据之间存在某种关系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B. </a:t>
            </a:r>
            <a:r>
              <a:rPr lang="zh-CN" altLang="en-US" dirty="0"/>
              <a:t>元素和元素之间存在某种关系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C. </a:t>
            </a:r>
            <a:r>
              <a:rPr lang="zh-CN" altLang="en-US" dirty="0"/>
              <a:t>元素内部具有某种结构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D. </a:t>
            </a:r>
            <a:r>
              <a:rPr lang="zh-CN" altLang="en-US" dirty="0"/>
              <a:t>数据项和数据项之间存在某种关系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答案：</a:t>
            </a:r>
            <a:r>
              <a:rPr lang="en-US" altLang="zh-CN" dirty="0"/>
              <a:t>B</a:t>
            </a:r>
          </a:p>
          <a:p>
            <a:pPr marL="0" indent="0">
              <a:buNone/>
            </a:pPr>
            <a:r>
              <a:rPr lang="zh-CN" altLang="en-US" dirty="0"/>
              <a:t>解析：数据元素是计算机存储和处理的基本单位。</a:t>
            </a:r>
          </a:p>
        </p:txBody>
      </p:sp>
    </p:spTree>
    <p:extLst>
      <p:ext uri="{BB962C8B-B14F-4D97-AF65-F5344CB8AC3E}">
        <p14:creationId xmlns:p14="http://schemas.microsoft.com/office/powerpoint/2010/main" val="245760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1.3.2 </a:t>
            </a:r>
            <a:r>
              <a:rPr lang="zh-CN" altLang="en-US" dirty="0"/>
              <a:t>时间复杂度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分析一段程序的渐近时间复杂度步骤：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）分析程序段中各语句的执行次数，构建</a:t>
            </a:r>
            <a:r>
              <a:rPr lang="en-US" altLang="zh-CN" dirty="0"/>
              <a:t>T(n)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）找出</a:t>
            </a:r>
            <a:r>
              <a:rPr lang="en-US" altLang="zh-CN" dirty="0"/>
              <a:t>T(n)</a:t>
            </a:r>
            <a:r>
              <a:rPr lang="zh-CN" altLang="en-US" dirty="0"/>
              <a:t>中的最高阶项，去除系数和常数加减项，得到渐近时间复杂度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67544" y="4581128"/>
            <a:ext cx="8352928" cy="1008112"/>
            <a:chOff x="2555776" y="3717032"/>
            <a:chExt cx="5832648" cy="1220346"/>
          </a:xfrm>
          <a:solidFill>
            <a:srgbClr val="FFFF00"/>
          </a:solidFill>
        </p:grpSpPr>
        <p:sp>
          <p:nvSpPr>
            <p:cNvPr id="5" name="矩形 4"/>
            <p:cNvSpPr/>
            <p:nvPr/>
          </p:nvSpPr>
          <p:spPr>
            <a:xfrm>
              <a:off x="2555776" y="3717032"/>
              <a:ext cx="5832648" cy="1220346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03196" y="3846239"/>
              <a:ext cx="3570208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常见的时间复杂度大小：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2627784" y="4325764"/>
              <a:ext cx="5760640" cy="52160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BR" altLang="zh-CN" sz="2200" b="1" dirty="0">
                  <a:solidFill>
                    <a:srgbClr val="FF0000"/>
                  </a:solidFill>
                </a:rPr>
                <a:t>O(1)</a:t>
              </a:r>
              <a:r>
                <a:rPr lang="zh-CN" altLang="pt-BR" sz="2200" b="1" dirty="0">
                  <a:solidFill>
                    <a:srgbClr val="FF0000"/>
                  </a:solidFill>
                </a:rPr>
                <a:t>＜</a:t>
              </a:r>
              <a:r>
                <a:rPr lang="pt-BR" altLang="zh-CN" sz="2200" b="1" dirty="0">
                  <a:solidFill>
                    <a:srgbClr val="FF0000"/>
                  </a:solidFill>
                </a:rPr>
                <a:t>O(log</a:t>
              </a:r>
              <a:r>
                <a:rPr lang="pt-BR" altLang="zh-CN" sz="2200" b="1" baseline="-25000" dirty="0">
                  <a:solidFill>
                    <a:srgbClr val="FF0000"/>
                  </a:solidFill>
                </a:rPr>
                <a:t>2</a:t>
              </a:r>
              <a:r>
                <a:rPr lang="pt-BR" altLang="zh-CN" sz="2200" b="1" dirty="0">
                  <a:solidFill>
                    <a:srgbClr val="FF0000"/>
                  </a:solidFill>
                </a:rPr>
                <a:t>n)</a:t>
              </a:r>
              <a:r>
                <a:rPr lang="zh-CN" altLang="pt-BR" sz="2200" b="1" dirty="0">
                  <a:solidFill>
                    <a:srgbClr val="FF0000"/>
                  </a:solidFill>
                </a:rPr>
                <a:t>＜</a:t>
              </a:r>
              <a:r>
                <a:rPr lang="pt-BR" altLang="zh-CN" sz="2200" b="1" dirty="0">
                  <a:solidFill>
                    <a:srgbClr val="FF0000"/>
                  </a:solidFill>
                </a:rPr>
                <a:t>O(n)</a:t>
              </a:r>
              <a:r>
                <a:rPr lang="zh-CN" altLang="pt-BR" sz="2200" b="1" dirty="0">
                  <a:solidFill>
                    <a:srgbClr val="FF0000"/>
                  </a:solidFill>
                </a:rPr>
                <a:t>＜</a:t>
              </a:r>
              <a:r>
                <a:rPr lang="pt-BR" altLang="zh-CN" sz="2200" b="1" dirty="0">
                  <a:solidFill>
                    <a:srgbClr val="FF0000"/>
                  </a:solidFill>
                </a:rPr>
                <a:t>O(nlog</a:t>
              </a:r>
              <a:r>
                <a:rPr lang="pt-BR" altLang="zh-CN" sz="2200" b="1" baseline="-25000" dirty="0">
                  <a:solidFill>
                    <a:srgbClr val="FF0000"/>
                  </a:solidFill>
                </a:rPr>
                <a:t>2</a:t>
              </a:r>
              <a:r>
                <a:rPr lang="pt-BR" altLang="zh-CN" sz="2200" b="1" dirty="0">
                  <a:solidFill>
                    <a:srgbClr val="FF0000"/>
                  </a:solidFill>
                </a:rPr>
                <a:t>n)</a:t>
              </a:r>
              <a:r>
                <a:rPr lang="zh-CN" altLang="pt-BR" sz="2200" b="1" dirty="0">
                  <a:solidFill>
                    <a:srgbClr val="FF0000"/>
                  </a:solidFill>
                </a:rPr>
                <a:t>＜</a:t>
              </a:r>
              <a:r>
                <a:rPr lang="pt-BR" altLang="zh-CN" sz="2200" b="1" dirty="0">
                  <a:solidFill>
                    <a:srgbClr val="FF0000"/>
                  </a:solidFill>
                </a:rPr>
                <a:t>O(n</a:t>
              </a:r>
              <a:r>
                <a:rPr lang="pt-BR" altLang="zh-CN" sz="2200" b="1" baseline="30000" dirty="0">
                  <a:solidFill>
                    <a:srgbClr val="FF0000"/>
                  </a:solidFill>
                </a:rPr>
                <a:t>2</a:t>
              </a:r>
              <a:r>
                <a:rPr lang="pt-BR" altLang="zh-CN" sz="2200" b="1" dirty="0">
                  <a:solidFill>
                    <a:srgbClr val="FF0000"/>
                  </a:solidFill>
                </a:rPr>
                <a:t>)</a:t>
              </a:r>
              <a:r>
                <a:rPr lang="zh-CN" altLang="pt-BR" sz="2200" b="1" dirty="0">
                  <a:solidFill>
                    <a:srgbClr val="FF0000"/>
                  </a:solidFill>
                </a:rPr>
                <a:t>＜</a:t>
              </a:r>
              <a:r>
                <a:rPr lang="pt-BR" altLang="zh-CN" sz="2200" b="1" dirty="0">
                  <a:solidFill>
                    <a:srgbClr val="FF0000"/>
                  </a:solidFill>
                </a:rPr>
                <a:t>…</a:t>
              </a:r>
              <a:r>
                <a:rPr lang="zh-CN" altLang="pt-BR" sz="2200" b="1" dirty="0">
                  <a:solidFill>
                    <a:srgbClr val="FF0000"/>
                  </a:solidFill>
                </a:rPr>
                <a:t>＜</a:t>
              </a:r>
              <a:r>
                <a:rPr lang="pt-BR" altLang="zh-CN" sz="2200" b="1" dirty="0">
                  <a:solidFill>
                    <a:srgbClr val="FF0000"/>
                  </a:solidFill>
                </a:rPr>
                <a:t>O(2</a:t>
              </a:r>
              <a:r>
                <a:rPr lang="pt-BR" altLang="zh-CN" sz="2200" b="1" baseline="30000" dirty="0">
                  <a:solidFill>
                    <a:srgbClr val="FF0000"/>
                  </a:solidFill>
                </a:rPr>
                <a:t>n</a:t>
              </a:r>
              <a:r>
                <a:rPr lang="pt-BR" altLang="zh-CN" sz="2200" b="1" dirty="0">
                  <a:solidFill>
                    <a:srgbClr val="FF0000"/>
                  </a:solidFill>
                </a:rPr>
                <a:t>)</a:t>
              </a:r>
              <a:r>
                <a:rPr lang="zh-CN" altLang="pt-BR" sz="2200" b="1" dirty="0">
                  <a:solidFill>
                    <a:srgbClr val="FF0000"/>
                  </a:solidFill>
                </a:rPr>
                <a:t>＜</a:t>
              </a:r>
              <a:r>
                <a:rPr lang="pt-BR" altLang="zh-CN" sz="2200" b="1" dirty="0">
                  <a:solidFill>
                    <a:srgbClr val="FF0000"/>
                  </a:solidFill>
                </a:rPr>
                <a:t>O(n!)</a:t>
              </a:r>
              <a:endParaRPr lang="zh-CN" altLang="en-US" sz="2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482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1.3.2 </a:t>
            </a:r>
            <a:r>
              <a:rPr lang="zh-CN" altLang="en-US"/>
              <a:t>时间复杂度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dirty="0"/>
              <a:t>例：试分析下面一段代码的渐近时间复杂度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</a:pPr>
            <a:endParaRPr lang="zh-CN" altLang="en-US" dirty="0"/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2124075" y="1830388"/>
            <a:ext cx="4287838" cy="310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for(int i=0;i&lt;n;i++)</a:t>
            </a:r>
          </a:p>
          <a:p>
            <a:pPr eaLnBrk="1" hangingPunct="1"/>
            <a:r>
              <a:rPr lang="en-US" altLang="zh-CN" sz="2800"/>
              <a:t>    for(int j=0;j&lt;n;j++)</a:t>
            </a:r>
          </a:p>
          <a:p>
            <a:pPr eaLnBrk="1" hangingPunct="1"/>
            <a:r>
              <a:rPr lang="en-US" altLang="zh-CN" sz="2800"/>
              <a:t>    {</a:t>
            </a:r>
          </a:p>
          <a:p>
            <a:pPr eaLnBrk="1" hangingPunct="1"/>
            <a:r>
              <a:rPr lang="en-US" altLang="zh-CN" sz="2800"/>
              <a:t>        c[i][j]=0;</a:t>
            </a:r>
          </a:p>
          <a:p>
            <a:pPr eaLnBrk="1" hangingPunct="1"/>
            <a:r>
              <a:rPr lang="en-US" altLang="zh-CN" sz="2800"/>
              <a:t>        for(int k=0;k&lt;n;k++)</a:t>
            </a:r>
          </a:p>
          <a:p>
            <a:pPr eaLnBrk="1" hangingPunct="1"/>
            <a:r>
              <a:rPr lang="en-US" altLang="zh-CN" sz="2800"/>
              <a:t>            c[i][j] = a[i][k]*b[k][j];</a:t>
            </a:r>
          </a:p>
          <a:p>
            <a:pPr eaLnBrk="1" hangingPunct="1"/>
            <a:r>
              <a:rPr lang="en-US" altLang="zh-CN" sz="2800"/>
              <a:t>    }</a:t>
            </a:r>
          </a:p>
        </p:txBody>
      </p:sp>
      <p:sp>
        <p:nvSpPr>
          <p:cNvPr id="50182" name="TextBox 5"/>
          <p:cNvSpPr txBox="1">
            <a:spLocks noChangeArrowheads="1"/>
          </p:cNvSpPr>
          <p:nvPr/>
        </p:nvSpPr>
        <p:spPr bwMode="auto">
          <a:xfrm>
            <a:off x="6588125" y="1887538"/>
            <a:ext cx="2376488" cy="4619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/>
              <a:t>执行</a:t>
            </a:r>
            <a:r>
              <a:rPr lang="en-US" altLang="zh-CN" sz="2400"/>
              <a:t>n+1</a:t>
            </a:r>
            <a:r>
              <a:rPr lang="zh-CN" altLang="en-US" sz="2400"/>
              <a:t>次</a:t>
            </a:r>
          </a:p>
        </p:txBody>
      </p:sp>
      <p:cxnSp>
        <p:nvCxnSpPr>
          <p:cNvPr id="7" name="直接箭头连接符 6"/>
          <p:cNvCxnSpPr>
            <a:endCxn id="50182" idx="1"/>
          </p:cNvCxnSpPr>
          <p:nvPr/>
        </p:nvCxnSpPr>
        <p:spPr>
          <a:xfrm>
            <a:off x="4924425" y="2117725"/>
            <a:ext cx="16637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4" name="TextBox 10"/>
          <p:cNvSpPr txBox="1">
            <a:spLocks noChangeArrowheads="1"/>
          </p:cNvSpPr>
          <p:nvPr/>
        </p:nvSpPr>
        <p:spPr bwMode="auto">
          <a:xfrm>
            <a:off x="6588125" y="2349500"/>
            <a:ext cx="2376488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/>
              <a:t>执行</a:t>
            </a:r>
            <a:r>
              <a:rPr lang="en-US" altLang="zh-CN" sz="2400"/>
              <a:t>n(n+1)</a:t>
            </a:r>
            <a:r>
              <a:rPr lang="zh-CN" altLang="en-US" sz="2400"/>
              <a:t>次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219700" y="2579688"/>
            <a:ext cx="13684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6" name="TextBox 14"/>
          <p:cNvSpPr txBox="1">
            <a:spLocks noChangeArrowheads="1"/>
          </p:cNvSpPr>
          <p:nvPr/>
        </p:nvSpPr>
        <p:spPr bwMode="auto">
          <a:xfrm>
            <a:off x="6588125" y="3154363"/>
            <a:ext cx="2376488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/>
              <a:t>执行</a:t>
            </a:r>
            <a:r>
              <a:rPr lang="en-US" altLang="zh-CN" sz="2400"/>
              <a:t>n</a:t>
            </a:r>
            <a:r>
              <a:rPr lang="en-US" altLang="zh-CN" sz="2400" baseline="30000"/>
              <a:t>2</a:t>
            </a:r>
            <a:r>
              <a:rPr lang="zh-CN" altLang="en-US" sz="2400"/>
              <a:t>次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267200" y="3384550"/>
            <a:ext cx="23209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8" name="TextBox 17"/>
          <p:cNvSpPr txBox="1">
            <a:spLocks noChangeArrowheads="1"/>
          </p:cNvSpPr>
          <p:nvPr/>
        </p:nvSpPr>
        <p:spPr bwMode="auto">
          <a:xfrm>
            <a:off x="6588125" y="3614738"/>
            <a:ext cx="2376488" cy="4619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执行</a:t>
            </a:r>
            <a:r>
              <a:rPr lang="en-US" altLang="zh-CN" sz="2400" dirty="0"/>
              <a:t>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(n+1)</a:t>
            </a:r>
            <a:r>
              <a:rPr lang="zh-CN" altLang="en-US" sz="2400" dirty="0"/>
              <a:t>次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756275" y="3846513"/>
            <a:ext cx="8318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90" name="TextBox 20"/>
          <p:cNvSpPr txBox="1">
            <a:spLocks noChangeArrowheads="1"/>
          </p:cNvSpPr>
          <p:nvPr/>
        </p:nvSpPr>
        <p:spPr bwMode="auto">
          <a:xfrm>
            <a:off x="6588125" y="4076700"/>
            <a:ext cx="2376488" cy="4619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/>
              <a:t>执行</a:t>
            </a:r>
            <a:r>
              <a:rPr lang="en-US" altLang="zh-CN" sz="2400"/>
              <a:t>n</a:t>
            </a:r>
            <a:r>
              <a:rPr lang="en-US" altLang="zh-CN" sz="2400" baseline="30000"/>
              <a:t>3</a:t>
            </a:r>
            <a:r>
              <a:rPr lang="zh-CN" altLang="en-US" sz="2400"/>
              <a:t>次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6172200" y="4308475"/>
            <a:ext cx="4159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92" name="TextBox 23"/>
          <p:cNvSpPr txBox="1">
            <a:spLocks noChangeArrowheads="1"/>
          </p:cNvSpPr>
          <p:nvPr/>
        </p:nvSpPr>
        <p:spPr bwMode="auto">
          <a:xfrm>
            <a:off x="1890713" y="5116513"/>
            <a:ext cx="52181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T(n) = (n+1)+(n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+n)+n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+(n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+n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)+n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 </a:t>
            </a:r>
          </a:p>
          <a:p>
            <a:pPr eaLnBrk="1" hangingPunct="1"/>
            <a:r>
              <a:rPr lang="en-US" altLang="zh-CN" sz="2800" dirty="0"/>
              <a:t>        = 2n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+3n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+2n+1</a:t>
            </a:r>
            <a:endParaRPr lang="zh-CN" altLang="en-US" sz="2800" baseline="30000" dirty="0"/>
          </a:p>
        </p:txBody>
      </p:sp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1840980" y="5949280"/>
            <a:ext cx="5899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+mn-ea"/>
                <a:ea typeface="+mn-ea"/>
              </a:rPr>
              <a:t>最高项是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en-US" altLang="zh-CN" sz="2400" baseline="30000" dirty="0">
                <a:latin typeface="+mn-ea"/>
                <a:ea typeface="+mn-ea"/>
              </a:rPr>
              <a:t>3</a:t>
            </a:r>
            <a:r>
              <a:rPr lang="zh-CN" altLang="en-US" sz="2400" dirty="0">
                <a:latin typeface="+mn-ea"/>
                <a:ea typeface="+mn-ea"/>
              </a:rPr>
              <a:t>，去除系数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，得</a:t>
            </a:r>
            <a:r>
              <a:rPr lang="en-US" altLang="zh-CN" sz="2400" dirty="0">
                <a:latin typeface="+mn-ea"/>
                <a:ea typeface="+mn-ea"/>
              </a:rPr>
              <a:t>T(n) = O(n</a:t>
            </a:r>
            <a:r>
              <a:rPr lang="en-US" altLang="zh-CN" sz="2400" baseline="30000" dirty="0">
                <a:latin typeface="+mn-ea"/>
                <a:ea typeface="+mn-ea"/>
              </a:rPr>
              <a:t>3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F9AADA-F504-46FA-9359-B002E16E1EC6}"/>
              </a:ext>
            </a:extLst>
          </p:cNvPr>
          <p:cNvSpPr txBox="1"/>
          <p:nvPr/>
        </p:nvSpPr>
        <p:spPr>
          <a:xfrm>
            <a:off x="4195317" y="156171"/>
            <a:ext cx="4769296" cy="1021556"/>
          </a:xfrm>
          <a:prstGeom prst="wedgeRoundRectCallout">
            <a:avLst>
              <a:gd name="adj1" fmla="val -55620"/>
              <a:gd name="adj2" fmla="val 41276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实质上，分析时间复杂度时，只需要分析程序中</a:t>
            </a:r>
            <a:r>
              <a:rPr lang="zh-CN" altLang="en-US" dirty="0">
                <a:solidFill>
                  <a:srgbClr val="FF000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基本语句</a:t>
            </a:r>
            <a:r>
              <a:rPr lang="zh-CN" altLang="en-US" dirty="0"/>
              <a:t>的执行次数即可，其往往构成</a:t>
            </a:r>
            <a:r>
              <a:rPr lang="en-US" altLang="zh-CN" dirty="0"/>
              <a:t>T(n)</a:t>
            </a:r>
            <a:r>
              <a:rPr lang="zh-CN" altLang="en-US" dirty="0"/>
              <a:t>中的最高阶项</a:t>
            </a:r>
          </a:p>
        </p:txBody>
      </p:sp>
    </p:spTree>
    <p:extLst>
      <p:ext uri="{BB962C8B-B14F-4D97-AF65-F5344CB8AC3E}">
        <p14:creationId xmlns:p14="http://schemas.microsoft.com/office/powerpoint/2010/main" val="246036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nimBg="1"/>
      <p:bldP spid="50182" grpId="0" animBg="1"/>
      <p:bldP spid="50184" grpId="0" animBg="1"/>
      <p:bldP spid="50186" grpId="0" animBg="1"/>
      <p:bldP spid="50188" grpId="0" animBg="1"/>
      <p:bldP spid="50190" grpId="0" animBg="1"/>
      <p:bldP spid="50192" grpId="0"/>
      <p:bldP spid="17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1.3.2 </a:t>
            </a:r>
            <a:r>
              <a:rPr lang="zh-CN" altLang="en-US"/>
              <a:t>时间复杂度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最好、最坏和平均时间复杂度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算法的时间复杂度不仅与数据规模有关，而且与数据的构成方式有关，如查找算法和排序算法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例如，有长度为</a:t>
            </a:r>
            <a:r>
              <a:rPr lang="en-US" altLang="zh-CN" dirty="0"/>
              <a:t>n</a:t>
            </a:r>
            <a:r>
              <a:rPr lang="zh-CN" altLang="en-US" dirty="0"/>
              <a:t>的序列如下：</a:t>
            </a:r>
            <a:endParaRPr lang="en-US" altLang="zh-CN" dirty="0"/>
          </a:p>
          <a:p>
            <a:pPr marL="0" indent="0" algn="ctr">
              <a:buFont typeface="Wingdings 3" pitchFamily="18" charset="2"/>
              <a:buNone/>
              <a:defRPr/>
            </a:pPr>
            <a:r>
              <a:rPr lang="en-US" altLang="zh-CN" dirty="0"/>
              <a:t>3, 5, 7, 2, 8, 9, …, 11, 6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采用顺序查找法，即对数组从头到尾一个个检查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最好情况：要查找的数为</a:t>
            </a:r>
            <a:r>
              <a:rPr lang="en-US" altLang="zh-CN" dirty="0"/>
              <a:t>3</a:t>
            </a:r>
            <a:r>
              <a:rPr lang="zh-CN" altLang="en-US" dirty="0"/>
              <a:t>，而序列排列中</a:t>
            </a:r>
            <a:r>
              <a:rPr lang="en-US" altLang="zh-CN" dirty="0"/>
              <a:t>3</a:t>
            </a:r>
            <a:r>
              <a:rPr lang="zh-CN" altLang="en-US" dirty="0"/>
              <a:t>刚好在首位，则只需要</a:t>
            </a:r>
            <a:r>
              <a:rPr lang="en-US" altLang="zh-CN" dirty="0"/>
              <a:t>1</a:t>
            </a:r>
            <a:r>
              <a:rPr lang="zh-CN" altLang="en-US" dirty="0"/>
              <a:t>次比较，时间复杂度为</a:t>
            </a:r>
            <a:r>
              <a:rPr lang="en-US" altLang="zh-CN" dirty="0"/>
              <a:t>O(1)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最坏情况：要查找的数为</a:t>
            </a:r>
            <a:r>
              <a:rPr lang="en-US" altLang="zh-CN" dirty="0"/>
              <a:t>6</a:t>
            </a:r>
            <a:r>
              <a:rPr lang="zh-CN" altLang="en-US" dirty="0"/>
              <a:t>，而序列排列中</a:t>
            </a:r>
            <a:r>
              <a:rPr lang="en-US" altLang="zh-CN" dirty="0"/>
              <a:t>6</a:t>
            </a:r>
            <a:r>
              <a:rPr lang="zh-CN" altLang="en-US" dirty="0"/>
              <a:t>排在末位，则需要比较</a:t>
            </a:r>
            <a:r>
              <a:rPr lang="en-US" altLang="zh-CN" dirty="0"/>
              <a:t>n</a:t>
            </a:r>
            <a:r>
              <a:rPr lang="zh-CN" altLang="en-US" dirty="0"/>
              <a:t>次，时间复杂度为</a:t>
            </a:r>
            <a:r>
              <a:rPr lang="en-US" altLang="zh-CN" dirty="0"/>
              <a:t>O(n)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74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1.3.2 </a:t>
            </a:r>
            <a:r>
              <a:rPr lang="zh-CN" altLang="en-US"/>
              <a:t>时间复杂度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algn="ctr">
              <a:buFont typeface="Wingdings 3" pitchFamily="18" charset="2"/>
              <a:buNone/>
              <a:defRPr/>
            </a:pPr>
            <a:r>
              <a:rPr lang="en-US" altLang="zh-CN" dirty="0"/>
              <a:t>3, 5, 7, 2, 8, 9, …, 11, 6</a:t>
            </a:r>
          </a:p>
          <a:p>
            <a:pPr>
              <a:defRPr/>
            </a:pPr>
            <a:r>
              <a:rPr lang="zh-CN" altLang="en-US" dirty="0"/>
              <a:t>平均复杂度？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）与待查找数在序列中的位置有关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	5——</a:t>
            </a:r>
            <a:r>
              <a:rPr lang="zh-CN" altLang="en-US" dirty="0"/>
              <a:t>比较</a:t>
            </a:r>
            <a:r>
              <a:rPr lang="en-US" altLang="zh-CN" dirty="0"/>
              <a:t>2</a:t>
            </a:r>
            <a:r>
              <a:rPr lang="zh-CN" altLang="en-US" dirty="0"/>
              <a:t>次；</a:t>
            </a:r>
            <a:r>
              <a:rPr lang="en-US" altLang="zh-CN" dirty="0"/>
              <a:t>	7——</a:t>
            </a:r>
            <a:r>
              <a:rPr lang="zh-CN" altLang="en-US" dirty="0"/>
              <a:t>比较</a:t>
            </a:r>
            <a:r>
              <a:rPr lang="en-US" altLang="zh-CN" dirty="0"/>
              <a:t>3</a:t>
            </a:r>
            <a:r>
              <a:rPr lang="zh-CN" altLang="en-US" dirty="0"/>
              <a:t>次；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	8——</a:t>
            </a:r>
            <a:r>
              <a:rPr lang="zh-CN" altLang="en-US" dirty="0"/>
              <a:t>比较</a:t>
            </a:r>
            <a:r>
              <a:rPr lang="en-US" altLang="zh-CN" dirty="0"/>
              <a:t>5</a:t>
            </a:r>
            <a:r>
              <a:rPr lang="zh-CN" altLang="en-US" dirty="0"/>
              <a:t>次；</a:t>
            </a:r>
            <a:r>
              <a:rPr lang="en-US" altLang="zh-CN" dirty="0"/>
              <a:t>	11——</a:t>
            </a:r>
            <a:r>
              <a:rPr lang="zh-CN" altLang="en-US" dirty="0"/>
              <a:t>比较</a:t>
            </a:r>
            <a:r>
              <a:rPr lang="en-US" altLang="zh-CN" dirty="0"/>
              <a:t>n-1</a:t>
            </a:r>
            <a:r>
              <a:rPr lang="zh-CN" altLang="en-US" dirty="0"/>
              <a:t>次</a:t>
            </a:r>
            <a:r>
              <a:rPr lang="en-US" altLang="zh-CN" dirty="0"/>
              <a:t>……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）将所有数被查到时比较的次数加起来再取平均，即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T(n) = (1 + 2 + 3 + … + n)/n = (1 + n)/2 = O(n)</a:t>
            </a:r>
          </a:p>
        </p:txBody>
      </p:sp>
    </p:spTree>
    <p:extLst>
      <p:ext uri="{BB962C8B-B14F-4D97-AF65-F5344CB8AC3E}">
        <p14:creationId xmlns:p14="http://schemas.microsoft.com/office/powerpoint/2010/main" val="276024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1.3.3 </a:t>
            </a:r>
            <a:r>
              <a:rPr lang="zh-CN" altLang="en-US"/>
              <a:t>空间复杂度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4925" y="1335088"/>
            <a:ext cx="6049963" cy="5262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void BubbleSort(int r[], int n)</a:t>
            </a:r>
          </a:p>
          <a:p>
            <a:pPr eaLnBrk="1" hangingPunct="1"/>
            <a:r>
              <a:rPr lang="en-US" altLang="zh-CN" sz="2400"/>
              <a:t>{</a:t>
            </a:r>
          </a:p>
          <a:p>
            <a:pPr eaLnBrk="1" hangingPunct="1"/>
            <a:r>
              <a:rPr lang="en-US" altLang="zh-CN" sz="2400"/>
              <a:t>     int bound, exchange = n-1;</a:t>
            </a:r>
          </a:p>
          <a:p>
            <a:pPr eaLnBrk="1" hangingPunct="1"/>
            <a:r>
              <a:rPr lang="en-US" altLang="zh-CN" sz="2400"/>
              <a:t>     while(exchange != 0)</a:t>
            </a:r>
          </a:p>
          <a:p>
            <a:pPr eaLnBrk="1" hangingPunct="1"/>
            <a:r>
              <a:rPr lang="en-US" altLang="zh-CN" sz="2400"/>
              <a:t>     {</a:t>
            </a:r>
          </a:p>
          <a:p>
            <a:pPr eaLnBrk="1" hangingPunct="1"/>
            <a:r>
              <a:rPr lang="en-US" altLang="zh-CN" sz="2400"/>
              <a:t>         bound = exchange; exchange = 0;</a:t>
            </a:r>
          </a:p>
          <a:p>
            <a:pPr eaLnBrk="1" hangingPunct="1"/>
            <a:r>
              <a:rPr lang="en-US" altLang="zh-CN" sz="2400"/>
              <a:t>         for(int j = 0;j &lt; bound;j++)</a:t>
            </a:r>
          </a:p>
          <a:p>
            <a:pPr eaLnBrk="1" hangingPunct="1"/>
            <a:r>
              <a:rPr lang="en-US" altLang="zh-CN" sz="2400"/>
              <a:t>             if(r[j] &gt; r[j+1])</a:t>
            </a:r>
          </a:p>
          <a:p>
            <a:pPr eaLnBrk="1" hangingPunct="1"/>
            <a:r>
              <a:rPr lang="en-US" altLang="zh-CN" sz="2400"/>
              <a:t>             {</a:t>
            </a:r>
          </a:p>
          <a:p>
            <a:pPr eaLnBrk="1" hangingPunct="1"/>
            <a:r>
              <a:rPr lang="en-US" altLang="zh-CN" sz="2400"/>
              <a:t>                  int temp=r[j]; r[j]=r[j+1]; r[j+1]=temp;</a:t>
            </a:r>
          </a:p>
          <a:p>
            <a:pPr eaLnBrk="1" hangingPunct="1"/>
            <a:r>
              <a:rPr lang="en-US" altLang="zh-CN" sz="2400"/>
              <a:t>                  exchange = j;</a:t>
            </a:r>
          </a:p>
          <a:p>
            <a:pPr eaLnBrk="1" hangingPunct="1"/>
            <a:r>
              <a:rPr lang="en-US" altLang="zh-CN" sz="2400"/>
              <a:t>             }</a:t>
            </a:r>
          </a:p>
          <a:p>
            <a:pPr eaLnBrk="1" hangingPunct="1"/>
            <a:r>
              <a:rPr lang="en-US" altLang="zh-CN" sz="2400"/>
              <a:t>      }</a:t>
            </a:r>
          </a:p>
          <a:p>
            <a:pPr eaLnBrk="1" hangingPunct="1"/>
            <a:r>
              <a:rPr lang="en-US" altLang="zh-CN" sz="2400"/>
              <a:t>}</a:t>
            </a:r>
            <a:endParaRPr lang="zh-CN" altLang="en-US" sz="24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84888" y="1341438"/>
            <a:ext cx="2951162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）输入输出数据占用的空间：</a:t>
            </a:r>
            <a:r>
              <a:rPr lang="en-US" altLang="zh-CN" sz="2000" b="1">
                <a:solidFill>
                  <a:srgbClr val="FF0000"/>
                </a:solidFill>
              </a:rPr>
              <a:t>r[]</a:t>
            </a:r>
            <a:r>
              <a:rPr lang="en-US" altLang="zh-CN" sz="2000"/>
              <a:t>, </a:t>
            </a:r>
            <a:r>
              <a:rPr lang="en-US" altLang="zh-CN" sz="2000" b="1">
                <a:solidFill>
                  <a:srgbClr val="FF0000"/>
                </a:solidFill>
              </a:rPr>
              <a:t>n</a:t>
            </a:r>
          </a:p>
          <a:p>
            <a:pPr eaLnBrk="1" hangingPunct="1"/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）算法本身占用的空间：</a:t>
            </a:r>
            <a:r>
              <a:rPr lang="en-US" altLang="zh-CN" sz="2000" b="1">
                <a:solidFill>
                  <a:srgbClr val="FF0000"/>
                </a:solidFill>
              </a:rPr>
              <a:t>4KB</a:t>
            </a:r>
          </a:p>
          <a:p>
            <a:pPr eaLnBrk="1" hangingPunct="1"/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）执行算法需要的辅助空间：</a:t>
            </a:r>
            <a:r>
              <a:rPr lang="en-US" altLang="zh-CN" sz="2000" b="1">
                <a:solidFill>
                  <a:srgbClr val="FF0000"/>
                </a:solidFill>
              </a:rPr>
              <a:t>bound, exchange, j, temp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84888" y="4422775"/>
            <a:ext cx="2951162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BubbleSort</a:t>
            </a:r>
            <a:r>
              <a:rPr lang="zh-CN" altLang="en-US" sz="2000"/>
              <a:t>函数除了</a:t>
            </a:r>
            <a:r>
              <a:rPr lang="en-US" altLang="zh-CN" sz="2000" b="1">
                <a:solidFill>
                  <a:srgbClr val="FF0000"/>
                </a:solidFill>
              </a:rPr>
              <a:t>bound, exchange, j, temp</a:t>
            </a:r>
            <a:r>
              <a:rPr lang="zh-CN" altLang="en-US" sz="2000"/>
              <a:t>四个循环变量外，没有其它辅助空间，且该四个变量与输入规模无关，因此其空间复杂度为</a:t>
            </a:r>
            <a:endParaRPr lang="en-US" altLang="zh-CN" sz="2000"/>
          </a:p>
          <a:p>
            <a:pPr eaLnBrk="1" hangingPunct="1"/>
            <a:r>
              <a:rPr lang="en-US" altLang="zh-CN" sz="2000" b="1">
                <a:solidFill>
                  <a:srgbClr val="FF0000"/>
                </a:solidFill>
              </a:rPr>
              <a:t>S(n) = O(1)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11638" y="5661025"/>
            <a:ext cx="1620837" cy="52387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就地工作</a:t>
            </a:r>
          </a:p>
        </p:txBody>
      </p:sp>
      <p:sp>
        <p:nvSpPr>
          <p:cNvPr id="8" name="矩形 7"/>
          <p:cNvSpPr/>
          <p:nvPr/>
        </p:nvSpPr>
        <p:spPr>
          <a:xfrm>
            <a:off x="6113463" y="2565400"/>
            <a:ext cx="2952750" cy="1022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300788" y="3608388"/>
            <a:ext cx="2643187" cy="7080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sym typeface="Wingdings" pitchFamily="2" charset="2"/>
              </a:rPr>
              <a:t>构成算法空间复杂性的主要因素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15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1.3.3 </a:t>
            </a:r>
            <a:r>
              <a:rPr lang="zh-CN" altLang="en-US"/>
              <a:t>空间复杂度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74788" y="1425575"/>
            <a:ext cx="6049962" cy="452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void RightTrans(int a[], int n, int k)</a:t>
            </a:r>
          </a:p>
          <a:p>
            <a:pPr eaLnBrk="1" hangingPunct="1"/>
            <a:r>
              <a:rPr lang="en-US" altLang="zh-CN" sz="2400"/>
              <a:t>{</a:t>
            </a:r>
          </a:p>
          <a:p>
            <a:pPr eaLnBrk="1" hangingPunct="1"/>
            <a:r>
              <a:rPr lang="en-US" altLang="zh-CN" sz="2400"/>
              <a:t>     int *b=new int[n];</a:t>
            </a:r>
          </a:p>
          <a:p>
            <a:pPr eaLnBrk="1" hangingPunct="1"/>
            <a:r>
              <a:rPr lang="en-US" altLang="zh-CN" sz="2400"/>
              <a:t>     for(int i=0;i&lt;n;i++)</a:t>
            </a:r>
          </a:p>
          <a:p>
            <a:pPr eaLnBrk="1" hangingPunct="1"/>
            <a:r>
              <a:rPr lang="en-US" altLang="zh-CN" sz="2400"/>
              <a:t>     {</a:t>
            </a:r>
          </a:p>
          <a:p>
            <a:pPr eaLnBrk="1" hangingPunct="1"/>
            <a:r>
              <a:rPr lang="en-US" altLang="zh-CN" sz="2400"/>
              <a:t>         b[(i+k)%10]=a[i];</a:t>
            </a:r>
          </a:p>
          <a:p>
            <a:pPr eaLnBrk="1" hangingPunct="1"/>
            <a:r>
              <a:rPr lang="en-US" altLang="zh-CN" sz="2400"/>
              <a:t>     }</a:t>
            </a:r>
          </a:p>
          <a:p>
            <a:pPr eaLnBrk="1" hangingPunct="1"/>
            <a:r>
              <a:rPr lang="en-US" altLang="zh-CN" sz="2400"/>
              <a:t>     for(int i=0;i&lt;n;i++)</a:t>
            </a:r>
          </a:p>
          <a:p>
            <a:pPr eaLnBrk="1" hangingPunct="1"/>
            <a:r>
              <a:rPr lang="en-US" altLang="zh-CN" sz="2400"/>
              <a:t>     {</a:t>
            </a:r>
          </a:p>
          <a:p>
            <a:pPr eaLnBrk="1" hangingPunct="1"/>
            <a:r>
              <a:rPr lang="en-US" altLang="zh-CN" sz="2400"/>
              <a:t>         a[i]=b[i];</a:t>
            </a:r>
          </a:p>
          <a:p>
            <a:pPr eaLnBrk="1" hangingPunct="1"/>
            <a:r>
              <a:rPr lang="en-US" altLang="zh-CN" sz="2400"/>
              <a:t>     }</a:t>
            </a:r>
          </a:p>
          <a:p>
            <a:pPr eaLnBrk="1" hangingPunct="1"/>
            <a:r>
              <a:rPr lang="en-US" altLang="zh-CN" sz="2400"/>
              <a:t>}</a:t>
            </a:r>
            <a:endParaRPr lang="zh-CN" altLang="en-US" sz="2400"/>
          </a:p>
        </p:txBody>
      </p:sp>
      <p:sp>
        <p:nvSpPr>
          <p:cNvPr id="8" name="右箭头 7"/>
          <p:cNvSpPr/>
          <p:nvPr/>
        </p:nvSpPr>
        <p:spPr>
          <a:xfrm>
            <a:off x="4498975" y="2205038"/>
            <a:ext cx="649288" cy="36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4757" name="TextBox 8"/>
          <p:cNvSpPr txBox="1">
            <a:spLocks noChangeArrowheads="1"/>
          </p:cNvSpPr>
          <p:nvPr/>
        </p:nvSpPr>
        <p:spPr bwMode="auto">
          <a:xfrm>
            <a:off x="5292725" y="2174875"/>
            <a:ext cx="1414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</a:rPr>
              <a:t>辅助空间</a:t>
            </a:r>
          </a:p>
        </p:txBody>
      </p:sp>
      <p:sp>
        <p:nvSpPr>
          <p:cNvPr id="74758" name="TextBox 9"/>
          <p:cNvSpPr txBox="1">
            <a:spLocks noChangeArrowheads="1"/>
          </p:cNvSpPr>
          <p:nvPr/>
        </p:nvSpPr>
        <p:spPr bwMode="auto">
          <a:xfrm>
            <a:off x="4824413" y="5157788"/>
            <a:ext cx="23114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S(n)=n+1=O(n)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2466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本讲小结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/>
              <a:t>基本概念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</a:t>
            </a:r>
            <a:r>
              <a:rPr lang="zh-CN" altLang="en-US" dirty="0"/>
              <a:t>频度、时间复杂度函数、渐近时间复杂度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算法的渐近时间复杂度分析：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）分析程序段中各语句的执行次数，构建</a:t>
            </a:r>
            <a:r>
              <a:rPr lang="en-US" altLang="zh-CN" dirty="0"/>
              <a:t>T(n)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）找出</a:t>
            </a:r>
            <a:r>
              <a:rPr lang="en-US" altLang="zh-CN" dirty="0"/>
              <a:t>T(n)</a:t>
            </a:r>
            <a:r>
              <a:rPr lang="zh-CN" altLang="en-US" dirty="0"/>
              <a:t>中的最高阶项，去除系数和常数加减项，得到渐近时间复杂度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如果算法与数据有关，要分别讨论其最好、最坏和平均时间复杂度</a:t>
            </a: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算法的空间复杂度：只考虑辅助空间部分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1954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8600" y="1858963"/>
            <a:ext cx="4171950" cy="1382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tmp=a;</a:t>
            </a:r>
            <a:br>
              <a:rPr lang="en-US" altLang="zh-CN" sz="280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a=b;</a:t>
            </a:r>
            <a:br>
              <a:rPr lang="en-US" altLang="zh-CN" sz="280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b=tmp;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35488" y="1858963"/>
            <a:ext cx="4360862" cy="1382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sum=0;</a:t>
            </a:r>
            <a:br>
              <a:rPr lang="en-US" altLang="zh-CN" sz="280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for(i=1;i&lt;=n;i++)</a:t>
            </a:r>
            <a:br>
              <a:rPr lang="en-US" altLang="zh-CN" sz="280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  sum+=i;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9388" y="3370263"/>
            <a:ext cx="4105275" cy="1382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sum=0;</a:t>
            </a:r>
            <a:br>
              <a:rPr lang="en-US" altLang="zh-CN" sz="280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for(i=1;i&lt;=n;i*=2)</a:t>
            </a:r>
            <a:br>
              <a:rPr lang="en-US" altLang="zh-CN" sz="280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  sum+=i;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0" y="4856163"/>
            <a:ext cx="4424363" cy="18161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for(i=0;i&lt;n;i++)</a:t>
            </a:r>
            <a:br>
              <a:rPr lang="en-US" altLang="zh-CN" sz="280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  if(k==a[i])</a:t>
            </a:r>
          </a:p>
          <a:p>
            <a:pPr eaLnBrk="1" hangingPunct="1"/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      return i;</a:t>
            </a:r>
          </a:p>
          <a:p>
            <a:pPr eaLnBrk="1" hangingPunct="1"/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return -1;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500563" y="3349625"/>
            <a:ext cx="4392612" cy="1382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sum=0;</a:t>
            </a:r>
            <a:br>
              <a:rPr lang="en-US" altLang="zh-CN" sz="280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for(i=1;i*i&lt;=n;i++)</a:t>
            </a:r>
            <a:br>
              <a:rPr lang="en-US" altLang="zh-CN" sz="280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  sum+=i;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77800" y="4854684"/>
            <a:ext cx="417671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sum=0;</a:t>
            </a:r>
            <a:br>
              <a:rPr lang="en-US" altLang="zh-CN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=0;i&lt;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n;i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++)</a:t>
            </a:r>
            <a:br>
              <a:rPr lang="en-US" altLang="zh-CN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for(j=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i;j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m;j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++)</a:t>
            </a:r>
            <a:br>
              <a:rPr lang="en-US" altLang="zh-CN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 a[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][j]=0; 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假设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m&gt;&gt;n</a:t>
            </a:r>
            <a:endParaRPr lang="en-US" altLang="zh-CN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80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6809" name="TextBox 1"/>
          <p:cNvSpPr txBox="1">
            <a:spLocks noChangeArrowheads="1"/>
          </p:cNvSpPr>
          <p:nvPr/>
        </p:nvSpPr>
        <p:spPr bwMode="auto">
          <a:xfrm>
            <a:off x="244475" y="1268413"/>
            <a:ext cx="7411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/>
              <a:t>分析下面算法，写出</a:t>
            </a:r>
            <a:r>
              <a:rPr lang="zh-CN" altLang="en-US" sz="2000" b="1" dirty="0">
                <a:solidFill>
                  <a:srgbClr val="FF0000"/>
                </a:solidFill>
              </a:rPr>
              <a:t>时间复杂度函数</a:t>
            </a:r>
            <a:r>
              <a:rPr lang="zh-CN" altLang="en-US" sz="2000" b="1" dirty="0"/>
              <a:t>，并计算其</a:t>
            </a:r>
            <a:r>
              <a:rPr lang="zh-CN" altLang="en-US" sz="2000" b="1" dirty="0">
                <a:solidFill>
                  <a:srgbClr val="FF0000"/>
                </a:solidFill>
              </a:rPr>
              <a:t>渐近时间复杂度</a:t>
            </a:r>
          </a:p>
        </p:txBody>
      </p:sp>
      <p:sp>
        <p:nvSpPr>
          <p:cNvPr id="76810" name="TextBox 2"/>
          <p:cNvSpPr txBox="1">
            <a:spLocks noChangeArrowheads="1"/>
          </p:cNvSpPr>
          <p:nvPr/>
        </p:nvSpPr>
        <p:spPr bwMode="auto">
          <a:xfrm>
            <a:off x="3987800" y="2708275"/>
            <a:ext cx="366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1</a:t>
            </a:r>
            <a:endParaRPr lang="zh-CN" altLang="en-US" sz="2800" b="1"/>
          </a:p>
        </p:txBody>
      </p:sp>
      <p:sp>
        <p:nvSpPr>
          <p:cNvPr id="76811" name="TextBox 16"/>
          <p:cNvSpPr txBox="1">
            <a:spLocks noChangeArrowheads="1"/>
          </p:cNvSpPr>
          <p:nvPr/>
        </p:nvSpPr>
        <p:spPr bwMode="auto">
          <a:xfrm>
            <a:off x="8524875" y="2708275"/>
            <a:ext cx="368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2</a:t>
            </a:r>
            <a:endParaRPr lang="zh-CN" altLang="en-US" sz="2800" b="1"/>
          </a:p>
        </p:txBody>
      </p:sp>
      <p:sp>
        <p:nvSpPr>
          <p:cNvPr id="76812" name="TextBox 17"/>
          <p:cNvSpPr txBox="1">
            <a:spLocks noChangeArrowheads="1"/>
          </p:cNvSpPr>
          <p:nvPr/>
        </p:nvSpPr>
        <p:spPr bwMode="auto">
          <a:xfrm>
            <a:off x="3917950" y="4211638"/>
            <a:ext cx="3667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3</a:t>
            </a:r>
            <a:endParaRPr lang="zh-CN" altLang="en-US" sz="2800" b="1"/>
          </a:p>
        </p:txBody>
      </p:sp>
      <p:sp>
        <p:nvSpPr>
          <p:cNvPr id="76813" name="TextBox 18"/>
          <p:cNvSpPr txBox="1">
            <a:spLocks noChangeArrowheads="1"/>
          </p:cNvSpPr>
          <p:nvPr/>
        </p:nvSpPr>
        <p:spPr bwMode="auto">
          <a:xfrm>
            <a:off x="8529638" y="4211638"/>
            <a:ext cx="3667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4</a:t>
            </a:r>
            <a:endParaRPr lang="zh-CN" altLang="en-US" sz="2800" b="1"/>
          </a:p>
        </p:txBody>
      </p:sp>
      <p:sp>
        <p:nvSpPr>
          <p:cNvPr id="76814" name="TextBox 19"/>
          <p:cNvSpPr txBox="1">
            <a:spLocks noChangeArrowheads="1"/>
          </p:cNvSpPr>
          <p:nvPr/>
        </p:nvSpPr>
        <p:spPr bwMode="auto">
          <a:xfrm>
            <a:off x="3987800" y="6146800"/>
            <a:ext cx="3667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5</a:t>
            </a:r>
            <a:endParaRPr lang="zh-CN" altLang="en-US" sz="2800" b="1"/>
          </a:p>
        </p:txBody>
      </p:sp>
      <p:sp>
        <p:nvSpPr>
          <p:cNvPr id="76815" name="TextBox 20"/>
          <p:cNvSpPr txBox="1">
            <a:spLocks noChangeArrowheads="1"/>
          </p:cNvSpPr>
          <p:nvPr/>
        </p:nvSpPr>
        <p:spPr bwMode="auto">
          <a:xfrm>
            <a:off x="8629650" y="6146800"/>
            <a:ext cx="3667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6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936548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扩展材料</a:t>
            </a:r>
            <a:r>
              <a:rPr lang="en-US" altLang="zh-CN" dirty="0"/>
              <a:t>——</a:t>
            </a:r>
            <a:r>
              <a:rPr lang="zh-CN" altLang="en-US" dirty="0"/>
              <a:t>基础语句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产生</a:t>
            </a:r>
            <a:r>
              <a:rPr lang="en-US" altLang="zh-CN" dirty="0"/>
              <a:t>n</a:t>
            </a:r>
            <a:r>
              <a:rPr lang="en-US" altLang="zh-CN" baseline="30000" dirty="0"/>
              <a:t>2</a:t>
            </a:r>
            <a:r>
              <a:rPr lang="zh-CN" altLang="en-US" dirty="0"/>
              <a:t>时间复杂度的语句有两句，这些语句的执行次数是算法时间复杂度的主要构成，与算法的总计算量</a:t>
            </a:r>
            <a:r>
              <a:rPr lang="zh-CN" altLang="en-US" dirty="0">
                <a:solidFill>
                  <a:srgbClr val="FF0000"/>
                </a:solidFill>
              </a:rPr>
              <a:t>有相同的数量级</a:t>
            </a:r>
            <a:r>
              <a:rPr lang="zh-CN" altLang="en-US" dirty="0"/>
              <a:t>，因此称这些语句为</a:t>
            </a:r>
            <a:r>
              <a:rPr lang="zh-CN" altLang="en-US" dirty="0">
                <a:solidFill>
                  <a:srgbClr val="FF0000"/>
                </a:solidFill>
              </a:rPr>
              <a:t>基本语句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66564" name="TextBox 3"/>
          <p:cNvSpPr txBox="1">
            <a:spLocks noChangeArrowheads="1"/>
          </p:cNvSpPr>
          <p:nvPr/>
        </p:nvSpPr>
        <p:spPr bwMode="auto">
          <a:xfrm>
            <a:off x="2771775" y="1341438"/>
            <a:ext cx="4198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/>
              <a:t>T(n) = n</a:t>
            </a:r>
            <a:r>
              <a:rPr lang="en-US" altLang="zh-CN" sz="3600" baseline="30000" dirty="0"/>
              <a:t>2</a:t>
            </a:r>
            <a:r>
              <a:rPr lang="en-US" altLang="zh-CN" sz="3600" dirty="0"/>
              <a:t>+n+1 = O(n</a:t>
            </a:r>
            <a:r>
              <a:rPr lang="en-US" altLang="zh-CN" sz="3600" baseline="30000" dirty="0"/>
              <a:t>2</a:t>
            </a:r>
            <a:r>
              <a:rPr lang="en-US" altLang="zh-CN" sz="3600" dirty="0"/>
              <a:t>)</a:t>
            </a:r>
            <a:endParaRPr lang="zh-CN" altLang="en-US" sz="3600" baseline="30000" dirty="0"/>
          </a:p>
        </p:txBody>
      </p:sp>
      <p:sp>
        <p:nvSpPr>
          <p:cNvPr id="66565" name="TextBox 6"/>
          <p:cNvSpPr txBox="1">
            <a:spLocks noChangeArrowheads="1"/>
          </p:cNvSpPr>
          <p:nvPr/>
        </p:nvSpPr>
        <p:spPr bwMode="auto">
          <a:xfrm>
            <a:off x="684213" y="2057400"/>
            <a:ext cx="3794125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for(int i = 0; i &lt; n ; i++)</a:t>
            </a:r>
          </a:p>
          <a:p>
            <a:pPr eaLnBrk="1" hangingPunct="1">
              <a:lnSpc>
                <a:spcPts val="4000"/>
              </a:lnSpc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for(int j = 0; j &lt; i; j++)</a:t>
            </a:r>
          </a:p>
          <a:p>
            <a:pPr eaLnBrk="1" hangingPunct="1">
              <a:lnSpc>
                <a:spcPts val="4000"/>
              </a:lnSpc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b[i][j] = a[i][j];</a:t>
            </a:r>
          </a:p>
        </p:txBody>
      </p:sp>
      <p:sp>
        <p:nvSpPr>
          <p:cNvPr id="66566" name="TextBox 7"/>
          <p:cNvSpPr txBox="1">
            <a:spLocks noChangeArrowheads="1"/>
          </p:cNvSpPr>
          <p:nvPr/>
        </p:nvSpPr>
        <p:spPr bwMode="auto">
          <a:xfrm>
            <a:off x="5884863" y="2103438"/>
            <a:ext cx="2376487" cy="4619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/>
              <a:t>执行</a:t>
            </a:r>
            <a:r>
              <a:rPr lang="en-US" altLang="zh-CN" sz="2400"/>
              <a:t>n+1</a:t>
            </a:r>
            <a:r>
              <a:rPr lang="zh-CN" altLang="en-US" sz="2400"/>
              <a:t>次</a:t>
            </a:r>
          </a:p>
        </p:txBody>
      </p:sp>
      <p:cxnSp>
        <p:nvCxnSpPr>
          <p:cNvPr id="9" name="直接箭头连接符 8"/>
          <p:cNvCxnSpPr>
            <a:endCxn id="66566" idx="1"/>
          </p:cNvCxnSpPr>
          <p:nvPr/>
        </p:nvCxnSpPr>
        <p:spPr>
          <a:xfrm>
            <a:off x="4222750" y="2333625"/>
            <a:ext cx="166211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68" name="TextBox 9"/>
          <p:cNvSpPr txBox="1">
            <a:spLocks noChangeArrowheads="1"/>
          </p:cNvSpPr>
          <p:nvPr/>
        </p:nvSpPr>
        <p:spPr bwMode="auto">
          <a:xfrm>
            <a:off x="5884863" y="2644775"/>
            <a:ext cx="2376487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执行</a:t>
            </a:r>
            <a:r>
              <a:rPr lang="en-US" altLang="zh-CN" sz="2400" dirty="0"/>
              <a:t>n*(n+1)/2</a:t>
            </a:r>
            <a:r>
              <a:rPr lang="zh-CN" altLang="en-US" sz="2400" dirty="0"/>
              <a:t>次</a:t>
            </a:r>
          </a:p>
        </p:txBody>
      </p:sp>
      <p:cxnSp>
        <p:nvCxnSpPr>
          <p:cNvPr id="11" name="直接箭头连接符 10"/>
          <p:cNvCxnSpPr>
            <a:endCxn id="66568" idx="1"/>
          </p:cNvCxnSpPr>
          <p:nvPr/>
        </p:nvCxnSpPr>
        <p:spPr>
          <a:xfrm>
            <a:off x="4389438" y="2874963"/>
            <a:ext cx="14954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70" name="TextBox 16"/>
          <p:cNvSpPr txBox="1">
            <a:spLocks noChangeArrowheads="1"/>
          </p:cNvSpPr>
          <p:nvPr/>
        </p:nvSpPr>
        <p:spPr bwMode="auto">
          <a:xfrm>
            <a:off x="5884863" y="3179763"/>
            <a:ext cx="2376487" cy="4619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/>
              <a:t>执行</a:t>
            </a:r>
            <a:r>
              <a:rPr lang="en-US" altLang="zh-CN" sz="2400"/>
              <a:t>n*(n-1)/2</a:t>
            </a:r>
            <a:r>
              <a:rPr lang="zh-CN" altLang="en-US" sz="2400"/>
              <a:t>次</a:t>
            </a:r>
          </a:p>
        </p:txBody>
      </p:sp>
      <p:cxnSp>
        <p:nvCxnSpPr>
          <p:cNvPr id="18" name="直接箭头连接符 17"/>
          <p:cNvCxnSpPr>
            <a:endCxn id="66570" idx="1"/>
          </p:cNvCxnSpPr>
          <p:nvPr/>
        </p:nvCxnSpPr>
        <p:spPr>
          <a:xfrm>
            <a:off x="4389438" y="3411538"/>
            <a:ext cx="14954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116013" y="3105150"/>
            <a:ext cx="32734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76375" y="3611563"/>
            <a:ext cx="22320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74" name="矩形 22"/>
          <p:cNvSpPr>
            <a:spLocks noChangeArrowheads="1"/>
          </p:cNvSpPr>
          <p:nvPr/>
        </p:nvSpPr>
        <p:spPr bwMode="auto">
          <a:xfrm>
            <a:off x="601663" y="5559425"/>
            <a:ext cx="7858125" cy="46196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对算法进行分析，只需要分析算法中的基本语句执行次数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9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  <p:bldP spid="66565" grpId="0" animBg="1"/>
      <p:bldP spid="66566" grpId="0" animBg="1"/>
      <p:bldP spid="66568" grpId="0" animBg="1"/>
      <p:bldP spid="66570" grpId="0" animBg="1"/>
      <p:bldP spid="665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扩展材料</a:t>
            </a:r>
            <a:r>
              <a:rPr lang="en-US" altLang="zh-CN" dirty="0"/>
              <a:t>——</a:t>
            </a:r>
            <a:r>
              <a:rPr lang="zh-CN" altLang="en-US" dirty="0"/>
              <a:t>基础语句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怎么判断基本语句？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最重要，贡献最大的语句？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寻找基本语句的方法：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）寻找程序循环结构中</a:t>
            </a:r>
            <a:r>
              <a:rPr lang="zh-CN" altLang="en-US" dirty="0">
                <a:solidFill>
                  <a:srgbClr val="FF0000"/>
                </a:solidFill>
              </a:rPr>
              <a:t>最里层</a:t>
            </a:r>
            <a:r>
              <a:rPr lang="zh-CN" altLang="en-US" dirty="0"/>
              <a:t>的语句；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）如果是选择结构语句，只考虑其</a:t>
            </a:r>
            <a:r>
              <a:rPr lang="zh-CN" altLang="en-US" dirty="0">
                <a:solidFill>
                  <a:srgbClr val="FF0000"/>
                </a:solidFill>
              </a:rPr>
              <a:t>条件部分</a:t>
            </a:r>
            <a:r>
              <a:rPr lang="zh-CN" altLang="en-US" dirty="0"/>
              <a:t>；</a:t>
            </a: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</p:txBody>
      </p:sp>
      <p:pic>
        <p:nvPicPr>
          <p:cNvPr id="67588" name="Picture 2" descr="E:\桌面\timg (4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23850"/>
            <a:ext cx="24384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60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、在数据结构中，与所使用的计算机无关的是数据的</a:t>
            </a:r>
            <a:r>
              <a:rPr lang="en-US" altLang="zh-CN" u="sng" dirty="0"/>
              <a:t>      </a:t>
            </a:r>
            <a:r>
              <a:rPr lang="en-US" altLang="zh-CN" dirty="0"/>
              <a:t>(  )</a:t>
            </a:r>
            <a:r>
              <a:rPr lang="zh-CN" altLang="en-US" dirty="0"/>
              <a:t>结构。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A. </a:t>
            </a:r>
            <a:r>
              <a:rPr lang="zh-CN" altLang="en-US" dirty="0"/>
              <a:t>逻辑   </a:t>
            </a:r>
            <a:r>
              <a:rPr lang="en-US" altLang="zh-CN" dirty="0"/>
              <a:t>B. </a:t>
            </a:r>
            <a:r>
              <a:rPr lang="zh-CN" altLang="en-US" dirty="0"/>
              <a:t>存储  </a:t>
            </a:r>
            <a:r>
              <a:rPr lang="en-US" altLang="zh-CN" dirty="0"/>
              <a:t>C. </a:t>
            </a:r>
            <a:r>
              <a:rPr lang="zh-CN" altLang="en-US" dirty="0"/>
              <a:t>逻辑和存储  </a:t>
            </a:r>
            <a:r>
              <a:rPr lang="en-US" altLang="zh-CN" dirty="0"/>
              <a:t>D. </a:t>
            </a:r>
            <a:r>
              <a:rPr lang="zh-CN" altLang="en-US" dirty="0"/>
              <a:t>物理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答案：</a:t>
            </a:r>
            <a:r>
              <a:rPr lang="en-US" altLang="zh-CN" dirty="0"/>
              <a:t>A</a:t>
            </a:r>
          </a:p>
          <a:p>
            <a:pPr marL="0" indent="0">
              <a:buNone/>
            </a:pPr>
            <a:r>
              <a:rPr lang="zh-CN" altLang="en-US" dirty="0"/>
              <a:t>解析：逻辑结构是抽象的概念，与计算机无关。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72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扩展材料</a:t>
            </a:r>
            <a:r>
              <a:rPr lang="en-US" altLang="zh-CN" dirty="0"/>
              <a:t>——</a:t>
            </a:r>
            <a:r>
              <a:rPr lang="zh-CN" altLang="en-US" dirty="0"/>
              <a:t>基础语句</a:t>
            </a:r>
          </a:p>
        </p:txBody>
      </p:sp>
      <p:sp>
        <p:nvSpPr>
          <p:cNvPr id="68611" name="TextBox 3"/>
          <p:cNvSpPr txBox="1">
            <a:spLocks noChangeArrowheads="1"/>
          </p:cNvSpPr>
          <p:nvPr/>
        </p:nvSpPr>
        <p:spPr bwMode="auto">
          <a:xfrm>
            <a:off x="4572000" y="1244600"/>
            <a:ext cx="4287838" cy="163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for(int i = 0; i &lt; n ; i++)</a:t>
            </a:r>
          </a:p>
          <a:p>
            <a:pPr eaLnBrk="1" hangingPunct="1">
              <a:lnSpc>
                <a:spcPts val="4000"/>
              </a:lnSpc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   for(int j = 0; j &lt; i; j++)</a:t>
            </a:r>
          </a:p>
          <a:p>
            <a:pPr eaLnBrk="1" hangingPunct="1">
              <a:lnSpc>
                <a:spcPts val="4000"/>
              </a:lnSpc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       b[i][j] = a[i][j];</a:t>
            </a:r>
          </a:p>
        </p:txBody>
      </p:sp>
      <p:sp>
        <p:nvSpPr>
          <p:cNvPr id="68612" name="TextBox 4"/>
          <p:cNvSpPr txBox="1">
            <a:spLocks noChangeArrowheads="1"/>
          </p:cNvSpPr>
          <p:nvPr/>
        </p:nvSpPr>
        <p:spPr bwMode="auto">
          <a:xfrm>
            <a:off x="4572000" y="3044825"/>
            <a:ext cx="4292600" cy="289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altLang="zh-CN" sz="2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altLang="zh-CN" sz="26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&lt; n; </a:t>
            </a:r>
            <a:r>
              <a:rPr lang="en-US" altLang="zh-CN" sz="26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eaLnBrk="1" hangingPunct="1"/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 for(</a:t>
            </a:r>
            <a:r>
              <a:rPr lang="en-US" altLang="zh-CN" sz="2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j = 0; j &lt; n; j++)</a:t>
            </a:r>
          </a:p>
          <a:p>
            <a:pPr eaLnBrk="1" hangingPunct="1"/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eaLnBrk="1" hangingPunct="1"/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     c[</a:t>
            </a:r>
            <a:r>
              <a:rPr lang="en-US" altLang="zh-CN" sz="26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][j]=0;</a:t>
            </a:r>
          </a:p>
          <a:p>
            <a:pPr eaLnBrk="1" hangingPunct="1"/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     for(</a:t>
            </a:r>
            <a:r>
              <a:rPr lang="en-US" altLang="zh-CN" sz="2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k = 0; k &lt; n; k++)</a:t>
            </a:r>
          </a:p>
          <a:p>
            <a:pPr eaLnBrk="1" hangingPunct="1"/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         c[</a:t>
            </a:r>
            <a:r>
              <a:rPr lang="en-US" altLang="zh-CN" sz="26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][j] = a[</a:t>
            </a:r>
            <a:r>
              <a:rPr lang="en-US" altLang="zh-CN" sz="26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][k]*b[k][j];</a:t>
            </a:r>
          </a:p>
          <a:p>
            <a:pPr eaLnBrk="1" hangingPunct="1"/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 }</a:t>
            </a:r>
          </a:p>
        </p:txBody>
      </p:sp>
      <p:sp>
        <p:nvSpPr>
          <p:cNvPr id="68613" name="TextBox 5"/>
          <p:cNvSpPr txBox="1">
            <a:spLocks noChangeArrowheads="1"/>
          </p:cNvSpPr>
          <p:nvPr/>
        </p:nvSpPr>
        <p:spPr bwMode="auto">
          <a:xfrm>
            <a:off x="303213" y="3573463"/>
            <a:ext cx="3963987" cy="24006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for(int i = 0; i &lt; n ; i++)</a:t>
            </a:r>
          </a:p>
          <a:p>
            <a:pPr eaLnBrk="1" hangingPunct="1">
              <a:lnSpc>
                <a:spcPts val="3600"/>
              </a:lnSpc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   s += i*i;</a:t>
            </a:r>
          </a:p>
          <a:p>
            <a:pPr eaLnBrk="1" hangingPunct="1">
              <a:lnSpc>
                <a:spcPts val="3600"/>
              </a:lnSpc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   if(s &gt; 100)   break;</a:t>
            </a:r>
          </a:p>
          <a:p>
            <a:pPr eaLnBrk="1" hangingPunct="1">
              <a:lnSpc>
                <a:spcPts val="3600"/>
              </a:lnSpc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68614" name="TextBox 6"/>
          <p:cNvSpPr txBox="1">
            <a:spLocks noChangeArrowheads="1"/>
          </p:cNvSpPr>
          <p:nvPr/>
        </p:nvSpPr>
        <p:spPr bwMode="auto">
          <a:xfrm>
            <a:off x="303213" y="1244600"/>
            <a:ext cx="3946525" cy="2160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&lt; n;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eaLnBrk="1" hangingPunct="1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if(A[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] == k)  break;</a:t>
            </a:r>
          </a:p>
          <a:p>
            <a:pPr eaLnBrk="1" hangingPunct="1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if(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== n)  return 0;</a:t>
            </a:r>
          </a:p>
          <a:p>
            <a:pPr eaLnBrk="1" hangingPunct="1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else return 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+ 1);</a:t>
            </a:r>
          </a:p>
        </p:txBody>
      </p:sp>
      <p:sp>
        <p:nvSpPr>
          <p:cNvPr id="68615" name="TextBox 9"/>
          <p:cNvSpPr txBox="1">
            <a:spLocks noChangeArrowheads="1"/>
          </p:cNvSpPr>
          <p:nvPr/>
        </p:nvSpPr>
        <p:spPr bwMode="auto">
          <a:xfrm>
            <a:off x="3403600" y="2897188"/>
            <a:ext cx="8286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FF0000"/>
                </a:solidFill>
              </a:rPr>
              <a:t>O(n)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8616" name="TextBox 10"/>
          <p:cNvSpPr txBox="1">
            <a:spLocks noChangeArrowheads="1"/>
          </p:cNvSpPr>
          <p:nvPr/>
        </p:nvSpPr>
        <p:spPr bwMode="auto">
          <a:xfrm>
            <a:off x="7956550" y="2376488"/>
            <a:ext cx="950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O(n</a:t>
            </a:r>
            <a:r>
              <a:rPr lang="en-US" altLang="zh-CN" sz="2800" baseline="30000">
                <a:solidFill>
                  <a:srgbClr val="FF0000"/>
                </a:solidFill>
              </a:rPr>
              <a:t>2</a:t>
            </a:r>
            <a:r>
              <a:rPr lang="en-US" altLang="zh-CN" sz="2800">
                <a:solidFill>
                  <a:srgbClr val="FF0000"/>
                </a:solidFill>
              </a:rPr>
              <a:t>)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68617" name="TextBox 11"/>
          <p:cNvSpPr txBox="1">
            <a:spLocks noChangeArrowheads="1"/>
          </p:cNvSpPr>
          <p:nvPr/>
        </p:nvSpPr>
        <p:spPr bwMode="auto">
          <a:xfrm>
            <a:off x="7924800" y="5426075"/>
            <a:ext cx="950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O(n</a:t>
            </a:r>
            <a:r>
              <a:rPr lang="en-US" altLang="zh-CN" sz="2800" baseline="30000">
                <a:solidFill>
                  <a:srgbClr val="FF0000"/>
                </a:solidFill>
              </a:rPr>
              <a:t>3</a:t>
            </a:r>
            <a:r>
              <a:rPr lang="en-US" altLang="zh-CN" sz="2800">
                <a:solidFill>
                  <a:srgbClr val="FF0000"/>
                </a:solidFill>
              </a:rPr>
              <a:t>)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68618" name="TextBox 12"/>
          <p:cNvSpPr txBox="1">
            <a:spLocks noChangeArrowheads="1"/>
          </p:cNvSpPr>
          <p:nvPr/>
        </p:nvSpPr>
        <p:spPr bwMode="auto">
          <a:xfrm>
            <a:off x="3454400" y="5400675"/>
            <a:ext cx="830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O(n)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68619" name="TextBox 13"/>
          <p:cNvSpPr txBox="1">
            <a:spLocks noChangeArrowheads="1"/>
          </p:cNvSpPr>
          <p:nvPr/>
        </p:nvSpPr>
        <p:spPr bwMode="auto">
          <a:xfrm>
            <a:off x="323850" y="5981700"/>
            <a:ext cx="8512175" cy="83185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基本语句不唯一，但不管分析哪个基本语句所得到的渐近时间复杂度一致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116013" y="2357438"/>
            <a:ext cx="1511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364088" y="2848430"/>
            <a:ext cx="21602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043608" y="5400675"/>
            <a:ext cx="10801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54933" y="4941168"/>
            <a:ext cx="11169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598954" y="5517232"/>
            <a:ext cx="30775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/>
      <p:bldP spid="68616" grpId="0"/>
      <p:bldP spid="68617" grpId="0"/>
      <p:bldP spid="68618" grpId="0"/>
      <p:bldP spid="686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、在决定选取何种类型的存储结构时，一般不多考虑</a:t>
            </a:r>
            <a:r>
              <a:rPr lang="en-US" altLang="zh-CN" dirty="0"/>
              <a:t>(  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A. </a:t>
            </a:r>
            <a:r>
              <a:rPr lang="zh-CN" altLang="en-US" dirty="0"/>
              <a:t>各节点的值如何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B. </a:t>
            </a:r>
            <a:r>
              <a:rPr lang="zh-CN" altLang="en-US" dirty="0"/>
              <a:t>节点个数的多少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C. </a:t>
            </a:r>
            <a:r>
              <a:rPr lang="zh-CN" altLang="en-US" dirty="0"/>
              <a:t>对数据有哪些运算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D. </a:t>
            </a:r>
            <a:r>
              <a:rPr lang="zh-CN" altLang="en-US" dirty="0"/>
              <a:t>所用编程语言实现这种结构是否方便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答案：</a:t>
            </a:r>
            <a:r>
              <a:rPr lang="en-US" altLang="zh-CN" dirty="0"/>
              <a:t>A</a:t>
            </a:r>
          </a:p>
          <a:p>
            <a:pPr marL="0" indent="0">
              <a:buNone/>
            </a:pPr>
            <a:r>
              <a:rPr lang="zh-CN" altLang="en-US" dirty="0"/>
              <a:t>解析：</a:t>
            </a:r>
            <a:r>
              <a:rPr lang="en-US" altLang="zh-CN" dirty="0"/>
              <a:t>B</a:t>
            </a:r>
            <a:r>
              <a:rPr lang="zh-CN" altLang="en-US" dirty="0"/>
              <a:t>影响要申请的空间大小；</a:t>
            </a:r>
            <a:r>
              <a:rPr lang="en-US" altLang="zh-CN" dirty="0"/>
              <a:t>C</a:t>
            </a:r>
            <a:r>
              <a:rPr lang="zh-CN" altLang="en-US" dirty="0"/>
              <a:t>影响哪种运算方便（顺序表</a:t>
            </a:r>
            <a:r>
              <a:rPr lang="en-US" altLang="zh-CN" dirty="0"/>
              <a:t>-</a:t>
            </a:r>
            <a:r>
              <a:rPr lang="zh-CN" altLang="en-US" dirty="0"/>
              <a:t>链表，随机读取</a:t>
            </a:r>
            <a:r>
              <a:rPr lang="en-US" altLang="zh-CN" dirty="0"/>
              <a:t>-</a:t>
            </a:r>
            <a:r>
              <a:rPr lang="zh-CN" altLang="en-US" dirty="0"/>
              <a:t>插入删除）；</a:t>
            </a:r>
            <a:r>
              <a:rPr lang="en-US" altLang="zh-CN" dirty="0"/>
              <a:t>D</a:t>
            </a:r>
            <a:r>
              <a:rPr lang="zh-CN" altLang="en-US" dirty="0"/>
              <a:t>影响结构实现的可行性（</a:t>
            </a:r>
            <a:r>
              <a:rPr lang="en-US" altLang="zh-CN" dirty="0"/>
              <a:t>JAVA</a:t>
            </a:r>
            <a:r>
              <a:rPr lang="zh-CN" altLang="en-US" dirty="0"/>
              <a:t>不能实现动态链表）。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06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、下面叙述正确的是</a:t>
            </a:r>
            <a:r>
              <a:rPr lang="en-US" altLang="zh-CN" dirty="0"/>
              <a:t>(  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A. </a:t>
            </a:r>
            <a:r>
              <a:rPr lang="zh-CN" altLang="en-US" dirty="0"/>
              <a:t>数据对象就是一组任意数据元素的集合。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B. </a:t>
            </a:r>
            <a:r>
              <a:rPr lang="zh-CN" altLang="en-US" dirty="0"/>
              <a:t>数据逻辑结构与各数据元素在计算机中如何存储有关。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C. </a:t>
            </a:r>
            <a:r>
              <a:rPr lang="zh-CN" altLang="en-US" dirty="0"/>
              <a:t>逻辑结构相同的数据，可以采用多种不同的存储方法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D. </a:t>
            </a:r>
            <a:r>
              <a:rPr lang="zh-CN" altLang="en-US" dirty="0"/>
              <a:t>数据的逻辑结构是指数据的各数据项之间的逻辑关系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答案：</a:t>
            </a:r>
            <a:r>
              <a:rPr lang="en-US" altLang="zh-CN" dirty="0"/>
              <a:t>C</a:t>
            </a:r>
          </a:p>
          <a:p>
            <a:pPr marL="0" indent="0">
              <a:buNone/>
            </a:pPr>
            <a:r>
              <a:rPr lang="zh-CN" altLang="en-US" dirty="0"/>
              <a:t>解析：</a:t>
            </a:r>
            <a:r>
              <a:rPr lang="en-US" altLang="zh-CN" dirty="0"/>
              <a:t>A</a:t>
            </a:r>
            <a:r>
              <a:rPr lang="zh-CN" altLang="en-US" dirty="0"/>
              <a:t>，不是任意的，是具有一定的逻辑关系；</a:t>
            </a:r>
            <a:r>
              <a:rPr lang="en-US" altLang="zh-CN" dirty="0"/>
              <a:t>B</a:t>
            </a:r>
            <a:r>
              <a:rPr lang="zh-CN" altLang="en-US" dirty="0"/>
              <a:t>，逻辑结构与存储结构无关；</a:t>
            </a:r>
            <a:r>
              <a:rPr lang="en-US" altLang="zh-CN" dirty="0"/>
              <a:t>D</a:t>
            </a:r>
            <a:r>
              <a:rPr lang="zh-CN" altLang="en-US" dirty="0"/>
              <a:t>，是数据元素之间的关系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393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讲 算法的时空复杂度分析</a:t>
            </a:r>
          </a:p>
        </p:txBody>
      </p:sp>
    </p:spTree>
    <p:extLst>
      <p:ext uri="{BB962C8B-B14F-4D97-AF65-F5344CB8AC3E}">
        <p14:creationId xmlns:p14="http://schemas.microsoft.com/office/powerpoint/2010/main" val="391644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1.3 </a:t>
            </a:r>
            <a:r>
              <a:rPr lang="zh-CN" altLang="en-US"/>
              <a:t>算法分析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/>
              <a:t>如何评价一个算法？</a:t>
            </a:r>
            <a:endParaRPr lang="en-US" altLang="zh-CN" dirty="0"/>
          </a:p>
          <a:p>
            <a:pPr marL="0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正确性</a:t>
            </a:r>
            <a:r>
              <a:rPr lang="zh-CN" altLang="en-US" dirty="0"/>
              <a:t>。得到正确，或者近似正确的结果（在问题很难求解的情况下）</a:t>
            </a:r>
            <a:endParaRPr lang="en-US" altLang="zh-CN" dirty="0"/>
          </a:p>
          <a:p>
            <a:pPr marL="0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altLang="zh-CN" dirty="0"/>
          </a:p>
          <a:p>
            <a:pPr marL="0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健壮性</a:t>
            </a:r>
            <a:r>
              <a:rPr lang="zh-CN" altLang="en-US" dirty="0"/>
              <a:t>。能抵抗尽可能多的错误或不合法输入的影响</a:t>
            </a:r>
          </a:p>
          <a:p>
            <a:pPr marL="0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dirty="0"/>
              <a:t>比如：计算两个数相除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4213" y="4830763"/>
            <a:ext cx="3125787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float div(float a, float b)</a:t>
            </a:r>
          </a:p>
          <a:p>
            <a:pPr eaLnBrk="1" hangingPunct="1"/>
            <a:r>
              <a:rPr lang="en-US" altLang="zh-CN" sz="2400"/>
              <a:t>{  return a/b;}</a:t>
            </a:r>
            <a:endParaRPr lang="zh-CN" altLang="en-US" sz="24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18063" y="4298950"/>
            <a:ext cx="3671887" cy="193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float div(float a, float b)</a:t>
            </a:r>
          </a:p>
          <a:p>
            <a:pPr eaLnBrk="1" hangingPunct="1"/>
            <a:r>
              <a:rPr lang="en-US" altLang="zh-CN" sz="2400"/>
              <a:t>{   if(b == 0) </a:t>
            </a:r>
          </a:p>
          <a:p>
            <a:pPr eaLnBrk="1" hangingPunct="1"/>
            <a:r>
              <a:rPr lang="en-US" altLang="zh-CN" sz="2400"/>
              <a:t>    {printf(“error”); return 0;}</a:t>
            </a:r>
          </a:p>
          <a:p>
            <a:pPr eaLnBrk="1" hangingPunct="1"/>
            <a:r>
              <a:rPr lang="en-US" altLang="zh-CN" sz="2400"/>
              <a:t>    else return a/b;</a:t>
            </a:r>
          </a:p>
          <a:p>
            <a:pPr eaLnBrk="1" hangingPunct="1"/>
            <a:r>
              <a:rPr lang="en-US" altLang="zh-CN" sz="2400"/>
              <a:t>}</a:t>
            </a:r>
            <a:endParaRPr lang="zh-CN" altLang="en-US" sz="24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027488" y="4994275"/>
            <a:ext cx="5508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VS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968" y="5310756"/>
            <a:ext cx="1404937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42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1.3 </a:t>
            </a:r>
            <a:r>
              <a:rPr lang="zh-CN" altLang="en-US"/>
              <a:t>算法分析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eaLnBrk="1" hangingPunct="1"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zh-CN" altLang="en-US">
                <a:solidFill>
                  <a:srgbClr val="FF0000"/>
                </a:solidFill>
              </a:rPr>
              <a:t>易读性：</a:t>
            </a:r>
            <a:r>
              <a:rPr lang="zh-CN" altLang="en-US"/>
              <a:t>一看就懂，思路清晰</a:t>
            </a:r>
          </a:p>
        </p:txBody>
      </p:sp>
      <p:sp>
        <p:nvSpPr>
          <p:cNvPr id="43012" name="TextBox 3"/>
          <p:cNvSpPr txBox="1">
            <a:spLocks noChangeArrowheads="1"/>
          </p:cNvSpPr>
          <p:nvPr/>
        </p:nvSpPr>
        <p:spPr bwMode="auto">
          <a:xfrm>
            <a:off x="1127125" y="1727200"/>
            <a:ext cx="3590925" cy="458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00"/>
              </a:lnSpc>
            </a:pPr>
            <a:r>
              <a:rPr lang="en-US" altLang="zh-CN" sz="2400"/>
              <a:t>int fun()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400"/>
              <a:t>{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400"/>
              <a:t>    int i=0, j=0, sum=0;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400"/>
              <a:t>S0: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400"/>
              <a:t>    if(i==0 &amp;&amp; j==0)  goto S1;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400"/>
              <a:t>    j++;  i=0;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400"/>
              <a:t>    if(j&gt;5) goto S2;  }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400"/>
              <a:t>S1: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400"/>
              <a:t>    sum+=i*j;  i++;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400"/>
              <a:t>    if(i&gt;5) goto S0;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400"/>
              <a:t>    else goto S1; 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400"/>
              <a:t>S2: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400"/>
              <a:t>    return sum;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400"/>
              <a:t>}</a:t>
            </a:r>
            <a:endParaRPr lang="zh-CN" altLang="en-US" sz="2400"/>
          </a:p>
        </p:txBody>
      </p:sp>
      <p:sp>
        <p:nvSpPr>
          <p:cNvPr id="43013" name="TextBox 4"/>
          <p:cNvSpPr txBox="1">
            <a:spLocks noChangeArrowheads="1"/>
          </p:cNvSpPr>
          <p:nvPr/>
        </p:nvSpPr>
        <p:spPr bwMode="auto">
          <a:xfrm>
            <a:off x="5376863" y="2146300"/>
            <a:ext cx="2651125" cy="297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00"/>
              </a:lnSpc>
            </a:pPr>
            <a:r>
              <a:rPr lang="en-US" altLang="zh-CN" sz="2400"/>
              <a:t>int fun()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400"/>
              <a:t>{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400"/>
              <a:t>    int i, j, sum=0;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400"/>
              <a:t>    for(j=0;j&lt;5;j++)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400"/>
              <a:t>         for(i=0;i&lt;5;i++)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400"/>
              <a:t>             sum+=i*j;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400"/>
              <a:t>}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400"/>
              <a:t>    return sum;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400"/>
              <a:t>}</a:t>
            </a:r>
            <a:endParaRPr lang="zh-CN" altLang="en-US" sz="2400"/>
          </a:p>
        </p:txBody>
      </p:sp>
      <p:sp>
        <p:nvSpPr>
          <p:cNvPr id="43014" name="TextBox 6"/>
          <p:cNvSpPr txBox="1">
            <a:spLocks noChangeArrowheads="1"/>
          </p:cNvSpPr>
          <p:nvPr/>
        </p:nvSpPr>
        <p:spPr bwMode="auto">
          <a:xfrm>
            <a:off x="4732338" y="3573463"/>
            <a:ext cx="5635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VS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956" y="5124450"/>
            <a:ext cx="1404937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9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1.3 </a:t>
            </a:r>
            <a:r>
              <a:rPr lang="zh-CN" altLang="en-US"/>
              <a:t>算法分析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Wingdings 3" pitchFamily="18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高效率</a:t>
            </a:r>
            <a:r>
              <a:rPr lang="zh-CN" altLang="en-US" dirty="0"/>
              <a:t>：“快”，“省”</a:t>
            </a:r>
            <a:endParaRPr lang="en-US" altLang="zh-CN" dirty="0"/>
          </a:p>
          <a:p>
            <a:pPr marL="0" indent="0" eaLnBrk="1" hangingPunct="1">
              <a:buFont typeface="Wingdings 3" pitchFamily="18" charset="2"/>
              <a:buNone/>
            </a:pPr>
            <a:endParaRPr lang="en-US" altLang="zh-CN" dirty="0"/>
          </a:p>
          <a:p>
            <a:pPr marL="0" indent="0" eaLnBrk="1" hangingPunct="1">
              <a:buFont typeface="Wingdings 3" pitchFamily="18" charset="2"/>
              <a:buNone/>
            </a:pPr>
            <a:endParaRPr lang="en-US" altLang="zh-CN" dirty="0"/>
          </a:p>
          <a:p>
            <a:pPr marL="0" indent="0" eaLnBrk="1" hangingPunct="1">
              <a:buFont typeface="Wingdings 3" pitchFamily="18" charset="2"/>
              <a:buNone/>
            </a:pPr>
            <a:endParaRPr lang="en-US" altLang="zh-CN" dirty="0"/>
          </a:p>
          <a:p>
            <a:pPr marL="0" indent="0" eaLnBrk="1" hangingPunct="1">
              <a:buFont typeface="Wingdings 3" pitchFamily="18" charset="2"/>
              <a:buNone/>
            </a:pPr>
            <a:endParaRPr lang="en-US" altLang="zh-CN" dirty="0"/>
          </a:p>
          <a:p>
            <a:pPr marL="0" indent="0" eaLnBrk="1" hangingPunct="1">
              <a:buFont typeface="Wingdings 3" pitchFamily="18" charset="2"/>
              <a:buNone/>
            </a:pPr>
            <a:endParaRPr lang="en-US" altLang="zh-CN" dirty="0"/>
          </a:p>
          <a:p>
            <a:pPr marL="0" indent="0" eaLnBrk="1" hangingPunct="1">
              <a:buFont typeface="Wingdings 3" pitchFamily="18" charset="2"/>
              <a:buNone/>
            </a:pPr>
            <a:r>
              <a:rPr lang="zh-CN" altLang="en-US" dirty="0"/>
              <a:t>“快”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执行算法所花时间少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时间复杂度小</a:t>
            </a:r>
            <a:endParaRPr lang="en-US" altLang="zh-CN" dirty="0">
              <a:sym typeface="Wingdings" pitchFamily="2" charset="2"/>
            </a:endParaRPr>
          </a:p>
          <a:p>
            <a:pPr marL="0" indent="0" eaLnBrk="1" hangingPunct="1">
              <a:buFont typeface="Wingdings 3" pitchFamily="18" charset="2"/>
              <a:buNone/>
            </a:pPr>
            <a:r>
              <a:rPr lang="zh-CN" altLang="en-US" dirty="0">
                <a:sym typeface="Wingdings" pitchFamily="2" charset="2"/>
              </a:rPr>
              <a:t>“省”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执行算法所使用空间少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空间复杂度小</a:t>
            </a:r>
            <a:endParaRPr lang="en-US" altLang="zh-CN" dirty="0">
              <a:sym typeface="Wingdings" pitchFamily="2" charset="2"/>
            </a:endParaRPr>
          </a:p>
          <a:p>
            <a:pPr marL="0" indent="0" eaLnBrk="1" hangingPunct="1">
              <a:buFont typeface="Wingdings 3" pitchFamily="18" charset="2"/>
              <a:buNone/>
            </a:pPr>
            <a:endParaRPr lang="en-US" altLang="zh-CN" dirty="0">
              <a:sym typeface="Wingdings" pitchFamily="2" charset="2"/>
            </a:endParaRPr>
          </a:p>
          <a:p>
            <a:pPr marL="0" indent="0" eaLnBrk="1" hangingPunct="1">
              <a:buFont typeface="Wingdings 3" pitchFamily="18" charset="2"/>
              <a:buNone/>
            </a:pPr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算法分析主要研究算法的效率，即时间复杂度和空间复杂度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871663"/>
            <a:ext cx="259080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13" y="1712913"/>
            <a:ext cx="2525712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412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363</TotalTime>
  <Words>3245</Words>
  <Application>Microsoft Office PowerPoint</Application>
  <PresentationFormat>全屏显示(4:3)</PresentationFormat>
  <Paragraphs>390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华文新魏</vt:lpstr>
      <vt:lpstr>Bookman Old Style</vt:lpstr>
      <vt:lpstr>Calibri</vt:lpstr>
      <vt:lpstr>Gill Sans MT</vt:lpstr>
      <vt:lpstr>Times New Roman</vt:lpstr>
      <vt:lpstr>Wingdings</vt:lpstr>
      <vt:lpstr>Wingdings 3</vt:lpstr>
      <vt:lpstr>质朴</vt:lpstr>
      <vt:lpstr>Equation</vt:lpstr>
      <vt:lpstr>上节回顾</vt:lpstr>
      <vt:lpstr>课堂练习</vt:lpstr>
      <vt:lpstr>课堂练习</vt:lpstr>
      <vt:lpstr>课堂练习</vt:lpstr>
      <vt:lpstr>课堂练习</vt:lpstr>
      <vt:lpstr>第2讲 算法的时空复杂度分析</vt:lpstr>
      <vt:lpstr>1.3 算法分析</vt:lpstr>
      <vt:lpstr>1.3 算法分析</vt:lpstr>
      <vt:lpstr>1.3 算法分析</vt:lpstr>
      <vt:lpstr>1.3.2 时间复杂度</vt:lpstr>
      <vt:lpstr>1.3.2 时间复杂度</vt:lpstr>
      <vt:lpstr>1.3.2 时间复杂度</vt:lpstr>
      <vt:lpstr>1.3.2 时间复杂度</vt:lpstr>
      <vt:lpstr>1.3.2 时间复杂度</vt:lpstr>
      <vt:lpstr>1.3.2 时间复杂度</vt:lpstr>
      <vt:lpstr>1.3.2 时间复杂度</vt:lpstr>
      <vt:lpstr>1.3.2 时间复杂度</vt:lpstr>
      <vt:lpstr>1.3.2 时间复杂度</vt:lpstr>
      <vt:lpstr>1.3.2 时间复杂度</vt:lpstr>
      <vt:lpstr>1.3.2 时间复杂度</vt:lpstr>
      <vt:lpstr>1.3.2 时间复杂度</vt:lpstr>
      <vt:lpstr>1.3.2 时间复杂度</vt:lpstr>
      <vt:lpstr>1.3.2 时间复杂度</vt:lpstr>
      <vt:lpstr>1.3.3 空间复杂度</vt:lpstr>
      <vt:lpstr>1.3.3 空间复杂度</vt:lpstr>
      <vt:lpstr>本讲小结</vt:lpstr>
      <vt:lpstr>作业1</vt:lpstr>
      <vt:lpstr>扩展材料——基础语句</vt:lpstr>
      <vt:lpstr>扩展材料——基础语句</vt:lpstr>
      <vt:lpstr>扩展材料——基础语句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第2讲 算法的时空复杂度分析</dc:title>
  <dc:creator>willianlam</dc:creator>
  <cp:lastModifiedBy>Willianlam</cp:lastModifiedBy>
  <cp:revision>34</cp:revision>
  <dcterms:created xsi:type="dcterms:W3CDTF">2017-09-06T00:59:10Z</dcterms:created>
  <dcterms:modified xsi:type="dcterms:W3CDTF">2020-09-02T17:50:03Z</dcterms:modified>
</cp:coreProperties>
</file>