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473" r:id="rId11"/>
    <p:sldId id="279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448" r:id="rId56"/>
    <p:sldId id="449" r:id="rId57"/>
    <p:sldId id="450" r:id="rId58"/>
    <p:sldId id="451" r:id="rId59"/>
    <p:sldId id="452" r:id="rId60"/>
    <p:sldId id="453" r:id="rId61"/>
    <p:sldId id="454" r:id="rId62"/>
    <p:sldId id="455" r:id="rId63"/>
    <p:sldId id="456" r:id="rId64"/>
    <p:sldId id="457" r:id="rId65"/>
    <p:sldId id="458" r:id="rId66"/>
    <p:sldId id="459" r:id="rId67"/>
    <p:sldId id="460" r:id="rId68"/>
    <p:sldId id="461" r:id="rId69"/>
    <p:sldId id="462" r:id="rId70"/>
    <p:sldId id="463" r:id="rId71"/>
    <p:sldId id="464" r:id="rId72"/>
    <p:sldId id="465" r:id="rId73"/>
    <p:sldId id="466" r:id="rId74"/>
    <p:sldId id="467" r:id="rId75"/>
    <p:sldId id="468" r:id="rId76"/>
    <p:sldId id="469" r:id="rId77"/>
    <p:sldId id="470" r:id="rId78"/>
    <p:sldId id="471" r:id="rId79"/>
    <p:sldId id="472" r:id="rId80"/>
    <p:sldId id="474" r:id="rId81"/>
    <p:sldId id="475" r:id="rId82"/>
    <p:sldId id="476" r:id="rId8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5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08420-248C-42C7-8A6C-6BE849E10D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C8AA27-A704-4FB8-BDDA-827360EB0BAA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初始化</a:t>
          </a:r>
          <a:br>
            <a:rPr lang="en-US" altLang="zh-CN" sz="2400" dirty="0">
              <a:solidFill>
                <a:schemeClr val="tx1"/>
              </a:solidFill>
            </a:rPr>
          </a:br>
          <a:r>
            <a:rPr lang="en-US" altLang="zh-CN" sz="2400" dirty="0">
              <a:solidFill>
                <a:schemeClr val="tx1"/>
              </a:solidFill>
            </a:rPr>
            <a:t>Initiate</a:t>
          </a:r>
        </a:p>
        <a:p>
          <a:r>
            <a:rPr lang="en-US" altLang="zh-CN" sz="2400" dirty="0">
              <a:solidFill>
                <a:schemeClr val="tx1"/>
              </a:solidFill>
            </a:rPr>
            <a:t>(L)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791F0FB7-FA75-455B-88DD-9002B76A2DA4}" type="parTrans" cxnId="{3B5C368F-3C34-4CC4-AF2A-FC810569747C}">
      <dgm:prSet/>
      <dgm:spPr/>
      <dgm:t>
        <a:bodyPr/>
        <a:lstStyle/>
        <a:p>
          <a:endParaRPr lang="zh-CN" altLang="en-US"/>
        </a:p>
      </dgm:t>
    </dgm:pt>
    <dgm:pt modelId="{AD304243-726A-4C27-877B-AA082143D55E}" type="sibTrans" cxnId="{3B5C368F-3C34-4CC4-AF2A-FC810569747C}">
      <dgm:prSet/>
      <dgm:spPr/>
      <dgm:t>
        <a:bodyPr/>
        <a:lstStyle/>
        <a:p>
          <a:endParaRPr lang="zh-CN" altLang="en-US"/>
        </a:p>
      </dgm:t>
    </dgm:pt>
    <dgm:pt modelId="{B69CBCAB-6331-4A65-A682-1C5803E69A75}">
      <dgm:prSet phldrT="[文本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dirty="0"/>
            <a:t>创建一个线性空表</a:t>
          </a:r>
        </a:p>
      </dgm:t>
    </dgm:pt>
    <dgm:pt modelId="{3F3C19C7-2937-412C-AF37-137B3AE3C32E}" type="parTrans" cxnId="{9D94D681-D1F4-40AA-A8BD-B0738FC3E7BA}">
      <dgm:prSet/>
      <dgm:spPr/>
      <dgm:t>
        <a:bodyPr/>
        <a:lstStyle/>
        <a:p>
          <a:endParaRPr lang="zh-CN" altLang="en-US"/>
        </a:p>
      </dgm:t>
    </dgm:pt>
    <dgm:pt modelId="{CCDBC5FB-EAEE-402F-8925-A742C6614B52}" type="sibTrans" cxnId="{9D94D681-D1F4-40AA-A8BD-B0738FC3E7BA}">
      <dgm:prSet/>
      <dgm:spPr/>
      <dgm:t>
        <a:bodyPr/>
        <a:lstStyle/>
        <a:p>
          <a:endParaRPr lang="zh-CN" altLang="en-US"/>
        </a:p>
      </dgm:t>
    </dgm:pt>
    <dgm:pt modelId="{83B746CC-5B08-4B09-8200-7DE0C68E6333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求表长</a:t>
          </a:r>
          <a:br>
            <a:rPr lang="en-US" altLang="zh-CN" sz="2400" dirty="0">
              <a:solidFill>
                <a:schemeClr val="tx1"/>
              </a:solidFill>
            </a:rPr>
          </a:br>
          <a:r>
            <a:rPr lang="en-US" altLang="zh-CN" sz="2400" dirty="0">
              <a:solidFill>
                <a:schemeClr val="tx1"/>
              </a:solidFill>
            </a:rPr>
            <a:t>Length(L)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F96D6DC-A6B5-4792-AD40-31EECC2524D4}" type="parTrans" cxnId="{EED53CC5-E7D9-4FD5-B9B9-EC791644FA5B}">
      <dgm:prSet/>
      <dgm:spPr/>
      <dgm:t>
        <a:bodyPr/>
        <a:lstStyle/>
        <a:p>
          <a:endParaRPr lang="zh-CN" altLang="en-US"/>
        </a:p>
      </dgm:t>
    </dgm:pt>
    <dgm:pt modelId="{D2AF1CAF-859E-4B88-81F0-C262A45F8236}" type="sibTrans" cxnId="{EED53CC5-E7D9-4FD5-B9B9-EC791644FA5B}">
      <dgm:prSet/>
      <dgm:spPr/>
      <dgm:t>
        <a:bodyPr/>
        <a:lstStyle/>
        <a:p>
          <a:endParaRPr lang="zh-CN" altLang="en-US"/>
        </a:p>
      </dgm:t>
    </dgm:pt>
    <dgm:pt modelId="{873EFDEA-0851-4D08-83D8-3CCEC1548131}">
      <dgm:prSet phldrT="[文本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dirty="0"/>
            <a:t>获取线性表元素个数</a:t>
          </a:r>
        </a:p>
      </dgm:t>
    </dgm:pt>
    <dgm:pt modelId="{008F4378-1807-447F-B42C-3819959C3E60}" type="parTrans" cxnId="{10A7713D-2D80-4DA8-A928-4CAA6299D001}">
      <dgm:prSet/>
      <dgm:spPr/>
      <dgm:t>
        <a:bodyPr/>
        <a:lstStyle/>
        <a:p>
          <a:endParaRPr lang="zh-CN" altLang="en-US"/>
        </a:p>
      </dgm:t>
    </dgm:pt>
    <dgm:pt modelId="{DF39E2BE-7FAA-4FB0-99FD-0D54F1B96A43}" type="sibTrans" cxnId="{10A7713D-2D80-4DA8-A928-4CAA6299D001}">
      <dgm:prSet/>
      <dgm:spPr/>
      <dgm:t>
        <a:bodyPr/>
        <a:lstStyle/>
        <a:p>
          <a:endParaRPr lang="zh-CN" altLang="en-US"/>
        </a:p>
      </dgm:t>
    </dgm:pt>
    <dgm:pt modelId="{AC44A6AC-E4C2-4A1B-A347-12EE30476FA2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读表元</a:t>
          </a:r>
          <a:br>
            <a:rPr lang="en-US" altLang="zh-CN" sz="2400" dirty="0">
              <a:solidFill>
                <a:schemeClr val="tx1"/>
              </a:solidFill>
            </a:rPr>
          </a:br>
          <a:r>
            <a:rPr lang="en-US" altLang="zh-CN" sz="2400" dirty="0">
              <a:solidFill>
                <a:schemeClr val="tx1"/>
              </a:solidFill>
            </a:rPr>
            <a:t>Get(</a:t>
          </a:r>
          <a:r>
            <a:rPr lang="en-US" altLang="zh-CN" sz="2400" dirty="0" err="1">
              <a:solidFill>
                <a:schemeClr val="tx1"/>
              </a:solidFill>
            </a:rPr>
            <a:t>L,i</a:t>
          </a:r>
          <a:r>
            <a:rPr lang="en-US" altLang="zh-CN" sz="2400" dirty="0">
              <a:solidFill>
                <a:schemeClr val="tx1"/>
              </a:solidFill>
            </a:rPr>
            <a:t>)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55ADDB28-365B-44A0-9BB5-58EA2716DF69}" type="parTrans" cxnId="{43573041-DDCF-46CB-81D9-31425D0D360B}">
      <dgm:prSet/>
      <dgm:spPr/>
      <dgm:t>
        <a:bodyPr/>
        <a:lstStyle/>
        <a:p>
          <a:endParaRPr lang="zh-CN" altLang="en-US"/>
        </a:p>
      </dgm:t>
    </dgm:pt>
    <dgm:pt modelId="{A858172E-8B56-4CED-95A1-3153B0A948DC}" type="sibTrans" cxnId="{43573041-DDCF-46CB-81D9-31425D0D360B}">
      <dgm:prSet/>
      <dgm:spPr/>
      <dgm:t>
        <a:bodyPr/>
        <a:lstStyle/>
        <a:p>
          <a:endParaRPr lang="zh-CN" altLang="en-US"/>
        </a:p>
      </dgm:t>
    </dgm:pt>
    <dgm:pt modelId="{6FCF8AC6-4AD5-43A5-A3E5-A905D6A327CA}">
      <dgm:prSet phldrT="[文本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dirty="0"/>
            <a:t>获取线性表</a:t>
          </a:r>
          <a:r>
            <a:rPr lang="en-US" altLang="zh-CN" dirty="0"/>
            <a:t>L</a:t>
          </a:r>
          <a:r>
            <a:rPr lang="zh-CN" altLang="en-US" dirty="0"/>
            <a:t>中第</a:t>
          </a:r>
          <a:r>
            <a:rPr lang="en-US" altLang="zh-CN" dirty="0" err="1"/>
            <a:t>i</a:t>
          </a:r>
          <a:r>
            <a:rPr lang="zh-CN" altLang="en-US" dirty="0"/>
            <a:t>个位置上的数据元素</a:t>
          </a:r>
        </a:p>
      </dgm:t>
    </dgm:pt>
    <dgm:pt modelId="{F1440E95-D2D7-4764-B449-725F5B88AE47}" type="parTrans" cxnId="{6A7D3157-1B98-40EE-80A5-41E4605AC05E}">
      <dgm:prSet/>
      <dgm:spPr/>
      <dgm:t>
        <a:bodyPr/>
        <a:lstStyle/>
        <a:p>
          <a:endParaRPr lang="zh-CN" altLang="en-US"/>
        </a:p>
      </dgm:t>
    </dgm:pt>
    <dgm:pt modelId="{9DE2588B-0913-49B8-B882-8AC84EB90C41}" type="sibTrans" cxnId="{6A7D3157-1B98-40EE-80A5-41E4605AC05E}">
      <dgm:prSet/>
      <dgm:spPr/>
      <dgm:t>
        <a:bodyPr/>
        <a:lstStyle/>
        <a:p>
          <a:endParaRPr lang="zh-CN" altLang="en-US"/>
        </a:p>
      </dgm:t>
    </dgm:pt>
    <dgm:pt modelId="{FE890BDF-440C-4D73-BEBC-C481C388AEFA}" type="pres">
      <dgm:prSet presAssocID="{DD508420-248C-42C7-8A6C-6BE849E10D61}" presName="Name0" presStyleCnt="0">
        <dgm:presLayoutVars>
          <dgm:dir/>
          <dgm:animLvl val="lvl"/>
          <dgm:resizeHandles val="exact"/>
        </dgm:presLayoutVars>
      </dgm:prSet>
      <dgm:spPr/>
    </dgm:pt>
    <dgm:pt modelId="{A298F480-801D-4E39-A8D3-3984E5B050E3}" type="pres">
      <dgm:prSet presAssocID="{6EC8AA27-A704-4FB8-BDDA-827360EB0BAA}" presName="linNode" presStyleCnt="0"/>
      <dgm:spPr/>
    </dgm:pt>
    <dgm:pt modelId="{3D83401C-5687-462E-823B-2F6763170BE8}" type="pres">
      <dgm:prSet presAssocID="{6EC8AA27-A704-4FB8-BDDA-827360EB0BA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936514F-D2C3-4CD0-94D2-8E7216AB9C98}" type="pres">
      <dgm:prSet presAssocID="{6EC8AA27-A704-4FB8-BDDA-827360EB0BAA}" presName="descendantText" presStyleLbl="alignAccFollowNode1" presStyleIdx="0" presStyleCnt="3">
        <dgm:presLayoutVars>
          <dgm:bulletEnabled val="1"/>
        </dgm:presLayoutVars>
      </dgm:prSet>
      <dgm:spPr/>
    </dgm:pt>
    <dgm:pt modelId="{41323BA6-D811-48CC-B317-38ECD3EBD08A}" type="pres">
      <dgm:prSet presAssocID="{AD304243-726A-4C27-877B-AA082143D55E}" presName="sp" presStyleCnt="0"/>
      <dgm:spPr/>
    </dgm:pt>
    <dgm:pt modelId="{8CB4347B-3FE4-4CE3-BD61-91590B7FD61E}" type="pres">
      <dgm:prSet presAssocID="{83B746CC-5B08-4B09-8200-7DE0C68E6333}" presName="linNode" presStyleCnt="0"/>
      <dgm:spPr/>
    </dgm:pt>
    <dgm:pt modelId="{91E53883-A7A5-4BFE-8CB8-D17C1F7C90D3}" type="pres">
      <dgm:prSet presAssocID="{83B746CC-5B08-4B09-8200-7DE0C68E633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4B91F52-E049-4F48-B5C3-27D246215EB1}" type="pres">
      <dgm:prSet presAssocID="{83B746CC-5B08-4B09-8200-7DE0C68E6333}" presName="descendantText" presStyleLbl="alignAccFollowNode1" presStyleIdx="1" presStyleCnt="3">
        <dgm:presLayoutVars>
          <dgm:bulletEnabled val="1"/>
        </dgm:presLayoutVars>
      </dgm:prSet>
      <dgm:spPr/>
    </dgm:pt>
    <dgm:pt modelId="{FFFAA7C5-A4E0-49D2-A973-9F87CF2679D9}" type="pres">
      <dgm:prSet presAssocID="{D2AF1CAF-859E-4B88-81F0-C262A45F8236}" presName="sp" presStyleCnt="0"/>
      <dgm:spPr/>
    </dgm:pt>
    <dgm:pt modelId="{EC364FA8-0A6C-4341-B240-BCDF9A99F7EC}" type="pres">
      <dgm:prSet presAssocID="{AC44A6AC-E4C2-4A1B-A347-12EE30476FA2}" presName="linNode" presStyleCnt="0"/>
      <dgm:spPr/>
    </dgm:pt>
    <dgm:pt modelId="{EFB572FC-FA72-4A0D-A486-BE564A63A587}" type="pres">
      <dgm:prSet presAssocID="{AC44A6AC-E4C2-4A1B-A347-12EE30476FA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0DC3C30-F08C-495E-8A24-D3BA8B2EBEFA}" type="pres">
      <dgm:prSet presAssocID="{AC44A6AC-E4C2-4A1B-A347-12EE30476FA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0D7B216-34FE-496C-9E24-CD6561336FAF}" type="presOf" srcId="{873EFDEA-0851-4D08-83D8-3CCEC1548131}" destId="{E4B91F52-E049-4F48-B5C3-27D246215EB1}" srcOrd="0" destOrd="0" presId="urn:microsoft.com/office/officeart/2005/8/layout/vList5"/>
    <dgm:cxn modelId="{10A7713D-2D80-4DA8-A928-4CAA6299D001}" srcId="{83B746CC-5B08-4B09-8200-7DE0C68E6333}" destId="{873EFDEA-0851-4D08-83D8-3CCEC1548131}" srcOrd="0" destOrd="0" parTransId="{008F4378-1807-447F-B42C-3819959C3E60}" sibTransId="{DF39E2BE-7FAA-4FB0-99FD-0D54F1B96A43}"/>
    <dgm:cxn modelId="{43573041-DDCF-46CB-81D9-31425D0D360B}" srcId="{DD508420-248C-42C7-8A6C-6BE849E10D61}" destId="{AC44A6AC-E4C2-4A1B-A347-12EE30476FA2}" srcOrd="2" destOrd="0" parTransId="{55ADDB28-365B-44A0-9BB5-58EA2716DF69}" sibTransId="{A858172E-8B56-4CED-95A1-3153B0A948DC}"/>
    <dgm:cxn modelId="{6A7D3157-1B98-40EE-80A5-41E4605AC05E}" srcId="{AC44A6AC-E4C2-4A1B-A347-12EE30476FA2}" destId="{6FCF8AC6-4AD5-43A5-A3E5-A905D6A327CA}" srcOrd="0" destOrd="0" parTransId="{F1440E95-D2D7-4764-B449-725F5B88AE47}" sibTransId="{9DE2588B-0913-49B8-B882-8AC84EB90C41}"/>
    <dgm:cxn modelId="{9D94D681-D1F4-40AA-A8BD-B0738FC3E7BA}" srcId="{6EC8AA27-A704-4FB8-BDDA-827360EB0BAA}" destId="{B69CBCAB-6331-4A65-A682-1C5803E69A75}" srcOrd="0" destOrd="0" parTransId="{3F3C19C7-2937-412C-AF37-137B3AE3C32E}" sibTransId="{CCDBC5FB-EAEE-402F-8925-A742C6614B52}"/>
    <dgm:cxn modelId="{3B5C368F-3C34-4CC4-AF2A-FC810569747C}" srcId="{DD508420-248C-42C7-8A6C-6BE849E10D61}" destId="{6EC8AA27-A704-4FB8-BDDA-827360EB0BAA}" srcOrd="0" destOrd="0" parTransId="{791F0FB7-FA75-455B-88DD-9002B76A2DA4}" sibTransId="{AD304243-726A-4C27-877B-AA082143D55E}"/>
    <dgm:cxn modelId="{857FB69B-6AC6-49C9-8701-72F37414D568}" type="presOf" srcId="{B69CBCAB-6331-4A65-A682-1C5803E69A75}" destId="{C936514F-D2C3-4CD0-94D2-8E7216AB9C98}" srcOrd="0" destOrd="0" presId="urn:microsoft.com/office/officeart/2005/8/layout/vList5"/>
    <dgm:cxn modelId="{479E82A1-7808-4BB9-A5F6-62C035478594}" type="presOf" srcId="{83B746CC-5B08-4B09-8200-7DE0C68E6333}" destId="{91E53883-A7A5-4BFE-8CB8-D17C1F7C90D3}" srcOrd="0" destOrd="0" presId="urn:microsoft.com/office/officeart/2005/8/layout/vList5"/>
    <dgm:cxn modelId="{60F5E2B2-23CD-4815-80C1-33AFB9FDCFD8}" type="presOf" srcId="{6EC8AA27-A704-4FB8-BDDA-827360EB0BAA}" destId="{3D83401C-5687-462E-823B-2F6763170BE8}" srcOrd="0" destOrd="0" presId="urn:microsoft.com/office/officeart/2005/8/layout/vList5"/>
    <dgm:cxn modelId="{393635BB-3531-4851-B19E-EBD052EC88B8}" type="presOf" srcId="{AC44A6AC-E4C2-4A1B-A347-12EE30476FA2}" destId="{EFB572FC-FA72-4A0D-A486-BE564A63A587}" srcOrd="0" destOrd="0" presId="urn:microsoft.com/office/officeart/2005/8/layout/vList5"/>
    <dgm:cxn modelId="{EED53CC5-E7D9-4FD5-B9B9-EC791644FA5B}" srcId="{DD508420-248C-42C7-8A6C-6BE849E10D61}" destId="{83B746CC-5B08-4B09-8200-7DE0C68E6333}" srcOrd="1" destOrd="0" parTransId="{9F96D6DC-A6B5-4792-AD40-31EECC2524D4}" sibTransId="{D2AF1CAF-859E-4B88-81F0-C262A45F8236}"/>
    <dgm:cxn modelId="{B5324FF4-D3E6-4B6D-A2B9-51808FA898AD}" type="presOf" srcId="{6FCF8AC6-4AD5-43A5-A3E5-A905D6A327CA}" destId="{40DC3C30-F08C-495E-8A24-D3BA8B2EBEFA}" srcOrd="0" destOrd="0" presId="urn:microsoft.com/office/officeart/2005/8/layout/vList5"/>
    <dgm:cxn modelId="{88B1AAFE-B714-443B-BE96-18B9F5E04FB0}" type="presOf" srcId="{DD508420-248C-42C7-8A6C-6BE849E10D61}" destId="{FE890BDF-440C-4D73-BEBC-C481C388AEFA}" srcOrd="0" destOrd="0" presId="urn:microsoft.com/office/officeart/2005/8/layout/vList5"/>
    <dgm:cxn modelId="{3BE9C0E0-2F8D-4CB7-A48A-75BC13D4B680}" type="presParOf" srcId="{FE890BDF-440C-4D73-BEBC-C481C388AEFA}" destId="{A298F480-801D-4E39-A8D3-3984E5B050E3}" srcOrd="0" destOrd="0" presId="urn:microsoft.com/office/officeart/2005/8/layout/vList5"/>
    <dgm:cxn modelId="{5D45212D-7D44-42B5-A6F7-BC2D8890B3A1}" type="presParOf" srcId="{A298F480-801D-4E39-A8D3-3984E5B050E3}" destId="{3D83401C-5687-462E-823B-2F6763170BE8}" srcOrd="0" destOrd="0" presId="urn:microsoft.com/office/officeart/2005/8/layout/vList5"/>
    <dgm:cxn modelId="{25428818-AEA3-4140-B32E-E2D962055E97}" type="presParOf" srcId="{A298F480-801D-4E39-A8D3-3984E5B050E3}" destId="{C936514F-D2C3-4CD0-94D2-8E7216AB9C98}" srcOrd="1" destOrd="0" presId="urn:microsoft.com/office/officeart/2005/8/layout/vList5"/>
    <dgm:cxn modelId="{25C95CE2-F3F6-402F-9060-CC4C6795364A}" type="presParOf" srcId="{FE890BDF-440C-4D73-BEBC-C481C388AEFA}" destId="{41323BA6-D811-48CC-B317-38ECD3EBD08A}" srcOrd="1" destOrd="0" presId="urn:microsoft.com/office/officeart/2005/8/layout/vList5"/>
    <dgm:cxn modelId="{26151821-4F11-4A68-990A-14BCAA19D12C}" type="presParOf" srcId="{FE890BDF-440C-4D73-BEBC-C481C388AEFA}" destId="{8CB4347B-3FE4-4CE3-BD61-91590B7FD61E}" srcOrd="2" destOrd="0" presId="urn:microsoft.com/office/officeart/2005/8/layout/vList5"/>
    <dgm:cxn modelId="{DFB5952B-701E-423D-A3EF-F3F3A58F5AB8}" type="presParOf" srcId="{8CB4347B-3FE4-4CE3-BD61-91590B7FD61E}" destId="{91E53883-A7A5-4BFE-8CB8-D17C1F7C90D3}" srcOrd="0" destOrd="0" presId="urn:microsoft.com/office/officeart/2005/8/layout/vList5"/>
    <dgm:cxn modelId="{A02ADF1C-517F-42FB-AD4A-FF52CE0696C4}" type="presParOf" srcId="{8CB4347B-3FE4-4CE3-BD61-91590B7FD61E}" destId="{E4B91F52-E049-4F48-B5C3-27D246215EB1}" srcOrd="1" destOrd="0" presId="urn:microsoft.com/office/officeart/2005/8/layout/vList5"/>
    <dgm:cxn modelId="{3E333BE6-B75C-472C-9CC5-65A73A46C685}" type="presParOf" srcId="{FE890BDF-440C-4D73-BEBC-C481C388AEFA}" destId="{FFFAA7C5-A4E0-49D2-A973-9F87CF2679D9}" srcOrd="3" destOrd="0" presId="urn:microsoft.com/office/officeart/2005/8/layout/vList5"/>
    <dgm:cxn modelId="{E304E11E-DC8F-461F-8CB2-B0D646ADA678}" type="presParOf" srcId="{FE890BDF-440C-4D73-BEBC-C481C388AEFA}" destId="{EC364FA8-0A6C-4341-B240-BCDF9A99F7EC}" srcOrd="4" destOrd="0" presId="urn:microsoft.com/office/officeart/2005/8/layout/vList5"/>
    <dgm:cxn modelId="{29126B91-5D46-441F-ADF1-574E54D572F9}" type="presParOf" srcId="{EC364FA8-0A6C-4341-B240-BCDF9A99F7EC}" destId="{EFB572FC-FA72-4A0D-A486-BE564A63A587}" srcOrd="0" destOrd="0" presId="urn:microsoft.com/office/officeart/2005/8/layout/vList5"/>
    <dgm:cxn modelId="{B0988CEB-361B-4DFF-AB3E-216346BF33CA}" type="presParOf" srcId="{EC364FA8-0A6C-4341-B240-BCDF9A99F7EC}" destId="{40DC3C30-F08C-495E-8A24-D3BA8B2EBE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508420-248C-42C7-8A6C-6BE849E10D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C8AA27-A704-4FB8-BDDA-827360EB0BAA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定位</a:t>
          </a:r>
          <a:br>
            <a:rPr lang="en-US" altLang="zh-CN" sz="2400" dirty="0">
              <a:solidFill>
                <a:schemeClr val="tx1"/>
              </a:solidFill>
            </a:rPr>
          </a:br>
          <a:r>
            <a:rPr lang="en-US" altLang="zh-CN" sz="2400" dirty="0">
              <a:solidFill>
                <a:schemeClr val="tx1"/>
              </a:solidFill>
            </a:rPr>
            <a:t>Locate</a:t>
          </a:r>
        </a:p>
        <a:p>
          <a:r>
            <a:rPr lang="en-US" altLang="zh-CN" sz="2400" dirty="0">
              <a:solidFill>
                <a:schemeClr val="tx1"/>
              </a:solidFill>
            </a:rPr>
            <a:t>(</a:t>
          </a:r>
          <a:r>
            <a:rPr lang="en-US" altLang="zh-CN" sz="2400" dirty="0" err="1">
              <a:solidFill>
                <a:schemeClr val="tx1"/>
              </a:solidFill>
            </a:rPr>
            <a:t>L,x</a:t>
          </a:r>
          <a:r>
            <a:rPr lang="en-US" altLang="zh-CN" sz="2400" dirty="0">
              <a:solidFill>
                <a:schemeClr val="tx1"/>
              </a:solidFill>
            </a:rPr>
            <a:t>)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791F0FB7-FA75-455B-88DD-9002B76A2DA4}" type="parTrans" cxnId="{3B5C368F-3C34-4CC4-AF2A-FC810569747C}">
      <dgm:prSet/>
      <dgm:spPr/>
      <dgm:t>
        <a:bodyPr/>
        <a:lstStyle/>
        <a:p>
          <a:endParaRPr lang="zh-CN" altLang="en-US"/>
        </a:p>
      </dgm:t>
    </dgm:pt>
    <dgm:pt modelId="{AD304243-726A-4C27-877B-AA082143D55E}" type="sibTrans" cxnId="{3B5C368F-3C34-4CC4-AF2A-FC810569747C}">
      <dgm:prSet/>
      <dgm:spPr/>
      <dgm:t>
        <a:bodyPr/>
        <a:lstStyle/>
        <a:p>
          <a:endParaRPr lang="zh-CN" altLang="en-US"/>
        </a:p>
      </dgm:t>
    </dgm:pt>
    <dgm:pt modelId="{B69CBCAB-6331-4A65-A682-1C5803E69A75}">
      <dgm:prSet phldrT="[文本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dirty="0"/>
            <a:t>获取线性表</a:t>
          </a:r>
          <a:r>
            <a:rPr lang="en-US" altLang="zh-CN" dirty="0"/>
            <a:t>L</a:t>
          </a:r>
          <a:r>
            <a:rPr lang="zh-CN" altLang="en-US" dirty="0"/>
            <a:t>中值为</a:t>
          </a:r>
          <a:r>
            <a:rPr lang="en-US" altLang="en-US" dirty="0"/>
            <a:t>x</a:t>
          </a:r>
          <a:r>
            <a:rPr lang="zh-CN" altLang="en-US" dirty="0"/>
            <a:t>的数据元素位置</a:t>
          </a:r>
        </a:p>
      </dgm:t>
    </dgm:pt>
    <dgm:pt modelId="{3F3C19C7-2937-412C-AF37-137B3AE3C32E}" type="parTrans" cxnId="{9D94D681-D1F4-40AA-A8BD-B0738FC3E7BA}">
      <dgm:prSet/>
      <dgm:spPr/>
      <dgm:t>
        <a:bodyPr/>
        <a:lstStyle/>
        <a:p>
          <a:endParaRPr lang="zh-CN" altLang="en-US"/>
        </a:p>
      </dgm:t>
    </dgm:pt>
    <dgm:pt modelId="{CCDBC5FB-EAEE-402F-8925-A742C6614B52}" type="sibTrans" cxnId="{9D94D681-D1F4-40AA-A8BD-B0738FC3E7BA}">
      <dgm:prSet/>
      <dgm:spPr/>
      <dgm:t>
        <a:bodyPr/>
        <a:lstStyle/>
        <a:p>
          <a:endParaRPr lang="zh-CN" altLang="en-US"/>
        </a:p>
      </dgm:t>
    </dgm:pt>
    <dgm:pt modelId="{83B746CC-5B08-4B09-8200-7DE0C68E6333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插入</a:t>
          </a:r>
          <a:br>
            <a:rPr lang="en-US" altLang="zh-CN" sz="2400" dirty="0">
              <a:solidFill>
                <a:schemeClr val="tx1"/>
              </a:solidFill>
            </a:rPr>
          </a:br>
          <a:r>
            <a:rPr lang="en-US" altLang="zh-CN" sz="2400" dirty="0">
              <a:solidFill>
                <a:schemeClr val="tx1"/>
              </a:solidFill>
            </a:rPr>
            <a:t>Insert</a:t>
          </a:r>
        </a:p>
        <a:p>
          <a:r>
            <a:rPr lang="en-US" altLang="zh-CN" sz="2400" dirty="0">
              <a:solidFill>
                <a:schemeClr val="tx1"/>
              </a:solidFill>
            </a:rPr>
            <a:t>(</a:t>
          </a:r>
          <a:r>
            <a:rPr lang="en-US" altLang="zh-CN" sz="2400" dirty="0" err="1">
              <a:solidFill>
                <a:schemeClr val="tx1"/>
              </a:solidFill>
            </a:rPr>
            <a:t>L,x,i</a:t>
          </a:r>
          <a:r>
            <a:rPr lang="en-US" altLang="zh-CN" sz="2400" dirty="0">
              <a:solidFill>
                <a:schemeClr val="tx1"/>
              </a:solidFill>
            </a:rPr>
            <a:t>)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F96D6DC-A6B5-4792-AD40-31EECC2524D4}" type="parTrans" cxnId="{EED53CC5-E7D9-4FD5-B9B9-EC791644FA5B}">
      <dgm:prSet/>
      <dgm:spPr/>
      <dgm:t>
        <a:bodyPr/>
        <a:lstStyle/>
        <a:p>
          <a:endParaRPr lang="zh-CN" altLang="en-US"/>
        </a:p>
      </dgm:t>
    </dgm:pt>
    <dgm:pt modelId="{D2AF1CAF-859E-4B88-81F0-C262A45F8236}" type="sibTrans" cxnId="{EED53CC5-E7D9-4FD5-B9B9-EC791644FA5B}">
      <dgm:prSet/>
      <dgm:spPr/>
      <dgm:t>
        <a:bodyPr/>
        <a:lstStyle/>
        <a:p>
          <a:endParaRPr lang="zh-CN" altLang="en-US"/>
        </a:p>
      </dgm:t>
    </dgm:pt>
    <dgm:pt modelId="{873EFDEA-0851-4D08-83D8-3CCEC1548131}">
      <dgm:prSet phldrT="[文本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dirty="0"/>
            <a:t>在线性表</a:t>
          </a:r>
          <a:r>
            <a:rPr lang="en-US" altLang="zh-CN" dirty="0"/>
            <a:t>L</a:t>
          </a:r>
          <a:r>
            <a:rPr lang="zh-CN" altLang="en-US" dirty="0"/>
            <a:t>的第</a:t>
          </a:r>
          <a:r>
            <a:rPr lang="en-US" altLang="zh-CN" dirty="0" err="1"/>
            <a:t>i</a:t>
          </a:r>
          <a:r>
            <a:rPr lang="zh-CN" altLang="en-US" dirty="0"/>
            <a:t>个位置</a:t>
          </a:r>
          <a:r>
            <a:rPr lang="zh-CN" altLang="en-US" dirty="0">
              <a:solidFill>
                <a:srgbClr val="FF0000"/>
              </a:solidFill>
            </a:rPr>
            <a:t>前</a:t>
          </a:r>
          <a:r>
            <a:rPr lang="zh-CN" altLang="en-US" dirty="0"/>
            <a:t>插入一个数据</a:t>
          </a:r>
          <a:r>
            <a:rPr lang="en-US" altLang="zh-CN" dirty="0"/>
            <a:t>x</a:t>
          </a:r>
          <a:endParaRPr lang="zh-CN" altLang="en-US" dirty="0"/>
        </a:p>
      </dgm:t>
    </dgm:pt>
    <dgm:pt modelId="{008F4378-1807-447F-B42C-3819959C3E60}" type="parTrans" cxnId="{10A7713D-2D80-4DA8-A928-4CAA6299D001}">
      <dgm:prSet/>
      <dgm:spPr/>
      <dgm:t>
        <a:bodyPr/>
        <a:lstStyle/>
        <a:p>
          <a:endParaRPr lang="zh-CN" altLang="en-US"/>
        </a:p>
      </dgm:t>
    </dgm:pt>
    <dgm:pt modelId="{DF39E2BE-7FAA-4FB0-99FD-0D54F1B96A43}" type="sibTrans" cxnId="{10A7713D-2D80-4DA8-A928-4CAA6299D001}">
      <dgm:prSet/>
      <dgm:spPr/>
      <dgm:t>
        <a:bodyPr/>
        <a:lstStyle/>
        <a:p>
          <a:endParaRPr lang="zh-CN" altLang="en-US"/>
        </a:p>
      </dgm:t>
    </dgm:pt>
    <dgm:pt modelId="{AC44A6AC-E4C2-4A1B-A347-12EE30476FA2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删除</a:t>
          </a:r>
          <a:br>
            <a:rPr lang="en-US" altLang="zh-CN" sz="2400" dirty="0">
              <a:solidFill>
                <a:schemeClr val="tx1"/>
              </a:solidFill>
            </a:rPr>
          </a:br>
          <a:r>
            <a:rPr lang="en-US" altLang="zh-CN" sz="2400" dirty="0">
              <a:solidFill>
                <a:schemeClr val="tx1"/>
              </a:solidFill>
            </a:rPr>
            <a:t>Delete</a:t>
          </a:r>
        </a:p>
        <a:p>
          <a:r>
            <a:rPr lang="en-US" altLang="zh-CN" sz="2400" dirty="0">
              <a:solidFill>
                <a:schemeClr val="tx1"/>
              </a:solidFill>
            </a:rPr>
            <a:t>(</a:t>
          </a:r>
          <a:r>
            <a:rPr lang="en-US" altLang="zh-CN" sz="2400" dirty="0" err="1">
              <a:solidFill>
                <a:schemeClr val="tx1"/>
              </a:solidFill>
            </a:rPr>
            <a:t>L,i</a:t>
          </a:r>
          <a:r>
            <a:rPr lang="en-US" altLang="zh-CN" sz="2400" dirty="0">
              <a:solidFill>
                <a:schemeClr val="tx1"/>
              </a:solidFill>
            </a:rPr>
            <a:t>)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55ADDB28-365B-44A0-9BB5-58EA2716DF69}" type="parTrans" cxnId="{43573041-DDCF-46CB-81D9-31425D0D360B}">
      <dgm:prSet/>
      <dgm:spPr/>
      <dgm:t>
        <a:bodyPr/>
        <a:lstStyle/>
        <a:p>
          <a:endParaRPr lang="zh-CN" altLang="en-US"/>
        </a:p>
      </dgm:t>
    </dgm:pt>
    <dgm:pt modelId="{A858172E-8B56-4CED-95A1-3153B0A948DC}" type="sibTrans" cxnId="{43573041-DDCF-46CB-81D9-31425D0D360B}">
      <dgm:prSet/>
      <dgm:spPr/>
      <dgm:t>
        <a:bodyPr/>
        <a:lstStyle/>
        <a:p>
          <a:endParaRPr lang="zh-CN" altLang="en-US"/>
        </a:p>
      </dgm:t>
    </dgm:pt>
    <dgm:pt modelId="{6FCF8AC6-4AD5-43A5-A3E5-A905D6A327CA}">
      <dgm:prSet phldrT="[文本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dirty="0"/>
            <a:t>删除线性表</a:t>
          </a:r>
          <a:r>
            <a:rPr lang="en-US" altLang="zh-CN" dirty="0"/>
            <a:t>L</a:t>
          </a:r>
          <a:r>
            <a:rPr lang="zh-CN" altLang="en-US" dirty="0"/>
            <a:t>第</a:t>
          </a:r>
          <a:r>
            <a:rPr lang="en-US" altLang="zh-CN" dirty="0" err="1"/>
            <a:t>i</a:t>
          </a:r>
          <a:r>
            <a:rPr lang="zh-CN" altLang="en-US" dirty="0"/>
            <a:t>个位置上的数据元素</a:t>
          </a:r>
        </a:p>
      </dgm:t>
    </dgm:pt>
    <dgm:pt modelId="{F1440E95-D2D7-4764-B449-725F5B88AE47}" type="parTrans" cxnId="{6A7D3157-1B98-40EE-80A5-41E4605AC05E}">
      <dgm:prSet/>
      <dgm:spPr/>
      <dgm:t>
        <a:bodyPr/>
        <a:lstStyle/>
        <a:p>
          <a:endParaRPr lang="zh-CN" altLang="en-US"/>
        </a:p>
      </dgm:t>
    </dgm:pt>
    <dgm:pt modelId="{9DE2588B-0913-49B8-B882-8AC84EB90C41}" type="sibTrans" cxnId="{6A7D3157-1B98-40EE-80A5-41E4605AC05E}">
      <dgm:prSet/>
      <dgm:spPr/>
      <dgm:t>
        <a:bodyPr/>
        <a:lstStyle/>
        <a:p>
          <a:endParaRPr lang="zh-CN" altLang="en-US"/>
        </a:p>
      </dgm:t>
    </dgm:pt>
    <dgm:pt modelId="{FE890BDF-440C-4D73-BEBC-C481C388AEFA}" type="pres">
      <dgm:prSet presAssocID="{DD508420-248C-42C7-8A6C-6BE849E10D61}" presName="Name0" presStyleCnt="0">
        <dgm:presLayoutVars>
          <dgm:dir/>
          <dgm:animLvl val="lvl"/>
          <dgm:resizeHandles val="exact"/>
        </dgm:presLayoutVars>
      </dgm:prSet>
      <dgm:spPr/>
    </dgm:pt>
    <dgm:pt modelId="{A298F480-801D-4E39-A8D3-3984E5B050E3}" type="pres">
      <dgm:prSet presAssocID="{6EC8AA27-A704-4FB8-BDDA-827360EB0BAA}" presName="linNode" presStyleCnt="0"/>
      <dgm:spPr/>
    </dgm:pt>
    <dgm:pt modelId="{3D83401C-5687-462E-823B-2F6763170BE8}" type="pres">
      <dgm:prSet presAssocID="{6EC8AA27-A704-4FB8-BDDA-827360EB0BA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936514F-D2C3-4CD0-94D2-8E7216AB9C98}" type="pres">
      <dgm:prSet presAssocID="{6EC8AA27-A704-4FB8-BDDA-827360EB0BAA}" presName="descendantText" presStyleLbl="alignAccFollowNode1" presStyleIdx="0" presStyleCnt="3">
        <dgm:presLayoutVars>
          <dgm:bulletEnabled val="1"/>
        </dgm:presLayoutVars>
      </dgm:prSet>
      <dgm:spPr/>
    </dgm:pt>
    <dgm:pt modelId="{41323BA6-D811-48CC-B317-38ECD3EBD08A}" type="pres">
      <dgm:prSet presAssocID="{AD304243-726A-4C27-877B-AA082143D55E}" presName="sp" presStyleCnt="0"/>
      <dgm:spPr/>
    </dgm:pt>
    <dgm:pt modelId="{8CB4347B-3FE4-4CE3-BD61-91590B7FD61E}" type="pres">
      <dgm:prSet presAssocID="{83B746CC-5B08-4B09-8200-7DE0C68E6333}" presName="linNode" presStyleCnt="0"/>
      <dgm:spPr/>
    </dgm:pt>
    <dgm:pt modelId="{91E53883-A7A5-4BFE-8CB8-D17C1F7C90D3}" type="pres">
      <dgm:prSet presAssocID="{83B746CC-5B08-4B09-8200-7DE0C68E633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4B91F52-E049-4F48-B5C3-27D246215EB1}" type="pres">
      <dgm:prSet presAssocID="{83B746CC-5B08-4B09-8200-7DE0C68E6333}" presName="descendantText" presStyleLbl="alignAccFollowNode1" presStyleIdx="1" presStyleCnt="3">
        <dgm:presLayoutVars>
          <dgm:bulletEnabled val="1"/>
        </dgm:presLayoutVars>
      </dgm:prSet>
      <dgm:spPr/>
    </dgm:pt>
    <dgm:pt modelId="{FFFAA7C5-A4E0-49D2-A973-9F87CF2679D9}" type="pres">
      <dgm:prSet presAssocID="{D2AF1CAF-859E-4B88-81F0-C262A45F8236}" presName="sp" presStyleCnt="0"/>
      <dgm:spPr/>
    </dgm:pt>
    <dgm:pt modelId="{EC364FA8-0A6C-4341-B240-BCDF9A99F7EC}" type="pres">
      <dgm:prSet presAssocID="{AC44A6AC-E4C2-4A1B-A347-12EE30476FA2}" presName="linNode" presStyleCnt="0"/>
      <dgm:spPr/>
    </dgm:pt>
    <dgm:pt modelId="{EFB572FC-FA72-4A0D-A486-BE564A63A587}" type="pres">
      <dgm:prSet presAssocID="{AC44A6AC-E4C2-4A1B-A347-12EE30476FA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0DC3C30-F08C-495E-8A24-D3BA8B2EBEFA}" type="pres">
      <dgm:prSet presAssocID="{AC44A6AC-E4C2-4A1B-A347-12EE30476FA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8F3A303-0393-433C-A790-028AE476F82F}" type="presOf" srcId="{83B746CC-5B08-4B09-8200-7DE0C68E6333}" destId="{91E53883-A7A5-4BFE-8CB8-D17C1F7C90D3}" srcOrd="0" destOrd="0" presId="urn:microsoft.com/office/officeart/2005/8/layout/vList5"/>
    <dgm:cxn modelId="{91C97819-30A1-4135-A1E3-C4D47710E019}" type="presOf" srcId="{6EC8AA27-A704-4FB8-BDDA-827360EB0BAA}" destId="{3D83401C-5687-462E-823B-2F6763170BE8}" srcOrd="0" destOrd="0" presId="urn:microsoft.com/office/officeart/2005/8/layout/vList5"/>
    <dgm:cxn modelId="{C72EC619-3374-4F60-A656-93FF2DEFACB0}" type="presOf" srcId="{6FCF8AC6-4AD5-43A5-A3E5-A905D6A327CA}" destId="{40DC3C30-F08C-495E-8A24-D3BA8B2EBEFA}" srcOrd="0" destOrd="0" presId="urn:microsoft.com/office/officeart/2005/8/layout/vList5"/>
    <dgm:cxn modelId="{10A7713D-2D80-4DA8-A928-4CAA6299D001}" srcId="{83B746CC-5B08-4B09-8200-7DE0C68E6333}" destId="{873EFDEA-0851-4D08-83D8-3CCEC1548131}" srcOrd="0" destOrd="0" parTransId="{008F4378-1807-447F-B42C-3819959C3E60}" sibTransId="{DF39E2BE-7FAA-4FB0-99FD-0D54F1B96A43}"/>
    <dgm:cxn modelId="{A360D340-726F-46AF-AE55-1D1D419AAFCE}" type="presOf" srcId="{B69CBCAB-6331-4A65-A682-1C5803E69A75}" destId="{C936514F-D2C3-4CD0-94D2-8E7216AB9C98}" srcOrd="0" destOrd="0" presId="urn:microsoft.com/office/officeart/2005/8/layout/vList5"/>
    <dgm:cxn modelId="{B349235C-153F-4116-905E-FCA069D0FD00}" type="presOf" srcId="{DD508420-248C-42C7-8A6C-6BE849E10D61}" destId="{FE890BDF-440C-4D73-BEBC-C481C388AEFA}" srcOrd="0" destOrd="0" presId="urn:microsoft.com/office/officeart/2005/8/layout/vList5"/>
    <dgm:cxn modelId="{43573041-DDCF-46CB-81D9-31425D0D360B}" srcId="{DD508420-248C-42C7-8A6C-6BE849E10D61}" destId="{AC44A6AC-E4C2-4A1B-A347-12EE30476FA2}" srcOrd="2" destOrd="0" parTransId="{55ADDB28-365B-44A0-9BB5-58EA2716DF69}" sibTransId="{A858172E-8B56-4CED-95A1-3153B0A948DC}"/>
    <dgm:cxn modelId="{6A7D3157-1B98-40EE-80A5-41E4605AC05E}" srcId="{AC44A6AC-E4C2-4A1B-A347-12EE30476FA2}" destId="{6FCF8AC6-4AD5-43A5-A3E5-A905D6A327CA}" srcOrd="0" destOrd="0" parTransId="{F1440E95-D2D7-4764-B449-725F5B88AE47}" sibTransId="{9DE2588B-0913-49B8-B882-8AC84EB90C41}"/>
    <dgm:cxn modelId="{9D94D681-D1F4-40AA-A8BD-B0738FC3E7BA}" srcId="{6EC8AA27-A704-4FB8-BDDA-827360EB0BAA}" destId="{B69CBCAB-6331-4A65-A682-1C5803E69A75}" srcOrd="0" destOrd="0" parTransId="{3F3C19C7-2937-412C-AF37-137B3AE3C32E}" sibTransId="{CCDBC5FB-EAEE-402F-8925-A742C6614B52}"/>
    <dgm:cxn modelId="{3B5C368F-3C34-4CC4-AF2A-FC810569747C}" srcId="{DD508420-248C-42C7-8A6C-6BE849E10D61}" destId="{6EC8AA27-A704-4FB8-BDDA-827360EB0BAA}" srcOrd="0" destOrd="0" parTransId="{791F0FB7-FA75-455B-88DD-9002B76A2DA4}" sibTransId="{AD304243-726A-4C27-877B-AA082143D55E}"/>
    <dgm:cxn modelId="{9EA769A4-A43F-4588-8E7D-36A7E354C636}" type="presOf" srcId="{873EFDEA-0851-4D08-83D8-3CCEC1548131}" destId="{E4B91F52-E049-4F48-B5C3-27D246215EB1}" srcOrd="0" destOrd="0" presId="urn:microsoft.com/office/officeart/2005/8/layout/vList5"/>
    <dgm:cxn modelId="{EED53CC5-E7D9-4FD5-B9B9-EC791644FA5B}" srcId="{DD508420-248C-42C7-8A6C-6BE849E10D61}" destId="{83B746CC-5B08-4B09-8200-7DE0C68E6333}" srcOrd="1" destOrd="0" parTransId="{9F96D6DC-A6B5-4792-AD40-31EECC2524D4}" sibTransId="{D2AF1CAF-859E-4B88-81F0-C262A45F8236}"/>
    <dgm:cxn modelId="{59D767F1-878D-4893-95C4-55A5BF08A0A4}" type="presOf" srcId="{AC44A6AC-E4C2-4A1B-A347-12EE30476FA2}" destId="{EFB572FC-FA72-4A0D-A486-BE564A63A587}" srcOrd="0" destOrd="0" presId="urn:microsoft.com/office/officeart/2005/8/layout/vList5"/>
    <dgm:cxn modelId="{794A3470-8C06-42AF-B926-63225DABB2A9}" type="presParOf" srcId="{FE890BDF-440C-4D73-BEBC-C481C388AEFA}" destId="{A298F480-801D-4E39-A8D3-3984E5B050E3}" srcOrd="0" destOrd="0" presId="urn:microsoft.com/office/officeart/2005/8/layout/vList5"/>
    <dgm:cxn modelId="{DB03FC9F-37A3-42C2-86DF-78E500205D76}" type="presParOf" srcId="{A298F480-801D-4E39-A8D3-3984E5B050E3}" destId="{3D83401C-5687-462E-823B-2F6763170BE8}" srcOrd="0" destOrd="0" presId="urn:microsoft.com/office/officeart/2005/8/layout/vList5"/>
    <dgm:cxn modelId="{8DCE3021-6B5D-4D71-94EB-54C4E6E087B5}" type="presParOf" srcId="{A298F480-801D-4E39-A8D3-3984E5B050E3}" destId="{C936514F-D2C3-4CD0-94D2-8E7216AB9C98}" srcOrd="1" destOrd="0" presId="urn:microsoft.com/office/officeart/2005/8/layout/vList5"/>
    <dgm:cxn modelId="{A6C5CB1D-EDF9-476B-9EFF-A4D35D5A06CF}" type="presParOf" srcId="{FE890BDF-440C-4D73-BEBC-C481C388AEFA}" destId="{41323BA6-D811-48CC-B317-38ECD3EBD08A}" srcOrd="1" destOrd="0" presId="urn:microsoft.com/office/officeart/2005/8/layout/vList5"/>
    <dgm:cxn modelId="{F3A92F0C-871A-4985-9720-CEDEBDCE444B}" type="presParOf" srcId="{FE890BDF-440C-4D73-BEBC-C481C388AEFA}" destId="{8CB4347B-3FE4-4CE3-BD61-91590B7FD61E}" srcOrd="2" destOrd="0" presId="urn:microsoft.com/office/officeart/2005/8/layout/vList5"/>
    <dgm:cxn modelId="{240BCE11-1708-4021-97AB-6B86FF6DAC9B}" type="presParOf" srcId="{8CB4347B-3FE4-4CE3-BD61-91590B7FD61E}" destId="{91E53883-A7A5-4BFE-8CB8-D17C1F7C90D3}" srcOrd="0" destOrd="0" presId="urn:microsoft.com/office/officeart/2005/8/layout/vList5"/>
    <dgm:cxn modelId="{8B770C38-9C1D-4E88-AE6A-7FDF3ACA0EAD}" type="presParOf" srcId="{8CB4347B-3FE4-4CE3-BD61-91590B7FD61E}" destId="{E4B91F52-E049-4F48-B5C3-27D246215EB1}" srcOrd="1" destOrd="0" presId="urn:microsoft.com/office/officeart/2005/8/layout/vList5"/>
    <dgm:cxn modelId="{D3F4047C-BB95-40F1-926A-073BAE361759}" type="presParOf" srcId="{FE890BDF-440C-4D73-BEBC-C481C388AEFA}" destId="{FFFAA7C5-A4E0-49D2-A973-9F87CF2679D9}" srcOrd="3" destOrd="0" presId="urn:microsoft.com/office/officeart/2005/8/layout/vList5"/>
    <dgm:cxn modelId="{AA3B4BC8-3FBE-4F77-A843-008AF7CC713B}" type="presParOf" srcId="{FE890BDF-440C-4D73-BEBC-C481C388AEFA}" destId="{EC364FA8-0A6C-4341-B240-BCDF9A99F7EC}" srcOrd="4" destOrd="0" presId="urn:microsoft.com/office/officeart/2005/8/layout/vList5"/>
    <dgm:cxn modelId="{9D58C435-5796-4D81-BB92-B5DE65E7B3A1}" type="presParOf" srcId="{EC364FA8-0A6C-4341-B240-BCDF9A99F7EC}" destId="{EFB572FC-FA72-4A0D-A486-BE564A63A587}" srcOrd="0" destOrd="0" presId="urn:microsoft.com/office/officeart/2005/8/layout/vList5"/>
    <dgm:cxn modelId="{B09D1031-062F-4ECA-8B3E-557A68D78819}" type="presParOf" srcId="{EC364FA8-0A6C-4341-B240-BCDF9A99F7EC}" destId="{40DC3C30-F08C-495E-8A24-D3BA8B2EBE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508420-248C-42C7-8A6C-6BE849E10D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C8AA27-A704-4FB8-BDDA-827360EB0BAA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更新</a:t>
          </a:r>
          <a:br>
            <a:rPr lang="en-US" altLang="zh-CN" sz="2400" dirty="0">
              <a:solidFill>
                <a:schemeClr val="tx1"/>
              </a:solidFill>
            </a:rPr>
          </a:br>
          <a:r>
            <a:rPr lang="en-US" altLang="zh-CN" sz="2400" dirty="0">
              <a:solidFill>
                <a:schemeClr val="tx1"/>
              </a:solidFill>
            </a:rPr>
            <a:t>Set</a:t>
          </a:r>
        </a:p>
        <a:p>
          <a:r>
            <a:rPr lang="en-US" altLang="zh-CN" sz="2400" dirty="0">
              <a:solidFill>
                <a:schemeClr val="tx1"/>
              </a:solidFill>
            </a:rPr>
            <a:t>(</a:t>
          </a:r>
          <a:r>
            <a:rPr lang="en-US" altLang="zh-CN" sz="2400" dirty="0" err="1">
              <a:solidFill>
                <a:schemeClr val="tx1"/>
              </a:solidFill>
            </a:rPr>
            <a:t>L,i,x</a:t>
          </a:r>
          <a:r>
            <a:rPr lang="en-US" altLang="zh-CN" sz="2400" dirty="0">
              <a:solidFill>
                <a:schemeClr val="tx1"/>
              </a:solidFill>
            </a:rPr>
            <a:t>)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791F0FB7-FA75-455B-88DD-9002B76A2DA4}" type="parTrans" cxnId="{3B5C368F-3C34-4CC4-AF2A-FC810569747C}">
      <dgm:prSet/>
      <dgm:spPr/>
      <dgm:t>
        <a:bodyPr/>
        <a:lstStyle/>
        <a:p>
          <a:endParaRPr lang="zh-CN" altLang="en-US"/>
        </a:p>
      </dgm:t>
    </dgm:pt>
    <dgm:pt modelId="{AD304243-726A-4C27-877B-AA082143D55E}" type="sibTrans" cxnId="{3B5C368F-3C34-4CC4-AF2A-FC810569747C}">
      <dgm:prSet/>
      <dgm:spPr/>
      <dgm:t>
        <a:bodyPr/>
        <a:lstStyle/>
        <a:p>
          <a:endParaRPr lang="zh-CN" altLang="en-US"/>
        </a:p>
      </dgm:t>
    </dgm:pt>
    <dgm:pt modelId="{B69CBCAB-6331-4A65-A682-1C5803E69A75}">
      <dgm:prSet phldrT="[文本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dirty="0"/>
            <a:t>将线性表</a:t>
          </a:r>
          <a:r>
            <a:rPr lang="en-US" altLang="zh-CN" dirty="0"/>
            <a:t>L</a:t>
          </a:r>
          <a:r>
            <a:rPr lang="zh-CN" altLang="en-US" dirty="0"/>
            <a:t>中第</a:t>
          </a:r>
          <a:r>
            <a:rPr lang="en-US" altLang="zh-CN" dirty="0" err="1"/>
            <a:t>i</a:t>
          </a:r>
          <a:r>
            <a:rPr lang="zh-CN" altLang="en-US" dirty="0"/>
            <a:t>个数据元素的值修改为</a:t>
          </a:r>
          <a:r>
            <a:rPr lang="en-US" altLang="zh-CN" dirty="0"/>
            <a:t>x</a:t>
          </a:r>
          <a:endParaRPr lang="zh-CN" altLang="en-US" dirty="0"/>
        </a:p>
      </dgm:t>
    </dgm:pt>
    <dgm:pt modelId="{3F3C19C7-2937-412C-AF37-137B3AE3C32E}" type="parTrans" cxnId="{9D94D681-D1F4-40AA-A8BD-B0738FC3E7BA}">
      <dgm:prSet/>
      <dgm:spPr/>
      <dgm:t>
        <a:bodyPr/>
        <a:lstStyle/>
        <a:p>
          <a:endParaRPr lang="zh-CN" altLang="en-US"/>
        </a:p>
      </dgm:t>
    </dgm:pt>
    <dgm:pt modelId="{CCDBC5FB-EAEE-402F-8925-A742C6614B52}" type="sibTrans" cxnId="{9D94D681-D1F4-40AA-A8BD-B0738FC3E7BA}">
      <dgm:prSet/>
      <dgm:spPr/>
      <dgm:t>
        <a:bodyPr/>
        <a:lstStyle/>
        <a:p>
          <a:endParaRPr lang="zh-CN" altLang="en-US"/>
        </a:p>
      </dgm:t>
    </dgm:pt>
    <dgm:pt modelId="{83B746CC-5B08-4B09-8200-7DE0C68E6333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求前趋</a:t>
          </a:r>
          <a:br>
            <a:rPr lang="en-US" altLang="zh-CN" sz="2400" dirty="0">
              <a:solidFill>
                <a:schemeClr val="tx1"/>
              </a:solidFill>
            </a:rPr>
          </a:br>
          <a:r>
            <a:rPr lang="en-US" altLang="zh-CN" sz="2400" dirty="0">
              <a:solidFill>
                <a:schemeClr val="tx1"/>
              </a:solidFill>
            </a:rPr>
            <a:t>Prior</a:t>
          </a:r>
        </a:p>
        <a:p>
          <a:r>
            <a:rPr lang="en-US" altLang="zh-CN" sz="2400" dirty="0">
              <a:solidFill>
                <a:schemeClr val="tx1"/>
              </a:solidFill>
            </a:rPr>
            <a:t>(</a:t>
          </a:r>
          <a:r>
            <a:rPr lang="en-US" altLang="zh-CN" sz="2400" dirty="0" err="1">
              <a:solidFill>
                <a:schemeClr val="tx1"/>
              </a:solidFill>
            </a:rPr>
            <a:t>L,x</a:t>
          </a:r>
          <a:r>
            <a:rPr lang="en-US" altLang="zh-CN" sz="2400" dirty="0">
              <a:solidFill>
                <a:schemeClr val="tx1"/>
              </a:solidFill>
            </a:rPr>
            <a:t>)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F96D6DC-A6B5-4792-AD40-31EECC2524D4}" type="parTrans" cxnId="{EED53CC5-E7D9-4FD5-B9B9-EC791644FA5B}">
      <dgm:prSet/>
      <dgm:spPr/>
      <dgm:t>
        <a:bodyPr/>
        <a:lstStyle/>
        <a:p>
          <a:endParaRPr lang="zh-CN" altLang="en-US"/>
        </a:p>
      </dgm:t>
    </dgm:pt>
    <dgm:pt modelId="{D2AF1CAF-859E-4B88-81F0-C262A45F8236}" type="sibTrans" cxnId="{EED53CC5-E7D9-4FD5-B9B9-EC791644FA5B}">
      <dgm:prSet/>
      <dgm:spPr/>
      <dgm:t>
        <a:bodyPr/>
        <a:lstStyle/>
        <a:p>
          <a:endParaRPr lang="zh-CN" altLang="en-US"/>
        </a:p>
      </dgm:t>
    </dgm:pt>
    <dgm:pt modelId="{873EFDEA-0851-4D08-83D8-3CCEC1548131}">
      <dgm:prSet phldrT="[文本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dirty="0"/>
            <a:t>求线性表</a:t>
          </a:r>
          <a:r>
            <a:rPr lang="en-US" altLang="zh-CN" dirty="0"/>
            <a:t>L</a:t>
          </a:r>
          <a:r>
            <a:rPr lang="zh-CN" altLang="en-US" dirty="0"/>
            <a:t>中元素值为</a:t>
          </a:r>
          <a:r>
            <a:rPr lang="en-US" altLang="zh-CN" dirty="0"/>
            <a:t>x</a:t>
          </a:r>
          <a:r>
            <a:rPr lang="zh-CN" altLang="en-US" dirty="0"/>
            <a:t>的前趋数据</a:t>
          </a:r>
        </a:p>
      </dgm:t>
    </dgm:pt>
    <dgm:pt modelId="{008F4378-1807-447F-B42C-3819959C3E60}" type="parTrans" cxnId="{10A7713D-2D80-4DA8-A928-4CAA6299D001}">
      <dgm:prSet/>
      <dgm:spPr/>
      <dgm:t>
        <a:bodyPr/>
        <a:lstStyle/>
        <a:p>
          <a:endParaRPr lang="zh-CN" altLang="en-US"/>
        </a:p>
      </dgm:t>
    </dgm:pt>
    <dgm:pt modelId="{DF39E2BE-7FAA-4FB0-99FD-0D54F1B96A43}" type="sibTrans" cxnId="{10A7713D-2D80-4DA8-A928-4CAA6299D001}">
      <dgm:prSet/>
      <dgm:spPr/>
      <dgm:t>
        <a:bodyPr/>
        <a:lstStyle/>
        <a:p>
          <a:endParaRPr lang="zh-CN" altLang="en-US"/>
        </a:p>
      </dgm:t>
    </dgm:pt>
    <dgm:pt modelId="{AC44A6AC-E4C2-4A1B-A347-12EE30476FA2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求后继</a:t>
          </a:r>
          <a:br>
            <a:rPr lang="en-US" altLang="zh-CN" sz="2400" dirty="0">
              <a:solidFill>
                <a:schemeClr val="tx1"/>
              </a:solidFill>
            </a:rPr>
          </a:br>
          <a:r>
            <a:rPr lang="en-US" altLang="zh-CN" sz="2400" dirty="0">
              <a:solidFill>
                <a:schemeClr val="tx1"/>
              </a:solidFill>
            </a:rPr>
            <a:t>Next(</a:t>
          </a:r>
          <a:r>
            <a:rPr lang="en-US" altLang="zh-CN" sz="2400" dirty="0" err="1">
              <a:solidFill>
                <a:schemeClr val="tx1"/>
              </a:solidFill>
            </a:rPr>
            <a:t>L,x</a:t>
          </a:r>
          <a:r>
            <a:rPr lang="en-US" altLang="zh-CN" sz="2400" dirty="0">
              <a:solidFill>
                <a:schemeClr val="tx1"/>
              </a:solidFill>
            </a:rPr>
            <a:t>)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55ADDB28-365B-44A0-9BB5-58EA2716DF69}" type="parTrans" cxnId="{43573041-DDCF-46CB-81D9-31425D0D360B}">
      <dgm:prSet/>
      <dgm:spPr/>
      <dgm:t>
        <a:bodyPr/>
        <a:lstStyle/>
        <a:p>
          <a:endParaRPr lang="zh-CN" altLang="en-US"/>
        </a:p>
      </dgm:t>
    </dgm:pt>
    <dgm:pt modelId="{A858172E-8B56-4CED-95A1-3153B0A948DC}" type="sibTrans" cxnId="{43573041-DDCF-46CB-81D9-31425D0D360B}">
      <dgm:prSet/>
      <dgm:spPr/>
      <dgm:t>
        <a:bodyPr/>
        <a:lstStyle/>
        <a:p>
          <a:endParaRPr lang="zh-CN" altLang="en-US"/>
        </a:p>
      </dgm:t>
    </dgm:pt>
    <dgm:pt modelId="{6FCF8AC6-4AD5-43A5-A3E5-A905D6A327CA}">
      <dgm:prSet phldrT="[文本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dirty="0"/>
            <a:t>求线性表</a:t>
          </a:r>
          <a:r>
            <a:rPr lang="en-US" altLang="zh-CN" dirty="0"/>
            <a:t>L</a:t>
          </a:r>
          <a:r>
            <a:rPr lang="zh-CN" altLang="en-US" dirty="0"/>
            <a:t>中元素值为</a:t>
          </a:r>
          <a:r>
            <a:rPr lang="en-US" altLang="zh-CN" dirty="0"/>
            <a:t>x</a:t>
          </a:r>
          <a:r>
            <a:rPr lang="zh-CN" altLang="en-US" dirty="0"/>
            <a:t>的后继数据</a:t>
          </a:r>
        </a:p>
      </dgm:t>
    </dgm:pt>
    <dgm:pt modelId="{F1440E95-D2D7-4764-B449-725F5B88AE47}" type="parTrans" cxnId="{6A7D3157-1B98-40EE-80A5-41E4605AC05E}">
      <dgm:prSet/>
      <dgm:spPr/>
      <dgm:t>
        <a:bodyPr/>
        <a:lstStyle/>
        <a:p>
          <a:endParaRPr lang="zh-CN" altLang="en-US"/>
        </a:p>
      </dgm:t>
    </dgm:pt>
    <dgm:pt modelId="{9DE2588B-0913-49B8-B882-8AC84EB90C41}" type="sibTrans" cxnId="{6A7D3157-1B98-40EE-80A5-41E4605AC05E}">
      <dgm:prSet/>
      <dgm:spPr/>
      <dgm:t>
        <a:bodyPr/>
        <a:lstStyle/>
        <a:p>
          <a:endParaRPr lang="zh-CN" altLang="en-US"/>
        </a:p>
      </dgm:t>
    </dgm:pt>
    <dgm:pt modelId="{FE890BDF-440C-4D73-BEBC-C481C388AEFA}" type="pres">
      <dgm:prSet presAssocID="{DD508420-248C-42C7-8A6C-6BE849E10D61}" presName="Name0" presStyleCnt="0">
        <dgm:presLayoutVars>
          <dgm:dir/>
          <dgm:animLvl val="lvl"/>
          <dgm:resizeHandles val="exact"/>
        </dgm:presLayoutVars>
      </dgm:prSet>
      <dgm:spPr/>
    </dgm:pt>
    <dgm:pt modelId="{A298F480-801D-4E39-A8D3-3984E5B050E3}" type="pres">
      <dgm:prSet presAssocID="{6EC8AA27-A704-4FB8-BDDA-827360EB0BAA}" presName="linNode" presStyleCnt="0"/>
      <dgm:spPr/>
    </dgm:pt>
    <dgm:pt modelId="{3D83401C-5687-462E-823B-2F6763170BE8}" type="pres">
      <dgm:prSet presAssocID="{6EC8AA27-A704-4FB8-BDDA-827360EB0BA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936514F-D2C3-4CD0-94D2-8E7216AB9C98}" type="pres">
      <dgm:prSet presAssocID="{6EC8AA27-A704-4FB8-BDDA-827360EB0BAA}" presName="descendantText" presStyleLbl="alignAccFollowNode1" presStyleIdx="0" presStyleCnt="3">
        <dgm:presLayoutVars>
          <dgm:bulletEnabled val="1"/>
        </dgm:presLayoutVars>
      </dgm:prSet>
      <dgm:spPr/>
    </dgm:pt>
    <dgm:pt modelId="{41323BA6-D811-48CC-B317-38ECD3EBD08A}" type="pres">
      <dgm:prSet presAssocID="{AD304243-726A-4C27-877B-AA082143D55E}" presName="sp" presStyleCnt="0"/>
      <dgm:spPr/>
    </dgm:pt>
    <dgm:pt modelId="{8CB4347B-3FE4-4CE3-BD61-91590B7FD61E}" type="pres">
      <dgm:prSet presAssocID="{83B746CC-5B08-4B09-8200-7DE0C68E6333}" presName="linNode" presStyleCnt="0"/>
      <dgm:spPr/>
    </dgm:pt>
    <dgm:pt modelId="{91E53883-A7A5-4BFE-8CB8-D17C1F7C90D3}" type="pres">
      <dgm:prSet presAssocID="{83B746CC-5B08-4B09-8200-7DE0C68E633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4B91F52-E049-4F48-B5C3-27D246215EB1}" type="pres">
      <dgm:prSet presAssocID="{83B746CC-5B08-4B09-8200-7DE0C68E6333}" presName="descendantText" presStyleLbl="alignAccFollowNode1" presStyleIdx="1" presStyleCnt="3">
        <dgm:presLayoutVars>
          <dgm:bulletEnabled val="1"/>
        </dgm:presLayoutVars>
      </dgm:prSet>
      <dgm:spPr/>
    </dgm:pt>
    <dgm:pt modelId="{FFFAA7C5-A4E0-49D2-A973-9F87CF2679D9}" type="pres">
      <dgm:prSet presAssocID="{D2AF1CAF-859E-4B88-81F0-C262A45F8236}" presName="sp" presStyleCnt="0"/>
      <dgm:spPr/>
    </dgm:pt>
    <dgm:pt modelId="{EC364FA8-0A6C-4341-B240-BCDF9A99F7EC}" type="pres">
      <dgm:prSet presAssocID="{AC44A6AC-E4C2-4A1B-A347-12EE30476FA2}" presName="linNode" presStyleCnt="0"/>
      <dgm:spPr/>
    </dgm:pt>
    <dgm:pt modelId="{EFB572FC-FA72-4A0D-A486-BE564A63A587}" type="pres">
      <dgm:prSet presAssocID="{AC44A6AC-E4C2-4A1B-A347-12EE30476FA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0DC3C30-F08C-495E-8A24-D3BA8B2EBEFA}" type="pres">
      <dgm:prSet presAssocID="{AC44A6AC-E4C2-4A1B-A347-12EE30476FA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0A7713D-2D80-4DA8-A928-4CAA6299D001}" srcId="{83B746CC-5B08-4B09-8200-7DE0C68E6333}" destId="{873EFDEA-0851-4D08-83D8-3CCEC1548131}" srcOrd="0" destOrd="0" parTransId="{008F4378-1807-447F-B42C-3819959C3E60}" sibTransId="{DF39E2BE-7FAA-4FB0-99FD-0D54F1B96A43}"/>
    <dgm:cxn modelId="{43573041-DDCF-46CB-81D9-31425D0D360B}" srcId="{DD508420-248C-42C7-8A6C-6BE849E10D61}" destId="{AC44A6AC-E4C2-4A1B-A347-12EE30476FA2}" srcOrd="2" destOrd="0" parTransId="{55ADDB28-365B-44A0-9BB5-58EA2716DF69}" sibTransId="{A858172E-8B56-4CED-95A1-3153B0A948DC}"/>
    <dgm:cxn modelId="{40571848-B80A-4DC0-8DCC-EC2C885DA357}" type="presOf" srcId="{873EFDEA-0851-4D08-83D8-3CCEC1548131}" destId="{E4B91F52-E049-4F48-B5C3-27D246215EB1}" srcOrd="0" destOrd="0" presId="urn:microsoft.com/office/officeart/2005/8/layout/vList5"/>
    <dgm:cxn modelId="{E901996B-D5D4-4320-8643-EB5196207663}" type="presOf" srcId="{83B746CC-5B08-4B09-8200-7DE0C68E6333}" destId="{91E53883-A7A5-4BFE-8CB8-D17C1F7C90D3}" srcOrd="0" destOrd="0" presId="urn:microsoft.com/office/officeart/2005/8/layout/vList5"/>
    <dgm:cxn modelId="{EF2E654F-2ED8-41CB-AE50-4A7071103046}" type="presOf" srcId="{6EC8AA27-A704-4FB8-BDDA-827360EB0BAA}" destId="{3D83401C-5687-462E-823B-2F6763170BE8}" srcOrd="0" destOrd="0" presId="urn:microsoft.com/office/officeart/2005/8/layout/vList5"/>
    <dgm:cxn modelId="{6A7D3157-1B98-40EE-80A5-41E4605AC05E}" srcId="{AC44A6AC-E4C2-4A1B-A347-12EE30476FA2}" destId="{6FCF8AC6-4AD5-43A5-A3E5-A905D6A327CA}" srcOrd="0" destOrd="0" parTransId="{F1440E95-D2D7-4764-B449-725F5B88AE47}" sibTransId="{9DE2588B-0913-49B8-B882-8AC84EB90C41}"/>
    <dgm:cxn modelId="{6C5CAC7A-7BE9-41F7-A07E-D1810DBF0E6E}" type="presOf" srcId="{AC44A6AC-E4C2-4A1B-A347-12EE30476FA2}" destId="{EFB572FC-FA72-4A0D-A486-BE564A63A587}" srcOrd="0" destOrd="0" presId="urn:microsoft.com/office/officeart/2005/8/layout/vList5"/>
    <dgm:cxn modelId="{9D94D681-D1F4-40AA-A8BD-B0738FC3E7BA}" srcId="{6EC8AA27-A704-4FB8-BDDA-827360EB0BAA}" destId="{B69CBCAB-6331-4A65-A682-1C5803E69A75}" srcOrd="0" destOrd="0" parTransId="{3F3C19C7-2937-412C-AF37-137B3AE3C32E}" sibTransId="{CCDBC5FB-EAEE-402F-8925-A742C6614B52}"/>
    <dgm:cxn modelId="{3B5C368F-3C34-4CC4-AF2A-FC810569747C}" srcId="{DD508420-248C-42C7-8A6C-6BE849E10D61}" destId="{6EC8AA27-A704-4FB8-BDDA-827360EB0BAA}" srcOrd="0" destOrd="0" parTransId="{791F0FB7-FA75-455B-88DD-9002B76A2DA4}" sibTransId="{AD304243-726A-4C27-877B-AA082143D55E}"/>
    <dgm:cxn modelId="{21B3CEB7-FE06-46D3-A059-BB9EE5018FF1}" type="presOf" srcId="{B69CBCAB-6331-4A65-A682-1C5803E69A75}" destId="{C936514F-D2C3-4CD0-94D2-8E7216AB9C98}" srcOrd="0" destOrd="0" presId="urn:microsoft.com/office/officeart/2005/8/layout/vList5"/>
    <dgm:cxn modelId="{EED53CC5-E7D9-4FD5-B9B9-EC791644FA5B}" srcId="{DD508420-248C-42C7-8A6C-6BE849E10D61}" destId="{83B746CC-5B08-4B09-8200-7DE0C68E6333}" srcOrd="1" destOrd="0" parTransId="{9F96D6DC-A6B5-4792-AD40-31EECC2524D4}" sibTransId="{D2AF1CAF-859E-4B88-81F0-C262A45F8236}"/>
    <dgm:cxn modelId="{6F081FEB-2A9D-49EB-8A63-1482ACEB5E9A}" type="presOf" srcId="{6FCF8AC6-4AD5-43A5-A3E5-A905D6A327CA}" destId="{40DC3C30-F08C-495E-8A24-D3BA8B2EBEFA}" srcOrd="0" destOrd="0" presId="urn:microsoft.com/office/officeart/2005/8/layout/vList5"/>
    <dgm:cxn modelId="{1DFB74F2-9285-472C-83F6-1FB67D45BCF0}" type="presOf" srcId="{DD508420-248C-42C7-8A6C-6BE849E10D61}" destId="{FE890BDF-440C-4D73-BEBC-C481C388AEFA}" srcOrd="0" destOrd="0" presId="urn:microsoft.com/office/officeart/2005/8/layout/vList5"/>
    <dgm:cxn modelId="{B86C071B-4972-445B-8AD8-E1A6C4F11DC4}" type="presParOf" srcId="{FE890BDF-440C-4D73-BEBC-C481C388AEFA}" destId="{A298F480-801D-4E39-A8D3-3984E5B050E3}" srcOrd="0" destOrd="0" presId="urn:microsoft.com/office/officeart/2005/8/layout/vList5"/>
    <dgm:cxn modelId="{EAA6081E-ED3D-4786-86FA-1EF5F9EDD500}" type="presParOf" srcId="{A298F480-801D-4E39-A8D3-3984E5B050E3}" destId="{3D83401C-5687-462E-823B-2F6763170BE8}" srcOrd="0" destOrd="0" presId="urn:microsoft.com/office/officeart/2005/8/layout/vList5"/>
    <dgm:cxn modelId="{59A2DA27-1993-4743-A36F-8253AC79C65E}" type="presParOf" srcId="{A298F480-801D-4E39-A8D3-3984E5B050E3}" destId="{C936514F-D2C3-4CD0-94D2-8E7216AB9C98}" srcOrd="1" destOrd="0" presId="urn:microsoft.com/office/officeart/2005/8/layout/vList5"/>
    <dgm:cxn modelId="{1C3E2565-1040-4A31-8676-A2DD58520CDA}" type="presParOf" srcId="{FE890BDF-440C-4D73-BEBC-C481C388AEFA}" destId="{41323BA6-D811-48CC-B317-38ECD3EBD08A}" srcOrd="1" destOrd="0" presId="urn:microsoft.com/office/officeart/2005/8/layout/vList5"/>
    <dgm:cxn modelId="{F51BFE07-83AA-46EA-826E-0D02642F7E44}" type="presParOf" srcId="{FE890BDF-440C-4D73-BEBC-C481C388AEFA}" destId="{8CB4347B-3FE4-4CE3-BD61-91590B7FD61E}" srcOrd="2" destOrd="0" presId="urn:microsoft.com/office/officeart/2005/8/layout/vList5"/>
    <dgm:cxn modelId="{E910A92B-0848-458A-837B-19099F37C556}" type="presParOf" srcId="{8CB4347B-3FE4-4CE3-BD61-91590B7FD61E}" destId="{91E53883-A7A5-4BFE-8CB8-D17C1F7C90D3}" srcOrd="0" destOrd="0" presId="urn:microsoft.com/office/officeart/2005/8/layout/vList5"/>
    <dgm:cxn modelId="{147C9C70-2ECF-4A37-BB70-F0E5BE5AD640}" type="presParOf" srcId="{8CB4347B-3FE4-4CE3-BD61-91590B7FD61E}" destId="{E4B91F52-E049-4F48-B5C3-27D246215EB1}" srcOrd="1" destOrd="0" presId="urn:microsoft.com/office/officeart/2005/8/layout/vList5"/>
    <dgm:cxn modelId="{3914B7BF-CE82-4031-AF52-2FCFF7D76DCE}" type="presParOf" srcId="{FE890BDF-440C-4D73-BEBC-C481C388AEFA}" destId="{FFFAA7C5-A4E0-49D2-A973-9F87CF2679D9}" srcOrd="3" destOrd="0" presId="urn:microsoft.com/office/officeart/2005/8/layout/vList5"/>
    <dgm:cxn modelId="{F0F1E66C-CF6C-4ADC-9E51-86DCBE6BC2D3}" type="presParOf" srcId="{FE890BDF-440C-4D73-BEBC-C481C388AEFA}" destId="{EC364FA8-0A6C-4341-B240-BCDF9A99F7EC}" srcOrd="4" destOrd="0" presId="urn:microsoft.com/office/officeart/2005/8/layout/vList5"/>
    <dgm:cxn modelId="{C23BCC6F-7C38-4F54-AAC3-AB8B4D8AD308}" type="presParOf" srcId="{EC364FA8-0A6C-4341-B240-BCDF9A99F7EC}" destId="{EFB572FC-FA72-4A0D-A486-BE564A63A587}" srcOrd="0" destOrd="0" presId="urn:microsoft.com/office/officeart/2005/8/layout/vList5"/>
    <dgm:cxn modelId="{AA1A3AB2-FF2C-4D69-AE64-BB282189AAB9}" type="presParOf" srcId="{EC364FA8-0A6C-4341-B240-BCDF9A99F7EC}" destId="{40DC3C30-F08C-495E-8A24-D3BA8B2EBE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508420-248C-42C7-8A6C-6BE849E10D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C8AA27-A704-4FB8-BDDA-827360EB0BAA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判断空</a:t>
          </a:r>
          <a:br>
            <a:rPr lang="en-US" altLang="zh-CN" sz="2400" dirty="0">
              <a:solidFill>
                <a:schemeClr val="tx1"/>
              </a:solidFill>
            </a:rPr>
          </a:br>
          <a:r>
            <a:rPr lang="en-US" altLang="zh-CN" sz="2400" dirty="0">
              <a:solidFill>
                <a:schemeClr val="tx1"/>
              </a:solidFill>
            </a:rPr>
            <a:t>Empty(L)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791F0FB7-FA75-455B-88DD-9002B76A2DA4}" type="parTrans" cxnId="{3B5C368F-3C34-4CC4-AF2A-FC810569747C}">
      <dgm:prSet/>
      <dgm:spPr/>
      <dgm:t>
        <a:bodyPr/>
        <a:lstStyle/>
        <a:p>
          <a:endParaRPr lang="zh-CN" altLang="en-US"/>
        </a:p>
      </dgm:t>
    </dgm:pt>
    <dgm:pt modelId="{AD304243-726A-4C27-877B-AA082143D55E}" type="sibTrans" cxnId="{3B5C368F-3C34-4CC4-AF2A-FC810569747C}">
      <dgm:prSet/>
      <dgm:spPr/>
      <dgm:t>
        <a:bodyPr/>
        <a:lstStyle/>
        <a:p>
          <a:endParaRPr lang="zh-CN" altLang="en-US"/>
        </a:p>
      </dgm:t>
    </dgm:pt>
    <dgm:pt modelId="{B69CBCAB-6331-4A65-A682-1C5803E69A75}">
      <dgm:prSet phldrT="[文本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dirty="0"/>
            <a:t>判断线性表</a:t>
          </a:r>
          <a:r>
            <a:rPr lang="en-US" altLang="zh-CN" dirty="0"/>
            <a:t>L</a:t>
          </a:r>
          <a:r>
            <a:rPr lang="zh-CN" altLang="en-US" dirty="0"/>
            <a:t>是否为空</a:t>
          </a:r>
        </a:p>
      </dgm:t>
    </dgm:pt>
    <dgm:pt modelId="{3F3C19C7-2937-412C-AF37-137B3AE3C32E}" type="parTrans" cxnId="{9D94D681-D1F4-40AA-A8BD-B0738FC3E7BA}">
      <dgm:prSet/>
      <dgm:spPr/>
      <dgm:t>
        <a:bodyPr/>
        <a:lstStyle/>
        <a:p>
          <a:endParaRPr lang="zh-CN" altLang="en-US"/>
        </a:p>
      </dgm:t>
    </dgm:pt>
    <dgm:pt modelId="{CCDBC5FB-EAEE-402F-8925-A742C6614B52}" type="sibTrans" cxnId="{9D94D681-D1F4-40AA-A8BD-B0738FC3E7BA}">
      <dgm:prSet/>
      <dgm:spPr/>
      <dgm:t>
        <a:bodyPr/>
        <a:lstStyle/>
        <a:p>
          <a:endParaRPr lang="zh-CN" altLang="en-US"/>
        </a:p>
      </dgm:t>
    </dgm:pt>
    <dgm:pt modelId="{83B746CC-5B08-4B09-8200-7DE0C68E6333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合并</a:t>
          </a:r>
          <a:r>
            <a:rPr lang="en-US" altLang="zh-CN" sz="2400" dirty="0">
              <a:solidFill>
                <a:schemeClr val="tx1"/>
              </a:solidFill>
            </a:rPr>
            <a:t>Merge</a:t>
          </a:r>
        </a:p>
        <a:p>
          <a:r>
            <a:rPr lang="en-US" altLang="zh-CN" sz="2400" dirty="0">
              <a:solidFill>
                <a:schemeClr val="tx1"/>
              </a:solidFill>
            </a:rPr>
            <a:t>(L,L1,L2)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F96D6DC-A6B5-4792-AD40-31EECC2524D4}" type="parTrans" cxnId="{EED53CC5-E7D9-4FD5-B9B9-EC791644FA5B}">
      <dgm:prSet/>
      <dgm:spPr/>
      <dgm:t>
        <a:bodyPr/>
        <a:lstStyle/>
        <a:p>
          <a:endParaRPr lang="zh-CN" altLang="en-US"/>
        </a:p>
      </dgm:t>
    </dgm:pt>
    <dgm:pt modelId="{D2AF1CAF-859E-4B88-81F0-C262A45F8236}" type="sibTrans" cxnId="{EED53CC5-E7D9-4FD5-B9B9-EC791644FA5B}">
      <dgm:prSet/>
      <dgm:spPr/>
      <dgm:t>
        <a:bodyPr/>
        <a:lstStyle/>
        <a:p>
          <a:endParaRPr lang="zh-CN" altLang="en-US"/>
        </a:p>
      </dgm:t>
    </dgm:pt>
    <dgm:pt modelId="{873EFDEA-0851-4D08-83D8-3CCEC1548131}">
      <dgm:prSet phldrT="[文本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dirty="0"/>
            <a:t>将线性表</a:t>
          </a:r>
          <a:r>
            <a:rPr lang="en-US" altLang="zh-CN" dirty="0"/>
            <a:t>L1</a:t>
          </a:r>
          <a:r>
            <a:rPr lang="zh-CN" altLang="en-US" dirty="0"/>
            <a:t>和</a:t>
          </a:r>
          <a:r>
            <a:rPr lang="en-US" altLang="zh-CN" dirty="0"/>
            <a:t>L2</a:t>
          </a:r>
          <a:r>
            <a:rPr lang="zh-CN" altLang="en-US" dirty="0"/>
            <a:t>合并成新线性表</a:t>
          </a:r>
          <a:r>
            <a:rPr lang="en-US" altLang="zh-CN" dirty="0"/>
            <a:t>L</a:t>
          </a:r>
          <a:endParaRPr lang="zh-CN" altLang="en-US" dirty="0"/>
        </a:p>
      </dgm:t>
    </dgm:pt>
    <dgm:pt modelId="{008F4378-1807-447F-B42C-3819959C3E60}" type="parTrans" cxnId="{10A7713D-2D80-4DA8-A928-4CAA6299D001}">
      <dgm:prSet/>
      <dgm:spPr/>
      <dgm:t>
        <a:bodyPr/>
        <a:lstStyle/>
        <a:p>
          <a:endParaRPr lang="zh-CN" altLang="en-US"/>
        </a:p>
      </dgm:t>
    </dgm:pt>
    <dgm:pt modelId="{DF39E2BE-7FAA-4FB0-99FD-0D54F1B96A43}" type="sibTrans" cxnId="{10A7713D-2D80-4DA8-A928-4CAA6299D001}">
      <dgm:prSet/>
      <dgm:spPr/>
      <dgm:t>
        <a:bodyPr/>
        <a:lstStyle/>
        <a:p>
          <a:endParaRPr lang="zh-CN" altLang="en-US"/>
        </a:p>
      </dgm:t>
    </dgm:pt>
    <dgm:pt modelId="{AC44A6AC-E4C2-4A1B-A347-12EE30476FA2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拆分</a:t>
          </a:r>
          <a:br>
            <a:rPr lang="en-US" altLang="zh-CN" sz="2400" dirty="0">
              <a:solidFill>
                <a:schemeClr val="tx1"/>
              </a:solidFill>
            </a:rPr>
          </a:br>
          <a:r>
            <a:rPr lang="en-US" altLang="zh-CN" sz="2400" dirty="0">
              <a:solidFill>
                <a:schemeClr val="tx1"/>
              </a:solidFill>
            </a:rPr>
            <a:t>Split</a:t>
          </a:r>
        </a:p>
        <a:p>
          <a:r>
            <a:rPr lang="en-US" altLang="zh-CN" sz="2400" dirty="0">
              <a:solidFill>
                <a:schemeClr val="tx1"/>
              </a:solidFill>
            </a:rPr>
            <a:t>(L,i,L1,L2)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55ADDB28-365B-44A0-9BB5-58EA2716DF69}" type="parTrans" cxnId="{43573041-DDCF-46CB-81D9-31425D0D360B}">
      <dgm:prSet/>
      <dgm:spPr/>
      <dgm:t>
        <a:bodyPr/>
        <a:lstStyle/>
        <a:p>
          <a:endParaRPr lang="zh-CN" altLang="en-US"/>
        </a:p>
      </dgm:t>
    </dgm:pt>
    <dgm:pt modelId="{A858172E-8B56-4CED-95A1-3153B0A948DC}" type="sibTrans" cxnId="{43573041-DDCF-46CB-81D9-31425D0D360B}">
      <dgm:prSet/>
      <dgm:spPr/>
      <dgm:t>
        <a:bodyPr/>
        <a:lstStyle/>
        <a:p>
          <a:endParaRPr lang="zh-CN" altLang="en-US"/>
        </a:p>
      </dgm:t>
    </dgm:pt>
    <dgm:pt modelId="{6FCF8AC6-4AD5-43A5-A3E5-A905D6A327CA}">
      <dgm:prSet phldrT="[文本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dirty="0"/>
            <a:t>将线性表</a:t>
          </a:r>
          <a:r>
            <a:rPr lang="en-US" altLang="zh-CN" dirty="0"/>
            <a:t>L</a:t>
          </a:r>
          <a:r>
            <a:rPr lang="zh-CN" altLang="en-US" dirty="0"/>
            <a:t>在第</a:t>
          </a:r>
          <a:r>
            <a:rPr lang="en-US" altLang="zh-CN" dirty="0" err="1"/>
            <a:t>i</a:t>
          </a:r>
          <a:r>
            <a:rPr lang="zh-CN" altLang="en-US" dirty="0"/>
            <a:t>个数据处拆分为两个新线性表</a:t>
          </a:r>
          <a:r>
            <a:rPr lang="en-US" altLang="zh-CN" dirty="0"/>
            <a:t>L1</a:t>
          </a:r>
          <a:r>
            <a:rPr lang="zh-CN" altLang="en-US" dirty="0"/>
            <a:t>和</a:t>
          </a:r>
          <a:r>
            <a:rPr lang="en-US" altLang="zh-CN" dirty="0"/>
            <a:t>L2</a:t>
          </a:r>
          <a:endParaRPr lang="zh-CN" altLang="en-US" dirty="0"/>
        </a:p>
      </dgm:t>
    </dgm:pt>
    <dgm:pt modelId="{F1440E95-D2D7-4764-B449-725F5B88AE47}" type="parTrans" cxnId="{6A7D3157-1B98-40EE-80A5-41E4605AC05E}">
      <dgm:prSet/>
      <dgm:spPr/>
      <dgm:t>
        <a:bodyPr/>
        <a:lstStyle/>
        <a:p>
          <a:endParaRPr lang="zh-CN" altLang="en-US"/>
        </a:p>
      </dgm:t>
    </dgm:pt>
    <dgm:pt modelId="{9DE2588B-0913-49B8-B882-8AC84EB90C41}" type="sibTrans" cxnId="{6A7D3157-1B98-40EE-80A5-41E4605AC05E}">
      <dgm:prSet/>
      <dgm:spPr/>
      <dgm:t>
        <a:bodyPr/>
        <a:lstStyle/>
        <a:p>
          <a:endParaRPr lang="zh-CN" altLang="en-US"/>
        </a:p>
      </dgm:t>
    </dgm:pt>
    <dgm:pt modelId="{FE890BDF-440C-4D73-BEBC-C481C388AEFA}" type="pres">
      <dgm:prSet presAssocID="{DD508420-248C-42C7-8A6C-6BE849E10D61}" presName="Name0" presStyleCnt="0">
        <dgm:presLayoutVars>
          <dgm:dir/>
          <dgm:animLvl val="lvl"/>
          <dgm:resizeHandles val="exact"/>
        </dgm:presLayoutVars>
      </dgm:prSet>
      <dgm:spPr/>
    </dgm:pt>
    <dgm:pt modelId="{A298F480-801D-4E39-A8D3-3984E5B050E3}" type="pres">
      <dgm:prSet presAssocID="{6EC8AA27-A704-4FB8-BDDA-827360EB0BAA}" presName="linNode" presStyleCnt="0"/>
      <dgm:spPr/>
    </dgm:pt>
    <dgm:pt modelId="{3D83401C-5687-462E-823B-2F6763170BE8}" type="pres">
      <dgm:prSet presAssocID="{6EC8AA27-A704-4FB8-BDDA-827360EB0BA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936514F-D2C3-4CD0-94D2-8E7216AB9C98}" type="pres">
      <dgm:prSet presAssocID="{6EC8AA27-A704-4FB8-BDDA-827360EB0BAA}" presName="descendantText" presStyleLbl="alignAccFollowNode1" presStyleIdx="0" presStyleCnt="3">
        <dgm:presLayoutVars>
          <dgm:bulletEnabled val="1"/>
        </dgm:presLayoutVars>
      </dgm:prSet>
      <dgm:spPr/>
    </dgm:pt>
    <dgm:pt modelId="{41323BA6-D811-48CC-B317-38ECD3EBD08A}" type="pres">
      <dgm:prSet presAssocID="{AD304243-726A-4C27-877B-AA082143D55E}" presName="sp" presStyleCnt="0"/>
      <dgm:spPr/>
    </dgm:pt>
    <dgm:pt modelId="{8CB4347B-3FE4-4CE3-BD61-91590B7FD61E}" type="pres">
      <dgm:prSet presAssocID="{83B746CC-5B08-4B09-8200-7DE0C68E6333}" presName="linNode" presStyleCnt="0"/>
      <dgm:spPr/>
    </dgm:pt>
    <dgm:pt modelId="{91E53883-A7A5-4BFE-8CB8-D17C1F7C90D3}" type="pres">
      <dgm:prSet presAssocID="{83B746CC-5B08-4B09-8200-7DE0C68E633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4B91F52-E049-4F48-B5C3-27D246215EB1}" type="pres">
      <dgm:prSet presAssocID="{83B746CC-5B08-4B09-8200-7DE0C68E6333}" presName="descendantText" presStyleLbl="alignAccFollowNode1" presStyleIdx="1" presStyleCnt="3">
        <dgm:presLayoutVars>
          <dgm:bulletEnabled val="1"/>
        </dgm:presLayoutVars>
      </dgm:prSet>
      <dgm:spPr/>
    </dgm:pt>
    <dgm:pt modelId="{FFFAA7C5-A4E0-49D2-A973-9F87CF2679D9}" type="pres">
      <dgm:prSet presAssocID="{D2AF1CAF-859E-4B88-81F0-C262A45F8236}" presName="sp" presStyleCnt="0"/>
      <dgm:spPr/>
    </dgm:pt>
    <dgm:pt modelId="{EC364FA8-0A6C-4341-B240-BCDF9A99F7EC}" type="pres">
      <dgm:prSet presAssocID="{AC44A6AC-E4C2-4A1B-A347-12EE30476FA2}" presName="linNode" presStyleCnt="0"/>
      <dgm:spPr/>
    </dgm:pt>
    <dgm:pt modelId="{EFB572FC-FA72-4A0D-A486-BE564A63A587}" type="pres">
      <dgm:prSet presAssocID="{AC44A6AC-E4C2-4A1B-A347-12EE30476FA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0DC3C30-F08C-495E-8A24-D3BA8B2EBEFA}" type="pres">
      <dgm:prSet presAssocID="{AC44A6AC-E4C2-4A1B-A347-12EE30476FA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0A7713D-2D80-4DA8-A928-4CAA6299D001}" srcId="{83B746CC-5B08-4B09-8200-7DE0C68E6333}" destId="{873EFDEA-0851-4D08-83D8-3CCEC1548131}" srcOrd="0" destOrd="0" parTransId="{008F4378-1807-447F-B42C-3819959C3E60}" sibTransId="{DF39E2BE-7FAA-4FB0-99FD-0D54F1B96A43}"/>
    <dgm:cxn modelId="{43573041-DDCF-46CB-81D9-31425D0D360B}" srcId="{DD508420-248C-42C7-8A6C-6BE849E10D61}" destId="{AC44A6AC-E4C2-4A1B-A347-12EE30476FA2}" srcOrd="2" destOrd="0" parTransId="{55ADDB28-365B-44A0-9BB5-58EA2716DF69}" sibTransId="{A858172E-8B56-4CED-95A1-3153B0A948DC}"/>
    <dgm:cxn modelId="{ABF37166-6FD0-48C0-B6C5-871C51020135}" type="presOf" srcId="{AC44A6AC-E4C2-4A1B-A347-12EE30476FA2}" destId="{EFB572FC-FA72-4A0D-A486-BE564A63A587}" srcOrd="0" destOrd="0" presId="urn:microsoft.com/office/officeart/2005/8/layout/vList5"/>
    <dgm:cxn modelId="{1CCE156B-08DB-46BA-BA3B-0EBE2C2431D0}" type="presOf" srcId="{6FCF8AC6-4AD5-43A5-A3E5-A905D6A327CA}" destId="{40DC3C30-F08C-495E-8A24-D3BA8B2EBEFA}" srcOrd="0" destOrd="0" presId="urn:microsoft.com/office/officeart/2005/8/layout/vList5"/>
    <dgm:cxn modelId="{6A7D3157-1B98-40EE-80A5-41E4605AC05E}" srcId="{AC44A6AC-E4C2-4A1B-A347-12EE30476FA2}" destId="{6FCF8AC6-4AD5-43A5-A3E5-A905D6A327CA}" srcOrd="0" destOrd="0" parTransId="{F1440E95-D2D7-4764-B449-725F5B88AE47}" sibTransId="{9DE2588B-0913-49B8-B882-8AC84EB90C41}"/>
    <dgm:cxn modelId="{58265257-CE5D-4DEE-B35A-EC94A3D151BD}" type="presOf" srcId="{DD508420-248C-42C7-8A6C-6BE849E10D61}" destId="{FE890BDF-440C-4D73-BEBC-C481C388AEFA}" srcOrd="0" destOrd="0" presId="urn:microsoft.com/office/officeart/2005/8/layout/vList5"/>
    <dgm:cxn modelId="{9D94D681-D1F4-40AA-A8BD-B0738FC3E7BA}" srcId="{6EC8AA27-A704-4FB8-BDDA-827360EB0BAA}" destId="{B69CBCAB-6331-4A65-A682-1C5803E69A75}" srcOrd="0" destOrd="0" parTransId="{3F3C19C7-2937-412C-AF37-137B3AE3C32E}" sibTransId="{CCDBC5FB-EAEE-402F-8925-A742C6614B52}"/>
    <dgm:cxn modelId="{77E8928C-70EF-434B-9C30-F784A2C3D31C}" type="presOf" srcId="{83B746CC-5B08-4B09-8200-7DE0C68E6333}" destId="{91E53883-A7A5-4BFE-8CB8-D17C1F7C90D3}" srcOrd="0" destOrd="0" presId="urn:microsoft.com/office/officeart/2005/8/layout/vList5"/>
    <dgm:cxn modelId="{3B5C368F-3C34-4CC4-AF2A-FC810569747C}" srcId="{DD508420-248C-42C7-8A6C-6BE849E10D61}" destId="{6EC8AA27-A704-4FB8-BDDA-827360EB0BAA}" srcOrd="0" destOrd="0" parTransId="{791F0FB7-FA75-455B-88DD-9002B76A2DA4}" sibTransId="{AD304243-726A-4C27-877B-AA082143D55E}"/>
    <dgm:cxn modelId="{09FB3299-E4C8-41C0-B731-F214D5702ECF}" type="presOf" srcId="{6EC8AA27-A704-4FB8-BDDA-827360EB0BAA}" destId="{3D83401C-5687-462E-823B-2F6763170BE8}" srcOrd="0" destOrd="0" presId="urn:microsoft.com/office/officeart/2005/8/layout/vList5"/>
    <dgm:cxn modelId="{EED53CC5-E7D9-4FD5-B9B9-EC791644FA5B}" srcId="{DD508420-248C-42C7-8A6C-6BE849E10D61}" destId="{83B746CC-5B08-4B09-8200-7DE0C68E6333}" srcOrd="1" destOrd="0" parTransId="{9F96D6DC-A6B5-4792-AD40-31EECC2524D4}" sibTransId="{D2AF1CAF-859E-4B88-81F0-C262A45F8236}"/>
    <dgm:cxn modelId="{DA8041C9-7A7F-4759-9DE1-36AAB8F8EB2F}" type="presOf" srcId="{B69CBCAB-6331-4A65-A682-1C5803E69A75}" destId="{C936514F-D2C3-4CD0-94D2-8E7216AB9C98}" srcOrd="0" destOrd="0" presId="urn:microsoft.com/office/officeart/2005/8/layout/vList5"/>
    <dgm:cxn modelId="{AFCEC1D6-7B4A-409B-A193-29098656D58E}" type="presOf" srcId="{873EFDEA-0851-4D08-83D8-3CCEC1548131}" destId="{E4B91F52-E049-4F48-B5C3-27D246215EB1}" srcOrd="0" destOrd="0" presId="urn:microsoft.com/office/officeart/2005/8/layout/vList5"/>
    <dgm:cxn modelId="{D52B9A67-2EF4-4024-A089-4551B2AF4FF0}" type="presParOf" srcId="{FE890BDF-440C-4D73-BEBC-C481C388AEFA}" destId="{A298F480-801D-4E39-A8D3-3984E5B050E3}" srcOrd="0" destOrd="0" presId="urn:microsoft.com/office/officeart/2005/8/layout/vList5"/>
    <dgm:cxn modelId="{295053C8-F149-436C-B087-5EABAB3F1813}" type="presParOf" srcId="{A298F480-801D-4E39-A8D3-3984E5B050E3}" destId="{3D83401C-5687-462E-823B-2F6763170BE8}" srcOrd="0" destOrd="0" presId="urn:microsoft.com/office/officeart/2005/8/layout/vList5"/>
    <dgm:cxn modelId="{5C3CABBA-97CA-4B17-9876-CCB9C2D84AF3}" type="presParOf" srcId="{A298F480-801D-4E39-A8D3-3984E5B050E3}" destId="{C936514F-D2C3-4CD0-94D2-8E7216AB9C98}" srcOrd="1" destOrd="0" presId="urn:microsoft.com/office/officeart/2005/8/layout/vList5"/>
    <dgm:cxn modelId="{3F1375A3-83E2-499E-8D83-7A94C3CEEA5F}" type="presParOf" srcId="{FE890BDF-440C-4D73-BEBC-C481C388AEFA}" destId="{41323BA6-D811-48CC-B317-38ECD3EBD08A}" srcOrd="1" destOrd="0" presId="urn:microsoft.com/office/officeart/2005/8/layout/vList5"/>
    <dgm:cxn modelId="{29CD269F-C40B-48FE-A510-E90C70F34CC0}" type="presParOf" srcId="{FE890BDF-440C-4D73-BEBC-C481C388AEFA}" destId="{8CB4347B-3FE4-4CE3-BD61-91590B7FD61E}" srcOrd="2" destOrd="0" presId="urn:microsoft.com/office/officeart/2005/8/layout/vList5"/>
    <dgm:cxn modelId="{4EC09C2A-BB1C-439D-924C-1349200F2AC3}" type="presParOf" srcId="{8CB4347B-3FE4-4CE3-BD61-91590B7FD61E}" destId="{91E53883-A7A5-4BFE-8CB8-D17C1F7C90D3}" srcOrd="0" destOrd="0" presId="urn:microsoft.com/office/officeart/2005/8/layout/vList5"/>
    <dgm:cxn modelId="{DD451690-E108-409B-B87D-2A36F83091B0}" type="presParOf" srcId="{8CB4347B-3FE4-4CE3-BD61-91590B7FD61E}" destId="{E4B91F52-E049-4F48-B5C3-27D246215EB1}" srcOrd="1" destOrd="0" presId="urn:microsoft.com/office/officeart/2005/8/layout/vList5"/>
    <dgm:cxn modelId="{7EE659E0-4838-408E-AA13-A0044067B7FD}" type="presParOf" srcId="{FE890BDF-440C-4D73-BEBC-C481C388AEFA}" destId="{FFFAA7C5-A4E0-49D2-A973-9F87CF2679D9}" srcOrd="3" destOrd="0" presId="urn:microsoft.com/office/officeart/2005/8/layout/vList5"/>
    <dgm:cxn modelId="{1E28EBEE-40DD-47C8-AE98-CCC2B06046AA}" type="presParOf" srcId="{FE890BDF-440C-4D73-BEBC-C481C388AEFA}" destId="{EC364FA8-0A6C-4341-B240-BCDF9A99F7EC}" srcOrd="4" destOrd="0" presId="urn:microsoft.com/office/officeart/2005/8/layout/vList5"/>
    <dgm:cxn modelId="{54319D04-B6A3-4F09-BCFE-B6EB54A6D0EB}" type="presParOf" srcId="{EC364FA8-0A6C-4341-B240-BCDF9A99F7EC}" destId="{EFB572FC-FA72-4A0D-A486-BE564A63A587}" srcOrd="0" destOrd="0" presId="urn:microsoft.com/office/officeart/2005/8/layout/vList5"/>
    <dgm:cxn modelId="{133FF1BC-2A2C-4C26-A799-4DFE9C2708DB}" type="presParOf" srcId="{EC364FA8-0A6C-4341-B240-BCDF9A99F7EC}" destId="{40DC3C30-F08C-495E-8A24-D3BA8B2EBE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6514F-D2C3-4CD0-94D2-8E7216AB9C98}">
      <dsp:nvSpPr>
        <dsp:cNvPr id="0" name=""/>
        <dsp:cNvSpPr/>
      </dsp:nvSpPr>
      <dsp:spPr>
        <a:xfrm rot="5400000">
          <a:off x="2353142" y="-649358"/>
          <a:ext cx="1169567" cy="2765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创建一个线性空表</a:t>
          </a:r>
        </a:p>
      </dsp:txBody>
      <dsp:txXfrm rot="-5400000">
        <a:off x="1555372" y="205506"/>
        <a:ext cx="2708013" cy="1055379"/>
      </dsp:txXfrm>
    </dsp:sp>
    <dsp:sp modelId="{3D83401C-5687-462E-823B-2F6763170BE8}">
      <dsp:nvSpPr>
        <dsp:cNvPr id="0" name=""/>
        <dsp:cNvSpPr/>
      </dsp:nvSpPr>
      <dsp:spPr>
        <a:xfrm>
          <a:off x="0" y="2215"/>
          <a:ext cx="1555372" cy="146195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初始化</a:t>
          </a:r>
          <a:br>
            <a:rPr lang="en-US" altLang="zh-CN" sz="2400" kern="1200" dirty="0">
              <a:solidFill>
                <a:schemeClr val="tx1"/>
              </a:solidFill>
            </a:rPr>
          </a:br>
          <a:r>
            <a:rPr lang="en-US" altLang="zh-CN" sz="2400" kern="1200" dirty="0">
              <a:solidFill>
                <a:schemeClr val="tx1"/>
              </a:solidFill>
            </a:rPr>
            <a:t>Initiate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</a:rPr>
            <a:t>(L)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71367" y="73582"/>
        <a:ext cx="1412638" cy="1319225"/>
      </dsp:txXfrm>
    </dsp:sp>
    <dsp:sp modelId="{E4B91F52-E049-4F48-B5C3-27D246215EB1}">
      <dsp:nvSpPr>
        <dsp:cNvPr id="0" name=""/>
        <dsp:cNvSpPr/>
      </dsp:nvSpPr>
      <dsp:spPr>
        <a:xfrm rot="5400000">
          <a:off x="2353142" y="885698"/>
          <a:ext cx="1169567" cy="2765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获取线性表元素个数</a:t>
          </a:r>
        </a:p>
      </dsp:txBody>
      <dsp:txXfrm rot="-5400000">
        <a:off x="1555372" y="1740562"/>
        <a:ext cx="2708013" cy="1055379"/>
      </dsp:txXfrm>
    </dsp:sp>
    <dsp:sp modelId="{91E53883-A7A5-4BFE-8CB8-D17C1F7C90D3}">
      <dsp:nvSpPr>
        <dsp:cNvPr id="0" name=""/>
        <dsp:cNvSpPr/>
      </dsp:nvSpPr>
      <dsp:spPr>
        <a:xfrm>
          <a:off x="0" y="1537272"/>
          <a:ext cx="1555372" cy="146195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求表长</a:t>
          </a:r>
          <a:br>
            <a:rPr lang="en-US" altLang="zh-CN" sz="2400" kern="1200" dirty="0">
              <a:solidFill>
                <a:schemeClr val="tx1"/>
              </a:solidFill>
            </a:rPr>
          </a:br>
          <a:r>
            <a:rPr lang="en-US" altLang="zh-CN" sz="2400" kern="1200" dirty="0">
              <a:solidFill>
                <a:schemeClr val="tx1"/>
              </a:solidFill>
            </a:rPr>
            <a:t>Length(L)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71367" y="1608639"/>
        <a:ext cx="1412638" cy="1319225"/>
      </dsp:txXfrm>
    </dsp:sp>
    <dsp:sp modelId="{40DC3C30-F08C-495E-8A24-D3BA8B2EBEFA}">
      <dsp:nvSpPr>
        <dsp:cNvPr id="0" name=""/>
        <dsp:cNvSpPr/>
      </dsp:nvSpPr>
      <dsp:spPr>
        <a:xfrm rot="5400000">
          <a:off x="2353142" y="2420755"/>
          <a:ext cx="1169567" cy="2765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获取线性表</a:t>
          </a:r>
          <a:r>
            <a:rPr lang="en-US" altLang="zh-CN" sz="2100" kern="1200" dirty="0"/>
            <a:t>L</a:t>
          </a:r>
          <a:r>
            <a:rPr lang="zh-CN" altLang="en-US" sz="2100" kern="1200" dirty="0"/>
            <a:t>中第</a:t>
          </a:r>
          <a:r>
            <a:rPr lang="en-US" altLang="zh-CN" sz="2100" kern="1200" dirty="0" err="1"/>
            <a:t>i</a:t>
          </a:r>
          <a:r>
            <a:rPr lang="zh-CN" altLang="en-US" sz="2100" kern="1200" dirty="0"/>
            <a:t>个位置上的数据元素</a:t>
          </a:r>
        </a:p>
      </dsp:txBody>
      <dsp:txXfrm rot="-5400000">
        <a:off x="1555372" y="3275619"/>
        <a:ext cx="2708013" cy="1055379"/>
      </dsp:txXfrm>
    </dsp:sp>
    <dsp:sp modelId="{EFB572FC-FA72-4A0D-A486-BE564A63A587}">
      <dsp:nvSpPr>
        <dsp:cNvPr id="0" name=""/>
        <dsp:cNvSpPr/>
      </dsp:nvSpPr>
      <dsp:spPr>
        <a:xfrm>
          <a:off x="0" y="3072329"/>
          <a:ext cx="1555372" cy="146195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读表元</a:t>
          </a:r>
          <a:br>
            <a:rPr lang="en-US" altLang="zh-CN" sz="2400" kern="1200" dirty="0">
              <a:solidFill>
                <a:schemeClr val="tx1"/>
              </a:solidFill>
            </a:rPr>
          </a:br>
          <a:r>
            <a:rPr lang="en-US" altLang="zh-CN" sz="2400" kern="1200" dirty="0">
              <a:solidFill>
                <a:schemeClr val="tx1"/>
              </a:solidFill>
            </a:rPr>
            <a:t>Get(</a:t>
          </a:r>
          <a:r>
            <a:rPr lang="en-US" altLang="zh-CN" sz="2400" kern="1200" dirty="0" err="1">
              <a:solidFill>
                <a:schemeClr val="tx1"/>
              </a:solidFill>
            </a:rPr>
            <a:t>L,i</a:t>
          </a:r>
          <a:r>
            <a:rPr lang="en-US" altLang="zh-CN" sz="2400" kern="1200" dirty="0">
              <a:solidFill>
                <a:schemeClr val="tx1"/>
              </a:solidFill>
            </a:rPr>
            <a:t>)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71367" y="3143696"/>
        <a:ext cx="1412638" cy="1319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6514F-D2C3-4CD0-94D2-8E7216AB9C98}">
      <dsp:nvSpPr>
        <dsp:cNvPr id="0" name=""/>
        <dsp:cNvSpPr/>
      </dsp:nvSpPr>
      <dsp:spPr>
        <a:xfrm rot="5400000">
          <a:off x="2353142" y="-649358"/>
          <a:ext cx="1169567" cy="2765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获取线性表</a:t>
          </a:r>
          <a:r>
            <a:rPr lang="en-US" altLang="zh-CN" sz="2100" kern="1200" dirty="0"/>
            <a:t>L</a:t>
          </a:r>
          <a:r>
            <a:rPr lang="zh-CN" altLang="en-US" sz="2100" kern="1200" dirty="0"/>
            <a:t>中值为</a:t>
          </a:r>
          <a:r>
            <a:rPr lang="en-US" altLang="en-US" sz="2100" kern="1200" dirty="0"/>
            <a:t>x</a:t>
          </a:r>
          <a:r>
            <a:rPr lang="zh-CN" altLang="en-US" sz="2100" kern="1200" dirty="0"/>
            <a:t>的数据元素位置</a:t>
          </a:r>
        </a:p>
      </dsp:txBody>
      <dsp:txXfrm rot="-5400000">
        <a:off x="1555372" y="205506"/>
        <a:ext cx="2708013" cy="1055379"/>
      </dsp:txXfrm>
    </dsp:sp>
    <dsp:sp modelId="{3D83401C-5687-462E-823B-2F6763170BE8}">
      <dsp:nvSpPr>
        <dsp:cNvPr id="0" name=""/>
        <dsp:cNvSpPr/>
      </dsp:nvSpPr>
      <dsp:spPr>
        <a:xfrm>
          <a:off x="0" y="2215"/>
          <a:ext cx="1555372" cy="146195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定位</a:t>
          </a:r>
          <a:br>
            <a:rPr lang="en-US" altLang="zh-CN" sz="2400" kern="1200" dirty="0">
              <a:solidFill>
                <a:schemeClr val="tx1"/>
              </a:solidFill>
            </a:rPr>
          </a:br>
          <a:r>
            <a:rPr lang="en-US" altLang="zh-CN" sz="2400" kern="1200" dirty="0">
              <a:solidFill>
                <a:schemeClr val="tx1"/>
              </a:solidFill>
            </a:rPr>
            <a:t>Locate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</a:rPr>
            <a:t>(</a:t>
          </a:r>
          <a:r>
            <a:rPr lang="en-US" altLang="zh-CN" sz="2400" kern="1200" dirty="0" err="1">
              <a:solidFill>
                <a:schemeClr val="tx1"/>
              </a:solidFill>
            </a:rPr>
            <a:t>L,x</a:t>
          </a:r>
          <a:r>
            <a:rPr lang="en-US" altLang="zh-CN" sz="2400" kern="1200" dirty="0">
              <a:solidFill>
                <a:schemeClr val="tx1"/>
              </a:solidFill>
            </a:rPr>
            <a:t>)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71367" y="73582"/>
        <a:ext cx="1412638" cy="1319225"/>
      </dsp:txXfrm>
    </dsp:sp>
    <dsp:sp modelId="{E4B91F52-E049-4F48-B5C3-27D246215EB1}">
      <dsp:nvSpPr>
        <dsp:cNvPr id="0" name=""/>
        <dsp:cNvSpPr/>
      </dsp:nvSpPr>
      <dsp:spPr>
        <a:xfrm rot="5400000">
          <a:off x="2353142" y="885698"/>
          <a:ext cx="1169567" cy="2765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在线性表</a:t>
          </a:r>
          <a:r>
            <a:rPr lang="en-US" altLang="zh-CN" sz="2100" kern="1200" dirty="0"/>
            <a:t>L</a:t>
          </a:r>
          <a:r>
            <a:rPr lang="zh-CN" altLang="en-US" sz="2100" kern="1200" dirty="0"/>
            <a:t>的第</a:t>
          </a:r>
          <a:r>
            <a:rPr lang="en-US" altLang="zh-CN" sz="2100" kern="1200" dirty="0" err="1"/>
            <a:t>i</a:t>
          </a:r>
          <a:r>
            <a:rPr lang="zh-CN" altLang="en-US" sz="2100" kern="1200" dirty="0"/>
            <a:t>个位置</a:t>
          </a:r>
          <a:r>
            <a:rPr lang="zh-CN" altLang="en-US" sz="2100" kern="1200" dirty="0">
              <a:solidFill>
                <a:srgbClr val="FF0000"/>
              </a:solidFill>
            </a:rPr>
            <a:t>前</a:t>
          </a:r>
          <a:r>
            <a:rPr lang="zh-CN" altLang="en-US" sz="2100" kern="1200" dirty="0"/>
            <a:t>插入一个数据</a:t>
          </a:r>
          <a:r>
            <a:rPr lang="en-US" altLang="zh-CN" sz="2100" kern="1200" dirty="0"/>
            <a:t>x</a:t>
          </a:r>
          <a:endParaRPr lang="zh-CN" altLang="en-US" sz="2100" kern="1200" dirty="0"/>
        </a:p>
      </dsp:txBody>
      <dsp:txXfrm rot="-5400000">
        <a:off x="1555372" y="1740562"/>
        <a:ext cx="2708013" cy="1055379"/>
      </dsp:txXfrm>
    </dsp:sp>
    <dsp:sp modelId="{91E53883-A7A5-4BFE-8CB8-D17C1F7C90D3}">
      <dsp:nvSpPr>
        <dsp:cNvPr id="0" name=""/>
        <dsp:cNvSpPr/>
      </dsp:nvSpPr>
      <dsp:spPr>
        <a:xfrm>
          <a:off x="0" y="1537272"/>
          <a:ext cx="1555372" cy="146195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插入</a:t>
          </a:r>
          <a:br>
            <a:rPr lang="en-US" altLang="zh-CN" sz="2400" kern="1200" dirty="0">
              <a:solidFill>
                <a:schemeClr val="tx1"/>
              </a:solidFill>
            </a:rPr>
          </a:br>
          <a:r>
            <a:rPr lang="en-US" altLang="zh-CN" sz="2400" kern="1200" dirty="0">
              <a:solidFill>
                <a:schemeClr val="tx1"/>
              </a:solidFill>
            </a:rPr>
            <a:t>Insert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</a:rPr>
            <a:t>(</a:t>
          </a:r>
          <a:r>
            <a:rPr lang="en-US" altLang="zh-CN" sz="2400" kern="1200" dirty="0" err="1">
              <a:solidFill>
                <a:schemeClr val="tx1"/>
              </a:solidFill>
            </a:rPr>
            <a:t>L,x,i</a:t>
          </a:r>
          <a:r>
            <a:rPr lang="en-US" altLang="zh-CN" sz="2400" kern="1200" dirty="0">
              <a:solidFill>
                <a:schemeClr val="tx1"/>
              </a:solidFill>
            </a:rPr>
            <a:t>)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71367" y="1608639"/>
        <a:ext cx="1412638" cy="1319225"/>
      </dsp:txXfrm>
    </dsp:sp>
    <dsp:sp modelId="{40DC3C30-F08C-495E-8A24-D3BA8B2EBEFA}">
      <dsp:nvSpPr>
        <dsp:cNvPr id="0" name=""/>
        <dsp:cNvSpPr/>
      </dsp:nvSpPr>
      <dsp:spPr>
        <a:xfrm rot="5400000">
          <a:off x="2353142" y="2420755"/>
          <a:ext cx="1169567" cy="2765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删除线性表</a:t>
          </a:r>
          <a:r>
            <a:rPr lang="en-US" altLang="zh-CN" sz="2100" kern="1200" dirty="0"/>
            <a:t>L</a:t>
          </a:r>
          <a:r>
            <a:rPr lang="zh-CN" altLang="en-US" sz="2100" kern="1200" dirty="0"/>
            <a:t>第</a:t>
          </a:r>
          <a:r>
            <a:rPr lang="en-US" altLang="zh-CN" sz="2100" kern="1200" dirty="0" err="1"/>
            <a:t>i</a:t>
          </a:r>
          <a:r>
            <a:rPr lang="zh-CN" altLang="en-US" sz="2100" kern="1200" dirty="0"/>
            <a:t>个位置上的数据元素</a:t>
          </a:r>
        </a:p>
      </dsp:txBody>
      <dsp:txXfrm rot="-5400000">
        <a:off x="1555372" y="3275619"/>
        <a:ext cx="2708013" cy="1055379"/>
      </dsp:txXfrm>
    </dsp:sp>
    <dsp:sp modelId="{EFB572FC-FA72-4A0D-A486-BE564A63A587}">
      <dsp:nvSpPr>
        <dsp:cNvPr id="0" name=""/>
        <dsp:cNvSpPr/>
      </dsp:nvSpPr>
      <dsp:spPr>
        <a:xfrm>
          <a:off x="0" y="3072329"/>
          <a:ext cx="1555372" cy="146195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删除</a:t>
          </a:r>
          <a:br>
            <a:rPr lang="en-US" altLang="zh-CN" sz="2400" kern="1200" dirty="0">
              <a:solidFill>
                <a:schemeClr val="tx1"/>
              </a:solidFill>
            </a:rPr>
          </a:br>
          <a:r>
            <a:rPr lang="en-US" altLang="zh-CN" sz="2400" kern="1200" dirty="0">
              <a:solidFill>
                <a:schemeClr val="tx1"/>
              </a:solidFill>
            </a:rPr>
            <a:t>Delete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</a:rPr>
            <a:t>(</a:t>
          </a:r>
          <a:r>
            <a:rPr lang="en-US" altLang="zh-CN" sz="2400" kern="1200" dirty="0" err="1">
              <a:solidFill>
                <a:schemeClr val="tx1"/>
              </a:solidFill>
            </a:rPr>
            <a:t>L,i</a:t>
          </a:r>
          <a:r>
            <a:rPr lang="en-US" altLang="zh-CN" sz="2400" kern="1200" dirty="0">
              <a:solidFill>
                <a:schemeClr val="tx1"/>
              </a:solidFill>
            </a:rPr>
            <a:t>)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71367" y="3143696"/>
        <a:ext cx="1412638" cy="1319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6514F-D2C3-4CD0-94D2-8E7216AB9C98}">
      <dsp:nvSpPr>
        <dsp:cNvPr id="0" name=""/>
        <dsp:cNvSpPr/>
      </dsp:nvSpPr>
      <dsp:spPr>
        <a:xfrm rot="5400000">
          <a:off x="2353142" y="-649358"/>
          <a:ext cx="1169567" cy="2765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将线性表</a:t>
          </a:r>
          <a:r>
            <a:rPr lang="en-US" altLang="zh-CN" sz="2100" kern="1200" dirty="0"/>
            <a:t>L</a:t>
          </a:r>
          <a:r>
            <a:rPr lang="zh-CN" altLang="en-US" sz="2100" kern="1200" dirty="0"/>
            <a:t>中第</a:t>
          </a:r>
          <a:r>
            <a:rPr lang="en-US" altLang="zh-CN" sz="2100" kern="1200" dirty="0" err="1"/>
            <a:t>i</a:t>
          </a:r>
          <a:r>
            <a:rPr lang="zh-CN" altLang="en-US" sz="2100" kern="1200" dirty="0"/>
            <a:t>个数据元素的值修改为</a:t>
          </a:r>
          <a:r>
            <a:rPr lang="en-US" altLang="zh-CN" sz="2100" kern="1200" dirty="0"/>
            <a:t>x</a:t>
          </a:r>
          <a:endParaRPr lang="zh-CN" altLang="en-US" sz="2100" kern="1200" dirty="0"/>
        </a:p>
      </dsp:txBody>
      <dsp:txXfrm rot="-5400000">
        <a:off x="1555372" y="205506"/>
        <a:ext cx="2708013" cy="1055379"/>
      </dsp:txXfrm>
    </dsp:sp>
    <dsp:sp modelId="{3D83401C-5687-462E-823B-2F6763170BE8}">
      <dsp:nvSpPr>
        <dsp:cNvPr id="0" name=""/>
        <dsp:cNvSpPr/>
      </dsp:nvSpPr>
      <dsp:spPr>
        <a:xfrm>
          <a:off x="0" y="2215"/>
          <a:ext cx="1555372" cy="146195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更新</a:t>
          </a:r>
          <a:br>
            <a:rPr lang="en-US" altLang="zh-CN" sz="2400" kern="1200" dirty="0">
              <a:solidFill>
                <a:schemeClr val="tx1"/>
              </a:solidFill>
            </a:rPr>
          </a:br>
          <a:r>
            <a:rPr lang="en-US" altLang="zh-CN" sz="2400" kern="1200" dirty="0">
              <a:solidFill>
                <a:schemeClr val="tx1"/>
              </a:solidFill>
            </a:rPr>
            <a:t>Set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</a:rPr>
            <a:t>(</a:t>
          </a:r>
          <a:r>
            <a:rPr lang="en-US" altLang="zh-CN" sz="2400" kern="1200" dirty="0" err="1">
              <a:solidFill>
                <a:schemeClr val="tx1"/>
              </a:solidFill>
            </a:rPr>
            <a:t>L,i,x</a:t>
          </a:r>
          <a:r>
            <a:rPr lang="en-US" altLang="zh-CN" sz="2400" kern="1200" dirty="0">
              <a:solidFill>
                <a:schemeClr val="tx1"/>
              </a:solidFill>
            </a:rPr>
            <a:t>)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71367" y="73582"/>
        <a:ext cx="1412638" cy="1319225"/>
      </dsp:txXfrm>
    </dsp:sp>
    <dsp:sp modelId="{E4B91F52-E049-4F48-B5C3-27D246215EB1}">
      <dsp:nvSpPr>
        <dsp:cNvPr id="0" name=""/>
        <dsp:cNvSpPr/>
      </dsp:nvSpPr>
      <dsp:spPr>
        <a:xfrm rot="5400000">
          <a:off x="2353142" y="885698"/>
          <a:ext cx="1169567" cy="2765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求线性表</a:t>
          </a:r>
          <a:r>
            <a:rPr lang="en-US" altLang="zh-CN" sz="2100" kern="1200" dirty="0"/>
            <a:t>L</a:t>
          </a:r>
          <a:r>
            <a:rPr lang="zh-CN" altLang="en-US" sz="2100" kern="1200" dirty="0"/>
            <a:t>中元素值为</a:t>
          </a:r>
          <a:r>
            <a:rPr lang="en-US" altLang="zh-CN" sz="2100" kern="1200" dirty="0"/>
            <a:t>x</a:t>
          </a:r>
          <a:r>
            <a:rPr lang="zh-CN" altLang="en-US" sz="2100" kern="1200" dirty="0"/>
            <a:t>的前趋数据</a:t>
          </a:r>
        </a:p>
      </dsp:txBody>
      <dsp:txXfrm rot="-5400000">
        <a:off x="1555372" y="1740562"/>
        <a:ext cx="2708013" cy="1055379"/>
      </dsp:txXfrm>
    </dsp:sp>
    <dsp:sp modelId="{91E53883-A7A5-4BFE-8CB8-D17C1F7C90D3}">
      <dsp:nvSpPr>
        <dsp:cNvPr id="0" name=""/>
        <dsp:cNvSpPr/>
      </dsp:nvSpPr>
      <dsp:spPr>
        <a:xfrm>
          <a:off x="0" y="1537272"/>
          <a:ext cx="1555372" cy="146195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求前趋</a:t>
          </a:r>
          <a:br>
            <a:rPr lang="en-US" altLang="zh-CN" sz="2400" kern="1200" dirty="0">
              <a:solidFill>
                <a:schemeClr val="tx1"/>
              </a:solidFill>
            </a:rPr>
          </a:br>
          <a:r>
            <a:rPr lang="en-US" altLang="zh-CN" sz="2400" kern="1200" dirty="0">
              <a:solidFill>
                <a:schemeClr val="tx1"/>
              </a:solidFill>
            </a:rPr>
            <a:t>Prior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</a:rPr>
            <a:t>(</a:t>
          </a:r>
          <a:r>
            <a:rPr lang="en-US" altLang="zh-CN" sz="2400" kern="1200" dirty="0" err="1">
              <a:solidFill>
                <a:schemeClr val="tx1"/>
              </a:solidFill>
            </a:rPr>
            <a:t>L,x</a:t>
          </a:r>
          <a:r>
            <a:rPr lang="en-US" altLang="zh-CN" sz="2400" kern="1200" dirty="0">
              <a:solidFill>
                <a:schemeClr val="tx1"/>
              </a:solidFill>
            </a:rPr>
            <a:t>)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71367" y="1608639"/>
        <a:ext cx="1412638" cy="1319225"/>
      </dsp:txXfrm>
    </dsp:sp>
    <dsp:sp modelId="{40DC3C30-F08C-495E-8A24-D3BA8B2EBEFA}">
      <dsp:nvSpPr>
        <dsp:cNvPr id="0" name=""/>
        <dsp:cNvSpPr/>
      </dsp:nvSpPr>
      <dsp:spPr>
        <a:xfrm rot="5400000">
          <a:off x="2353142" y="2420755"/>
          <a:ext cx="1169567" cy="2765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求线性表</a:t>
          </a:r>
          <a:r>
            <a:rPr lang="en-US" altLang="zh-CN" sz="2100" kern="1200" dirty="0"/>
            <a:t>L</a:t>
          </a:r>
          <a:r>
            <a:rPr lang="zh-CN" altLang="en-US" sz="2100" kern="1200" dirty="0"/>
            <a:t>中元素值为</a:t>
          </a:r>
          <a:r>
            <a:rPr lang="en-US" altLang="zh-CN" sz="2100" kern="1200" dirty="0"/>
            <a:t>x</a:t>
          </a:r>
          <a:r>
            <a:rPr lang="zh-CN" altLang="en-US" sz="2100" kern="1200" dirty="0"/>
            <a:t>的后继数据</a:t>
          </a:r>
        </a:p>
      </dsp:txBody>
      <dsp:txXfrm rot="-5400000">
        <a:off x="1555372" y="3275619"/>
        <a:ext cx="2708013" cy="1055379"/>
      </dsp:txXfrm>
    </dsp:sp>
    <dsp:sp modelId="{EFB572FC-FA72-4A0D-A486-BE564A63A587}">
      <dsp:nvSpPr>
        <dsp:cNvPr id="0" name=""/>
        <dsp:cNvSpPr/>
      </dsp:nvSpPr>
      <dsp:spPr>
        <a:xfrm>
          <a:off x="0" y="3072329"/>
          <a:ext cx="1555372" cy="146195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求后继</a:t>
          </a:r>
          <a:br>
            <a:rPr lang="en-US" altLang="zh-CN" sz="2400" kern="1200" dirty="0">
              <a:solidFill>
                <a:schemeClr val="tx1"/>
              </a:solidFill>
            </a:rPr>
          </a:br>
          <a:r>
            <a:rPr lang="en-US" altLang="zh-CN" sz="2400" kern="1200" dirty="0">
              <a:solidFill>
                <a:schemeClr val="tx1"/>
              </a:solidFill>
            </a:rPr>
            <a:t>Next(</a:t>
          </a:r>
          <a:r>
            <a:rPr lang="en-US" altLang="zh-CN" sz="2400" kern="1200" dirty="0" err="1">
              <a:solidFill>
                <a:schemeClr val="tx1"/>
              </a:solidFill>
            </a:rPr>
            <a:t>L,x</a:t>
          </a:r>
          <a:r>
            <a:rPr lang="en-US" altLang="zh-CN" sz="2400" kern="1200" dirty="0">
              <a:solidFill>
                <a:schemeClr val="tx1"/>
              </a:solidFill>
            </a:rPr>
            <a:t>)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71367" y="3143696"/>
        <a:ext cx="1412638" cy="13192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6514F-D2C3-4CD0-94D2-8E7216AB9C98}">
      <dsp:nvSpPr>
        <dsp:cNvPr id="0" name=""/>
        <dsp:cNvSpPr/>
      </dsp:nvSpPr>
      <dsp:spPr>
        <a:xfrm rot="5400000">
          <a:off x="2353142" y="-649358"/>
          <a:ext cx="1169567" cy="2765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判断线性表</a:t>
          </a:r>
          <a:r>
            <a:rPr lang="en-US" altLang="zh-CN" sz="2100" kern="1200" dirty="0"/>
            <a:t>L</a:t>
          </a:r>
          <a:r>
            <a:rPr lang="zh-CN" altLang="en-US" sz="2100" kern="1200" dirty="0"/>
            <a:t>是否为空</a:t>
          </a:r>
        </a:p>
      </dsp:txBody>
      <dsp:txXfrm rot="-5400000">
        <a:off x="1555372" y="205506"/>
        <a:ext cx="2708013" cy="1055379"/>
      </dsp:txXfrm>
    </dsp:sp>
    <dsp:sp modelId="{3D83401C-5687-462E-823B-2F6763170BE8}">
      <dsp:nvSpPr>
        <dsp:cNvPr id="0" name=""/>
        <dsp:cNvSpPr/>
      </dsp:nvSpPr>
      <dsp:spPr>
        <a:xfrm>
          <a:off x="0" y="2215"/>
          <a:ext cx="1555372" cy="146195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判断空</a:t>
          </a:r>
          <a:br>
            <a:rPr lang="en-US" altLang="zh-CN" sz="2400" kern="1200" dirty="0">
              <a:solidFill>
                <a:schemeClr val="tx1"/>
              </a:solidFill>
            </a:rPr>
          </a:br>
          <a:r>
            <a:rPr lang="en-US" altLang="zh-CN" sz="2400" kern="1200" dirty="0">
              <a:solidFill>
                <a:schemeClr val="tx1"/>
              </a:solidFill>
            </a:rPr>
            <a:t>Empty(L)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71367" y="73582"/>
        <a:ext cx="1412638" cy="1319225"/>
      </dsp:txXfrm>
    </dsp:sp>
    <dsp:sp modelId="{E4B91F52-E049-4F48-B5C3-27D246215EB1}">
      <dsp:nvSpPr>
        <dsp:cNvPr id="0" name=""/>
        <dsp:cNvSpPr/>
      </dsp:nvSpPr>
      <dsp:spPr>
        <a:xfrm rot="5400000">
          <a:off x="2353142" y="885698"/>
          <a:ext cx="1169567" cy="2765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将线性表</a:t>
          </a:r>
          <a:r>
            <a:rPr lang="en-US" altLang="zh-CN" sz="2100" kern="1200" dirty="0"/>
            <a:t>L1</a:t>
          </a:r>
          <a:r>
            <a:rPr lang="zh-CN" altLang="en-US" sz="2100" kern="1200" dirty="0"/>
            <a:t>和</a:t>
          </a:r>
          <a:r>
            <a:rPr lang="en-US" altLang="zh-CN" sz="2100" kern="1200" dirty="0"/>
            <a:t>L2</a:t>
          </a:r>
          <a:r>
            <a:rPr lang="zh-CN" altLang="en-US" sz="2100" kern="1200" dirty="0"/>
            <a:t>合并成新线性表</a:t>
          </a:r>
          <a:r>
            <a:rPr lang="en-US" altLang="zh-CN" sz="2100" kern="1200" dirty="0"/>
            <a:t>L</a:t>
          </a:r>
          <a:endParaRPr lang="zh-CN" altLang="en-US" sz="2100" kern="1200" dirty="0"/>
        </a:p>
      </dsp:txBody>
      <dsp:txXfrm rot="-5400000">
        <a:off x="1555372" y="1740562"/>
        <a:ext cx="2708013" cy="1055379"/>
      </dsp:txXfrm>
    </dsp:sp>
    <dsp:sp modelId="{91E53883-A7A5-4BFE-8CB8-D17C1F7C90D3}">
      <dsp:nvSpPr>
        <dsp:cNvPr id="0" name=""/>
        <dsp:cNvSpPr/>
      </dsp:nvSpPr>
      <dsp:spPr>
        <a:xfrm>
          <a:off x="0" y="1537272"/>
          <a:ext cx="1555372" cy="146195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合并</a:t>
          </a:r>
          <a:r>
            <a:rPr lang="en-US" altLang="zh-CN" sz="2400" kern="1200" dirty="0">
              <a:solidFill>
                <a:schemeClr val="tx1"/>
              </a:solidFill>
            </a:rPr>
            <a:t>Merge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</a:rPr>
            <a:t>(L,L1,L2)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71367" y="1608639"/>
        <a:ext cx="1412638" cy="1319225"/>
      </dsp:txXfrm>
    </dsp:sp>
    <dsp:sp modelId="{40DC3C30-F08C-495E-8A24-D3BA8B2EBEFA}">
      <dsp:nvSpPr>
        <dsp:cNvPr id="0" name=""/>
        <dsp:cNvSpPr/>
      </dsp:nvSpPr>
      <dsp:spPr>
        <a:xfrm rot="5400000">
          <a:off x="2353142" y="2420755"/>
          <a:ext cx="1169567" cy="2765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将线性表</a:t>
          </a:r>
          <a:r>
            <a:rPr lang="en-US" altLang="zh-CN" sz="2100" kern="1200" dirty="0"/>
            <a:t>L</a:t>
          </a:r>
          <a:r>
            <a:rPr lang="zh-CN" altLang="en-US" sz="2100" kern="1200" dirty="0"/>
            <a:t>在第</a:t>
          </a:r>
          <a:r>
            <a:rPr lang="en-US" altLang="zh-CN" sz="2100" kern="1200" dirty="0" err="1"/>
            <a:t>i</a:t>
          </a:r>
          <a:r>
            <a:rPr lang="zh-CN" altLang="en-US" sz="2100" kern="1200" dirty="0"/>
            <a:t>个数据处拆分为两个新线性表</a:t>
          </a:r>
          <a:r>
            <a:rPr lang="en-US" altLang="zh-CN" sz="2100" kern="1200" dirty="0"/>
            <a:t>L1</a:t>
          </a:r>
          <a:r>
            <a:rPr lang="zh-CN" altLang="en-US" sz="2100" kern="1200" dirty="0"/>
            <a:t>和</a:t>
          </a:r>
          <a:r>
            <a:rPr lang="en-US" altLang="zh-CN" sz="2100" kern="1200" dirty="0"/>
            <a:t>L2</a:t>
          </a:r>
          <a:endParaRPr lang="zh-CN" altLang="en-US" sz="2100" kern="1200" dirty="0"/>
        </a:p>
      </dsp:txBody>
      <dsp:txXfrm rot="-5400000">
        <a:off x="1555372" y="3275619"/>
        <a:ext cx="2708013" cy="1055379"/>
      </dsp:txXfrm>
    </dsp:sp>
    <dsp:sp modelId="{EFB572FC-FA72-4A0D-A486-BE564A63A587}">
      <dsp:nvSpPr>
        <dsp:cNvPr id="0" name=""/>
        <dsp:cNvSpPr/>
      </dsp:nvSpPr>
      <dsp:spPr>
        <a:xfrm>
          <a:off x="0" y="3072329"/>
          <a:ext cx="1555372" cy="146195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拆分</a:t>
          </a:r>
          <a:br>
            <a:rPr lang="en-US" altLang="zh-CN" sz="2400" kern="1200" dirty="0">
              <a:solidFill>
                <a:schemeClr val="tx1"/>
              </a:solidFill>
            </a:rPr>
          </a:br>
          <a:r>
            <a:rPr lang="en-US" altLang="zh-CN" sz="2400" kern="1200" dirty="0">
              <a:solidFill>
                <a:schemeClr val="tx1"/>
              </a:solidFill>
            </a:rPr>
            <a:t>Split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</a:rPr>
            <a:t>(L,i,L1,L2)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71367" y="3143696"/>
        <a:ext cx="1412638" cy="1319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9BA2EB7-B10D-4993-AB0C-26191FD3AF5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9BA2EB7-B10D-4993-AB0C-26191FD3AF5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BA2EB7-B10D-4993-AB0C-26191FD3AF5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 线性表的概念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林煜东</a:t>
            </a:r>
            <a:endParaRPr lang="en-US" altLang="zh-CN" dirty="0"/>
          </a:p>
          <a:p>
            <a:r>
              <a:rPr lang="en-US" altLang="zh-CN" dirty="0"/>
              <a:t>Linyd@gcu.edu.cn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57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                        顺序表</a:t>
            </a:r>
            <a:br>
              <a:rPr lang="en-US" altLang="zh-CN" dirty="0"/>
            </a:br>
            <a:r>
              <a:rPr lang="en-US" altLang="zh-CN" dirty="0"/>
              <a:t>                                   </a:t>
            </a:r>
            <a:r>
              <a:rPr lang="en-US" altLang="zh-CN" sz="2200" dirty="0"/>
              <a:t>——</a:t>
            </a:r>
            <a:r>
              <a:rPr lang="zh-CN" altLang="en-US" sz="2200" dirty="0"/>
              <a:t>线性表的顺序实现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33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线性表的顺序实现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顺序表是采用顺序存储结构实现的线性表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数据地址连续，可根据目标数据（假设为</a:t>
            </a:r>
            <a:r>
              <a:rPr lang="en-US" altLang="zh-CN" dirty="0"/>
              <a:t>j</a:t>
            </a:r>
            <a:r>
              <a:rPr lang="zh-CN" altLang="en-US" dirty="0"/>
              <a:t>）与已知数据（</a:t>
            </a:r>
            <a:r>
              <a:rPr lang="en-US" altLang="zh-CN" dirty="0" err="1"/>
              <a:t>i</a:t>
            </a:r>
            <a:r>
              <a:rPr lang="zh-CN" altLang="en-US" dirty="0"/>
              <a:t>）之间的</a:t>
            </a:r>
            <a:r>
              <a:rPr lang="zh-CN" altLang="en-US" dirty="0">
                <a:solidFill>
                  <a:srgbClr val="FF0000"/>
                </a:solidFill>
              </a:rPr>
              <a:t>位置关系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直接</a:t>
            </a:r>
            <a:r>
              <a:rPr lang="zh-CN" altLang="en-US" dirty="0"/>
              <a:t>得到目标数据的地址，其计算公式如下：</a:t>
            </a:r>
            <a:endParaRPr lang="en-US" altLang="zh-CN" dirty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dirty="0" err="1"/>
              <a:t>Loc</a:t>
            </a:r>
            <a:r>
              <a:rPr lang="en-US" altLang="zh-CN" dirty="0"/>
              <a:t>(j) = </a:t>
            </a:r>
            <a:r>
              <a:rPr lang="en-US" altLang="zh-CN" dirty="0" err="1"/>
              <a:t>Loc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+ (j-</a:t>
            </a:r>
            <a:r>
              <a:rPr lang="en-US" altLang="zh-CN" dirty="0" err="1"/>
              <a:t>i</a:t>
            </a:r>
            <a:r>
              <a:rPr lang="en-US" altLang="zh-CN" dirty="0"/>
              <a:t>)*c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其中，</a:t>
            </a:r>
            <a:r>
              <a:rPr lang="en-US" altLang="zh-CN" dirty="0"/>
              <a:t>c</a:t>
            </a:r>
            <a:r>
              <a:rPr lang="zh-CN" altLang="en-US" dirty="0"/>
              <a:t>表示数据类型的长度。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已知</a:t>
            </a:r>
            <a:r>
              <a:rPr lang="zh-CN" altLang="en-US" dirty="0">
                <a:solidFill>
                  <a:srgbClr val="FF0000"/>
                </a:solidFill>
              </a:rPr>
              <a:t>整型</a:t>
            </a:r>
            <a:r>
              <a:rPr lang="zh-CN" altLang="en-US" dirty="0"/>
              <a:t>数据</a:t>
            </a:r>
            <a:r>
              <a:rPr lang="en-US" altLang="zh-CN" dirty="0"/>
              <a:t>a[2]</a:t>
            </a:r>
            <a:r>
              <a:rPr lang="zh-CN" altLang="en-US" dirty="0"/>
              <a:t>的地址为</a:t>
            </a:r>
            <a:r>
              <a:rPr lang="en-US" altLang="zh-CN" dirty="0"/>
              <a:t>104</a:t>
            </a:r>
            <a:r>
              <a:rPr lang="zh-CN" altLang="en-US" dirty="0"/>
              <a:t>，则数据</a:t>
            </a:r>
            <a:r>
              <a:rPr lang="en-US" altLang="zh-CN" dirty="0"/>
              <a:t>a[5]</a:t>
            </a:r>
            <a:r>
              <a:rPr lang="zh-CN" altLang="en-US" dirty="0"/>
              <a:t>的地址为</a:t>
            </a:r>
            <a:endParaRPr lang="en-US" altLang="zh-CN" dirty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dirty="0" err="1"/>
              <a:t>Loc</a:t>
            </a:r>
            <a:r>
              <a:rPr lang="en-US" altLang="zh-CN" dirty="0"/>
              <a:t>(a</a:t>
            </a:r>
            <a:r>
              <a:rPr lang="en-US" altLang="zh-CN" baseline="-25000" dirty="0"/>
              <a:t>5</a:t>
            </a:r>
            <a:r>
              <a:rPr lang="en-US" altLang="zh-CN" dirty="0"/>
              <a:t>) = </a:t>
            </a:r>
            <a:r>
              <a:rPr lang="en-US" altLang="zh-CN" dirty="0" err="1"/>
              <a:t>Loc</a:t>
            </a:r>
            <a:r>
              <a:rPr lang="en-US" altLang="zh-CN" dirty="0"/>
              <a:t>(a</a:t>
            </a:r>
            <a:r>
              <a:rPr lang="en-US" altLang="zh-CN" baseline="-25000" dirty="0"/>
              <a:t>2</a:t>
            </a:r>
            <a:r>
              <a:rPr lang="en-US" altLang="zh-CN" dirty="0"/>
              <a:t>) + (5-2)*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= 104 + 12 = 116</a:t>
            </a:r>
          </a:p>
          <a:p>
            <a:pPr marL="0" indent="0" algn="ctr">
              <a:buFont typeface="Wingdings 3" pitchFamily="18" charset="2"/>
              <a:buNone/>
              <a:defRPr/>
            </a:pPr>
            <a:endParaRPr lang="en-US" altLang="zh-CN" dirty="0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6053138" y="673100"/>
            <a:ext cx="264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——2.2.1</a:t>
            </a:r>
            <a:r>
              <a:rPr lang="zh-CN" altLang="en-US" sz="2800"/>
              <a:t>顺序表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92275" y="3933825"/>
          <a:ext cx="5616576" cy="82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108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112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116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120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35" name="TextBox 5"/>
          <p:cNvSpPr txBox="1">
            <a:spLocks noChangeArrowheads="1"/>
          </p:cNvSpPr>
          <p:nvPr/>
        </p:nvSpPr>
        <p:spPr bwMode="auto">
          <a:xfrm>
            <a:off x="303213" y="5805488"/>
            <a:ext cx="8516937" cy="95408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知道顺序表的首地址（基地址），可以通过简单运算直接得到任意位置的数据，实现随机存取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804025" y="2565400"/>
            <a:ext cx="2268538" cy="1368425"/>
          </a:xfrm>
          <a:prstGeom prst="wedgeRoundRectCallout">
            <a:avLst>
              <a:gd name="adj1" fmla="val -28897"/>
              <a:gd name="adj2" fmla="val 6807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数据元素之间的线性关系间接体现在连续的内存地址上</a:t>
            </a:r>
          </a:p>
        </p:txBody>
      </p:sp>
    </p:spTree>
    <p:extLst>
      <p:ext uri="{BB962C8B-B14F-4D97-AF65-F5344CB8AC3E}">
        <p14:creationId xmlns:p14="http://schemas.microsoft.com/office/powerpoint/2010/main" val="224790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2.2.1 </a:t>
            </a:r>
            <a:r>
              <a:rPr lang="zh-CN" altLang="en-US"/>
              <a:t>顺序表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顺序表的一般定义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b="1" dirty="0" err="1">
                <a:solidFill>
                  <a:srgbClr val="FF0000"/>
                </a:solidFill>
              </a:rPr>
              <a:t>datatype</a:t>
            </a:r>
            <a:r>
              <a:rPr lang="zh-CN" altLang="en-US" dirty="0"/>
              <a:t>为顺序表中元素的数据类型，该类型可以是原子类型或者是复合类型。实际应用时可以在顺序表定义前用</a:t>
            </a:r>
            <a:r>
              <a:rPr lang="en-US" altLang="zh-CN" dirty="0" err="1"/>
              <a:t>typedef</a:t>
            </a:r>
            <a:r>
              <a:rPr lang="zh-CN" altLang="en-US" dirty="0"/>
              <a:t>指定元素类型，如</a:t>
            </a:r>
            <a:endParaRPr lang="en-US" altLang="zh-CN" dirty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datatype</a:t>
            </a:r>
            <a:r>
              <a:rPr lang="en-US" altLang="zh-CN" dirty="0"/>
              <a:t>;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表示顺序表中的元素均为整型。</a:t>
            </a:r>
          </a:p>
        </p:txBody>
      </p:sp>
      <p:sp>
        <p:nvSpPr>
          <p:cNvPr id="4" name="矩形 3"/>
          <p:cNvSpPr/>
          <p:nvPr/>
        </p:nvSpPr>
        <p:spPr>
          <a:xfrm>
            <a:off x="611188" y="1711325"/>
            <a:ext cx="7921625" cy="1562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400" b="1" dirty="0" err="1">
                <a:latin typeface="+mn-lt"/>
              </a:rPr>
              <a:t>typedef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err="1">
                <a:latin typeface="+mn-lt"/>
              </a:rPr>
              <a:t>struct</a:t>
            </a:r>
            <a:r>
              <a:rPr lang="en-US" altLang="zh-CN" sz="2400" b="1" dirty="0">
                <a:latin typeface="+mn-lt"/>
              </a:rPr>
              <a:t> {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   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datatype</a:t>
            </a:r>
            <a:r>
              <a:rPr lang="en-US" altLang="zh-CN" sz="2400" b="1" dirty="0">
                <a:latin typeface="+mn-lt"/>
              </a:rPr>
              <a:t> data[</a:t>
            </a:r>
            <a:r>
              <a:rPr lang="en-US" altLang="zh-CN" sz="2400" b="1" dirty="0" err="1">
                <a:solidFill>
                  <a:srgbClr val="008000"/>
                </a:solidFill>
                <a:latin typeface="+mn-lt"/>
              </a:rPr>
              <a:t>maxsize</a:t>
            </a:r>
            <a:r>
              <a:rPr lang="en-US" altLang="zh-CN" sz="2400" b="1" dirty="0">
                <a:latin typeface="+mn-lt"/>
                <a:cs typeface="Courier New" pitchFamily="49" charset="0"/>
              </a:rPr>
              <a:t>]</a:t>
            </a:r>
            <a:r>
              <a:rPr lang="en-US" altLang="zh-CN" sz="2400" b="1" dirty="0">
                <a:latin typeface="+mn-lt"/>
              </a:rPr>
              <a:t>;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顺序表数据域</a:t>
            </a:r>
            <a:endParaRPr lang="en-US" altLang="zh-CN" sz="2400" b="1" dirty="0">
              <a:solidFill>
                <a:srgbClr val="0000FF"/>
              </a:solidFill>
              <a:latin typeface="+mn-lt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   </a:t>
            </a:r>
            <a:r>
              <a:rPr lang="en-US" altLang="zh-CN" sz="2400" b="1" dirty="0" err="1">
                <a:latin typeface="+mn-lt"/>
              </a:rPr>
              <a:t>int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>
                <a:solidFill>
                  <a:srgbClr val="FF00FF"/>
                </a:solidFill>
                <a:latin typeface="+mn-lt"/>
              </a:rPr>
              <a:t>n</a:t>
            </a:r>
            <a:r>
              <a:rPr lang="en-US" altLang="zh-CN" sz="2400" b="1" dirty="0">
                <a:latin typeface="+mn-lt"/>
              </a:rPr>
              <a:t>;		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  //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顺序表长度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}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sqlist</a:t>
            </a:r>
            <a:r>
              <a:rPr lang="en-US" altLang="zh-CN" sz="2400" b="1" dirty="0">
                <a:latin typeface="+mn-lt"/>
              </a:rPr>
              <a:t>;	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852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2.2.1 </a:t>
            </a:r>
            <a:r>
              <a:rPr lang="zh-CN" altLang="en-US"/>
              <a:t>顺序表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顺序表的一般定义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b="1" dirty="0" err="1">
                <a:solidFill>
                  <a:srgbClr val="008000"/>
                </a:solidFill>
              </a:rPr>
              <a:t>maxsize</a:t>
            </a:r>
            <a:r>
              <a:rPr lang="zh-CN" altLang="en-US" dirty="0"/>
              <a:t>是顺序表的最大长度。由于涉及插入操作，创建顺序表时一般预留足够大的连续空间。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1188" y="1711325"/>
            <a:ext cx="7921625" cy="1562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400" b="1" dirty="0" err="1">
                <a:latin typeface="+mn-lt"/>
              </a:rPr>
              <a:t>typedef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err="1">
                <a:latin typeface="+mn-lt"/>
              </a:rPr>
              <a:t>struct</a:t>
            </a:r>
            <a:r>
              <a:rPr lang="en-US" altLang="zh-CN" sz="2400" b="1" dirty="0">
                <a:latin typeface="+mn-lt"/>
              </a:rPr>
              <a:t> {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   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datatype</a:t>
            </a:r>
            <a:r>
              <a:rPr lang="en-US" altLang="zh-CN" sz="2400" b="1" dirty="0">
                <a:latin typeface="+mn-lt"/>
              </a:rPr>
              <a:t> data[</a:t>
            </a:r>
            <a:r>
              <a:rPr lang="en-US" altLang="zh-CN" sz="2400" b="1" dirty="0" err="1">
                <a:solidFill>
                  <a:srgbClr val="008000"/>
                </a:solidFill>
                <a:latin typeface="+mn-lt"/>
              </a:rPr>
              <a:t>maxsize</a:t>
            </a:r>
            <a:r>
              <a:rPr lang="en-US" altLang="zh-CN" sz="2400" b="1" dirty="0">
                <a:latin typeface="+mn-lt"/>
                <a:cs typeface="Courier New" pitchFamily="49" charset="0"/>
              </a:rPr>
              <a:t>]</a:t>
            </a:r>
            <a:r>
              <a:rPr lang="en-US" altLang="zh-CN" sz="2400" b="1" dirty="0">
                <a:latin typeface="+mn-lt"/>
              </a:rPr>
              <a:t>;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顺序表数据域</a:t>
            </a:r>
            <a:endParaRPr lang="en-US" altLang="zh-CN" sz="2400" b="1" dirty="0">
              <a:solidFill>
                <a:srgbClr val="0000FF"/>
              </a:solidFill>
              <a:latin typeface="+mn-lt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   </a:t>
            </a:r>
            <a:r>
              <a:rPr lang="en-US" altLang="zh-CN" sz="2400" b="1" dirty="0" err="1">
                <a:latin typeface="+mn-lt"/>
              </a:rPr>
              <a:t>int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>
                <a:solidFill>
                  <a:srgbClr val="FF00FF"/>
                </a:solidFill>
                <a:latin typeface="+mn-lt"/>
              </a:rPr>
              <a:t>n</a:t>
            </a:r>
            <a:r>
              <a:rPr lang="en-US" altLang="zh-CN" sz="2400" b="1" dirty="0">
                <a:latin typeface="+mn-lt"/>
              </a:rPr>
              <a:t>;		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  //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顺序表长度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}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sqlist</a:t>
            </a:r>
            <a:r>
              <a:rPr lang="en-US" altLang="zh-CN" sz="2400" b="1" dirty="0">
                <a:latin typeface="+mn-lt"/>
              </a:rPr>
              <a:t>;	</a:t>
            </a:r>
            <a:endParaRPr lang="zh-CN" altLang="en-US" sz="2400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7088" y="4683125"/>
          <a:ext cx="7705728" cy="82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6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6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61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61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108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112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116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120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……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252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256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右大括号 5"/>
          <p:cNvSpPr/>
          <p:nvPr/>
        </p:nvSpPr>
        <p:spPr>
          <a:xfrm rot="5400000">
            <a:off x="1871663" y="4502150"/>
            <a:ext cx="431800" cy="252095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93" name="TextBox 6"/>
          <p:cNvSpPr txBox="1">
            <a:spLocks noChangeArrowheads="1"/>
          </p:cNvSpPr>
          <p:nvPr/>
        </p:nvSpPr>
        <p:spPr bwMode="auto">
          <a:xfrm>
            <a:off x="1403350" y="59070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已用空间</a:t>
            </a:r>
          </a:p>
        </p:txBody>
      </p:sp>
      <p:sp>
        <p:nvSpPr>
          <p:cNvPr id="8" name="右大括号 7"/>
          <p:cNvSpPr/>
          <p:nvPr/>
        </p:nvSpPr>
        <p:spPr>
          <a:xfrm rot="5400000">
            <a:off x="5724526" y="3170237"/>
            <a:ext cx="431800" cy="51847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95" name="TextBox 8"/>
          <p:cNvSpPr txBox="1">
            <a:spLocks noChangeArrowheads="1"/>
          </p:cNvSpPr>
          <p:nvPr/>
        </p:nvSpPr>
        <p:spPr bwMode="auto">
          <a:xfrm>
            <a:off x="5232400" y="5907088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备用空间</a:t>
            </a:r>
          </a:p>
        </p:txBody>
      </p:sp>
      <p:sp>
        <p:nvSpPr>
          <p:cNvPr id="19496" name="TextBox 9"/>
          <p:cNvSpPr txBox="1">
            <a:spLocks noChangeArrowheads="1"/>
          </p:cNvSpPr>
          <p:nvPr/>
        </p:nvSpPr>
        <p:spPr bwMode="auto">
          <a:xfrm>
            <a:off x="7626350" y="42926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maxsize</a:t>
            </a:r>
            <a:endParaRPr lang="zh-CN" altLang="en-US" sz="2400" b="1"/>
          </a:p>
        </p:txBody>
      </p:sp>
      <p:sp>
        <p:nvSpPr>
          <p:cNvPr id="19497" name="TextBox 10"/>
          <p:cNvSpPr txBox="1">
            <a:spLocks noChangeArrowheads="1"/>
          </p:cNvSpPr>
          <p:nvPr/>
        </p:nvSpPr>
        <p:spPr bwMode="auto">
          <a:xfrm>
            <a:off x="3487738" y="5919788"/>
            <a:ext cx="796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n = 3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43936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493" grpId="0"/>
      <p:bldP spid="8" grpId="0" animBg="1"/>
      <p:bldP spid="19495" grpId="0"/>
      <p:bldP spid="19496" grpId="0"/>
      <p:bldP spid="194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2.2.1 </a:t>
            </a:r>
            <a:r>
              <a:rPr lang="zh-CN" altLang="en-US"/>
              <a:t>顺序表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顺序表的一般定义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b="1" dirty="0">
                <a:solidFill>
                  <a:srgbClr val="FF00FF"/>
                </a:solidFill>
              </a:rPr>
              <a:t>n</a:t>
            </a:r>
            <a:r>
              <a:rPr lang="zh-CN" altLang="en-US" dirty="0"/>
              <a:t>表示顺序表的长度，即已用空间的元素个数。若</a:t>
            </a:r>
            <a:r>
              <a:rPr lang="en-US" altLang="zh-CN" dirty="0" err="1"/>
              <a:t>datatype</a:t>
            </a:r>
            <a:r>
              <a:rPr lang="zh-CN" altLang="en-US" dirty="0"/>
              <a:t>定义为</a:t>
            </a:r>
            <a:r>
              <a:rPr lang="en-US" altLang="zh-CN" dirty="0" err="1"/>
              <a:t>int</a:t>
            </a:r>
            <a:r>
              <a:rPr lang="zh-CN" altLang="en-US" dirty="0"/>
              <a:t>，可用</a:t>
            </a:r>
            <a:r>
              <a:rPr lang="en-US" altLang="zh-CN" dirty="0"/>
              <a:t>data[0]</a:t>
            </a:r>
            <a:r>
              <a:rPr lang="zh-CN" altLang="en-US" dirty="0"/>
              <a:t>为记录表长，数据下标从</a:t>
            </a:r>
            <a:r>
              <a:rPr lang="en-US" altLang="zh-CN" dirty="0"/>
              <a:t>1</a:t>
            </a:r>
            <a:r>
              <a:rPr lang="zh-CN" altLang="en-US" dirty="0"/>
              <a:t>开始，则顺序表的定义重写为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1188" y="1711325"/>
            <a:ext cx="7921625" cy="1562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400" b="1" dirty="0" err="1">
                <a:latin typeface="+mn-lt"/>
              </a:rPr>
              <a:t>typedef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err="1">
                <a:latin typeface="+mn-lt"/>
              </a:rPr>
              <a:t>struct</a:t>
            </a:r>
            <a:r>
              <a:rPr lang="en-US" altLang="zh-CN" sz="2400" b="1" dirty="0">
                <a:latin typeface="+mn-lt"/>
              </a:rPr>
              <a:t> {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   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datatype</a:t>
            </a:r>
            <a:r>
              <a:rPr lang="en-US" altLang="zh-CN" sz="2400" b="1" dirty="0">
                <a:latin typeface="+mn-lt"/>
              </a:rPr>
              <a:t> data[</a:t>
            </a:r>
            <a:r>
              <a:rPr lang="en-US" altLang="zh-CN" sz="2400" b="1" dirty="0" err="1">
                <a:solidFill>
                  <a:srgbClr val="008000"/>
                </a:solidFill>
                <a:latin typeface="+mn-lt"/>
              </a:rPr>
              <a:t>maxsize</a:t>
            </a:r>
            <a:r>
              <a:rPr lang="en-US" altLang="zh-CN" sz="2400" b="1" dirty="0">
                <a:latin typeface="+mn-lt"/>
                <a:cs typeface="Courier New" pitchFamily="49" charset="0"/>
              </a:rPr>
              <a:t>]</a:t>
            </a:r>
            <a:r>
              <a:rPr lang="en-US" altLang="zh-CN" sz="2400" b="1" dirty="0">
                <a:latin typeface="+mn-lt"/>
              </a:rPr>
              <a:t>;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顺序表数据域</a:t>
            </a:r>
            <a:endParaRPr lang="en-US" altLang="zh-CN" sz="2400" b="1" dirty="0">
              <a:solidFill>
                <a:srgbClr val="0000FF"/>
              </a:solidFill>
              <a:latin typeface="+mn-lt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   </a:t>
            </a:r>
            <a:r>
              <a:rPr lang="en-US" altLang="zh-CN" sz="2400" b="1" dirty="0" err="1">
                <a:latin typeface="+mn-lt"/>
              </a:rPr>
              <a:t>int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>
                <a:solidFill>
                  <a:srgbClr val="FF00FF"/>
                </a:solidFill>
                <a:latin typeface="+mn-lt"/>
              </a:rPr>
              <a:t>n</a:t>
            </a:r>
            <a:r>
              <a:rPr lang="en-US" altLang="zh-CN" sz="2400" b="1" dirty="0">
                <a:latin typeface="+mn-lt"/>
              </a:rPr>
              <a:t>;		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  //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顺序表长度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}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sqlist</a:t>
            </a:r>
            <a:r>
              <a:rPr lang="en-US" altLang="zh-CN" sz="2400" b="1" dirty="0">
                <a:latin typeface="+mn-lt"/>
              </a:rPr>
              <a:t>;	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188" y="4868863"/>
            <a:ext cx="7921625" cy="1196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400" b="1" dirty="0" err="1">
                <a:latin typeface="+mn-lt"/>
              </a:rPr>
              <a:t>typedef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err="1">
                <a:latin typeface="+mn-lt"/>
              </a:rPr>
              <a:t>struct</a:t>
            </a:r>
            <a:r>
              <a:rPr lang="en-US" altLang="zh-CN" sz="2400" b="1" dirty="0">
                <a:latin typeface="+mn-lt"/>
              </a:rPr>
              <a:t> {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  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CN" sz="2400" b="1" dirty="0">
                <a:latin typeface="+mn-lt"/>
              </a:rPr>
              <a:t> data[</a:t>
            </a:r>
            <a:r>
              <a:rPr lang="en-US" altLang="zh-CN" sz="2400" b="1" dirty="0">
                <a:solidFill>
                  <a:srgbClr val="008000"/>
                </a:solidFill>
                <a:latin typeface="+mn-lt"/>
              </a:rPr>
              <a:t>maxsize+1</a:t>
            </a:r>
            <a:r>
              <a:rPr lang="en-US" altLang="zh-CN" sz="2400" b="1" dirty="0">
                <a:latin typeface="+mn-lt"/>
                <a:cs typeface="Courier New" pitchFamily="49" charset="0"/>
              </a:rPr>
              <a:t>]</a:t>
            </a:r>
            <a:r>
              <a:rPr lang="en-US" altLang="zh-CN" sz="2400" b="1" dirty="0">
                <a:latin typeface="+mn-lt"/>
              </a:rPr>
              <a:t>;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多申请一个数据空间</a:t>
            </a:r>
            <a:endParaRPr lang="en-US" altLang="zh-CN" sz="2400" b="1" dirty="0">
              <a:solidFill>
                <a:srgbClr val="0000FF"/>
              </a:solidFill>
              <a:latin typeface="+mn-lt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} </a:t>
            </a:r>
            <a:r>
              <a:rPr lang="en-US" altLang="zh-CN" sz="2400" b="1" dirty="0" err="1">
                <a:latin typeface="+mn-lt"/>
              </a:rPr>
              <a:t>sqlist</a:t>
            </a:r>
            <a:r>
              <a:rPr lang="en-US" altLang="zh-CN" sz="2400" b="1" dirty="0">
                <a:latin typeface="+mn-lt"/>
              </a:rPr>
              <a:t>;	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1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2.2.1 </a:t>
            </a:r>
            <a:r>
              <a:rPr lang="zh-CN" altLang="en-US"/>
              <a:t>顺序表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顺序表的一般定义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b="1" dirty="0" err="1">
                <a:solidFill>
                  <a:srgbClr val="0000FF"/>
                </a:solidFill>
              </a:rPr>
              <a:t>sqlist</a:t>
            </a:r>
            <a:r>
              <a:rPr lang="zh-CN" altLang="en-US" dirty="0"/>
              <a:t>为顺序表类型，可定义顺序表，如</a:t>
            </a:r>
            <a:endParaRPr lang="en-US" altLang="zh-CN" dirty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b="1" dirty="0" err="1">
                <a:solidFill>
                  <a:srgbClr val="0000FF"/>
                </a:solidFill>
              </a:rPr>
              <a:t>sqlist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a, *p;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  通过域运算符</a:t>
            </a:r>
            <a:r>
              <a:rPr lang="en-US" altLang="zh-CN" dirty="0"/>
              <a:t>.</a:t>
            </a:r>
            <a:r>
              <a:rPr lang="zh-CN" altLang="en-US" dirty="0"/>
              <a:t>或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来访问顺序表中的数据，如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a.data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]=10;</a:t>
            </a:r>
            <a:r>
              <a:rPr lang="zh-CN" altLang="en-US" dirty="0"/>
              <a:t>表示对顺序表</a:t>
            </a:r>
            <a:r>
              <a:rPr lang="zh-CN" altLang="en-US" dirty="0">
                <a:solidFill>
                  <a:srgbClr val="FF0000"/>
                </a:solidFill>
              </a:rPr>
              <a:t>第一个元素</a:t>
            </a:r>
            <a:r>
              <a:rPr lang="zh-CN" altLang="en-US" dirty="0"/>
              <a:t>赋值为</a:t>
            </a:r>
            <a:r>
              <a:rPr lang="en-US" altLang="zh-CN" dirty="0"/>
              <a:t>10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p-&gt;n++;</a:t>
            </a:r>
            <a:r>
              <a:rPr lang="zh-CN" altLang="en-US" dirty="0"/>
              <a:t>表示令顺序表的长度自增</a:t>
            </a:r>
            <a:r>
              <a:rPr lang="en-US" altLang="zh-CN" dirty="0"/>
              <a:t>1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的优先级大于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1188" y="1711325"/>
            <a:ext cx="7921625" cy="1562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400" b="1" dirty="0" err="1">
                <a:latin typeface="+mn-lt"/>
              </a:rPr>
              <a:t>typedef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err="1">
                <a:latin typeface="+mn-lt"/>
              </a:rPr>
              <a:t>struct</a:t>
            </a:r>
            <a:r>
              <a:rPr lang="en-US" altLang="zh-CN" sz="2400" b="1" dirty="0">
                <a:latin typeface="+mn-lt"/>
              </a:rPr>
              <a:t> {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   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</a:rPr>
              <a:t>datatype</a:t>
            </a:r>
            <a:r>
              <a:rPr lang="en-US" altLang="zh-CN" sz="2400" b="1" dirty="0">
                <a:latin typeface="+mn-lt"/>
              </a:rPr>
              <a:t> data[</a:t>
            </a:r>
            <a:r>
              <a:rPr lang="en-US" altLang="zh-CN" sz="2400" b="1" dirty="0" err="1">
                <a:solidFill>
                  <a:srgbClr val="008000"/>
                </a:solidFill>
                <a:latin typeface="+mn-lt"/>
              </a:rPr>
              <a:t>maxsize</a:t>
            </a:r>
            <a:r>
              <a:rPr lang="en-US" altLang="zh-CN" sz="2400" b="1" dirty="0">
                <a:latin typeface="+mn-lt"/>
                <a:cs typeface="Courier New" pitchFamily="49" charset="0"/>
              </a:rPr>
              <a:t>]</a:t>
            </a:r>
            <a:r>
              <a:rPr lang="en-US" altLang="zh-CN" sz="2400" b="1" dirty="0">
                <a:latin typeface="+mn-lt"/>
              </a:rPr>
              <a:t>;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顺序表数据域</a:t>
            </a:r>
            <a:endParaRPr lang="en-US" altLang="zh-CN" sz="2400" b="1" dirty="0">
              <a:solidFill>
                <a:srgbClr val="0000FF"/>
              </a:solidFill>
              <a:latin typeface="+mn-lt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   </a:t>
            </a:r>
            <a:r>
              <a:rPr lang="en-US" altLang="zh-CN" sz="2400" b="1" dirty="0" err="1">
                <a:latin typeface="+mn-lt"/>
              </a:rPr>
              <a:t>int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>
                <a:solidFill>
                  <a:srgbClr val="FF00FF"/>
                </a:solidFill>
                <a:latin typeface="+mn-lt"/>
              </a:rPr>
              <a:t>n</a:t>
            </a:r>
            <a:r>
              <a:rPr lang="en-US" altLang="zh-CN" sz="2400" b="1" dirty="0">
                <a:latin typeface="+mn-lt"/>
              </a:rPr>
              <a:t>;		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  //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顺序表长度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>
                <a:latin typeface="+mn-lt"/>
              </a:rPr>
              <a:t>}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sqlist</a:t>
            </a:r>
            <a:r>
              <a:rPr lang="en-US" altLang="zh-CN" sz="2400" b="1" dirty="0">
                <a:latin typeface="+mn-lt"/>
              </a:rPr>
              <a:t>;	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999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一、插入运算（前插）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65125" indent="-365125">
              <a:buFont typeface="Wingdings 3" pitchFamily="18" charset="2"/>
              <a:buNone/>
              <a:defRPr/>
            </a:pPr>
            <a:r>
              <a:rPr lang="en-US" altLang="zh-CN" dirty="0"/>
              <a:t>  Insert(</a:t>
            </a:r>
            <a:r>
              <a:rPr lang="en-US" altLang="zh-CN" dirty="0" err="1"/>
              <a:t>L,i,x</a:t>
            </a:r>
            <a:r>
              <a:rPr lang="en-US" altLang="zh-CN" dirty="0"/>
              <a:t>)</a:t>
            </a:r>
            <a:r>
              <a:rPr lang="zh-CN" altLang="en-US" dirty="0"/>
              <a:t>表示在顺序表</a:t>
            </a:r>
            <a:r>
              <a:rPr lang="en-US" altLang="zh-CN" dirty="0"/>
              <a:t>L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/>
              <a:t>元素</a:t>
            </a:r>
            <a:r>
              <a:rPr lang="zh-CN" altLang="en-US" dirty="0">
                <a:solidFill>
                  <a:srgbClr val="FF0000"/>
                </a:solidFill>
              </a:rPr>
              <a:t>前</a:t>
            </a:r>
            <a:r>
              <a:rPr lang="zh-CN" altLang="en-US" dirty="0"/>
              <a:t>插入数据</a:t>
            </a:r>
            <a:r>
              <a:rPr lang="en-US" altLang="zh-CN" dirty="0"/>
              <a:t>x</a:t>
            </a:r>
          </a:p>
          <a:p>
            <a:pPr marL="365125" indent="-365125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假如有顺序表</a:t>
            </a:r>
            <a:endParaRPr lang="en-US" altLang="zh-CN" dirty="0"/>
          </a:p>
          <a:p>
            <a:pPr marL="365125" indent="-365125" algn="ctr">
              <a:buFont typeface="Wingdings 3" pitchFamily="18" charset="2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/>
              <a:t>L=(a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,…,a</a:t>
            </a:r>
            <a:r>
              <a:rPr lang="en-US" altLang="zh-CN" baseline="-25000" dirty="0"/>
              <a:t>i-1</a:t>
            </a:r>
            <a:r>
              <a:rPr lang="en-US" altLang="zh-CN" dirty="0"/>
              <a:t>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,…, 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pPr marL="365125" indent="0">
              <a:buFont typeface="Wingdings 3" pitchFamily="18" charset="2"/>
              <a:buNone/>
              <a:defRPr/>
            </a:pPr>
            <a:r>
              <a:rPr lang="zh-CN" altLang="en-US" dirty="0"/>
              <a:t>执行完</a:t>
            </a:r>
            <a:r>
              <a:rPr lang="en-US" altLang="zh-CN" dirty="0"/>
              <a:t>Insert(</a:t>
            </a:r>
            <a:r>
              <a:rPr lang="en-US" altLang="zh-CN" dirty="0" err="1"/>
              <a:t>L,i,x</a:t>
            </a:r>
            <a:r>
              <a:rPr lang="en-US" altLang="zh-CN" dirty="0"/>
              <a:t>)</a:t>
            </a:r>
            <a:r>
              <a:rPr lang="zh-CN" altLang="en-US" dirty="0"/>
              <a:t>后，顺序表更新为</a:t>
            </a:r>
            <a:endParaRPr lang="en-US" altLang="zh-CN" dirty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dirty="0"/>
              <a:t>L=(a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,…,a</a:t>
            </a:r>
            <a:r>
              <a:rPr lang="en-US" altLang="zh-CN" baseline="-25000" dirty="0"/>
              <a:t>i-1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,…, 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完成插入操作需要三步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）数据移动，即将</a:t>
            </a:r>
            <a:r>
              <a:rPr lang="en-US" altLang="zh-CN" dirty="0" err="1"/>
              <a:t>i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包括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/>
              <a:t>）以后的数据依次向</a:t>
            </a:r>
            <a:r>
              <a:rPr lang="zh-CN" altLang="en-US" dirty="0">
                <a:solidFill>
                  <a:srgbClr val="FF0000"/>
                </a:solidFill>
              </a:rPr>
              <a:t>后</a:t>
            </a:r>
            <a:r>
              <a:rPr lang="zh-CN" altLang="en-US" dirty="0"/>
              <a:t>移一位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）插入数据，在第</a:t>
            </a:r>
            <a:r>
              <a:rPr lang="en-US" altLang="zh-CN" dirty="0" err="1"/>
              <a:t>i</a:t>
            </a:r>
            <a:r>
              <a:rPr lang="zh-CN" altLang="en-US" dirty="0"/>
              <a:t>个位置插入新数据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表长加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446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Insert(A,2,5)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16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9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64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Insert(A,2,5)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）检查顺序表是否已满，如果已满，返回插入失败，否则，执行步骤（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16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9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28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Insert(A,2,5)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）检查顺序表是否已满，如果已满，返回插入失败，否则，执行步骤（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）从最后一个元素开始往前至第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个元素，将每个元素后移一位，即</a:t>
            </a:r>
            <a:r>
              <a:rPr lang="en-US" altLang="zh-CN" dirty="0">
                <a:solidFill>
                  <a:srgbClr val="FF0000"/>
                </a:solidFill>
              </a:rPr>
              <a:t>a[j+1]=a[j], j={3,2}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16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9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651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如何评价一个算法的好坏？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正确性、健壮性、易读性和</a:t>
            </a:r>
            <a:r>
              <a:rPr lang="zh-CN" altLang="en-US" dirty="0">
                <a:solidFill>
                  <a:srgbClr val="FF0000"/>
                </a:solidFill>
              </a:rPr>
              <a:t>高效性</a:t>
            </a:r>
            <a:r>
              <a:rPr lang="zh-CN" altLang="en-US" dirty="0"/>
              <a:t>。其中，高效性指的是算法的</a:t>
            </a:r>
            <a:r>
              <a:rPr lang="zh-CN" altLang="en-US" dirty="0">
                <a:solidFill>
                  <a:srgbClr val="FF0000"/>
                </a:solidFill>
              </a:rPr>
              <a:t>时间复杂度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空间复杂度</a:t>
            </a:r>
            <a:r>
              <a:rPr lang="zh-CN" altLang="en-US" dirty="0"/>
              <a:t>，是算法分析的主要目标。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如何计算算法的时间复杂度？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其中，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数据规模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频度</a:t>
            </a:r>
            <a:r>
              <a:rPr lang="zh-CN" altLang="en-US" dirty="0"/>
              <a:t>是每个语句的执行次数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433969"/>
              </p:ext>
            </p:extLst>
          </p:nvPr>
        </p:nvGraphicFramePr>
        <p:xfrm>
          <a:off x="3303588" y="4005263"/>
          <a:ext cx="2670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1117440" imgH="342720" progId="Equation.DSMT4">
                  <p:embed/>
                </p:oleObj>
              </mc:Choice>
              <mc:Fallback>
                <p:oleObj name="Equation" r:id="rId3" imgW="1117440" imgH="3427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4005263"/>
                        <a:ext cx="26701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0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Insert(A,2,5)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）检查顺序表是否已满，如果已满，返回插入失败，否则，执行步骤（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）从最后一个元素开始往前至第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个元素，将每个元素后移一位，即</a:t>
            </a:r>
            <a:r>
              <a:rPr lang="en-US" altLang="zh-CN" dirty="0">
                <a:solidFill>
                  <a:srgbClr val="FF0000"/>
                </a:solidFill>
              </a:rPr>
              <a:t>a[j+1]=a[j], j={3,2}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16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9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2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  <p:sp>
        <p:nvSpPr>
          <p:cNvPr id="6" name="下弧形箭头 5"/>
          <p:cNvSpPr/>
          <p:nvPr/>
        </p:nvSpPr>
        <p:spPr>
          <a:xfrm>
            <a:off x="3132138" y="2205038"/>
            <a:ext cx="863600" cy="36036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9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Insert(A,2,5)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）检查顺序表是否已满，如果已满，返回插入失败，否则，执行步骤（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）从最后一个元素开始往前至第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个元素，将每个元素后移一位，即</a:t>
            </a:r>
            <a:r>
              <a:rPr lang="en-US" altLang="zh-CN" dirty="0">
                <a:solidFill>
                  <a:srgbClr val="FF0000"/>
                </a:solidFill>
              </a:rPr>
              <a:t>a[j+1]=a[j], j={3,2}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16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  <p:sp>
        <p:nvSpPr>
          <p:cNvPr id="6" name="下弧形箭头 5"/>
          <p:cNvSpPr/>
          <p:nvPr/>
        </p:nvSpPr>
        <p:spPr>
          <a:xfrm>
            <a:off x="2268538" y="2205038"/>
            <a:ext cx="863600" cy="36036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35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Insert(A,2,5)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）检查顺序表是否已满，如果已满，返回插入失败，否则，执行步骤（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）从最后一个元素开始往前至第</a:t>
            </a:r>
            <a:r>
              <a:rPr lang="en-US" altLang="zh-CN" dirty="0"/>
              <a:t>2</a:t>
            </a:r>
            <a:r>
              <a:rPr lang="zh-CN" altLang="en-US" dirty="0"/>
              <a:t>个元素，将每个元素后移一位，即</a:t>
            </a:r>
            <a:r>
              <a:rPr lang="en-US" altLang="zh-CN" dirty="0"/>
              <a:t>a[j+1]=a[j], j={3,2}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）将数据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插入第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个位置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  <p:sp>
        <p:nvSpPr>
          <p:cNvPr id="28708" name="TextBox 6"/>
          <p:cNvSpPr txBox="1">
            <a:spLocks noChangeArrowheads="1"/>
          </p:cNvSpPr>
          <p:nvPr/>
        </p:nvSpPr>
        <p:spPr bwMode="auto">
          <a:xfrm>
            <a:off x="5164138" y="5041900"/>
            <a:ext cx="198596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</a:rPr>
              <a:t>完了</a:t>
            </a:r>
            <a:r>
              <a:rPr lang="zh-CN" altLang="en-US" sz="6000" b="1" dirty="0">
                <a:solidFill>
                  <a:srgbClr val="FF0000"/>
                </a:solidFill>
              </a:rPr>
              <a:t>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Insert(A,2,5)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）检查顺序表是否已满，如果已满，返回插入失败，否则，执行步骤（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）从最后一个元素开始往前至第</a:t>
            </a:r>
            <a:r>
              <a:rPr lang="en-US" altLang="zh-CN" dirty="0"/>
              <a:t>2</a:t>
            </a:r>
            <a:r>
              <a:rPr lang="zh-CN" altLang="en-US" dirty="0"/>
              <a:t>个元素，将每个元素后移一位，即</a:t>
            </a:r>
            <a:r>
              <a:rPr lang="en-US" altLang="zh-CN" dirty="0"/>
              <a:t>a[j+1]=a[j], j={3,2}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）将数据</a:t>
            </a:r>
            <a:r>
              <a:rPr lang="en-US" altLang="zh-CN" dirty="0"/>
              <a:t>5</a:t>
            </a:r>
            <a:r>
              <a:rPr lang="zh-CN" altLang="en-US" dirty="0"/>
              <a:t>插入第</a:t>
            </a:r>
            <a:r>
              <a:rPr lang="en-US" altLang="zh-CN" dirty="0"/>
              <a:t>2</a:t>
            </a:r>
            <a:r>
              <a:rPr lang="zh-CN" altLang="en-US" dirty="0"/>
              <a:t>个位置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）顺序表长度加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，即</a:t>
            </a:r>
            <a:r>
              <a:rPr lang="en-US" altLang="zh-CN" dirty="0" err="1">
                <a:solidFill>
                  <a:srgbClr val="FF0000"/>
                </a:solidFill>
              </a:rPr>
              <a:t>A.n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24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54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zh-CN" altLang="en-US" sz="11200" dirty="0"/>
              <a:t>具体算法</a:t>
            </a:r>
            <a:endParaRPr lang="en-US" altLang="zh-CN" sz="11200" dirty="0"/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 err="1"/>
              <a:t>int</a:t>
            </a:r>
            <a:r>
              <a:rPr lang="en-US" altLang="zh-CN" sz="9600" dirty="0"/>
              <a:t> insert(</a:t>
            </a:r>
            <a:r>
              <a:rPr lang="en-US" altLang="zh-CN" sz="9600" dirty="0" err="1"/>
              <a:t>sqlist</a:t>
            </a:r>
            <a:r>
              <a:rPr lang="en-US" altLang="zh-CN" sz="9600" dirty="0"/>
              <a:t> *</a:t>
            </a:r>
            <a:r>
              <a:rPr lang="en-US" altLang="zh-CN" sz="9600" dirty="0" err="1"/>
              <a:t>L,datatype</a:t>
            </a:r>
            <a:r>
              <a:rPr lang="en-US" altLang="zh-CN" sz="9600" dirty="0"/>
              <a:t> </a:t>
            </a:r>
            <a:r>
              <a:rPr lang="en-US" altLang="zh-CN" sz="9600" dirty="0" err="1"/>
              <a:t>x,int</a:t>
            </a:r>
            <a:r>
              <a:rPr lang="en-US" altLang="zh-CN" sz="9600" dirty="0"/>
              <a:t> </a:t>
            </a:r>
            <a:r>
              <a:rPr lang="en-US" altLang="zh-CN" sz="9600" dirty="0" err="1"/>
              <a:t>i</a:t>
            </a:r>
            <a:r>
              <a:rPr lang="en-US" altLang="zh-CN" sz="9600" dirty="0"/>
              <a:t>) {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>
                <a:solidFill>
                  <a:srgbClr val="008000"/>
                </a:solidFill>
              </a:rPr>
              <a:t>//</a:t>
            </a:r>
            <a:r>
              <a:rPr lang="zh-CN" altLang="en-US" sz="9600" dirty="0">
                <a:solidFill>
                  <a:srgbClr val="008000"/>
                </a:solidFill>
              </a:rPr>
              <a:t>将</a:t>
            </a:r>
            <a:r>
              <a:rPr lang="en-US" altLang="zh-CN" sz="9600" dirty="0">
                <a:solidFill>
                  <a:srgbClr val="008000"/>
                </a:solidFill>
              </a:rPr>
              <a:t>x</a:t>
            </a:r>
            <a:r>
              <a:rPr lang="zh-CN" altLang="en-US" sz="9600" dirty="0">
                <a:solidFill>
                  <a:srgbClr val="008000"/>
                </a:solidFill>
              </a:rPr>
              <a:t>插入到顺序表</a:t>
            </a:r>
            <a:r>
              <a:rPr lang="en-US" altLang="zh-CN" sz="9600" dirty="0">
                <a:solidFill>
                  <a:srgbClr val="008000"/>
                </a:solidFill>
              </a:rPr>
              <a:t>L</a:t>
            </a:r>
            <a:r>
              <a:rPr lang="zh-CN" altLang="en-US" sz="9600" dirty="0">
                <a:solidFill>
                  <a:srgbClr val="008000"/>
                </a:solidFill>
              </a:rPr>
              <a:t>的</a:t>
            </a:r>
            <a:r>
              <a:rPr lang="zh-CN" altLang="en-US" sz="9600" dirty="0">
                <a:solidFill>
                  <a:srgbClr val="FF0000"/>
                </a:solidFill>
              </a:rPr>
              <a:t>第</a:t>
            </a:r>
            <a:r>
              <a:rPr lang="en-US" altLang="zh-CN" sz="9600" dirty="0" err="1">
                <a:solidFill>
                  <a:srgbClr val="FF0000"/>
                </a:solidFill>
              </a:rPr>
              <a:t>i</a:t>
            </a:r>
            <a:r>
              <a:rPr lang="zh-CN" altLang="en-US" sz="9600" dirty="0">
                <a:solidFill>
                  <a:srgbClr val="FF0000"/>
                </a:solidFill>
              </a:rPr>
              <a:t>个位置</a:t>
            </a:r>
            <a:r>
              <a:rPr lang="zh-CN" altLang="en-US" sz="9600" dirty="0">
                <a:solidFill>
                  <a:srgbClr val="008000"/>
                </a:solidFill>
              </a:rPr>
              <a:t>上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zh-CN" altLang="en-US" sz="9600" dirty="0"/>
              <a:t>  </a:t>
            </a:r>
            <a:r>
              <a:rPr lang="en-US" altLang="zh-CN" sz="9600" dirty="0" err="1"/>
              <a:t>int</a:t>
            </a:r>
            <a:r>
              <a:rPr lang="en-US" altLang="zh-CN" sz="9600" dirty="0"/>
              <a:t> j;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if(L−&gt;n==</a:t>
            </a:r>
            <a:r>
              <a:rPr lang="en-US" altLang="zh-CN" sz="9600" dirty="0" err="1"/>
              <a:t>maxsize</a:t>
            </a:r>
            <a:r>
              <a:rPr lang="en-US" altLang="zh-CN" sz="9600" dirty="0"/>
              <a:t>)     </a:t>
            </a:r>
            <a:r>
              <a:rPr lang="en-US" altLang="zh-CN" sz="9600" dirty="0">
                <a:solidFill>
                  <a:srgbClr val="008000"/>
                </a:solidFill>
              </a:rPr>
              <a:t>//</a:t>
            </a:r>
            <a:r>
              <a:rPr lang="zh-CN" altLang="en-US" sz="9600" dirty="0">
                <a:solidFill>
                  <a:srgbClr val="008000"/>
                </a:solidFill>
              </a:rPr>
              <a:t>检查表是否已满</a:t>
            </a:r>
            <a:endParaRPr lang="en-US" altLang="zh-CN" sz="9600" dirty="0">
              <a:solidFill>
                <a:srgbClr val="008000"/>
              </a:solidFill>
            </a:endParaRP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  {</a:t>
            </a:r>
            <a:r>
              <a:rPr lang="en-US" altLang="zh-CN" sz="9600" dirty="0" err="1"/>
              <a:t>cout</a:t>
            </a:r>
            <a:r>
              <a:rPr lang="en-US" altLang="zh-CN" sz="9600" dirty="0"/>
              <a:t>&lt;&lt;”</a:t>
            </a:r>
            <a:r>
              <a:rPr lang="zh-CN" altLang="en-US" sz="9600" dirty="0"/>
              <a:t>表满，不能插入</a:t>
            </a:r>
            <a:r>
              <a:rPr lang="en-US" altLang="zh-CN" sz="9600" dirty="0"/>
              <a:t>!(</a:t>
            </a:r>
            <a:r>
              <a:rPr lang="zh-CN" altLang="en-US" sz="9600" dirty="0"/>
              <a:t>上溢</a:t>
            </a:r>
            <a:r>
              <a:rPr lang="en-US" altLang="zh-CN" sz="9600" dirty="0"/>
              <a:t>)\</a:t>
            </a:r>
            <a:r>
              <a:rPr lang="en-US" altLang="zh-CN" sz="9600" dirty="0" err="1"/>
              <a:t>n”;return</a:t>
            </a:r>
            <a:r>
              <a:rPr lang="en-US" altLang="zh-CN" sz="9600" dirty="0"/>
              <a:t> −1;}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if(</a:t>
            </a:r>
            <a:r>
              <a:rPr lang="en-US" altLang="zh-CN" sz="9600" dirty="0" err="1"/>
              <a:t>i</a:t>
            </a:r>
            <a:r>
              <a:rPr lang="en-US" altLang="zh-CN" sz="9600" dirty="0"/>
              <a:t>&lt;1 || </a:t>
            </a:r>
            <a:r>
              <a:rPr lang="en-US" altLang="zh-CN" sz="9600" dirty="0" err="1"/>
              <a:t>i</a:t>
            </a:r>
            <a:r>
              <a:rPr lang="en-US" altLang="zh-CN" sz="9600" dirty="0"/>
              <a:t>&gt;L−&gt;n+1)   </a:t>
            </a:r>
            <a:r>
              <a:rPr lang="en-US" altLang="zh-CN" sz="9600" dirty="0">
                <a:solidFill>
                  <a:srgbClr val="008000"/>
                </a:solidFill>
              </a:rPr>
              <a:t>//</a:t>
            </a:r>
            <a:r>
              <a:rPr lang="zh-CN" altLang="en-US" sz="9600" dirty="0">
                <a:solidFill>
                  <a:srgbClr val="008000"/>
                </a:solidFill>
              </a:rPr>
              <a:t>检查待插位置是否合法</a:t>
            </a:r>
            <a:endParaRPr lang="en-US" altLang="zh-CN" sz="9600" dirty="0">
              <a:solidFill>
                <a:srgbClr val="008000"/>
              </a:solidFill>
            </a:endParaRP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  {</a:t>
            </a:r>
            <a:r>
              <a:rPr lang="en-US" altLang="zh-CN" sz="9600" dirty="0" err="1"/>
              <a:t>cout</a:t>
            </a:r>
            <a:r>
              <a:rPr lang="en-US" altLang="zh-CN" sz="9600" dirty="0"/>
              <a:t>&lt;&lt;”</a:t>
            </a:r>
            <a:r>
              <a:rPr lang="zh-CN" altLang="en-US" sz="9600" dirty="0"/>
              <a:t>非法插入位置</a:t>
            </a:r>
            <a:r>
              <a:rPr lang="en-US" altLang="zh-CN" sz="9600" dirty="0"/>
              <a:t>!\</a:t>
            </a:r>
            <a:r>
              <a:rPr lang="en-US" altLang="zh-CN" sz="9600" dirty="0" err="1"/>
              <a:t>n”;return</a:t>
            </a:r>
            <a:r>
              <a:rPr lang="en-US" altLang="zh-CN" sz="9600" dirty="0"/>
              <a:t> 0;}	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for(j=L−&gt;</a:t>
            </a:r>
            <a:r>
              <a:rPr lang="en-US" altLang="zh-CN" sz="9600" dirty="0" err="1"/>
              <a:t>n;j</a:t>
            </a:r>
            <a:r>
              <a:rPr lang="en-US" altLang="zh-CN" sz="9600" dirty="0"/>
              <a:t>&gt;=</a:t>
            </a:r>
            <a:r>
              <a:rPr lang="en-US" altLang="zh-CN" sz="9600" dirty="0" err="1"/>
              <a:t>i;j</a:t>
            </a:r>
            <a:r>
              <a:rPr lang="en-US" altLang="zh-CN" sz="9600" dirty="0"/>
              <a:t>−−) </a:t>
            </a:r>
            <a:r>
              <a:rPr lang="en-US" altLang="zh-CN" sz="9600" dirty="0">
                <a:solidFill>
                  <a:srgbClr val="008000"/>
                </a:solidFill>
              </a:rPr>
              <a:t>//</a:t>
            </a:r>
            <a:r>
              <a:rPr lang="zh-CN" altLang="en-US" sz="9600" dirty="0">
                <a:solidFill>
                  <a:srgbClr val="008000"/>
                </a:solidFill>
              </a:rPr>
              <a:t>结点后移</a:t>
            </a:r>
            <a:endParaRPr lang="en-US" altLang="zh-CN" sz="9600" dirty="0"/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  L−&gt;data[j]=L−&gt;data[j−1];	</a:t>
            </a:r>
            <a:endParaRPr lang="zh-CN" altLang="en-US" sz="9600" dirty="0">
              <a:solidFill>
                <a:srgbClr val="008000"/>
              </a:solidFill>
            </a:endParaRP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zh-CN" altLang="en-US" sz="9600" dirty="0"/>
              <a:t>  </a:t>
            </a:r>
            <a:r>
              <a:rPr lang="en-US" altLang="zh-CN" sz="9600" dirty="0"/>
              <a:t>L−&gt;data[i−1]=x</a:t>
            </a:r>
            <a:r>
              <a:rPr lang="en-US" altLang="zh-CN" sz="9600" dirty="0">
                <a:solidFill>
                  <a:srgbClr val="008000"/>
                </a:solidFill>
              </a:rPr>
              <a:t>;      //</a:t>
            </a:r>
            <a:r>
              <a:rPr lang="zh-CN" altLang="en-US" sz="9600" dirty="0">
                <a:solidFill>
                  <a:srgbClr val="008000"/>
                </a:solidFill>
              </a:rPr>
              <a:t>插入</a:t>
            </a:r>
            <a:r>
              <a:rPr lang="en-US" altLang="zh-CN" sz="9600" dirty="0">
                <a:solidFill>
                  <a:srgbClr val="008000"/>
                </a:solidFill>
              </a:rPr>
              <a:t>x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L−&gt;n++;	           </a:t>
            </a:r>
            <a:r>
              <a:rPr lang="en-US" altLang="zh-CN" sz="9600" dirty="0">
                <a:solidFill>
                  <a:srgbClr val="008000"/>
                </a:solidFill>
              </a:rPr>
              <a:t>//</a:t>
            </a:r>
            <a:r>
              <a:rPr lang="zh-CN" altLang="en-US" sz="9600" dirty="0">
                <a:solidFill>
                  <a:srgbClr val="008000"/>
                </a:solidFill>
              </a:rPr>
              <a:t>修改表长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zh-CN" altLang="en-US" sz="9600" dirty="0"/>
              <a:t>  </a:t>
            </a:r>
            <a:r>
              <a:rPr lang="en-US" altLang="zh-CN" sz="9600" dirty="0"/>
              <a:t>return 1;		     </a:t>
            </a:r>
            <a:r>
              <a:rPr lang="en-US" altLang="zh-CN" sz="9600" dirty="0">
                <a:solidFill>
                  <a:srgbClr val="008000"/>
                </a:solidFill>
              </a:rPr>
              <a:t>//</a:t>
            </a:r>
            <a:r>
              <a:rPr lang="zh-CN" altLang="en-US" sz="9600" dirty="0">
                <a:solidFill>
                  <a:srgbClr val="008000"/>
                </a:solidFill>
              </a:rPr>
              <a:t>插入成功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}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pic>
        <p:nvPicPr>
          <p:cNvPr id="30724" name="Picture 2" descr="E:\桌面\timg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7" t="20506" r="31377" b="20216"/>
          <a:stretch>
            <a:fillRect/>
          </a:stretch>
        </p:blipFill>
        <p:spPr bwMode="auto">
          <a:xfrm>
            <a:off x="5734050" y="692150"/>
            <a:ext cx="8032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7019925" y="209550"/>
            <a:ext cx="1944688" cy="1635274"/>
          </a:xfrm>
          <a:prstGeom prst="wedgeRoundRectCallout">
            <a:avLst>
              <a:gd name="adj1" fmla="val -74802"/>
              <a:gd name="adj2" fmla="val -21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该算法能否将新数据插入表尾？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应该传入什么？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508625" y="1988840"/>
            <a:ext cx="3600450" cy="790575"/>
          </a:xfrm>
          <a:prstGeom prst="wedgeRoundRectCallout">
            <a:avLst>
              <a:gd name="adj1" fmla="val -55093"/>
              <a:gd name="adj2" fmla="val -22004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注意，</a:t>
            </a:r>
            <a:r>
              <a:rPr lang="en-US" altLang="zh-CN" sz="2200" dirty="0" err="1">
                <a:solidFill>
                  <a:srgbClr val="FF0000"/>
                </a:solidFill>
              </a:rPr>
              <a:t>i</a:t>
            </a:r>
            <a:r>
              <a:rPr lang="zh-CN" altLang="en-US" sz="2200" dirty="0">
                <a:solidFill>
                  <a:srgbClr val="FF0000"/>
                </a:solidFill>
              </a:rPr>
              <a:t>不是数组下标，第</a:t>
            </a:r>
            <a:r>
              <a:rPr lang="en-US" altLang="zh-CN" sz="2200" dirty="0" err="1">
                <a:solidFill>
                  <a:srgbClr val="FF0000"/>
                </a:solidFill>
              </a:rPr>
              <a:t>i</a:t>
            </a:r>
            <a:r>
              <a:rPr lang="zh-CN" altLang="en-US" sz="2200" dirty="0">
                <a:solidFill>
                  <a:srgbClr val="FF0000"/>
                </a:solidFill>
              </a:rPr>
              <a:t>个数据的数组下标是</a:t>
            </a:r>
            <a:r>
              <a:rPr lang="en-US" altLang="zh-CN" sz="2200" dirty="0">
                <a:solidFill>
                  <a:srgbClr val="FF0000"/>
                </a:solidFill>
              </a:rPr>
              <a:t>i-1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C32B5CE-1285-4BE0-A8CE-B02CFDE9262D}"/>
              </a:ext>
            </a:extLst>
          </p:cNvPr>
          <p:cNvCxnSpPr/>
          <p:nvPr/>
        </p:nvCxnSpPr>
        <p:spPr>
          <a:xfrm>
            <a:off x="1647380" y="3951528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54F006C-C5AC-45C2-83E8-AAC79F472BCE}"/>
              </a:ext>
            </a:extLst>
          </p:cNvPr>
          <p:cNvSpPr txBox="1"/>
          <p:nvPr/>
        </p:nvSpPr>
        <p:spPr>
          <a:xfrm>
            <a:off x="3923928" y="123916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L-&gt;n+1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8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800" dirty="0"/>
              <a:t>具体算法</a:t>
            </a:r>
            <a:endParaRPr lang="en-US" altLang="zh-CN" sz="2800" dirty="0"/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insert(</a:t>
            </a:r>
            <a:r>
              <a:rPr lang="en-US" altLang="zh-CN" sz="2400" b="1" dirty="0" err="1">
                <a:solidFill>
                  <a:srgbClr val="FF0000"/>
                </a:solidFill>
              </a:rPr>
              <a:t>sqlist</a:t>
            </a:r>
            <a:r>
              <a:rPr lang="en-US" altLang="zh-CN" sz="2400" b="1" dirty="0">
                <a:solidFill>
                  <a:srgbClr val="FF0000"/>
                </a:solidFill>
              </a:rPr>
              <a:t> *</a:t>
            </a:r>
            <a:r>
              <a:rPr lang="en-US" altLang="zh-CN" sz="2400" b="1" dirty="0" err="1">
                <a:solidFill>
                  <a:srgbClr val="FF0000"/>
                </a:solidFill>
              </a:rPr>
              <a:t>L</a:t>
            </a:r>
            <a:r>
              <a:rPr lang="en-US" altLang="zh-CN" sz="2400" dirty="0" err="1"/>
              <a:t>,datatype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x,int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{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将</a:t>
            </a:r>
            <a:r>
              <a:rPr lang="en-US" altLang="zh-CN" sz="2400" dirty="0">
                <a:solidFill>
                  <a:srgbClr val="008000"/>
                </a:solidFill>
              </a:rPr>
              <a:t>x</a:t>
            </a:r>
            <a:r>
              <a:rPr lang="zh-CN" altLang="en-US" sz="2400" dirty="0">
                <a:solidFill>
                  <a:srgbClr val="008000"/>
                </a:solidFill>
              </a:rPr>
              <a:t>插入到顺序表</a:t>
            </a:r>
            <a:r>
              <a:rPr lang="en-US" altLang="zh-CN" sz="2400" dirty="0">
                <a:solidFill>
                  <a:srgbClr val="008000"/>
                </a:solidFill>
              </a:rPr>
              <a:t>L</a:t>
            </a:r>
            <a:r>
              <a:rPr lang="zh-CN" altLang="en-US" sz="2400" dirty="0">
                <a:solidFill>
                  <a:srgbClr val="008000"/>
                </a:solidFill>
              </a:rPr>
              <a:t>的第</a:t>
            </a:r>
            <a:r>
              <a:rPr lang="en-US" altLang="zh-CN" sz="2400" dirty="0" err="1">
                <a:solidFill>
                  <a:srgbClr val="008000"/>
                </a:solidFill>
              </a:rPr>
              <a:t>i</a:t>
            </a:r>
            <a:r>
              <a:rPr lang="zh-CN" altLang="en-US" sz="2400" dirty="0">
                <a:solidFill>
                  <a:srgbClr val="008000"/>
                </a:solidFill>
              </a:rPr>
              <a:t>个位置上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j;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 if(L−&gt;n==</a:t>
            </a:r>
            <a:r>
              <a:rPr lang="en-US" altLang="zh-CN" sz="2400" dirty="0" err="1"/>
              <a:t>maxsize</a:t>
            </a:r>
            <a:r>
              <a:rPr lang="en-US" altLang="zh-CN" sz="2400" dirty="0"/>
              <a:t>){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检查表是否已满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&lt;&lt;”</a:t>
            </a:r>
            <a:r>
              <a:rPr lang="zh-CN" altLang="en-US" sz="2400" dirty="0"/>
              <a:t>表满，不能插入</a:t>
            </a:r>
            <a:r>
              <a:rPr lang="en-US" altLang="zh-CN" sz="2400" dirty="0"/>
              <a:t>!(</a:t>
            </a:r>
            <a:r>
              <a:rPr lang="zh-CN" altLang="en-US" sz="2400" dirty="0"/>
              <a:t>上溢</a:t>
            </a:r>
            <a:r>
              <a:rPr lang="en-US" altLang="zh-CN" sz="2400" dirty="0"/>
              <a:t>)\</a:t>
            </a:r>
            <a:r>
              <a:rPr lang="en-US" altLang="zh-CN" sz="2400" dirty="0" err="1"/>
              <a:t>n”;return</a:t>
            </a:r>
            <a:r>
              <a:rPr lang="en-US" altLang="zh-CN" sz="2400" dirty="0"/>
              <a:t> −1;}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 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&lt;1 ||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&gt;L−&gt;n+1){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检查待插位置是否合法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&lt;&lt;”</a:t>
            </a:r>
            <a:r>
              <a:rPr lang="zh-CN" altLang="en-US" sz="2400" dirty="0"/>
              <a:t>非法插入位置</a:t>
            </a:r>
            <a:r>
              <a:rPr lang="en-US" altLang="zh-CN" sz="2400" dirty="0"/>
              <a:t>!\</a:t>
            </a:r>
            <a:r>
              <a:rPr lang="en-US" altLang="zh-CN" sz="2400" dirty="0" err="1"/>
              <a:t>n”;return</a:t>
            </a:r>
            <a:r>
              <a:rPr lang="en-US" altLang="zh-CN" sz="2400" dirty="0"/>
              <a:t> 0;}	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 for(j=L−&gt;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i;j</a:t>
            </a:r>
            <a:r>
              <a:rPr lang="en-US" altLang="zh-CN" sz="2400" dirty="0"/>
              <a:t>−−)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结点后移</a:t>
            </a:r>
            <a:endParaRPr lang="en-US" altLang="zh-CN" sz="2400" dirty="0"/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      L−&gt;data[j]=L−&gt;data[j−1];	</a:t>
            </a:r>
            <a:endParaRPr lang="zh-CN" altLang="en-US" sz="2400" dirty="0">
              <a:solidFill>
                <a:srgbClr val="008000"/>
              </a:solidFill>
            </a:endParaRP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/>
              <a:t>L−&gt;data[i−1]=x</a:t>
            </a:r>
            <a:r>
              <a:rPr lang="en-US" altLang="zh-CN" sz="2400" dirty="0">
                <a:solidFill>
                  <a:srgbClr val="008000"/>
                </a:solidFill>
              </a:rPr>
              <a:t>;      //</a:t>
            </a:r>
            <a:r>
              <a:rPr lang="zh-CN" altLang="en-US" sz="2400" dirty="0">
                <a:solidFill>
                  <a:srgbClr val="008000"/>
                </a:solidFill>
              </a:rPr>
              <a:t>插入</a:t>
            </a:r>
            <a:r>
              <a:rPr lang="en-US" altLang="zh-CN" sz="2400" dirty="0">
                <a:solidFill>
                  <a:srgbClr val="008000"/>
                </a:solidFill>
              </a:rPr>
              <a:t>x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 L−&gt;n++;	      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修改表长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/>
              <a:t>return 1;		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插入成功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}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zh-CN" altLang="en-US" sz="2800" dirty="0"/>
          </a:p>
        </p:txBody>
      </p:sp>
      <p:sp>
        <p:nvSpPr>
          <p:cNvPr id="5" name="圆角矩形标注 4"/>
          <p:cNvSpPr/>
          <p:nvPr/>
        </p:nvSpPr>
        <p:spPr>
          <a:xfrm>
            <a:off x="2411413" y="549275"/>
            <a:ext cx="3384550" cy="935038"/>
          </a:xfrm>
          <a:prstGeom prst="wedgeRoundRectCallout">
            <a:avLst>
              <a:gd name="adj1" fmla="val -30281"/>
              <a:gd name="adj2" fmla="val 765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为什么要传入指针而不是整个顺序表</a:t>
            </a:r>
          </a:p>
        </p:txBody>
      </p:sp>
      <p:sp>
        <p:nvSpPr>
          <p:cNvPr id="8" name="右箭头 7"/>
          <p:cNvSpPr/>
          <p:nvPr/>
        </p:nvSpPr>
        <p:spPr>
          <a:xfrm>
            <a:off x="5940425" y="836613"/>
            <a:ext cx="503238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88125" y="392113"/>
            <a:ext cx="2447925" cy="3046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）指针占空间长度比整个顺序表小得多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）利用顺序表的线性特征，只需要知得基地址即可访问整个顺序表</a:t>
            </a:r>
          </a:p>
        </p:txBody>
      </p:sp>
      <p:pic>
        <p:nvPicPr>
          <p:cNvPr id="31750" name="Picture 2" descr="E:\桌面\timg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7" t="20506" r="31377" b="20216"/>
          <a:stretch>
            <a:fillRect/>
          </a:stretch>
        </p:blipFill>
        <p:spPr bwMode="auto">
          <a:xfrm>
            <a:off x="1608138" y="390525"/>
            <a:ext cx="80327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64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时间复杂度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）在长度为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的顺序表中插入数据，时间复杂度与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有关</a:t>
            </a: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）寻找基本语句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最重要的语句</a:t>
            </a:r>
            <a:r>
              <a:rPr lang="en-US" altLang="zh-CN" dirty="0">
                <a:latin typeface="+mn-ea"/>
              </a:rPr>
              <a:t>)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）计算基本语句的执行次数</a:t>
            </a:r>
            <a:endParaRPr lang="en-US" altLang="zh-CN" dirty="0">
              <a:latin typeface="+mn-ea"/>
            </a:endParaRPr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sz="3200" dirty="0">
                <a:latin typeface="+mn-ea"/>
              </a:rPr>
              <a:t>T(n)=n-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3200" dirty="0">
                <a:latin typeface="+mn-ea"/>
              </a:rPr>
              <a:t>+1</a:t>
            </a:r>
            <a:endParaRPr lang="zh-CN" altLang="en-US" sz="3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750" y="3213943"/>
            <a:ext cx="8135938" cy="954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for(j=L−&gt;</a:t>
            </a:r>
            <a:r>
              <a:rPr lang="en-US" altLang="zh-CN" sz="2800" dirty="0" err="1">
                <a:latin typeface="+mn-lt"/>
              </a:rPr>
              <a:t>n;j</a:t>
            </a:r>
            <a:r>
              <a:rPr lang="en-US" altLang="zh-CN" sz="2800" dirty="0">
                <a:latin typeface="+mn-lt"/>
              </a:rPr>
              <a:t>&gt;=</a:t>
            </a:r>
            <a:r>
              <a:rPr lang="en-US" altLang="zh-CN" sz="2800" dirty="0" err="1">
                <a:latin typeface="+mn-lt"/>
              </a:rPr>
              <a:t>i;j</a:t>
            </a:r>
            <a:r>
              <a:rPr lang="en-US" altLang="zh-CN" sz="2800" dirty="0">
                <a:latin typeface="+mn-lt"/>
              </a:rPr>
              <a:t>−−)</a:t>
            </a: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L−&gt;data[j]=L−&gt;data[j−1];</a:t>
            </a:r>
            <a:r>
              <a:rPr lang="en-US" altLang="zh-CN" sz="2800" dirty="0">
                <a:latin typeface="+mn-lt"/>
              </a:rPr>
              <a:t>	</a:t>
            </a:r>
            <a:endParaRPr lang="zh-CN" alt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35488" y="5806331"/>
            <a:ext cx="3636962" cy="935037"/>
          </a:xfrm>
          <a:prstGeom prst="wedgeRoundRectCallout">
            <a:avLst>
              <a:gd name="adj1" fmla="val -35234"/>
              <a:gd name="adj2" fmla="val -9118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与要插入的位置有关</a:t>
            </a:r>
          </a:p>
        </p:txBody>
      </p:sp>
    </p:spTree>
    <p:extLst>
      <p:ext uri="{BB962C8B-B14F-4D97-AF65-F5344CB8AC3E}">
        <p14:creationId xmlns:p14="http://schemas.microsoft.com/office/powerpoint/2010/main" val="3329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sz="3200" dirty="0">
                <a:latin typeface="+mn-ea"/>
              </a:rPr>
              <a:t>T(n)=n-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3200" dirty="0">
                <a:latin typeface="+mn-ea"/>
              </a:rPr>
              <a:t>+1</a:t>
            </a:r>
          </a:p>
          <a:p>
            <a:pPr>
              <a:defRPr/>
            </a:pPr>
            <a:r>
              <a:rPr lang="zh-CN" altLang="en-US" dirty="0">
                <a:latin typeface="+mn-ea"/>
              </a:rPr>
              <a:t>最好情况：</a:t>
            </a:r>
            <a:r>
              <a:rPr lang="en-US" altLang="zh-CN" dirty="0">
                <a:latin typeface="+mn-ea"/>
              </a:rPr>
              <a:t>T(n)</a:t>
            </a:r>
            <a:r>
              <a:rPr lang="zh-CN" altLang="en-US" dirty="0">
                <a:latin typeface="+mn-ea"/>
              </a:rPr>
              <a:t>最小，此时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取</a:t>
            </a:r>
            <a:r>
              <a:rPr lang="en-US" altLang="zh-CN" dirty="0">
                <a:latin typeface="+mn-ea"/>
              </a:rPr>
              <a:t>n+1</a:t>
            </a:r>
            <a:r>
              <a:rPr lang="zh-CN" altLang="en-US" dirty="0">
                <a:latin typeface="+mn-ea"/>
              </a:rPr>
              <a:t>，即当插入位置是顺序表尾时，算法达到最好情况，</a:t>
            </a:r>
            <a:r>
              <a:rPr lang="en-US" altLang="zh-CN" dirty="0" err="1">
                <a:latin typeface="+mn-ea"/>
              </a:rPr>
              <a:t>T</a:t>
            </a:r>
            <a:r>
              <a:rPr lang="en-US" altLang="zh-CN" baseline="-25000" dirty="0" err="1">
                <a:latin typeface="+mn-ea"/>
              </a:rPr>
              <a:t>Best</a:t>
            </a:r>
            <a:r>
              <a:rPr lang="en-US" altLang="zh-CN" dirty="0">
                <a:latin typeface="+mn-ea"/>
              </a:rPr>
              <a:t>(n)=0=O(1)</a:t>
            </a:r>
          </a:p>
          <a:p>
            <a:pPr>
              <a:defRPr/>
            </a:pP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最坏情况：</a:t>
            </a:r>
            <a:r>
              <a:rPr lang="en-US" altLang="zh-CN" dirty="0">
                <a:latin typeface="+mn-ea"/>
              </a:rPr>
              <a:t>T(n)</a:t>
            </a:r>
            <a:r>
              <a:rPr lang="zh-CN" altLang="en-US" dirty="0">
                <a:latin typeface="+mn-ea"/>
              </a:rPr>
              <a:t>最大，此时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取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，即当插入位置是顺序表头时，算法达到最坏情况，</a:t>
            </a:r>
            <a:r>
              <a:rPr lang="en-US" altLang="zh-CN" dirty="0" err="1">
                <a:latin typeface="+mn-ea"/>
              </a:rPr>
              <a:t>T</a:t>
            </a:r>
            <a:r>
              <a:rPr lang="en-US" altLang="zh-CN" baseline="-25000" dirty="0" err="1">
                <a:latin typeface="+mn-ea"/>
              </a:rPr>
              <a:t>Worst</a:t>
            </a:r>
            <a:r>
              <a:rPr lang="en-US" altLang="zh-CN" dirty="0">
                <a:latin typeface="+mn-ea"/>
              </a:rPr>
              <a:t>(n)=n=O(n)</a:t>
            </a:r>
          </a:p>
          <a:p>
            <a:pPr>
              <a:defRPr/>
            </a:pP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平均情况：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</a:rPr>
              <a:t>将不同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得到的</a:t>
            </a:r>
            <a:r>
              <a:rPr lang="en-US" altLang="zh-CN" dirty="0">
                <a:latin typeface="+mn-ea"/>
              </a:rPr>
              <a:t>T(n)</a:t>
            </a:r>
            <a:r>
              <a:rPr lang="zh-CN" altLang="en-US" dirty="0">
                <a:latin typeface="+mn-ea"/>
              </a:rPr>
              <a:t>累加后取平均</a:t>
            </a:r>
            <a:endParaRPr lang="en-US" altLang="zh-CN" dirty="0">
              <a:latin typeface="+mn-ea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207496" y="2512696"/>
            <a:ext cx="2016125" cy="431800"/>
          </a:xfrm>
          <a:prstGeom prst="wedgeRoundRectCallout">
            <a:avLst>
              <a:gd name="adj1" fmla="val -43698"/>
              <a:gd name="adj2" fmla="val 765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为什么不是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CE219CD-65E0-410C-8154-70FE7CD46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09382"/>
              </p:ext>
            </p:extLst>
          </p:nvPr>
        </p:nvGraphicFramePr>
        <p:xfrm>
          <a:off x="982663" y="5445125"/>
          <a:ext cx="72278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3530520" imgH="457200" progId="Equation.DSMT4">
                  <p:embed/>
                </p:oleObj>
              </mc:Choice>
              <mc:Fallback>
                <p:oleObj name="Equation" r:id="rId3" imgW="3530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663" y="5445125"/>
                        <a:ext cx="7227887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62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二、删除运算</a:t>
            </a:r>
            <a:endParaRPr lang="en-US" altLang="zh-CN" dirty="0">
              <a:solidFill>
                <a:srgbClr val="FF0000"/>
              </a:solidFill>
            </a:endParaRPr>
          </a:p>
          <a:p>
            <a:pPr marL="365125" indent="-365125">
              <a:buFont typeface="Wingdings 3" pitchFamily="18" charset="2"/>
              <a:buNone/>
              <a:defRPr/>
            </a:pPr>
            <a:r>
              <a:rPr lang="en-US" altLang="zh-CN" dirty="0"/>
              <a:t>  Delete(</a:t>
            </a:r>
            <a:r>
              <a:rPr lang="en-US" altLang="zh-CN" dirty="0" err="1"/>
              <a:t>L,i</a:t>
            </a:r>
            <a:r>
              <a:rPr lang="en-US" altLang="zh-CN" dirty="0"/>
              <a:t>)</a:t>
            </a:r>
            <a:r>
              <a:rPr lang="zh-CN" altLang="en-US" dirty="0"/>
              <a:t>表示把顺序表</a:t>
            </a:r>
            <a:r>
              <a:rPr lang="en-US" altLang="zh-CN" dirty="0"/>
              <a:t>L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个元素删除</a:t>
            </a:r>
            <a:endParaRPr lang="en-US" altLang="zh-CN" dirty="0"/>
          </a:p>
          <a:p>
            <a:pPr marL="365125" indent="-365125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假如有顺序表</a:t>
            </a:r>
            <a:endParaRPr lang="en-US" altLang="zh-CN" dirty="0"/>
          </a:p>
          <a:p>
            <a:pPr marL="365125" indent="-365125" algn="ctr">
              <a:buFont typeface="Wingdings 3" pitchFamily="18" charset="2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/>
              <a:t>L=(a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,…,a</a:t>
            </a:r>
            <a:r>
              <a:rPr lang="en-US" altLang="zh-CN" baseline="-25000" dirty="0"/>
              <a:t>i-1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,a</a:t>
            </a:r>
            <a:r>
              <a:rPr lang="en-US" altLang="zh-CN" baseline="-25000" dirty="0"/>
              <a:t>i+1</a:t>
            </a:r>
            <a:r>
              <a:rPr lang="en-US" altLang="zh-CN" dirty="0"/>
              <a:t>,…, 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pPr marL="365125" indent="0">
              <a:buFont typeface="Wingdings 3" pitchFamily="18" charset="2"/>
              <a:buNone/>
              <a:defRPr/>
            </a:pPr>
            <a:r>
              <a:rPr lang="zh-CN" altLang="en-US" dirty="0"/>
              <a:t>执行完</a:t>
            </a:r>
            <a:r>
              <a:rPr lang="en-US" altLang="zh-CN" dirty="0"/>
              <a:t>Delete(</a:t>
            </a:r>
            <a:r>
              <a:rPr lang="en-US" altLang="zh-CN" dirty="0" err="1"/>
              <a:t>L,i</a:t>
            </a:r>
            <a:r>
              <a:rPr lang="en-US" altLang="zh-CN" dirty="0"/>
              <a:t>)</a:t>
            </a:r>
            <a:r>
              <a:rPr lang="zh-CN" altLang="en-US" dirty="0"/>
              <a:t>后，顺序表更新为</a:t>
            </a:r>
            <a:endParaRPr lang="en-US" altLang="zh-CN" dirty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dirty="0"/>
              <a:t>L=(a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,…,a</a:t>
            </a:r>
            <a:r>
              <a:rPr lang="en-US" altLang="zh-CN" baseline="-25000" dirty="0"/>
              <a:t>i-1</a:t>
            </a:r>
            <a:r>
              <a:rPr lang="en-US" altLang="zh-CN" dirty="0"/>
              <a:t>, a</a:t>
            </a:r>
            <a:r>
              <a:rPr lang="en-US" altLang="zh-CN" baseline="-25000" dirty="0"/>
              <a:t>i+1</a:t>
            </a:r>
            <a:r>
              <a:rPr lang="en-US" altLang="zh-CN" dirty="0"/>
              <a:t>,…, 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完成插入操作需要两步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）数据移动，即将</a:t>
            </a:r>
            <a:r>
              <a:rPr lang="en-US" altLang="zh-CN" dirty="0" err="1"/>
              <a:t>i</a:t>
            </a:r>
            <a:r>
              <a:rPr lang="zh-CN" altLang="en-US" dirty="0"/>
              <a:t>以后（不包括</a:t>
            </a:r>
            <a:r>
              <a:rPr lang="en-US" altLang="zh-CN" dirty="0" err="1"/>
              <a:t>i</a:t>
            </a:r>
            <a:r>
              <a:rPr lang="zh-CN" altLang="en-US" dirty="0"/>
              <a:t>）的数据依次向</a:t>
            </a:r>
            <a:r>
              <a:rPr lang="zh-CN" altLang="en-US" dirty="0">
                <a:solidFill>
                  <a:srgbClr val="FF0000"/>
                </a:solidFill>
              </a:rPr>
              <a:t>前</a:t>
            </a:r>
            <a:r>
              <a:rPr lang="zh-CN" altLang="en-US" dirty="0"/>
              <a:t>移一位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表长减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0125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Delete(A,5)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61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已知</a:t>
            </a:r>
            <a:r>
              <a:rPr lang="en-US" altLang="zh-CN" dirty="0"/>
              <a:t>T(n)</a:t>
            </a:r>
            <a:r>
              <a:rPr lang="zh-CN" altLang="en-US" dirty="0"/>
              <a:t>，求渐近上界的方法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</a:t>
            </a:r>
            <a:r>
              <a:rPr lang="en-US" altLang="zh-CN" dirty="0"/>
              <a:t>T(n)=</a:t>
            </a:r>
            <a:r>
              <a:rPr lang="zh-CN" altLang="en-US" dirty="0"/>
              <a:t>常数，则</a:t>
            </a:r>
            <a:r>
              <a:rPr lang="en-US" altLang="zh-CN" dirty="0"/>
              <a:t>T(n)=O(1)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）提取</a:t>
            </a:r>
            <a:r>
              <a:rPr lang="en-US" altLang="zh-CN" dirty="0"/>
              <a:t>T(n)</a:t>
            </a:r>
            <a:r>
              <a:rPr lang="zh-CN" altLang="en-US" dirty="0"/>
              <a:t>中与</a:t>
            </a:r>
            <a:r>
              <a:rPr lang="en-US" altLang="zh-CN" dirty="0"/>
              <a:t>n</a:t>
            </a:r>
            <a:r>
              <a:rPr lang="zh-CN" altLang="en-US" dirty="0"/>
              <a:t>有关的项；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）比较各项的阶，将阶数最高的项去系数，作为渐近上界函数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空间复杂度：算法执行过程中需要额外申请的空间（局部变量）。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若算法额外空间与数据规模无关，则称该算法是就地工作，即</a:t>
            </a:r>
            <a:r>
              <a:rPr lang="en-US" altLang="zh-CN" dirty="0">
                <a:solidFill>
                  <a:srgbClr val="FF0000"/>
                </a:solidFill>
              </a:rPr>
              <a:t>S(n) = O(1)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732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Delete(A,5)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）检测表是否为空，若是，则返回删除失败，否则，执行步骤（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49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Delete(A,5)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）检测表是否为空，若是，则返回删除失败，否则，执行步骤（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）将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以后（不包括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）的元素依次向前移一位，即</a:t>
            </a:r>
            <a:r>
              <a:rPr lang="en-US" altLang="zh-CN" dirty="0">
                <a:solidFill>
                  <a:srgbClr val="FF0000"/>
                </a:solidFill>
              </a:rPr>
              <a:t>a[j-1]=a[j],j={6,7}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454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Delete(A,5)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）检测表是否为空，若是，则返回删除失败，否则，执行步骤（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）将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以后（不包括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）的元素依次向前移一位，即</a:t>
            </a:r>
            <a:r>
              <a:rPr lang="en-US" altLang="zh-CN" dirty="0">
                <a:solidFill>
                  <a:srgbClr val="FF0000"/>
                </a:solidFill>
              </a:rPr>
              <a:t>a[j-1]=a[j],j={6,7}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CN" altLang="en-US" sz="2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下弧形箭头 6"/>
          <p:cNvSpPr/>
          <p:nvPr/>
        </p:nvSpPr>
        <p:spPr>
          <a:xfrm flipH="1">
            <a:off x="4716463" y="2205038"/>
            <a:ext cx="863600" cy="36036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97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Delete(A,5)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）检测表是否为空，若是，则返回删除失败，否则，执行步骤（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）将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以后（不包括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）的元素依次向前移一位，即</a:t>
            </a:r>
            <a:r>
              <a:rPr lang="en-US" altLang="zh-CN" dirty="0">
                <a:solidFill>
                  <a:srgbClr val="FF0000"/>
                </a:solidFill>
              </a:rPr>
              <a:t>a[j-1]=a[j],j={6,7}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下弧形箭头 6"/>
          <p:cNvSpPr/>
          <p:nvPr/>
        </p:nvSpPr>
        <p:spPr>
          <a:xfrm flipH="1">
            <a:off x="5534025" y="2205038"/>
            <a:ext cx="865188" cy="36036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33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假如有顺序表如上，执行</a:t>
            </a:r>
            <a:r>
              <a:rPr lang="en-US" altLang="zh-CN" dirty="0"/>
              <a:t>Delete(A,5)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）检测表是否为空，若是，则返回删除失败，否则，执行步骤（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</a:t>
            </a:r>
            <a:r>
              <a:rPr lang="en-US" altLang="zh-CN" dirty="0"/>
              <a:t>5</a:t>
            </a:r>
            <a:r>
              <a:rPr lang="zh-CN" altLang="en-US" dirty="0"/>
              <a:t>以后（不包括</a:t>
            </a:r>
            <a:r>
              <a:rPr lang="en-US" altLang="zh-CN" dirty="0"/>
              <a:t>5</a:t>
            </a:r>
            <a:r>
              <a:rPr lang="zh-CN" altLang="en-US" dirty="0"/>
              <a:t>）的元素依次向前移一位，即</a:t>
            </a:r>
            <a:r>
              <a:rPr lang="en-US" altLang="zh-CN" dirty="0"/>
              <a:t>a[j-1]=a[j],j={6,7}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）表长减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，即</a:t>
            </a:r>
            <a:r>
              <a:rPr lang="en-US" altLang="zh-CN" dirty="0" err="1">
                <a:solidFill>
                  <a:srgbClr val="FF0000"/>
                </a:solidFill>
              </a:rPr>
              <a:t>A.n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93838"/>
            <a:ext cx="3635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84263" y="1268413"/>
          <a:ext cx="72739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59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zh-CN" altLang="en-US" sz="9600" dirty="0"/>
              <a:t>具体算法</a:t>
            </a:r>
            <a:endParaRPr lang="en-US" altLang="zh-CN" sz="9600" dirty="0"/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 err="1"/>
              <a:t>int</a:t>
            </a:r>
            <a:r>
              <a:rPr lang="en-US" altLang="zh-CN" sz="9600" dirty="0"/>
              <a:t> delete(</a:t>
            </a:r>
            <a:r>
              <a:rPr lang="en-US" altLang="zh-CN" sz="9600" dirty="0" err="1"/>
              <a:t>sqlist</a:t>
            </a:r>
            <a:r>
              <a:rPr lang="en-US" altLang="zh-CN" sz="9600" dirty="0"/>
              <a:t> *</a:t>
            </a:r>
            <a:r>
              <a:rPr lang="en-US" altLang="zh-CN" sz="9600" dirty="0" err="1"/>
              <a:t>L,int</a:t>
            </a:r>
            <a:r>
              <a:rPr lang="en-US" altLang="zh-CN" sz="9600" dirty="0"/>
              <a:t> </a:t>
            </a:r>
            <a:r>
              <a:rPr lang="en-US" altLang="zh-CN" sz="9600" dirty="0" err="1"/>
              <a:t>i</a:t>
            </a:r>
            <a:r>
              <a:rPr lang="en-US" altLang="zh-CN" sz="9600" dirty="0"/>
              <a:t>) {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>
                <a:solidFill>
                  <a:srgbClr val="008000"/>
                </a:solidFill>
              </a:rPr>
              <a:t>//</a:t>
            </a:r>
            <a:r>
              <a:rPr lang="zh-CN" altLang="en-US" sz="9600" dirty="0">
                <a:solidFill>
                  <a:srgbClr val="008000"/>
                </a:solidFill>
              </a:rPr>
              <a:t>从顺序表中删除</a:t>
            </a:r>
            <a:r>
              <a:rPr lang="zh-CN" altLang="en-US" sz="9600" dirty="0">
                <a:solidFill>
                  <a:srgbClr val="FF0000"/>
                </a:solidFill>
              </a:rPr>
              <a:t>第</a:t>
            </a:r>
            <a:r>
              <a:rPr lang="en-US" altLang="zh-CN" sz="9600" dirty="0" err="1">
                <a:solidFill>
                  <a:srgbClr val="FF0000"/>
                </a:solidFill>
              </a:rPr>
              <a:t>i</a:t>
            </a:r>
            <a:r>
              <a:rPr lang="zh-CN" altLang="en-US" sz="9600" dirty="0">
                <a:solidFill>
                  <a:srgbClr val="FF0000"/>
                </a:solidFill>
              </a:rPr>
              <a:t>个位置</a:t>
            </a:r>
            <a:r>
              <a:rPr lang="zh-CN" altLang="en-US" sz="9600" dirty="0">
                <a:solidFill>
                  <a:srgbClr val="008000"/>
                </a:solidFill>
              </a:rPr>
              <a:t>上的结点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zh-CN" altLang="en-US" sz="9600" dirty="0"/>
              <a:t>  </a:t>
            </a:r>
            <a:r>
              <a:rPr lang="en-US" altLang="zh-CN" sz="9600" dirty="0" err="1"/>
              <a:t>int</a:t>
            </a:r>
            <a:r>
              <a:rPr lang="en-US" altLang="zh-CN" sz="9600" dirty="0"/>
              <a:t> j;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if(L−&gt;n==0) {	</a:t>
            </a:r>
            <a:r>
              <a:rPr lang="en-US" altLang="zh-CN" sz="9600" dirty="0">
                <a:solidFill>
                  <a:srgbClr val="008000"/>
                </a:solidFill>
              </a:rPr>
              <a:t>//</a:t>
            </a:r>
            <a:r>
              <a:rPr lang="zh-CN" altLang="en-US" sz="9600" dirty="0">
                <a:solidFill>
                  <a:srgbClr val="008000"/>
                </a:solidFill>
              </a:rPr>
              <a:t>检查是否为空表</a:t>
            </a:r>
            <a:endParaRPr lang="en-US" altLang="zh-CN" sz="9600" dirty="0">
              <a:solidFill>
                <a:srgbClr val="008000"/>
              </a:solidFill>
            </a:endParaRP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     </a:t>
            </a:r>
            <a:r>
              <a:rPr lang="en-US" altLang="zh-CN" sz="9600" dirty="0" err="1"/>
              <a:t>cout</a:t>
            </a:r>
            <a:r>
              <a:rPr lang="en-US" altLang="zh-CN" sz="9600" dirty="0"/>
              <a:t>&lt;&lt;”</a:t>
            </a:r>
            <a:r>
              <a:rPr lang="zh-CN" altLang="en-US" sz="9600" dirty="0"/>
              <a:t>表空，不能删除</a:t>
            </a:r>
            <a:r>
              <a:rPr lang="en-US" altLang="zh-CN" sz="9600" dirty="0"/>
              <a:t>!(</a:t>
            </a:r>
            <a:r>
              <a:rPr lang="zh-CN" altLang="en-US" sz="9600" dirty="0"/>
              <a:t>下溢</a:t>
            </a:r>
            <a:r>
              <a:rPr lang="en-US" altLang="zh-CN" sz="9600" dirty="0"/>
              <a:t>)\</a:t>
            </a:r>
            <a:r>
              <a:rPr lang="en-US" altLang="zh-CN" sz="9600" dirty="0" err="1"/>
              <a:t>n”;return</a:t>
            </a:r>
            <a:r>
              <a:rPr lang="en-US" altLang="zh-CN" sz="9600" dirty="0"/>
              <a:t> −1;}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if(</a:t>
            </a:r>
            <a:r>
              <a:rPr lang="en-US" altLang="zh-CN" sz="9600" dirty="0" err="1"/>
              <a:t>i</a:t>
            </a:r>
            <a:r>
              <a:rPr lang="en-US" altLang="zh-CN" sz="9600" dirty="0"/>
              <a:t>&lt;1 || </a:t>
            </a:r>
            <a:r>
              <a:rPr lang="en-US" altLang="zh-CN" sz="9600" dirty="0" err="1"/>
              <a:t>i</a:t>
            </a:r>
            <a:r>
              <a:rPr lang="en-US" altLang="zh-CN" sz="9600" dirty="0"/>
              <a:t>&gt;L−&gt;n) { 	</a:t>
            </a:r>
            <a:r>
              <a:rPr lang="en-US" altLang="zh-CN" sz="9600" dirty="0">
                <a:solidFill>
                  <a:srgbClr val="008000"/>
                </a:solidFill>
              </a:rPr>
              <a:t>//</a:t>
            </a:r>
            <a:r>
              <a:rPr lang="zh-CN" altLang="en-US" sz="9600" dirty="0">
                <a:solidFill>
                  <a:srgbClr val="008000"/>
                </a:solidFill>
              </a:rPr>
              <a:t>检查删除的位置是否合法</a:t>
            </a:r>
            <a:endParaRPr lang="en-US" altLang="zh-CN" sz="9600" dirty="0">
              <a:solidFill>
                <a:srgbClr val="008000"/>
              </a:solidFill>
            </a:endParaRP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     </a:t>
            </a:r>
            <a:r>
              <a:rPr lang="en-US" altLang="zh-CN" sz="9600" dirty="0" err="1"/>
              <a:t>cout</a:t>
            </a:r>
            <a:r>
              <a:rPr lang="en-US" altLang="zh-CN" sz="9600" dirty="0"/>
              <a:t>&lt;&lt;”</a:t>
            </a:r>
            <a:r>
              <a:rPr lang="zh-CN" altLang="en-US" sz="9600" dirty="0"/>
              <a:t>非法删除位置</a:t>
            </a:r>
            <a:r>
              <a:rPr lang="en-US" altLang="zh-CN" sz="9600" dirty="0"/>
              <a:t>!\</a:t>
            </a:r>
            <a:r>
              <a:rPr lang="en-US" altLang="zh-CN" sz="9600" dirty="0" err="1"/>
              <a:t>n”;return</a:t>
            </a:r>
            <a:r>
              <a:rPr lang="en-US" altLang="zh-CN" sz="9600" dirty="0"/>
              <a:t> 0;}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for(j=i+1;j&lt;=L−&gt;</a:t>
            </a:r>
            <a:r>
              <a:rPr lang="en-US" altLang="zh-CN" sz="9600" dirty="0" err="1"/>
              <a:t>n;j</a:t>
            </a:r>
            <a:r>
              <a:rPr lang="en-US" altLang="zh-CN" sz="9600" dirty="0"/>
              <a:t>++)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       L−&gt;data[</a:t>
            </a:r>
            <a:r>
              <a:rPr lang="en-US" altLang="zh-CN" sz="9600" b="1" dirty="0">
                <a:solidFill>
                  <a:srgbClr val="FF0000"/>
                </a:solidFill>
              </a:rPr>
              <a:t>j−2</a:t>
            </a:r>
            <a:r>
              <a:rPr lang="en-US" altLang="zh-CN" sz="9600" dirty="0"/>
              <a:t>]=L−&gt;data[</a:t>
            </a:r>
            <a:r>
              <a:rPr lang="en-US" altLang="zh-CN" sz="9600" b="1" dirty="0">
                <a:solidFill>
                  <a:srgbClr val="FF0000"/>
                </a:solidFill>
              </a:rPr>
              <a:t>j−1</a:t>
            </a:r>
            <a:r>
              <a:rPr lang="en-US" altLang="zh-CN" sz="9600" dirty="0"/>
              <a:t>];	</a:t>
            </a:r>
            <a:r>
              <a:rPr lang="en-US" altLang="zh-CN" sz="9600" dirty="0">
                <a:solidFill>
                  <a:srgbClr val="008000"/>
                </a:solidFill>
              </a:rPr>
              <a:t>//</a:t>
            </a:r>
            <a:r>
              <a:rPr lang="zh-CN" altLang="en-US" sz="9600" dirty="0">
                <a:solidFill>
                  <a:srgbClr val="008000"/>
                </a:solidFill>
              </a:rPr>
              <a:t>结点前移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zh-CN" altLang="en-US" sz="9600" dirty="0"/>
              <a:t>  </a:t>
            </a:r>
            <a:r>
              <a:rPr lang="en-US" altLang="zh-CN" sz="9600" dirty="0"/>
              <a:t>L−&gt;n−−;					</a:t>
            </a:r>
            <a:r>
              <a:rPr lang="en-US" altLang="zh-CN" sz="9600" dirty="0">
                <a:solidFill>
                  <a:srgbClr val="008000"/>
                </a:solidFill>
              </a:rPr>
              <a:t>//</a:t>
            </a:r>
            <a:r>
              <a:rPr lang="zh-CN" altLang="en-US" sz="9600" dirty="0">
                <a:solidFill>
                  <a:srgbClr val="008000"/>
                </a:solidFill>
              </a:rPr>
              <a:t>修改表长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zh-CN" altLang="en-US" sz="9600" dirty="0"/>
              <a:t>  </a:t>
            </a:r>
            <a:r>
              <a:rPr lang="en-US" altLang="zh-CN" sz="9600" dirty="0"/>
              <a:t>return 1;					</a:t>
            </a:r>
            <a:r>
              <a:rPr lang="en-US" altLang="zh-CN" sz="9600" dirty="0">
                <a:solidFill>
                  <a:srgbClr val="008000"/>
                </a:solidFill>
              </a:rPr>
              <a:t>//</a:t>
            </a:r>
            <a:r>
              <a:rPr lang="zh-CN" altLang="en-US" sz="9600" dirty="0">
                <a:solidFill>
                  <a:srgbClr val="008000"/>
                </a:solidFill>
              </a:rPr>
              <a:t>删除成功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9600" dirty="0"/>
              <a:t>}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3383756" y="1143000"/>
            <a:ext cx="2376488" cy="503238"/>
          </a:xfrm>
          <a:prstGeom prst="wedgeRoundRectCallout">
            <a:avLst>
              <a:gd name="adj1" fmla="val -62341"/>
              <a:gd name="adj2" fmla="val 5741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注意，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从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到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52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时间复杂度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）在长度为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的顺序表中删除数据，时间复杂度与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有关</a:t>
            </a: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）寻找基本语句</a:t>
            </a: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）计算基本语句的执行次数</a:t>
            </a:r>
            <a:endParaRPr lang="en-US" altLang="zh-CN" dirty="0">
              <a:latin typeface="+mn-ea"/>
            </a:endParaRPr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sz="3200" dirty="0">
                <a:latin typeface="+mn-ea"/>
              </a:rPr>
              <a:t>T(n)=n-</a:t>
            </a:r>
            <a:r>
              <a:rPr lang="en-US" altLang="zh-CN" sz="3200" b="1" dirty="0" err="1">
                <a:solidFill>
                  <a:srgbClr val="FF0000"/>
                </a:solidFill>
                <a:latin typeface="+mn-ea"/>
              </a:rPr>
              <a:t>i</a:t>
            </a:r>
            <a:endParaRPr lang="zh-CN" altLang="en-US" sz="3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750" y="3141935"/>
            <a:ext cx="8135938" cy="954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altLang="zh-CN" sz="2800" dirty="0">
                <a:latin typeface="+mn-lt"/>
              </a:rPr>
              <a:t>for(j=i+1;j&lt;=L−&gt;n;j++)</a:t>
            </a:r>
          </a:p>
          <a:p>
            <a:pPr>
              <a:defRPr/>
            </a:pPr>
            <a:r>
              <a:rPr lang="pt-BR" altLang="zh-CN" sz="2800" dirty="0">
                <a:latin typeface="+mn-lt"/>
              </a:rPr>
              <a:t>    </a:t>
            </a:r>
            <a:r>
              <a:rPr lang="pt-BR" altLang="zh-CN" sz="2800" b="1" dirty="0">
                <a:solidFill>
                  <a:srgbClr val="FF0000"/>
                </a:solidFill>
                <a:latin typeface="+mn-lt"/>
              </a:rPr>
              <a:t>L−&gt;data[j−2]=L−&gt;data[j−1];</a:t>
            </a:r>
            <a:r>
              <a:rPr lang="en-US" altLang="zh-CN" sz="2800" dirty="0">
                <a:latin typeface="+mn-lt"/>
              </a:rPr>
              <a:t>	</a:t>
            </a:r>
            <a:endParaRPr lang="zh-CN" alt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35488" y="5734323"/>
            <a:ext cx="3636962" cy="935037"/>
          </a:xfrm>
          <a:prstGeom prst="wedgeRoundRectCallout">
            <a:avLst>
              <a:gd name="adj1" fmla="val -29787"/>
              <a:gd name="adj2" fmla="val -8303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与要删除的位置有关</a:t>
            </a:r>
          </a:p>
        </p:txBody>
      </p:sp>
    </p:spTree>
    <p:extLst>
      <p:ext uri="{BB962C8B-B14F-4D97-AF65-F5344CB8AC3E}">
        <p14:creationId xmlns:p14="http://schemas.microsoft.com/office/powerpoint/2010/main" val="31828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sz="3200" dirty="0">
                <a:latin typeface="+mn-ea"/>
              </a:rPr>
              <a:t>T(n)=n-</a:t>
            </a:r>
            <a:r>
              <a:rPr lang="en-US" altLang="zh-CN" sz="3200" b="1" dirty="0" err="1">
                <a:solidFill>
                  <a:srgbClr val="FF0000"/>
                </a:solidFill>
                <a:latin typeface="+mn-ea"/>
              </a:rPr>
              <a:t>i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最好情况：</a:t>
            </a:r>
            <a:r>
              <a:rPr lang="en-US" altLang="zh-CN" dirty="0">
                <a:latin typeface="+mn-ea"/>
              </a:rPr>
              <a:t>T(n)</a:t>
            </a:r>
            <a:r>
              <a:rPr lang="zh-CN" altLang="en-US" dirty="0">
                <a:latin typeface="+mn-ea"/>
              </a:rPr>
              <a:t>最小，此时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取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，即当删除位置是顺序表尾时，算法达到最好情况，</a:t>
            </a:r>
            <a:r>
              <a:rPr lang="en-US" altLang="zh-CN" dirty="0" err="1">
                <a:latin typeface="+mn-ea"/>
              </a:rPr>
              <a:t>T</a:t>
            </a:r>
            <a:r>
              <a:rPr lang="en-US" altLang="zh-CN" baseline="-25000" dirty="0" err="1">
                <a:latin typeface="+mn-ea"/>
              </a:rPr>
              <a:t>Best</a:t>
            </a:r>
            <a:r>
              <a:rPr lang="en-US" altLang="zh-CN" dirty="0">
                <a:latin typeface="+mn-ea"/>
              </a:rPr>
              <a:t>(n)=0=O(1)</a:t>
            </a:r>
          </a:p>
          <a:p>
            <a:pPr>
              <a:defRPr/>
            </a:pP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最坏情况：</a:t>
            </a:r>
            <a:r>
              <a:rPr lang="en-US" altLang="zh-CN" dirty="0">
                <a:latin typeface="+mn-ea"/>
              </a:rPr>
              <a:t>T(n)</a:t>
            </a:r>
            <a:r>
              <a:rPr lang="zh-CN" altLang="en-US" dirty="0">
                <a:latin typeface="+mn-ea"/>
              </a:rPr>
              <a:t>最大，此时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取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，即当删除位置是顺序表头时，算法达到最坏情况，</a:t>
            </a:r>
            <a:r>
              <a:rPr lang="en-US" altLang="zh-CN" dirty="0" err="1">
                <a:latin typeface="+mn-ea"/>
              </a:rPr>
              <a:t>T</a:t>
            </a:r>
            <a:r>
              <a:rPr lang="en-US" altLang="zh-CN" baseline="-25000" dirty="0" err="1">
                <a:latin typeface="+mn-ea"/>
              </a:rPr>
              <a:t>Worst</a:t>
            </a:r>
            <a:r>
              <a:rPr lang="en-US" altLang="zh-CN" dirty="0">
                <a:latin typeface="+mn-ea"/>
              </a:rPr>
              <a:t>(n)=n-1=O(n)</a:t>
            </a:r>
          </a:p>
          <a:p>
            <a:pPr>
              <a:defRPr/>
            </a:pP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平均情况：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</a:rPr>
              <a:t>将不同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得到的</a:t>
            </a:r>
            <a:r>
              <a:rPr lang="en-US" altLang="zh-CN" dirty="0">
                <a:latin typeface="+mn-ea"/>
              </a:rPr>
              <a:t>T(n)</a:t>
            </a:r>
            <a:r>
              <a:rPr lang="zh-CN" altLang="en-US" dirty="0">
                <a:latin typeface="+mn-ea"/>
              </a:rPr>
              <a:t>累加后取平均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A19964F-62C7-458A-9C38-496B08B5B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640058"/>
              </p:ext>
            </p:extLst>
          </p:nvPr>
        </p:nvGraphicFramePr>
        <p:xfrm>
          <a:off x="1657350" y="5445125"/>
          <a:ext cx="58769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2869920" imgH="457200" progId="Equation.DSMT4">
                  <p:embed/>
                </p:oleObj>
              </mc:Choice>
              <mc:Fallback>
                <p:oleObj name="Equation" r:id="rId3" imgW="2869920" imgH="457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CE219CD-65E0-410C-8154-70FE7CD467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7350" y="5445125"/>
                        <a:ext cx="58769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36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三、定位运算</a:t>
            </a:r>
            <a:endParaRPr lang="en-US" altLang="zh-CN" dirty="0">
              <a:solidFill>
                <a:srgbClr val="FF0000"/>
              </a:solidFill>
            </a:endParaRPr>
          </a:p>
          <a:p>
            <a:pPr marL="365125" indent="-365125">
              <a:buFont typeface="Wingdings 3" pitchFamily="18" charset="2"/>
              <a:buNone/>
              <a:defRPr/>
            </a:pPr>
            <a:r>
              <a:rPr lang="en-US" altLang="zh-CN" dirty="0"/>
              <a:t>  Locate(</a:t>
            </a:r>
            <a:r>
              <a:rPr lang="en-US" altLang="zh-CN" dirty="0" err="1"/>
              <a:t>L,x</a:t>
            </a:r>
            <a:r>
              <a:rPr lang="en-US" altLang="zh-CN" dirty="0"/>
              <a:t>)</a:t>
            </a:r>
            <a:r>
              <a:rPr lang="zh-CN" altLang="en-US" dirty="0"/>
              <a:t>表示寻找顺序表</a:t>
            </a:r>
            <a:r>
              <a:rPr lang="en-US" altLang="zh-CN" dirty="0"/>
              <a:t>L</a:t>
            </a:r>
            <a:r>
              <a:rPr lang="zh-CN" altLang="en-US" dirty="0"/>
              <a:t>中值为</a:t>
            </a:r>
            <a:r>
              <a:rPr lang="en-US" altLang="zh-CN" dirty="0"/>
              <a:t>x</a:t>
            </a:r>
            <a:r>
              <a:rPr lang="zh-CN" altLang="en-US" dirty="0"/>
              <a:t>的元素位置</a:t>
            </a:r>
            <a:endParaRPr lang="en-US" altLang="zh-CN" dirty="0"/>
          </a:p>
          <a:p>
            <a:pPr marL="365125" indent="-365125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假如顺序表第</a:t>
            </a:r>
            <a:r>
              <a:rPr lang="en-US" altLang="zh-CN" dirty="0" err="1"/>
              <a:t>i</a:t>
            </a:r>
            <a:r>
              <a:rPr lang="zh-CN" altLang="en-US" dirty="0"/>
              <a:t>个位置上的值为</a:t>
            </a:r>
            <a:r>
              <a:rPr lang="en-US" altLang="zh-CN" dirty="0"/>
              <a:t>x</a:t>
            </a:r>
          </a:p>
          <a:p>
            <a:pPr marL="365125" indent="-365125" algn="ctr">
              <a:buFont typeface="Wingdings 3" pitchFamily="18" charset="2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/>
              <a:t>L=(a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,…,a</a:t>
            </a:r>
            <a:r>
              <a:rPr lang="en-US" altLang="zh-CN" baseline="-25000" dirty="0"/>
              <a:t>i-1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,a</a:t>
            </a:r>
            <a:r>
              <a:rPr lang="en-US" altLang="zh-CN" baseline="-25000" dirty="0"/>
              <a:t>i+1</a:t>
            </a:r>
            <a:r>
              <a:rPr lang="en-US" altLang="zh-CN" dirty="0"/>
              <a:t>,…, 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pPr marL="365125" indent="0">
              <a:buFont typeface="Wingdings 3" pitchFamily="18" charset="2"/>
              <a:buNone/>
              <a:defRPr/>
            </a:pPr>
            <a:r>
              <a:rPr lang="zh-CN" altLang="en-US" dirty="0"/>
              <a:t>执行完</a:t>
            </a:r>
            <a:r>
              <a:rPr lang="en-US" altLang="zh-CN" dirty="0"/>
              <a:t>Locate(</a:t>
            </a:r>
            <a:r>
              <a:rPr lang="en-US" altLang="zh-CN" dirty="0" err="1"/>
              <a:t>L,x</a:t>
            </a:r>
            <a:r>
              <a:rPr lang="en-US" altLang="zh-CN" dirty="0"/>
              <a:t>)</a:t>
            </a:r>
            <a:r>
              <a:rPr lang="zh-CN" altLang="en-US" dirty="0"/>
              <a:t>后，得到返回值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"/>
              <a:defRPr/>
            </a:pPr>
            <a:r>
              <a:rPr lang="zh-CN" altLang="en-US" dirty="0"/>
              <a:t>特别地，若</a:t>
            </a:r>
            <a:r>
              <a:rPr lang="en-US" altLang="zh-CN" dirty="0"/>
              <a:t>x</a:t>
            </a:r>
            <a:r>
              <a:rPr lang="zh-CN" altLang="en-US" dirty="0"/>
              <a:t>不在顺序表中，返回</a:t>
            </a:r>
            <a:r>
              <a:rPr lang="en-US" altLang="zh-CN" dirty="0"/>
              <a:t>0</a:t>
            </a:r>
            <a:r>
              <a:rPr lang="zh-CN" altLang="en-US" dirty="0"/>
              <a:t>，表示定位失败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实现思路（顺序查找）：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  </a:t>
            </a:r>
            <a:r>
              <a:rPr lang="en-US" altLang="zh-CN" dirty="0"/>
              <a:t>for </a:t>
            </a:r>
            <a:r>
              <a:rPr lang="zh-CN" altLang="en-US" dirty="0"/>
              <a:t>顺序表中每一个元素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if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 == k  return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return 0;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5436096" y="4005263"/>
            <a:ext cx="2016125" cy="431800"/>
          </a:xfrm>
          <a:prstGeom prst="wedgeRoundRectCallout">
            <a:avLst>
              <a:gd name="adj1" fmla="val -42942"/>
              <a:gd name="adj2" fmla="val -9634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为什么是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3774" y="5085184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返回的是第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个位置</a:t>
            </a:r>
          </a:p>
        </p:txBody>
      </p:sp>
      <p:sp>
        <p:nvSpPr>
          <p:cNvPr id="5" name="下箭头 4"/>
          <p:cNvSpPr/>
          <p:nvPr/>
        </p:nvSpPr>
        <p:spPr>
          <a:xfrm>
            <a:off x="6156126" y="4581128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具体算法</a:t>
            </a:r>
            <a:endParaRPr lang="en-US" altLang="zh-CN" dirty="0"/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locate(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L,datatype</a:t>
            </a:r>
            <a:r>
              <a:rPr lang="en-US" altLang="zh-CN" sz="2400" dirty="0"/>
              <a:t> x) {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	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记录当前元素位置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	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注意，从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开始</a:t>
            </a:r>
            <a:r>
              <a:rPr lang="en-US" altLang="zh-CN" sz="2400" dirty="0"/>
              <a:t>	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  while(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&lt;=L−&gt;n &amp;&amp; L−&gt;data[</a:t>
            </a:r>
            <a:r>
              <a:rPr lang="en-US" altLang="zh-CN" sz="2400" b="1" dirty="0">
                <a:solidFill>
                  <a:srgbClr val="FF0000"/>
                </a:solidFill>
              </a:rPr>
              <a:t>i−1</a:t>
            </a:r>
            <a:r>
              <a:rPr lang="en-US" altLang="zh-CN" sz="2400" dirty="0"/>
              <a:t>]!=x)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</a:t>
            </a: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循环检查每一个元素，直到找到待查元素或检查完毕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365125" indent="0">
              <a:lnSpc>
                <a:spcPts val="2500"/>
              </a:lnSpc>
              <a:buFont typeface="Wingdings 3" pitchFamily="18" charset="2"/>
              <a:buNone/>
              <a:defRPr/>
            </a:pPr>
            <a:endParaRPr lang="en-US" altLang="zh-CN" sz="2400" dirty="0"/>
          </a:p>
          <a:p>
            <a:pPr marL="365125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&lt;=L−&gt;n) return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	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若</a:t>
            </a:r>
            <a:r>
              <a:rPr lang="en-US" altLang="zh-CN" sz="2400" dirty="0" err="1">
                <a:solidFill>
                  <a:srgbClr val="008000"/>
                </a:solidFill>
              </a:rPr>
              <a:t>i</a:t>
            </a:r>
            <a:r>
              <a:rPr lang="zh-CN" altLang="en-US" sz="2400" dirty="0">
                <a:solidFill>
                  <a:srgbClr val="008000"/>
                </a:solidFill>
              </a:rPr>
              <a:t>没超出线性表长度，则表示找到待查元素，返回其位置为</a:t>
            </a:r>
            <a:r>
              <a:rPr lang="en-US" altLang="zh-CN" sz="2400" dirty="0" err="1">
                <a:solidFill>
                  <a:srgbClr val="008000"/>
                </a:solidFill>
              </a:rPr>
              <a:t>i</a:t>
            </a:r>
            <a:endParaRPr lang="zh-CN" altLang="en-US" sz="2400" dirty="0">
              <a:solidFill>
                <a:srgbClr val="008000"/>
              </a:solidFill>
            </a:endParaRP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zh-CN" altLang="en-US" sz="2400" dirty="0"/>
              <a:t>  </a:t>
            </a:r>
            <a:endParaRPr lang="en-US" altLang="zh-CN" sz="2400" dirty="0"/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  else return 0;</a:t>
            </a:r>
            <a:r>
              <a:rPr lang="zh-CN" altLang="en-US" sz="2400" dirty="0"/>
              <a:t>　　　　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否则，表示没找到，返回</a:t>
            </a:r>
            <a:r>
              <a:rPr lang="en-US" altLang="zh-CN" sz="2400" dirty="0">
                <a:solidFill>
                  <a:srgbClr val="008000"/>
                </a:solidFill>
              </a:rPr>
              <a:t>0</a:t>
            </a:r>
            <a:endParaRPr lang="zh-CN" altLang="en-US" sz="2400" dirty="0">
              <a:solidFill>
                <a:srgbClr val="008000"/>
              </a:solidFill>
            </a:endParaRPr>
          </a:p>
          <a:p>
            <a:pPr marL="0" indent="0">
              <a:lnSpc>
                <a:spcPts val="25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}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78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线性表的基本概念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什么是线性表？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数据元素一个接一个地排列的结构，其中，数据元素可以是任意数据类型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）英文字母表</a:t>
            </a:r>
            <a:r>
              <a:rPr lang="en-US" altLang="zh-CN" dirty="0"/>
              <a:t>(A,B,C,…,Z)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）一个三角形的顶点集</a:t>
            </a:r>
            <a:r>
              <a:rPr lang="en-US" altLang="zh-CN" dirty="0"/>
              <a:t>((x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1</a:t>
            </a:r>
            <a:r>
              <a:rPr lang="en-US" altLang="zh-CN" dirty="0"/>
              <a:t>),(x</a:t>
            </a:r>
            <a:r>
              <a:rPr lang="en-US" altLang="zh-CN" baseline="-25000" dirty="0"/>
              <a:t>2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),(x</a:t>
            </a:r>
            <a:r>
              <a:rPr lang="en-US" altLang="zh-CN" baseline="-25000" dirty="0"/>
              <a:t>3</a:t>
            </a:r>
            <a:r>
              <a:rPr lang="en-US" altLang="zh-CN" dirty="0"/>
              <a:t>,y</a:t>
            </a:r>
            <a:r>
              <a:rPr lang="en-US" altLang="zh-CN" baseline="-25000" dirty="0"/>
              <a:t>3</a:t>
            </a:r>
            <a:r>
              <a:rPr lang="en-US" altLang="zh-CN" dirty="0"/>
              <a:t>))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）学生成绩表</a:t>
            </a:r>
          </a:p>
        </p:txBody>
      </p:sp>
      <p:sp>
        <p:nvSpPr>
          <p:cNvPr id="9" name="等腰三角形 8"/>
          <p:cNvSpPr/>
          <p:nvPr/>
        </p:nvSpPr>
        <p:spPr>
          <a:xfrm>
            <a:off x="6548438" y="2549525"/>
            <a:ext cx="1008062" cy="115252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69" name="TextBox 9"/>
          <p:cNvSpPr txBox="1">
            <a:spLocks noChangeArrowheads="1"/>
          </p:cNvSpPr>
          <p:nvPr/>
        </p:nvSpPr>
        <p:spPr bwMode="auto">
          <a:xfrm>
            <a:off x="7053263" y="2319338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(x</a:t>
            </a:r>
            <a:r>
              <a:rPr lang="en-US" altLang="zh-CN" sz="2400" baseline="-25000"/>
              <a:t>1</a:t>
            </a:r>
            <a:r>
              <a:rPr lang="en-US" altLang="zh-CN" sz="2400"/>
              <a:t>,y</a:t>
            </a:r>
            <a:r>
              <a:rPr lang="en-US" altLang="zh-CN" sz="2400" baseline="-25000"/>
              <a:t>1</a:t>
            </a:r>
            <a:r>
              <a:rPr lang="en-US" altLang="zh-CN" sz="2400"/>
              <a:t>)</a:t>
            </a:r>
            <a:endParaRPr lang="zh-CN" altLang="en-US" sz="2400"/>
          </a:p>
        </p:txBody>
      </p:sp>
      <p:sp>
        <p:nvSpPr>
          <p:cNvPr id="11270" name="TextBox 10"/>
          <p:cNvSpPr txBox="1">
            <a:spLocks noChangeArrowheads="1"/>
          </p:cNvSpPr>
          <p:nvPr/>
        </p:nvSpPr>
        <p:spPr bwMode="auto">
          <a:xfrm>
            <a:off x="7532688" y="3255963"/>
            <a:ext cx="927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(x</a:t>
            </a:r>
            <a:r>
              <a:rPr lang="en-US" altLang="zh-CN" sz="2400" baseline="-25000"/>
              <a:t>2</a:t>
            </a:r>
            <a:r>
              <a:rPr lang="en-US" altLang="zh-CN" sz="2400"/>
              <a:t>,y</a:t>
            </a:r>
            <a:r>
              <a:rPr lang="en-US" altLang="zh-CN" sz="2400" baseline="-25000"/>
              <a:t>2</a:t>
            </a:r>
            <a:r>
              <a:rPr lang="en-US" altLang="zh-CN" sz="2400"/>
              <a:t>)</a:t>
            </a:r>
            <a:endParaRPr lang="zh-CN" altLang="en-US" sz="2400"/>
          </a:p>
        </p:txBody>
      </p:sp>
      <p:sp>
        <p:nvSpPr>
          <p:cNvPr id="11271" name="TextBox 11"/>
          <p:cNvSpPr txBox="1">
            <a:spLocks noChangeArrowheads="1"/>
          </p:cNvSpPr>
          <p:nvPr/>
        </p:nvSpPr>
        <p:spPr bwMode="auto">
          <a:xfrm>
            <a:off x="5654675" y="3255963"/>
            <a:ext cx="928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(x</a:t>
            </a:r>
            <a:r>
              <a:rPr lang="en-US" altLang="zh-CN" sz="2400" baseline="-25000"/>
              <a:t>3</a:t>
            </a:r>
            <a:r>
              <a:rPr lang="en-US" altLang="zh-CN" sz="2400"/>
              <a:t>,y</a:t>
            </a:r>
            <a:r>
              <a:rPr lang="en-US" altLang="zh-CN" sz="2400" baseline="-25000"/>
              <a:t>3</a:t>
            </a:r>
            <a:r>
              <a:rPr lang="en-US" altLang="zh-CN" sz="2400"/>
              <a:t>)</a:t>
            </a:r>
            <a:endParaRPr lang="zh-CN" altLang="en-US" sz="2400"/>
          </a:p>
        </p:txBody>
      </p:sp>
      <p:grpSp>
        <p:nvGrpSpPr>
          <p:cNvPr id="11272" name="组合 27"/>
          <p:cNvGrpSpPr>
            <a:grpSpLocks/>
          </p:cNvGrpSpPr>
          <p:nvPr/>
        </p:nvGrpSpPr>
        <p:grpSpPr bwMode="auto">
          <a:xfrm>
            <a:off x="923925" y="4941888"/>
            <a:ext cx="7177088" cy="1652587"/>
            <a:chOff x="685800" y="2143125"/>
            <a:chExt cx="7177088" cy="1652588"/>
          </a:xfrm>
        </p:grpSpPr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1882775" y="2143125"/>
              <a:ext cx="1563688" cy="54768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姓   名</a:t>
              </a:r>
            </a:p>
          </p:txBody>
        </p:sp>
        <p:sp>
          <p:nvSpPr>
            <p:cNvPr id="11274" name="Text Box 7"/>
            <p:cNvSpPr txBox="1">
              <a:spLocks noChangeArrowheads="1"/>
            </p:cNvSpPr>
            <p:nvPr/>
          </p:nvSpPr>
          <p:spPr bwMode="auto">
            <a:xfrm>
              <a:off x="5470525" y="2143125"/>
              <a:ext cx="1196975" cy="54768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英语</a:t>
              </a:r>
            </a:p>
          </p:txBody>
        </p:sp>
        <p:sp>
          <p:nvSpPr>
            <p:cNvPr id="11275" name="Text Box 8"/>
            <p:cNvSpPr txBox="1">
              <a:spLocks noChangeArrowheads="1"/>
            </p:cNvSpPr>
            <p:nvPr/>
          </p:nvSpPr>
          <p:spPr bwMode="auto">
            <a:xfrm>
              <a:off x="3446463" y="2143125"/>
              <a:ext cx="2024062" cy="54768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数据结构</a:t>
              </a:r>
            </a:p>
          </p:txBody>
        </p:sp>
        <p:sp>
          <p:nvSpPr>
            <p:cNvPr id="11276" name="Text Box 9"/>
            <p:cNvSpPr txBox="1">
              <a:spLocks noChangeArrowheads="1"/>
            </p:cNvSpPr>
            <p:nvPr/>
          </p:nvSpPr>
          <p:spPr bwMode="auto">
            <a:xfrm>
              <a:off x="6667500" y="2143125"/>
              <a:ext cx="1195388" cy="54768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高数</a:t>
              </a:r>
            </a:p>
          </p:txBody>
        </p:sp>
        <p:sp>
          <p:nvSpPr>
            <p:cNvPr id="11277" name="Text Box 10"/>
            <p:cNvSpPr txBox="1">
              <a:spLocks noChangeArrowheads="1"/>
            </p:cNvSpPr>
            <p:nvPr/>
          </p:nvSpPr>
          <p:spPr bwMode="auto">
            <a:xfrm>
              <a:off x="685800" y="2143125"/>
              <a:ext cx="1196975" cy="54768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学号</a:t>
              </a:r>
            </a:p>
          </p:txBody>
        </p:sp>
        <p:sp>
          <p:nvSpPr>
            <p:cNvPr id="11278" name="Text Box 11"/>
            <p:cNvSpPr txBox="1">
              <a:spLocks noChangeArrowheads="1"/>
            </p:cNvSpPr>
            <p:nvPr/>
          </p:nvSpPr>
          <p:spPr bwMode="auto">
            <a:xfrm>
              <a:off x="1882775" y="2695575"/>
              <a:ext cx="1563688" cy="547688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丁一</a:t>
              </a:r>
            </a:p>
          </p:txBody>
        </p:sp>
        <p:sp>
          <p:nvSpPr>
            <p:cNvPr id="11279" name="Text Box 12"/>
            <p:cNvSpPr txBox="1">
              <a:spLocks noChangeArrowheads="1"/>
            </p:cNvSpPr>
            <p:nvPr/>
          </p:nvSpPr>
          <p:spPr bwMode="auto">
            <a:xfrm>
              <a:off x="5470525" y="2695575"/>
              <a:ext cx="1196975" cy="547688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1280" name="Text Box 13"/>
            <p:cNvSpPr txBox="1">
              <a:spLocks noChangeArrowheads="1"/>
            </p:cNvSpPr>
            <p:nvPr/>
          </p:nvSpPr>
          <p:spPr bwMode="auto">
            <a:xfrm>
              <a:off x="3446463" y="2695575"/>
              <a:ext cx="2024062" cy="547688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1281" name="Text Box 14"/>
            <p:cNvSpPr txBox="1">
              <a:spLocks noChangeArrowheads="1"/>
            </p:cNvSpPr>
            <p:nvPr/>
          </p:nvSpPr>
          <p:spPr bwMode="auto">
            <a:xfrm>
              <a:off x="6667500" y="2695575"/>
              <a:ext cx="1195388" cy="547688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87</a:t>
              </a:r>
            </a:p>
          </p:txBody>
        </p:sp>
        <p:sp>
          <p:nvSpPr>
            <p:cNvPr id="11282" name="Text Box 15"/>
            <p:cNvSpPr txBox="1">
              <a:spLocks noChangeArrowheads="1"/>
            </p:cNvSpPr>
            <p:nvPr/>
          </p:nvSpPr>
          <p:spPr bwMode="auto">
            <a:xfrm>
              <a:off x="685800" y="2695575"/>
              <a:ext cx="1196975" cy="547688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0101</a:t>
              </a:r>
            </a:p>
          </p:txBody>
        </p:sp>
        <p:sp>
          <p:nvSpPr>
            <p:cNvPr id="11283" name="Text Box 16"/>
            <p:cNvSpPr txBox="1">
              <a:spLocks noChangeArrowheads="1"/>
            </p:cNvSpPr>
            <p:nvPr/>
          </p:nvSpPr>
          <p:spPr bwMode="auto">
            <a:xfrm>
              <a:off x="1882775" y="3248025"/>
              <a:ext cx="1563688" cy="547688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</a:rPr>
                <a:t>李二</a:t>
              </a:r>
            </a:p>
          </p:txBody>
        </p:sp>
        <p:sp>
          <p:nvSpPr>
            <p:cNvPr id="11284" name="Text Box 17"/>
            <p:cNvSpPr txBox="1">
              <a:spLocks noChangeArrowheads="1"/>
            </p:cNvSpPr>
            <p:nvPr/>
          </p:nvSpPr>
          <p:spPr bwMode="auto">
            <a:xfrm>
              <a:off x="5470525" y="3248025"/>
              <a:ext cx="1196975" cy="547688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87</a:t>
              </a:r>
            </a:p>
          </p:txBody>
        </p:sp>
        <p:sp>
          <p:nvSpPr>
            <p:cNvPr id="11285" name="Text Box 18"/>
            <p:cNvSpPr txBox="1">
              <a:spLocks noChangeArrowheads="1"/>
            </p:cNvSpPr>
            <p:nvPr/>
          </p:nvSpPr>
          <p:spPr bwMode="auto">
            <a:xfrm>
              <a:off x="3446463" y="3248025"/>
              <a:ext cx="2024062" cy="547688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11286" name="Text Box 19"/>
            <p:cNvSpPr txBox="1">
              <a:spLocks noChangeArrowheads="1"/>
            </p:cNvSpPr>
            <p:nvPr/>
          </p:nvSpPr>
          <p:spPr bwMode="auto">
            <a:xfrm>
              <a:off x="6667500" y="3248025"/>
              <a:ext cx="1195388" cy="547688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1287" name="Text Box 20"/>
            <p:cNvSpPr txBox="1">
              <a:spLocks noChangeArrowheads="1"/>
            </p:cNvSpPr>
            <p:nvPr/>
          </p:nvSpPr>
          <p:spPr bwMode="auto">
            <a:xfrm>
              <a:off x="685800" y="3248025"/>
              <a:ext cx="1196975" cy="547688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0102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847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时间复杂度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）在长度为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的顺序表中定位数据，时间复杂度与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有关</a:t>
            </a: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）寻找基本语句</a:t>
            </a: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latin typeface="+mn-ea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）计算基本语句的执行次数</a:t>
            </a:r>
            <a:endParaRPr lang="en-US" altLang="zh-CN" dirty="0">
              <a:latin typeface="+mn-ea"/>
            </a:endParaRPr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sz="3200" dirty="0">
                <a:latin typeface="+mn-ea"/>
              </a:rPr>
              <a:t>T(n)=</a:t>
            </a:r>
            <a:r>
              <a:rPr lang="en-US" altLang="zh-CN" sz="3200" b="1" dirty="0" err="1">
                <a:solidFill>
                  <a:srgbClr val="FF0000"/>
                </a:solidFill>
                <a:latin typeface="+mn-ea"/>
              </a:rPr>
              <a:t>i</a:t>
            </a:r>
            <a:endParaRPr lang="zh-CN" altLang="en-US" sz="3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750" y="3302595"/>
            <a:ext cx="8135938" cy="522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nn-NO" altLang="zh-CN" sz="2800" dirty="0">
                <a:latin typeface="+mn-lt"/>
              </a:rPr>
              <a:t>while(i&lt;=L−&gt;n &amp;&amp; L−&gt;data[i−1]!=x) </a:t>
            </a:r>
            <a:r>
              <a:rPr lang="nn-NO" altLang="zh-CN" sz="2800" b="1" dirty="0">
                <a:solidFill>
                  <a:srgbClr val="FF0000"/>
                </a:solidFill>
                <a:latin typeface="+mn-lt"/>
              </a:rPr>
              <a:t>i++</a:t>
            </a:r>
            <a:r>
              <a:rPr lang="nn-NO" altLang="zh-CN" sz="2800" dirty="0">
                <a:latin typeface="+mn-lt"/>
              </a:rPr>
              <a:t>;</a:t>
            </a:r>
            <a:endParaRPr lang="zh-CN" alt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208463" y="5661620"/>
            <a:ext cx="4464050" cy="647700"/>
          </a:xfrm>
          <a:prstGeom prst="wedgeRoundRectCallout">
            <a:avLst>
              <a:gd name="adj1" fmla="val -29787"/>
              <a:gd name="adj2" fmla="val -8303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与待查元素所在位置有关</a:t>
            </a:r>
          </a:p>
        </p:txBody>
      </p:sp>
    </p:spTree>
    <p:extLst>
      <p:ext uri="{BB962C8B-B14F-4D97-AF65-F5344CB8AC3E}">
        <p14:creationId xmlns:p14="http://schemas.microsoft.com/office/powerpoint/2010/main" val="388982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sz="3200" dirty="0">
                <a:latin typeface="+mn-ea"/>
              </a:rPr>
              <a:t>T(n)=</a:t>
            </a:r>
            <a:r>
              <a:rPr lang="en-US" altLang="zh-CN" sz="3200" b="1" dirty="0" err="1">
                <a:solidFill>
                  <a:srgbClr val="FF0000"/>
                </a:solidFill>
                <a:latin typeface="+mn-ea"/>
              </a:rPr>
              <a:t>i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最好情况：</a:t>
            </a:r>
            <a:r>
              <a:rPr lang="en-US" altLang="zh-CN" dirty="0">
                <a:latin typeface="+mn-ea"/>
              </a:rPr>
              <a:t>T(n)</a:t>
            </a:r>
            <a:r>
              <a:rPr lang="zh-CN" altLang="en-US" dirty="0">
                <a:latin typeface="+mn-ea"/>
              </a:rPr>
              <a:t>最小，此时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取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，即当待查元素为顺序首个，算法达到最好情况，</a:t>
            </a:r>
            <a:r>
              <a:rPr lang="en-US" altLang="zh-CN" dirty="0" err="1">
                <a:latin typeface="+mn-ea"/>
              </a:rPr>
              <a:t>T</a:t>
            </a:r>
            <a:r>
              <a:rPr lang="en-US" altLang="zh-CN" baseline="-25000" dirty="0" err="1">
                <a:latin typeface="+mn-ea"/>
              </a:rPr>
              <a:t>Best</a:t>
            </a:r>
            <a:r>
              <a:rPr lang="en-US" altLang="zh-CN" dirty="0">
                <a:latin typeface="+mn-ea"/>
              </a:rPr>
              <a:t>(n)=1=O(1)</a:t>
            </a:r>
          </a:p>
          <a:p>
            <a:pPr>
              <a:defRPr/>
            </a:pP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最坏情况：</a:t>
            </a:r>
            <a:r>
              <a:rPr lang="en-US" altLang="zh-CN" dirty="0">
                <a:latin typeface="+mn-ea"/>
              </a:rPr>
              <a:t>T(n)</a:t>
            </a:r>
            <a:r>
              <a:rPr lang="zh-CN" altLang="en-US" dirty="0">
                <a:latin typeface="+mn-ea"/>
              </a:rPr>
              <a:t>最大，此时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取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，即当待查元素为顺序最后一个，算法达到最坏情况，</a:t>
            </a:r>
            <a:r>
              <a:rPr lang="en-US" altLang="zh-CN" dirty="0" err="1">
                <a:latin typeface="+mn-ea"/>
              </a:rPr>
              <a:t>T</a:t>
            </a:r>
            <a:r>
              <a:rPr lang="en-US" altLang="zh-CN" baseline="-25000" dirty="0" err="1">
                <a:latin typeface="+mn-ea"/>
              </a:rPr>
              <a:t>Worst</a:t>
            </a:r>
            <a:r>
              <a:rPr lang="en-US" altLang="zh-CN" dirty="0">
                <a:latin typeface="+mn-ea"/>
              </a:rPr>
              <a:t>(n)=n=O(n)</a:t>
            </a:r>
          </a:p>
          <a:p>
            <a:pPr>
              <a:defRPr/>
            </a:pP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平均情况：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</a:rPr>
              <a:t>将不同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得到的</a:t>
            </a:r>
            <a:r>
              <a:rPr lang="en-US" altLang="zh-CN" dirty="0">
                <a:latin typeface="+mn-ea"/>
              </a:rPr>
              <a:t>T(n)</a:t>
            </a:r>
            <a:r>
              <a:rPr lang="zh-CN" altLang="en-US" dirty="0">
                <a:latin typeface="+mn-ea"/>
              </a:rPr>
              <a:t>累加后取平均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65B9969-5061-480A-9423-2C5653BC0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514606"/>
              </p:ext>
            </p:extLst>
          </p:nvPr>
        </p:nvGraphicFramePr>
        <p:xfrm>
          <a:off x="2008188" y="5470525"/>
          <a:ext cx="51752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2527200" imgH="431640" progId="Equation.DSMT4">
                  <p:embed/>
                </p:oleObj>
              </mc:Choice>
              <mc:Fallback>
                <p:oleObj name="Equation" r:id="rId3" imgW="2527200" imgH="4316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A19964F-62C7-458A-9C38-496B08B5B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8188" y="5470525"/>
                        <a:ext cx="5175250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45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顺序表的综合例子：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一、快速排序中的划分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问题描述：给定一个数字序列，将第一个元素作为轴值，将序列划分为左右两部分：左半部分的元素均比轴值小，右半部分的元素均比轴值大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4284663" y="4437063"/>
            <a:ext cx="574675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188" y="530066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177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方法一：删除插入法（将所有比轴值小的换到轴值前面）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k=1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用于记录轴值的位置</a:t>
            </a:r>
            <a:endParaRPr lang="en-US" altLang="zh-CN" dirty="0">
              <a:solidFill>
                <a:srgbClr val="008000"/>
              </a:solidFill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for </a:t>
            </a:r>
            <a:r>
              <a:rPr lang="zh-CN" altLang="en-US" dirty="0"/>
              <a:t>第二个元素开始的每一个元素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if a[</a:t>
            </a:r>
            <a:r>
              <a:rPr lang="en-US" altLang="zh-CN" dirty="0" err="1"/>
              <a:t>i</a:t>
            </a:r>
            <a:r>
              <a:rPr lang="en-US" altLang="zh-CN" dirty="0"/>
              <a:t>]&lt;a[k]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与轴值比较</a:t>
            </a:r>
            <a:endParaRPr lang="en-US" altLang="zh-CN" dirty="0">
              <a:solidFill>
                <a:srgbClr val="008000"/>
              </a:solidFill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{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   </a:t>
            </a:r>
            <a:r>
              <a:rPr lang="zh-CN" altLang="en-US" dirty="0"/>
              <a:t>提取第</a:t>
            </a:r>
            <a:r>
              <a:rPr lang="en-US" altLang="zh-CN" dirty="0" err="1"/>
              <a:t>i</a:t>
            </a:r>
            <a:r>
              <a:rPr lang="zh-CN" altLang="en-US" dirty="0"/>
              <a:t>个元素至</a:t>
            </a:r>
            <a:r>
              <a:rPr lang="en-US" altLang="zh-CN" dirty="0"/>
              <a:t>temp;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   </a:t>
            </a:r>
            <a:r>
              <a:rPr lang="zh-CN" altLang="en-US" dirty="0"/>
              <a:t>删除第</a:t>
            </a:r>
            <a:r>
              <a:rPr lang="en-US" altLang="zh-CN" dirty="0" err="1"/>
              <a:t>i</a:t>
            </a:r>
            <a:r>
              <a:rPr lang="zh-CN" altLang="en-US" dirty="0"/>
              <a:t>个元素；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   </a:t>
            </a:r>
            <a:r>
              <a:rPr lang="zh-CN" altLang="en-US" dirty="0"/>
              <a:t>将</a:t>
            </a:r>
            <a:r>
              <a:rPr lang="en-US" altLang="zh-CN" dirty="0"/>
              <a:t>temp</a:t>
            </a:r>
            <a:r>
              <a:rPr lang="zh-CN" altLang="en-US" dirty="0"/>
              <a:t>插入到第</a:t>
            </a:r>
            <a:r>
              <a:rPr lang="en-US" altLang="zh-CN" dirty="0"/>
              <a:t>k</a:t>
            </a:r>
            <a:r>
              <a:rPr lang="zh-CN" altLang="en-US" dirty="0"/>
              <a:t>个位置；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   k++ 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轴值位置后移</a:t>
            </a:r>
            <a:endParaRPr lang="en-US" altLang="zh-CN" dirty="0">
              <a:solidFill>
                <a:srgbClr val="008000"/>
              </a:solidFill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103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k=1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）比较</a:t>
            </a:r>
            <a:r>
              <a:rPr lang="en-US" altLang="zh-CN" dirty="0">
                <a:solidFill>
                  <a:srgbClr val="FF0000"/>
                </a:solidFill>
              </a:rPr>
              <a:t>23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zh-CN" altLang="en-US" dirty="0">
                <a:solidFill>
                  <a:srgbClr val="FF0000"/>
                </a:solidFill>
              </a:rPr>
              <a:t>，因为</a:t>
            </a:r>
            <a:r>
              <a:rPr lang="en-US" altLang="zh-CN" dirty="0">
                <a:solidFill>
                  <a:srgbClr val="FF0000"/>
                </a:solidFill>
              </a:rPr>
              <a:t>23&lt;40</a:t>
            </a:r>
            <a:r>
              <a:rPr lang="zh-CN" altLang="en-US" dirty="0">
                <a:solidFill>
                  <a:srgbClr val="FF0000"/>
                </a:solidFill>
              </a:rPr>
              <a:t>，执行</a:t>
            </a:r>
            <a:r>
              <a:rPr lang="en-US" altLang="zh-CN" dirty="0">
                <a:solidFill>
                  <a:srgbClr val="FF0000"/>
                </a:solidFill>
              </a:rPr>
              <a:t>delete(L,2)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365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k=1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）比较</a:t>
            </a:r>
            <a:r>
              <a:rPr lang="en-US" altLang="zh-CN" dirty="0">
                <a:solidFill>
                  <a:srgbClr val="FF0000"/>
                </a:solidFill>
              </a:rPr>
              <a:t>23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zh-CN" altLang="en-US" dirty="0">
                <a:solidFill>
                  <a:srgbClr val="FF0000"/>
                </a:solidFill>
              </a:rPr>
              <a:t>，因为</a:t>
            </a:r>
            <a:r>
              <a:rPr lang="en-US" altLang="zh-CN" dirty="0">
                <a:solidFill>
                  <a:srgbClr val="FF0000"/>
                </a:solidFill>
              </a:rPr>
              <a:t>23&lt;40</a:t>
            </a:r>
            <a:r>
              <a:rPr lang="zh-CN" altLang="en-US" dirty="0">
                <a:solidFill>
                  <a:srgbClr val="FF0000"/>
                </a:solidFill>
              </a:rPr>
              <a:t>，执行</a:t>
            </a:r>
            <a:r>
              <a:rPr lang="en-US" altLang="zh-CN" dirty="0">
                <a:solidFill>
                  <a:srgbClr val="FF0000"/>
                </a:solidFill>
              </a:rPr>
              <a:t>delete(L,2)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86716" y="126876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Temp = 23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32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k=1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）将原来删除的</a:t>
            </a:r>
            <a:r>
              <a:rPr lang="en-US" altLang="zh-CN" dirty="0">
                <a:solidFill>
                  <a:srgbClr val="FF0000"/>
                </a:solidFill>
              </a:rPr>
              <a:t>23</a:t>
            </a:r>
            <a:r>
              <a:rPr lang="zh-CN" altLang="en-US" dirty="0">
                <a:solidFill>
                  <a:srgbClr val="FF0000"/>
                </a:solidFill>
              </a:rPr>
              <a:t>插入到第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个位置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86716" y="126876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Temp = 23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66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k=1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）将原来删除的</a:t>
            </a:r>
            <a:r>
              <a:rPr lang="en-US" altLang="zh-CN" dirty="0">
                <a:solidFill>
                  <a:srgbClr val="FF0000"/>
                </a:solidFill>
              </a:rPr>
              <a:t>23</a:t>
            </a:r>
            <a:r>
              <a:rPr lang="zh-CN" altLang="en-US" dirty="0">
                <a:solidFill>
                  <a:srgbClr val="FF0000"/>
                </a:solidFill>
              </a:rPr>
              <a:t>插入到第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个位置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下弧形箭头 4"/>
          <p:cNvSpPr/>
          <p:nvPr/>
        </p:nvSpPr>
        <p:spPr>
          <a:xfrm>
            <a:off x="7308850" y="2492375"/>
            <a:ext cx="935038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下弧形箭头 5"/>
          <p:cNvSpPr/>
          <p:nvPr/>
        </p:nvSpPr>
        <p:spPr>
          <a:xfrm>
            <a:off x="6516688" y="2492375"/>
            <a:ext cx="935037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下弧形箭头 6"/>
          <p:cNvSpPr/>
          <p:nvPr/>
        </p:nvSpPr>
        <p:spPr>
          <a:xfrm>
            <a:off x="5724525" y="2492375"/>
            <a:ext cx="935038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下弧形箭头 7"/>
          <p:cNvSpPr/>
          <p:nvPr/>
        </p:nvSpPr>
        <p:spPr>
          <a:xfrm>
            <a:off x="4932363" y="2492375"/>
            <a:ext cx="935037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下弧形箭头 8"/>
          <p:cNvSpPr/>
          <p:nvPr/>
        </p:nvSpPr>
        <p:spPr>
          <a:xfrm>
            <a:off x="4140200" y="2492375"/>
            <a:ext cx="936625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下弧形箭头 9"/>
          <p:cNvSpPr/>
          <p:nvPr/>
        </p:nvSpPr>
        <p:spPr>
          <a:xfrm>
            <a:off x="3348038" y="2492375"/>
            <a:ext cx="936625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2555875" y="2492375"/>
            <a:ext cx="936625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1763713" y="2492375"/>
            <a:ext cx="936625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>
            <a:off x="971550" y="2492375"/>
            <a:ext cx="936625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6716" y="126876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Temp = 23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55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k=1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）将原来删除的</a:t>
            </a:r>
            <a:r>
              <a:rPr lang="en-US" altLang="zh-CN" dirty="0">
                <a:solidFill>
                  <a:srgbClr val="FF0000"/>
                </a:solidFill>
              </a:rPr>
              <a:t>23</a:t>
            </a:r>
            <a:r>
              <a:rPr lang="zh-CN" altLang="en-US" dirty="0">
                <a:solidFill>
                  <a:srgbClr val="FF0000"/>
                </a:solidFill>
              </a:rPr>
              <a:t>插入到第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个位置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86716" y="126876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Temp = 23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187624" y="1499592"/>
            <a:ext cx="5199092" cy="3452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k=1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）将原来删除的</a:t>
            </a:r>
            <a:r>
              <a:rPr lang="en-US" altLang="zh-CN" dirty="0">
                <a:solidFill>
                  <a:srgbClr val="FF0000"/>
                </a:solidFill>
              </a:rPr>
              <a:t>23</a:t>
            </a:r>
            <a:r>
              <a:rPr lang="zh-CN" altLang="en-US" dirty="0">
                <a:solidFill>
                  <a:srgbClr val="FF0000"/>
                </a:solidFill>
              </a:rPr>
              <a:t>插入到第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个位置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86716" y="126876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Temp = 23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5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线性表的基本概念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线性表的抽象定义：</a:t>
            </a:r>
            <a:endParaRPr lang="en-US" altLang="zh-CN" dirty="0"/>
          </a:p>
          <a:p>
            <a:pPr marL="274638" indent="0">
              <a:buFont typeface="Wingdings 3" pitchFamily="18" charset="2"/>
              <a:buNone/>
              <a:defRPr/>
            </a:pPr>
            <a:r>
              <a:rPr lang="zh-CN" altLang="en-US" dirty="0"/>
              <a:t>由</a:t>
            </a:r>
            <a:r>
              <a:rPr lang="en-US" altLang="zh-CN" dirty="0"/>
              <a:t>n(n≥0)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数据元素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zh-CN" altLang="en-US" dirty="0"/>
              <a:t>组成的</a:t>
            </a:r>
            <a:r>
              <a:rPr lang="zh-CN" altLang="en-US" dirty="0">
                <a:solidFill>
                  <a:srgbClr val="FF0000"/>
                </a:solidFill>
              </a:rPr>
              <a:t>有限</a:t>
            </a:r>
            <a:r>
              <a:rPr lang="zh-CN" altLang="en-US" dirty="0"/>
              <a:t>序列，一般记作</a:t>
            </a:r>
            <a:endParaRPr lang="en-US" altLang="zh-CN" dirty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dirty="0"/>
              <a:t>L=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其中，数据元素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可以是原子类型，结构类型或者是抽象类型，但</a:t>
            </a:r>
            <a:r>
              <a:rPr lang="en-US" altLang="zh-CN" dirty="0"/>
              <a:t>L</a:t>
            </a:r>
            <a:r>
              <a:rPr lang="zh-CN" altLang="en-US" dirty="0"/>
              <a:t>内的数据元素类型</a:t>
            </a:r>
            <a:r>
              <a:rPr lang="zh-CN" altLang="en-US" dirty="0">
                <a:solidFill>
                  <a:srgbClr val="FF0000"/>
                </a:solidFill>
              </a:rPr>
              <a:t>一般相同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FF0000"/>
                </a:solidFill>
              </a:rPr>
              <a:t>同构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线性表中数据元素的个数称为</a:t>
            </a:r>
            <a:r>
              <a:rPr lang="zh-CN" altLang="en-US" dirty="0">
                <a:solidFill>
                  <a:srgbClr val="FF0000"/>
                </a:solidFill>
              </a:rPr>
              <a:t>线性表的长度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/>
              <a:t>当</a:t>
            </a:r>
            <a:r>
              <a:rPr lang="en-US" altLang="zh-CN" dirty="0"/>
              <a:t>n=0</a:t>
            </a:r>
            <a:r>
              <a:rPr lang="zh-CN" altLang="en-US" dirty="0"/>
              <a:t>时，即线性表中没有元素，则称该线性表为</a:t>
            </a:r>
            <a:r>
              <a:rPr lang="zh-CN" altLang="en-US" dirty="0">
                <a:solidFill>
                  <a:srgbClr val="FF0000"/>
                </a:solidFill>
              </a:rPr>
              <a:t>空表</a:t>
            </a:r>
            <a:r>
              <a:rPr lang="zh-CN" altLang="en-US" dirty="0"/>
              <a:t>，记作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>
                <a:latin typeface="Symbol" panose="05050102010706020507" pitchFamily="18" charset="2"/>
              </a:rPr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3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k=2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）将原来删除的</a:t>
            </a:r>
            <a:r>
              <a:rPr lang="en-US" altLang="zh-CN" dirty="0"/>
              <a:t>23</a:t>
            </a:r>
            <a:r>
              <a:rPr lang="zh-CN" altLang="en-US" dirty="0"/>
              <a:t>插入到第</a:t>
            </a:r>
            <a:r>
              <a:rPr lang="en-US" altLang="zh-CN" dirty="0"/>
              <a:t>k</a:t>
            </a:r>
            <a:r>
              <a:rPr lang="zh-CN" altLang="en-US" dirty="0"/>
              <a:t>个位置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）轴值位置后移一位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479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k=2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）将原来删除的</a:t>
            </a:r>
            <a:r>
              <a:rPr lang="en-US" altLang="zh-CN" dirty="0"/>
              <a:t>23</a:t>
            </a:r>
            <a:r>
              <a:rPr lang="zh-CN" altLang="en-US" dirty="0"/>
              <a:t>插入到第</a:t>
            </a:r>
            <a:r>
              <a:rPr lang="en-US" altLang="zh-CN" dirty="0"/>
              <a:t>k</a:t>
            </a:r>
            <a:r>
              <a:rPr lang="zh-CN" altLang="en-US" dirty="0"/>
              <a:t>个位置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）轴值位置后移一位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）比较</a:t>
            </a:r>
            <a:r>
              <a:rPr lang="en-US" altLang="zh-CN" dirty="0">
                <a:solidFill>
                  <a:srgbClr val="FF0000"/>
                </a:solidFill>
              </a:rPr>
              <a:t>53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zh-CN" altLang="en-US" dirty="0">
                <a:solidFill>
                  <a:srgbClr val="FF0000"/>
                </a:solidFill>
              </a:rPr>
              <a:t>，因为</a:t>
            </a:r>
            <a:r>
              <a:rPr lang="en-US" altLang="zh-CN" dirty="0">
                <a:solidFill>
                  <a:srgbClr val="FF0000"/>
                </a:solidFill>
              </a:rPr>
              <a:t>53&gt;40</a:t>
            </a:r>
            <a:r>
              <a:rPr lang="zh-CN" altLang="en-US" dirty="0">
                <a:solidFill>
                  <a:srgbClr val="FF0000"/>
                </a:solidFill>
              </a:rPr>
              <a:t>，不用处理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289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k=2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）将原来删除的</a:t>
            </a:r>
            <a:r>
              <a:rPr lang="en-US" altLang="zh-CN" dirty="0"/>
              <a:t>23</a:t>
            </a:r>
            <a:r>
              <a:rPr lang="zh-CN" altLang="en-US" dirty="0"/>
              <a:t>插入到第</a:t>
            </a:r>
            <a:r>
              <a:rPr lang="en-US" altLang="zh-CN" dirty="0"/>
              <a:t>k</a:t>
            </a:r>
            <a:r>
              <a:rPr lang="zh-CN" altLang="en-US" dirty="0"/>
              <a:t>个位置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）轴值位置后移一位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）比较</a:t>
            </a:r>
            <a:r>
              <a:rPr lang="en-US" altLang="zh-CN" dirty="0"/>
              <a:t>53</a:t>
            </a:r>
            <a:r>
              <a:rPr lang="zh-CN" altLang="en-US" dirty="0"/>
              <a:t>和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53&gt;40</a:t>
            </a:r>
            <a:r>
              <a:rPr lang="zh-CN" altLang="en-US" dirty="0"/>
              <a:t>，不用处理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）比较</a:t>
            </a: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zh-CN" altLang="en-US" dirty="0">
                <a:solidFill>
                  <a:srgbClr val="FF0000"/>
                </a:solidFill>
              </a:rPr>
              <a:t>，因为</a:t>
            </a:r>
            <a:r>
              <a:rPr lang="en-US" altLang="zh-CN" dirty="0">
                <a:solidFill>
                  <a:srgbClr val="FF0000"/>
                </a:solidFill>
              </a:rPr>
              <a:t>24&lt;40</a:t>
            </a:r>
            <a:r>
              <a:rPr lang="zh-CN" altLang="en-US" dirty="0">
                <a:solidFill>
                  <a:srgbClr val="FF0000"/>
                </a:solidFill>
              </a:rPr>
              <a:t>，执行</a:t>
            </a:r>
            <a:r>
              <a:rPr lang="en-US" altLang="zh-CN" dirty="0">
                <a:solidFill>
                  <a:srgbClr val="FF0000"/>
                </a:solidFill>
              </a:rPr>
              <a:t>delete(L,4)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045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k=2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）将原来删除的</a:t>
            </a:r>
            <a:r>
              <a:rPr lang="en-US" altLang="zh-CN" dirty="0"/>
              <a:t>23</a:t>
            </a:r>
            <a:r>
              <a:rPr lang="zh-CN" altLang="en-US" dirty="0"/>
              <a:t>插入到第</a:t>
            </a:r>
            <a:r>
              <a:rPr lang="en-US" altLang="zh-CN" dirty="0"/>
              <a:t>k</a:t>
            </a:r>
            <a:r>
              <a:rPr lang="zh-CN" altLang="en-US" dirty="0"/>
              <a:t>个位置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）轴值位置后移一位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）比较</a:t>
            </a:r>
            <a:r>
              <a:rPr lang="en-US" altLang="zh-CN" dirty="0"/>
              <a:t>53</a:t>
            </a:r>
            <a:r>
              <a:rPr lang="zh-CN" altLang="en-US" dirty="0"/>
              <a:t>和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53&gt;40</a:t>
            </a:r>
            <a:r>
              <a:rPr lang="zh-CN" altLang="en-US" dirty="0"/>
              <a:t>，不用处理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）比较</a:t>
            </a: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zh-CN" altLang="en-US" dirty="0">
                <a:solidFill>
                  <a:srgbClr val="FF0000"/>
                </a:solidFill>
              </a:rPr>
              <a:t>，因为</a:t>
            </a:r>
            <a:r>
              <a:rPr lang="en-US" altLang="zh-CN" dirty="0">
                <a:solidFill>
                  <a:srgbClr val="FF0000"/>
                </a:solidFill>
              </a:rPr>
              <a:t>24&lt;40</a:t>
            </a:r>
            <a:r>
              <a:rPr lang="zh-CN" altLang="en-US" dirty="0">
                <a:solidFill>
                  <a:srgbClr val="FF0000"/>
                </a:solidFill>
              </a:rPr>
              <a:t>，执行</a:t>
            </a:r>
            <a:r>
              <a:rPr lang="en-US" altLang="zh-CN" dirty="0">
                <a:solidFill>
                  <a:srgbClr val="FF0000"/>
                </a:solidFill>
              </a:rPr>
              <a:t>delete(L,4)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86716" y="1268760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Temp = 24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46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k=2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）将原来删除的</a:t>
            </a:r>
            <a:r>
              <a:rPr lang="en-US" altLang="zh-CN" dirty="0"/>
              <a:t>23</a:t>
            </a:r>
            <a:r>
              <a:rPr lang="zh-CN" altLang="en-US" dirty="0"/>
              <a:t>插入到第</a:t>
            </a:r>
            <a:r>
              <a:rPr lang="en-US" altLang="zh-CN" dirty="0"/>
              <a:t>k</a:t>
            </a:r>
            <a:r>
              <a:rPr lang="zh-CN" altLang="en-US" dirty="0"/>
              <a:t>个位置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）轴值位置后移一位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）比较</a:t>
            </a:r>
            <a:r>
              <a:rPr lang="en-US" altLang="zh-CN" dirty="0"/>
              <a:t>53</a:t>
            </a:r>
            <a:r>
              <a:rPr lang="zh-CN" altLang="en-US" dirty="0"/>
              <a:t>和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53&gt;40</a:t>
            </a:r>
            <a:r>
              <a:rPr lang="zh-CN" altLang="en-US" dirty="0"/>
              <a:t>，不用处理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）比较</a:t>
            </a:r>
            <a:r>
              <a:rPr lang="en-US" altLang="zh-CN" dirty="0"/>
              <a:t>24</a:t>
            </a:r>
            <a:r>
              <a:rPr lang="zh-CN" altLang="en-US" dirty="0"/>
              <a:t>和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24&lt;40</a:t>
            </a:r>
            <a:r>
              <a:rPr lang="zh-CN" altLang="en-US" dirty="0"/>
              <a:t>，执行</a:t>
            </a:r>
            <a:r>
              <a:rPr lang="en-US" altLang="zh-CN" dirty="0"/>
              <a:t>delete(L,4)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）将</a:t>
            </a: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zh-CN" altLang="en-US" dirty="0">
                <a:solidFill>
                  <a:srgbClr val="FF0000"/>
                </a:solidFill>
              </a:rPr>
              <a:t>插入到第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个位置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86716" y="1268760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Temp = 24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601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FF0000"/>
                </a:solidFill>
              </a:rPr>
              <a:t>k=2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）将原来删除的</a:t>
            </a:r>
            <a:r>
              <a:rPr lang="en-US" altLang="zh-CN" dirty="0"/>
              <a:t>23</a:t>
            </a:r>
            <a:r>
              <a:rPr lang="zh-CN" altLang="en-US" dirty="0"/>
              <a:t>插入到第</a:t>
            </a:r>
            <a:r>
              <a:rPr lang="en-US" altLang="zh-CN" dirty="0"/>
              <a:t>k</a:t>
            </a:r>
            <a:r>
              <a:rPr lang="zh-CN" altLang="en-US" dirty="0"/>
              <a:t>个位置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）轴值位置后移一位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）比较</a:t>
            </a:r>
            <a:r>
              <a:rPr lang="en-US" altLang="zh-CN" dirty="0"/>
              <a:t>53</a:t>
            </a:r>
            <a:r>
              <a:rPr lang="zh-CN" altLang="en-US" dirty="0"/>
              <a:t>和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53&gt;40</a:t>
            </a:r>
            <a:r>
              <a:rPr lang="zh-CN" altLang="en-US" dirty="0"/>
              <a:t>，不用处理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）比较</a:t>
            </a:r>
            <a:r>
              <a:rPr lang="en-US" altLang="zh-CN" dirty="0"/>
              <a:t>24</a:t>
            </a:r>
            <a:r>
              <a:rPr lang="zh-CN" altLang="en-US" dirty="0"/>
              <a:t>和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24&lt;40</a:t>
            </a:r>
            <a:r>
              <a:rPr lang="zh-CN" altLang="en-US" dirty="0"/>
              <a:t>，执行</a:t>
            </a:r>
            <a:r>
              <a:rPr lang="en-US" altLang="zh-CN" dirty="0"/>
              <a:t>delete(L,4)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）将</a:t>
            </a: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zh-CN" altLang="en-US" dirty="0">
                <a:solidFill>
                  <a:srgbClr val="FF0000"/>
                </a:solidFill>
              </a:rPr>
              <a:t>插入到第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个位置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下弧形箭头 4"/>
          <p:cNvSpPr/>
          <p:nvPr/>
        </p:nvSpPr>
        <p:spPr>
          <a:xfrm>
            <a:off x="7308850" y="2492375"/>
            <a:ext cx="935038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下弧形箭头 5"/>
          <p:cNvSpPr/>
          <p:nvPr/>
        </p:nvSpPr>
        <p:spPr>
          <a:xfrm>
            <a:off x="6516688" y="2492375"/>
            <a:ext cx="935037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下弧形箭头 6"/>
          <p:cNvSpPr/>
          <p:nvPr/>
        </p:nvSpPr>
        <p:spPr>
          <a:xfrm>
            <a:off x="5724525" y="2492375"/>
            <a:ext cx="935038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下弧形箭头 7"/>
          <p:cNvSpPr/>
          <p:nvPr/>
        </p:nvSpPr>
        <p:spPr>
          <a:xfrm>
            <a:off x="4932363" y="2492375"/>
            <a:ext cx="935037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下弧形箭头 8"/>
          <p:cNvSpPr/>
          <p:nvPr/>
        </p:nvSpPr>
        <p:spPr>
          <a:xfrm>
            <a:off x="4140200" y="2492375"/>
            <a:ext cx="936625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下弧形箭头 9"/>
          <p:cNvSpPr/>
          <p:nvPr/>
        </p:nvSpPr>
        <p:spPr>
          <a:xfrm>
            <a:off x="3348038" y="2492375"/>
            <a:ext cx="936625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2555875" y="2492375"/>
            <a:ext cx="936625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1763713" y="2492375"/>
            <a:ext cx="936625" cy="36036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6716" y="1268760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Temp = 24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06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k=2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）将原来删除的</a:t>
            </a:r>
            <a:r>
              <a:rPr lang="en-US" altLang="zh-CN" dirty="0"/>
              <a:t>23</a:t>
            </a:r>
            <a:r>
              <a:rPr lang="zh-CN" altLang="en-US" dirty="0"/>
              <a:t>插入到第</a:t>
            </a:r>
            <a:r>
              <a:rPr lang="en-US" altLang="zh-CN" dirty="0"/>
              <a:t>k</a:t>
            </a:r>
            <a:r>
              <a:rPr lang="zh-CN" altLang="en-US" dirty="0"/>
              <a:t>个位置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）轴值位置后移一位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）比较</a:t>
            </a:r>
            <a:r>
              <a:rPr lang="en-US" altLang="zh-CN" dirty="0"/>
              <a:t>53</a:t>
            </a:r>
            <a:r>
              <a:rPr lang="zh-CN" altLang="en-US" dirty="0"/>
              <a:t>和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53&gt;40</a:t>
            </a:r>
            <a:r>
              <a:rPr lang="zh-CN" altLang="en-US" dirty="0"/>
              <a:t>，不用处理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）比较</a:t>
            </a:r>
            <a:r>
              <a:rPr lang="en-US" altLang="zh-CN" dirty="0"/>
              <a:t>24</a:t>
            </a:r>
            <a:r>
              <a:rPr lang="zh-CN" altLang="en-US" dirty="0"/>
              <a:t>和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24&lt;40</a:t>
            </a:r>
            <a:r>
              <a:rPr lang="zh-CN" altLang="en-US" dirty="0"/>
              <a:t>，执行</a:t>
            </a:r>
            <a:r>
              <a:rPr lang="en-US" altLang="zh-CN" dirty="0"/>
              <a:t>delete(L,4)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）将</a:t>
            </a: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zh-CN" altLang="en-US" dirty="0">
                <a:solidFill>
                  <a:srgbClr val="FF0000"/>
                </a:solidFill>
              </a:rPr>
              <a:t>插入到第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个位置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86716" y="1268760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Temp = 24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835696" y="1499592"/>
            <a:ext cx="4551020" cy="3452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k=2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）将原来删除的</a:t>
            </a:r>
            <a:r>
              <a:rPr lang="en-US" altLang="zh-CN" dirty="0"/>
              <a:t>23</a:t>
            </a:r>
            <a:r>
              <a:rPr lang="zh-CN" altLang="en-US" dirty="0"/>
              <a:t>插入到第</a:t>
            </a:r>
            <a:r>
              <a:rPr lang="en-US" altLang="zh-CN" dirty="0"/>
              <a:t>k</a:t>
            </a:r>
            <a:r>
              <a:rPr lang="zh-CN" altLang="en-US" dirty="0"/>
              <a:t>个位置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）轴值位置后移一位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）比较</a:t>
            </a:r>
            <a:r>
              <a:rPr lang="en-US" altLang="zh-CN" dirty="0"/>
              <a:t>53</a:t>
            </a:r>
            <a:r>
              <a:rPr lang="zh-CN" altLang="en-US" dirty="0"/>
              <a:t>和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53&gt;40</a:t>
            </a:r>
            <a:r>
              <a:rPr lang="zh-CN" altLang="en-US" dirty="0"/>
              <a:t>，不用处理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）比较</a:t>
            </a:r>
            <a:r>
              <a:rPr lang="en-US" altLang="zh-CN" dirty="0"/>
              <a:t>24</a:t>
            </a:r>
            <a:r>
              <a:rPr lang="zh-CN" altLang="en-US" dirty="0"/>
              <a:t>和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24&lt;40</a:t>
            </a:r>
            <a:r>
              <a:rPr lang="zh-CN" altLang="en-US" dirty="0"/>
              <a:t>，执行</a:t>
            </a:r>
            <a:r>
              <a:rPr lang="en-US" altLang="zh-CN" dirty="0"/>
              <a:t>delete(L,4)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）将</a:t>
            </a: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zh-CN" altLang="en-US" dirty="0">
                <a:solidFill>
                  <a:srgbClr val="FF0000"/>
                </a:solidFill>
              </a:rPr>
              <a:t>插入到第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个位置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437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方法一：删除插入法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                </a:t>
            </a:r>
            <a:r>
              <a:rPr lang="en-US" altLang="zh-CN" b="1" dirty="0">
                <a:solidFill>
                  <a:srgbClr val="FF0000"/>
                </a:solidFill>
              </a:rPr>
              <a:t>k=3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</a:t>
            </a:r>
            <a:r>
              <a:rPr lang="en-US" altLang="zh-CN" dirty="0"/>
              <a:t>23</a:t>
            </a:r>
            <a:r>
              <a:rPr lang="zh-CN" altLang="en-US" dirty="0"/>
              <a:t>与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23&lt;40</a:t>
            </a:r>
            <a:r>
              <a:rPr lang="zh-CN" altLang="en-US" dirty="0"/>
              <a:t>，执行</a:t>
            </a:r>
            <a:r>
              <a:rPr lang="en-US" altLang="zh-CN" dirty="0"/>
              <a:t>delete(L,2)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）将原来删除的</a:t>
            </a:r>
            <a:r>
              <a:rPr lang="en-US" altLang="zh-CN" dirty="0"/>
              <a:t>23</a:t>
            </a:r>
            <a:r>
              <a:rPr lang="zh-CN" altLang="en-US" dirty="0"/>
              <a:t>插入到第</a:t>
            </a:r>
            <a:r>
              <a:rPr lang="en-US" altLang="zh-CN" dirty="0"/>
              <a:t>k</a:t>
            </a:r>
            <a:r>
              <a:rPr lang="zh-CN" altLang="en-US" dirty="0"/>
              <a:t>个位置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）轴值位置后移一位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）比较</a:t>
            </a:r>
            <a:r>
              <a:rPr lang="en-US" altLang="zh-CN" dirty="0"/>
              <a:t>53</a:t>
            </a:r>
            <a:r>
              <a:rPr lang="zh-CN" altLang="en-US" dirty="0"/>
              <a:t>和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53&gt;40</a:t>
            </a:r>
            <a:r>
              <a:rPr lang="zh-CN" altLang="en-US" dirty="0"/>
              <a:t>，不用处理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）比较</a:t>
            </a:r>
            <a:r>
              <a:rPr lang="en-US" altLang="zh-CN" dirty="0"/>
              <a:t>24</a:t>
            </a:r>
            <a:r>
              <a:rPr lang="zh-CN" altLang="en-US" dirty="0"/>
              <a:t>和</a:t>
            </a:r>
            <a:r>
              <a:rPr lang="en-US" altLang="zh-CN" dirty="0"/>
              <a:t>40</a:t>
            </a:r>
            <a:r>
              <a:rPr lang="zh-CN" altLang="en-US" dirty="0"/>
              <a:t>，因为</a:t>
            </a:r>
            <a:r>
              <a:rPr lang="en-US" altLang="zh-CN" dirty="0"/>
              <a:t>24&lt;40</a:t>
            </a:r>
            <a:r>
              <a:rPr lang="zh-CN" altLang="en-US" dirty="0"/>
              <a:t>，执行</a:t>
            </a:r>
            <a:r>
              <a:rPr lang="en-US" altLang="zh-CN" dirty="0"/>
              <a:t>delete(L,4)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）将</a:t>
            </a:r>
            <a:r>
              <a:rPr lang="en-US" altLang="zh-CN" dirty="0"/>
              <a:t>24</a:t>
            </a:r>
            <a:r>
              <a:rPr lang="zh-CN" altLang="en-US" dirty="0"/>
              <a:t>插入到第</a:t>
            </a:r>
            <a:r>
              <a:rPr lang="en-US" altLang="zh-CN" dirty="0"/>
              <a:t>k</a:t>
            </a:r>
            <a:r>
              <a:rPr lang="zh-CN" altLang="en-US" dirty="0"/>
              <a:t>个位置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）轴值位置后移一位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87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/>
              <a:t>方法一：删除插入法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916113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188" y="32845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12" name="TextBox 5"/>
          <p:cNvSpPr txBox="1">
            <a:spLocks noChangeArrowheads="1"/>
          </p:cNvSpPr>
          <p:nvPr/>
        </p:nvSpPr>
        <p:spPr bwMode="auto">
          <a:xfrm>
            <a:off x="4222750" y="2413000"/>
            <a:ext cx="5286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rgbClr val="FF0000"/>
                </a:solidFill>
              </a:rPr>
              <a:t>≠</a:t>
            </a:r>
          </a:p>
        </p:txBody>
      </p:sp>
      <p:sp>
        <p:nvSpPr>
          <p:cNvPr id="66613" name="TextBox 5"/>
          <p:cNvSpPr txBox="1">
            <a:spLocks noChangeArrowheads="1"/>
          </p:cNvSpPr>
          <p:nvPr/>
        </p:nvSpPr>
        <p:spPr bwMode="auto">
          <a:xfrm>
            <a:off x="1085850" y="4697413"/>
            <a:ext cx="6802438" cy="5238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不同的划分方法结果不同，但均符合要求</a:t>
            </a:r>
          </a:p>
        </p:txBody>
      </p:sp>
    </p:spTree>
    <p:extLst>
      <p:ext uri="{BB962C8B-B14F-4D97-AF65-F5344CB8AC3E}">
        <p14:creationId xmlns:p14="http://schemas.microsoft.com/office/powerpoint/2010/main" val="136720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线性表的基本概念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线性表的逻辑结构：</a:t>
            </a:r>
            <a:r>
              <a:rPr lang="zh-CN" altLang="en-US" dirty="0">
                <a:solidFill>
                  <a:srgbClr val="FF0000"/>
                </a:solidFill>
              </a:rPr>
              <a:t>线性结构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特点：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）线性表中的数据元素</a:t>
            </a:r>
            <a:r>
              <a:rPr lang="zh-CN" altLang="en-US" dirty="0">
                <a:solidFill>
                  <a:srgbClr val="FF0000"/>
                </a:solidFill>
              </a:rPr>
              <a:t>按照某种逻辑关系有序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）除了第一个和最后一个数据元素外，每个数据元素</a:t>
            </a:r>
            <a:r>
              <a:rPr lang="zh-CN" altLang="en-US" dirty="0">
                <a:solidFill>
                  <a:srgbClr val="FF0000"/>
                </a:solidFill>
              </a:rPr>
              <a:t>有且只有一个前趋和一个后继</a:t>
            </a:r>
            <a:r>
              <a:rPr lang="zh-CN" altLang="en-US" dirty="0"/>
              <a:t>。特别地，第一个数据元素没有前趋，最后一个数据元素没有后继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771650" y="4868863"/>
            <a:ext cx="5626100" cy="785812"/>
            <a:chOff x="720" y="2935"/>
            <a:chExt cx="3544" cy="495"/>
          </a:xfrm>
        </p:grpSpPr>
        <p:sp>
          <p:nvSpPr>
            <p:cNvPr id="13322" name="Oval 7"/>
            <p:cNvSpPr>
              <a:spLocks noChangeArrowheads="1"/>
            </p:cNvSpPr>
            <p:nvPr/>
          </p:nvSpPr>
          <p:spPr bwMode="auto">
            <a:xfrm>
              <a:off x="720" y="304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latin typeface="Times New Roman" pitchFamily="18" charset="0"/>
                </a:rPr>
                <a:t>a</a:t>
              </a:r>
              <a:r>
                <a:rPr lang="en-US" altLang="zh-CN" sz="3200" b="1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23" name="Oval 8"/>
            <p:cNvSpPr>
              <a:spLocks noChangeArrowheads="1"/>
            </p:cNvSpPr>
            <p:nvPr/>
          </p:nvSpPr>
          <p:spPr bwMode="auto">
            <a:xfrm>
              <a:off x="1488" y="304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latin typeface="Times New Roman" pitchFamily="18" charset="0"/>
                </a:rPr>
                <a:t>a</a:t>
              </a:r>
              <a:r>
                <a:rPr lang="en-US" altLang="zh-CN" sz="3200" b="1" i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24" name="Oval 9"/>
            <p:cNvSpPr>
              <a:spLocks noChangeArrowheads="1"/>
            </p:cNvSpPr>
            <p:nvPr/>
          </p:nvSpPr>
          <p:spPr bwMode="auto">
            <a:xfrm>
              <a:off x="2256" y="304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latin typeface="Times New Roman" pitchFamily="18" charset="0"/>
                </a:rPr>
                <a:t>a</a:t>
              </a:r>
              <a:r>
                <a:rPr lang="en-US" altLang="zh-CN" sz="3200" b="1" i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25" name="Oval 10"/>
            <p:cNvSpPr>
              <a:spLocks noChangeArrowheads="1"/>
            </p:cNvSpPr>
            <p:nvPr/>
          </p:nvSpPr>
          <p:spPr bwMode="auto">
            <a:xfrm>
              <a:off x="3880" y="304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latin typeface="Times New Roman" pitchFamily="18" charset="0"/>
                </a:rPr>
                <a:t>a</a:t>
              </a:r>
              <a:r>
                <a:rPr lang="en-US" altLang="zh-CN" sz="3200" b="1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>
              <a:off x="1111" y="3249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882" y="3249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3"/>
            <p:cNvSpPr>
              <a:spLocks noChangeShapeType="1"/>
            </p:cNvSpPr>
            <p:nvPr/>
          </p:nvSpPr>
          <p:spPr bwMode="auto">
            <a:xfrm>
              <a:off x="2653" y="3249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14"/>
            <p:cNvSpPr>
              <a:spLocks noChangeShapeType="1"/>
            </p:cNvSpPr>
            <p:nvPr/>
          </p:nvSpPr>
          <p:spPr bwMode="auto">
            <a:xfrm>
              <a:off x="3515" y="3249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Rectangle 15"/>
            <p:cNvSpPr>
              <a:spLocks noChangeArrowheads="1"/>
            </p:cNvSpPr>
            <p:nvPr/>
          </p:nvSpPr>
          <p:spPr bwMode="auto">
            <a:xfrm>
              <a:off x="3066" y="2935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latin typeface="Arial" pitchFamily="34" charset="0"/>
                </a:rPr>
                <a:t>…</a:t>
              </a:r>
            </a:p>
          </p:txBody>
        </p:sp>
      </p:grpSp>
      <p:sp>
        <p:nvSpPr>
          <p:cNvPr id="14" name="上弧形箭头 13"/>
          <p:cNvSpPr/>
          <p:nvPr/>
        </p:nvSpPr>
        <p:spPr>
          <a:xfrm flipV="1">
            <a:off x="3295650" y="5654675"/>
            <a:ext cx="1347788" cy="6080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上弧形箭头 14"/>
          <p:cNvSpPr/>
          <p:nvPr/>
        </p:nvSpPr>
        <p:spPr>
          <a:xfrm flipH="1">
            <a:off x="2006600" y="4437063"/>
            <a:ext cx="1347788" cy="6080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19" name="TextBox 15"/>
          <p:cNvSpPr txBox="1">
            <a:spLocks noChangeArrowheads="1"/>
          </p:cNvSpPr>
          <p:nvPr/>
        </p:nvSpPr>
        <p:spPr bwMode="auto">
          <a:xfrm>
            <a:off x="2324100" y="46228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前趋</a:t>
            </a:r>
          </a:p>
        </p:txBody>
      </p:sp>
      <p:sp>
        <p:nvSpPr>
          <p:cNvPr id="13320" name="TextBox 16"/>
          <p:cNvSpPr txBox="1">
            <a:spLocks noChangeArrowheads="1"/>
          </p:cNvSpPr>
          <p:nvPr/>
        </p:nvSpPr>
        <p:spPr bwMode="auto">
          <a:xfrm>
            <a:off x="3503613" y="5640388"/>
            <a:ext cx="804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后继</a:t>
            </a:r>
          </a:p>
        </p:txBody>
      </p:sp>
      <p:sp>
        <p:nvSpPr>
          <p:cNvPr id="13321" name="TextBox 17"/>
          <p:cNvSpPr txBox="1">
            <a:spLocks noChangeArrowheads="1"/>
          </p:cNvSpPr>
          <p:nvPr/>
        </p:nvSpPr>
        <p:spPr bwMode="auto">
          <a:xfrm>
            <a:off x="6573838" y="5876925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一对一的关系</a:t>
            </a:r>
          </a:p>
        </p:txBody>
      </p:sp>
    </p:spTree>
    <p:extLst>
      <p:ext uri="{BB962C8B-B14F-4D97-AF65-F5344CB8AC3E}">
        <p14:creationId xmlns:p14="http://schemas.microsoft.com/office/powerpoint/2010/main" val="29789805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/>
              <a:t>方法一的时间复杂度</a:t>
            </a:r>
          </a:p>
        </p:txBody>
      </p:sp>
      <p:sp>
        <p:nvSpPr>
          <p:cNvPr id="4" name="矩形 3"/>
          <p:cNvSpPr/>
          <p:nvPr/>
        </p:nvSpPr>
        <p:spPr>
          <a:xfrm>
            <a:off x="755650" y="1763713"/>
            <a:ext cx="7704138" cy="39687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 k=1  </a:t>
            </a:r>
            <a:r>
              <a:rPr lang="en-US" altLang="zh-CN" sz="28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+mn-lt"/>
              </a:rPr>
              <a:t>用于记录轴值的位置</a:t>
            </a:r>
            <a:endParaRPr lang="en-US" altLang="zh-CN" sz="2800" dirty="0">
              <a:solidFill>
                <a:srgbClr val="008000"/>
              </a:solidFill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for </a:t>
            </a:r>
            <a:r>
              <a:rPr lang="zh-CN" altLang="en-US" sz="2800" dirty="0">
                <a:latin typeface="+mn-lt"/>
              </a:rPr>
              <a:t>第二个元素开始的每一个元素</a:t>
            </a:r>
            <a:r>
              <a:rPr lang="en-US" altLang="zh-CN" sz="2800" dirty="0" err="1">
                <a:latin typeface="+mn-lt"/>
              </a:rPr>
              <a:t>i</a:t>
            </a:r>
            <a:endParaRPr lang="en-US" altLang="zh-CN" sz="2800" dirty="0"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if a[</a:t>
            </a:r>
            <a:r>
              <a:rPr lang="en-US" altLang="zh-CN" sz="2800" dirty="0" err="1">
                <a:latin typeface="+mn-lt"/>
              </a:rPr>
              <a:t>i</a:t>
            </a:r>
            <a:r>
              <a:rPr lang="en-US" altLang="zh-CN" sz="2800" dirty="0">
                <a:latin typeface="+mn-lt"/>
              </a:rPr>
              <a:t>]&lt;a[k]     </a:t>
            </a:r>
            <a:r>
              <a:rPr lang="en-US" altLang="zh-CN" sz="28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+mn-lt"/>
              </a:rPr>
              <a:t>与轴值比较</a:t>
            </a:r>
            <a:endParaRPr lang="en-US" altLang="zh-CN" sz="2800" dirty="0">
              <a:solidFill>
                <a:srgbClr val="008000"/>
              </a:solidFill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   </a:t>
            </a:r>
            <a:r>
              <a:rPr lang="zh-CN" altLang="en-US" sz="2800" dirty="0">
                <a:latin typeface="+mn-lt"/>
              </a:rPr>
              <a:t>提取第</a:t>
            </a:r>
            <a:r>
              <a:rPr lang="en-US" altLang="zh-CN" sz="2800" dirty="0" err="1">
                <a:latin typeface="+mn-lt"/>
              </a:rPr>
              <a:t>i</a:t>
            </a:r>
            <a:r>
              <a:rPr lang="zh-CN" altLang="en-US" sz="2800" dirty="0">
                <a:latin typeface="+mn-lt"/>
              </a:rPr>
              <a:t>个元素至</a:t>
            </a:r>
            <a:r>
              <a:rPr lang="en-US" altLang="zh-CN" sz="2800" dirty="0">
                <a:latin typeface="+mn-lt"/>
              </a:rPr>
              <a:t>temp;</a:t>
            </a: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   </a:t>
            </a:r>
            <a:r>
              <a:rPr lang="zh-CN" altLang="en-US" sz="2800" dirty="0">
                <a:latin typeface="+mn-lt"/>
              </a:rPr>
              <a:t>删除第</a:t>
            </a:r>
            <a:r>
              <a:rPr lang="en-US" altLang="zh-CN" sz="2800" dirty="0" err="1">
                <a:latin typeface="+mn-lt"/>
              </a:rPr>
              <a:t>i</a:t>
            </a:r>
            <a:r>
              <a:rPr lang="zh-CN" altLang="en-US" sz="2800" dirty="0">
                <a:latin typeface="+mn-lt"/>
              </a:rPr>
              <a:t>个元素；</a:t>
            </a:r>
            <a:endParaRPr lang="en-US" altLang="zh-CN" sz="2800" dirty="0"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   </a:t>
            </a:r>
            <a:r>
              <a:rPr lang="zh-CN" altLang="en-US" sz="2800" dirty="0">
                <a:latin typeface="+mn-lt"/>
              </a:rPr>
              <a:t>将</a:t>
            </a:r>
            <a:r>
              <a:rPr lang="en-US" altLang="zh-CN" sz="2800" dirty="0">
                <a:latin typeface="+mn-lt"/>
              </a:rPr>
              <a:t>temp</a:t>
            </a:r>
            <a:r>
              <a:rPr lang="zh-CN" altLang="en-US" sz="2800" dirty="0">
                <a:latin typeface="+mn-lt"/>
              </a:rPr>
              <a:t>插入到第</a:t>
            </a:r>
            <a:r>
              <a:rPr lang="en-US" altLang="zh-CN" sz="2800" dirty="0">
                <a:latin typeface="+mn-lt"/>
              </a:rPr>
              <a:t>k</a:t>
            </a:r>
            <a:r>
              <a:rPr lang="zh-CN" altLang="en-US" sz="2800" dirty="0">
                <a:latin typeface="+mn-lt"/>
              </a:rPr>
              <a:t>个位置；</a:t>
            </a:r>
            <a:endParaRPr lang="en-US" altLang="zh-CN" sz="2800" dirty="0"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   k++         </a:t>
            </a:r>
            <a:r>
              <a:rPr lang="en-US" altLang="zh-CN" sz="28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+mn-lt"/>
              </a:rPr>
              <a:t>轴值位置后移</a:t>
            </a:r>
            <a:endParaRPr lang="en-US" altLang="zh-CN" sz="2800" dirty="0">
              <a:solidFill>
                <a:srgbClr val="008000"/>
              </a:solidFill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2636912"/>
            <a:ext cx="1800225" cy="576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987849" y="3213174"/>
            <a:ext cx="612775" cy="1444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1" name="TextBox 7"/>
          <p:cNvSpPr txBox="1">
            <a:spLocks noChangeArrowheads="1"/>
          </p:cNvSpPr>
          <p:nvPr/>
        </p:nvSpPr>
        <p:spPr bwMode="auto">
          <a:xfrm>
            <a:off x="3564111" y="3068712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最主要的语句</a:t>
            </a:r>
          </a:p>
        </p:txBody>
      </p:sp>
      <p:sp>
        <p:nvSpPr>
          <p:cNvPr id="67592" name="TextBox 5"/>
          <p:cNvSpPr txBox="1">
            <a:spLocks noChangeArrowheads="1"/>
          </p:cNvSpPr>
          <p:nvPr/>
        </p:nvSpPr>
        <p:spPr bwMode="auto">
          <a:xfrm>
            <a:off x="1422400" y="5732463"/>
            <a:ext cx="6318250" cy="5238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时间复杂度受各元素和轴值的关系影响</a:t>
            </a:r>
          </a:p>
        </p:txBody>
      </p:sp>
    </p:spTree>
    <p:extLst>
      <p:ext uri="{BB962C8B-B14F-4D97-AF65-F5344CB8AC3E}">
        <p14:creationId xmlns:p14="http://schemas.microsoft.com/office/powerpoint/2010/main" val="205147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7591" grpId="0"/>
      <p:bldP spid="6759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/>
              <a:t>方法一的时间复杂度</a:t>
            </a:r>
          </a:p>
        </p:txBody>
      </p:sp>
      <p:sp>
        <p:nvSpPr>
          <p:cNvPr id="4" name="矩形 3"/>
          <p:cNvSpPr/>
          <p:nvPr/>
        </p:nvSpPr>
        <p:spPr>
          <a:xfrm>
            <a:off x="755650" y="1763713"/>
            <a:ext cx="7704138" cy="39687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 k=1  </a:t>
            </a:r>
            <a:r>
              <a:rPr lang="en-US" altLang="zh-CN" sz="28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+mn-lt"/>
              </a:rPr>
              <a:t>用于记录轴值的位置</a:t>
            </a:r>
            <a:endParaRPr lang="en-US" altLang="zh-CN" sz="2800" dirty="0">
              <a:solidFill>
                <a:srgbClr val="008000"/>
              </a:solidFill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for </a:t>
            </a:r>
            <a:r>
              <a:rPr lang="zh-CN" altLang="en-US" sz="2800" dirty="0">
                <a:latin typeface="+mn-lt"/>
              </a:rPr>
              <a:t>第二个元素开始的每一个元素</a:t>
            </a:r>
            <a:r>
              <a:rPr lang="en-US" altLang="zh-CN" sz="2800" dirty="0" err="1">
                <a:latin typeface="+mn-lt"/>
              </a:rPr>
              <a:t>i</a:t>
            </a:r>
            <a:endParaRPr lang="en-US" altLang="zh-CN" sz="2800" dirty="0"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if a[</a:t>
            </a:r>
            <a:r>
              <a:rPr lang="en-US" altLang="zh-CN" sz="2800" dirty="0" err="1">
                <a:latin typeface="+mn-lt"/>
              </a:rPr>
              <a:t>i</a:t>
            </a:r>
            <a:r>
              <a:rPr lang="en-US" altLang="zh-CN" sz="2800" dirty="0">
                <a:latin typeface="+mn-lt"/>
              </a:rPr>
              <a:t>]&lt;a[k]     </a:t>
            </a:r>
            <a:r>
              <a:rPr lang="en-US" altLang="zh-CN" sz="28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+mn-lt"/>
              </a:rPr>
              <a:t>与轴值比较</a:t>
            </a:r>
            <a:endParaRPr lang="en-US" altLang="zh-CN" sz="2800" dirty="0">
              <a:solidFill>
                <a:srgbClr val="008000"/>
              </a:solidFill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   </a:t>
            </a:r>
            <a:r>
              <a:rPr lang="zh-CN" altLang="en-US" sz="2800" dirty="0">
                <a:latin typeface="+mn-lt"/>
              </a:rPr>
              <a:t>提取第</a:t>
            </a:r>
            <a:r>
              <a:rPr lang="en-US" altLang="zh-CN" sz="2800" dirty="0" err="1">
                <a:latin typeface="+mn-lt"/>
              </a:rPr>
              <a:t>i</a:t>
            </a:r>
            <a:r>
              <a:rPr lang="zh-CN" altLang="en-US" sz="2800" dirty="0">
                <a:latin typeface="+mn-lt"/>
              </a:rPr>
              <a:t>个元素至</a:t>
            </a:r>
            <a:r>
              <a:rPr lang="en-US" altLang="zh-CN" sz="2800" dirty="0">
                <a:latin typeface="+mn-lt"/>
              </a:rPr>
              <a:t>temp;</a:t>
            </a: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   </a:t>
            </a:r>
            <a:r>
              <a:rPr lang="zh-CN" altLang="en-US" sz="2800" dirty="0">
                <a:latin typeface="+mn-lt"/>
              </a:rPr>
              <a:t>删除第</a:t>
            </a:r>
            <a:r>
              <a:rPr lang="en-US" altLang="zh-CN" sz="2800" dirty="0" err="1">
                <a:latin typeface="+mn-lt"/>
              </a:rPr>
              <a:t>i</a:t>
            </a:r>
            <a:r>
              <a:rPr lang="zh-CN" altLang="en-US" sz="2800" dirty="0">
                <a:latin typeface="+mn-lt"/>
              </a:rPr>
              <a:t>个元素；</a:t>
            </a:r>
            <a:endParaRPr lang="en-US" altLang="zh-CN" sz="2800" dirty="0"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   </a:t>
            </a:r>
            <a:r>
              <a:rPr lang="zh-CN" altLang="en-US" sz="2800" dirty="0">
                <a:latin typeface="+mn-lt"/>
              </a:rPr>
              <a:t>将</a:t>
            </a:r>
            <a:r>
              <a:rPr lang="en-US" altLang="zh-CN" sz="2800" dirty="0">
                <a:latin typeface="+mn-lt"/>
              </a:rPr>
              <a:t>temp</a:t>
            </a:r>
            <a:r>
              <a:rPr lang="zh-CN" altLang="en-US" sz="2800" dirty="0">
                <a:latin typeface="+mn-lt"/>
              </a:rPr>
              <a:t>插入到第</a:t>
            </a:r>
            <a:r>
              <a:rPr lang="en-US" altLang="zh-CN" sz="2800" dirty="0">
                <a:latin typeface="+mn-lt"/>
              </a:rPr>
              <a:t>k</a:t>
            </a:r>
            <a:r>
              <a:rPr lang="zh-CN" altLang="en-US" sz="2800" dirty="0">
                <a:latin typeface="+mn-lt"/>
              </a:rPr>
              <a:t>个位置；</a:t>
            </a:r>
            <a:endParaRPr lang="en-US" altLang="zh-CN" sz="2800" dirty="0"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   k++         </a:t>
            </a:r>
            <a:r>
              <a:rPr lang="en-US" altLang="zh-CN" sz="28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+mn-lt"/>
              </a:rPr>
              <a:t>轴值位置后移</a:t>
            </a:r>
            <a:endParaRPr lang="en-US" altLang="zh-CN" sz="2800" dirty="0">
              <a:solidFill>
                <a:srgbClr val="008000"/>
              </a:solidFill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68616" name="TextBox 5"/>
          <p:cNvSpPr txBox="1">
            <a:spLocks noChangeArrowheads="1"/>
          </p:cNvSpPr>
          <p:nvPr/>
        </p:nvSpPr>
        <p:spPr bwMode="auto">
          <a:xfrm>
            <a:off x="755650" y="5732463"/>
            <a:ext cx="7704138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最好情况</a:t>
            </a:r>
            <a:r>
              <a:rPr lang="zh-CN" altLang="en-US" sz="2800"/>
              <a:t>：条件一直不成立，即其余元素均比轴值大</a:t>
            </a:r>
            <a:r>
              <a:rPr lang="en-US" altLang="zh-CN" sz="2800"/>
              <a:t>——T(n)=n-1=O(n)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3945890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/>
              <a:t>方法一的时间复杂度</a:t>
            </a:r>
          </a:p>
        </p:txBody>
      </p:sp>
      <p:sp>
        <p:nvSpPr>
          <p:cNvPr id="4" name="矩形 3"/>
          <p:cNvSpPr/>
          <p:nvPr/>
        </p:nvSpPr>
        <p:spPr>
          <a:xfrm>
            <a:off x="755650" y="1763713"/>
            <a:ext cx="7704138" cy="39687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</a:rPr>
              <a:t> k=1  </a:t>
            </a:r>
            <a:r>
              <a:rPr lang="en-US" altLang="zh-CN" sz="28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+mn-lt"/>
              </a:rPr>
              <a:t>用于记录轴值的位置</a:t>
            </a:r>
            <a:endParaRPr lang="en-US" altLang="zh-CN" sz="2800" dirty="0">
              <a:solidFill>
                <a:srgbClr val="008000"/>
              </a:solidFill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for </a:t>
            </a:r>
            <a:r>
              <a:rPr lang="zh-CN" altLang="en-US" sz="2800" dirty="0">
                <a:latin typeface="+mn-lt"/>
              </a:rPr>
              <a:t>第二个元素开始的每一个元素</a:t>
            </a:r>
            <a:r>
              <a:rPr lang="en-US" altLang="zh-CN" sz="2800" dirty="0" err="1">
                <a:latin typeface="+mn-lt"/>
              </a:rPr>
              <a:t>i</a:t>
            </a:r>
            <a:endParaRPr lang="en-US" altLang="zh-CN" sz="2800" dirty="0"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if a[</a:t>
            </a:r>
            <a:r>
              <a:rPr lang="en-US" altLang="zh-CN" sz="2800" dirty="0" err="1">
                <a:latin typeface="+mn-lt"/>
              </a:rPr>
              <a:t>i</a:t>
            </a:r>
            <a:r>
              <a:rPr lang="en-US" altLang="zh-CN" sz="2800" dirty="0">
                <a:latin typeface="+mn-lt"/>
              </a:rPr>
              <a:t>]&lt;a[k]     </a:t>
            </a:r>
            <a:r>
              <a:rPr lang="en-US" altLang="zh-CN" sz="28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+mn-lt"/>
              </a:rPr>
              <a:t>与轴值比较</a:t>
            </a:r>
            <a:endParaRPr lang="en-US" altLang="zh-CN" sz="2800" dirty="0">
              <a:solidFill>
                <a:srgbClr val="008000"/>
              </a:solidFill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   </a:t>
            </a:r>
            <a:r>
              <a:rPr lang="zh-CN" altLang="en-US" sz="2800" dirty="0">
                <a:latin typeface="+mn-lt"/>
              </a:rPr>
              <a:t>提取第</a:t>
            </a:r>
            <a:r>
              <a:rPr lang="en-US" altLang="zh-CN" sz="2800" dirty="0" err="1">
                <a:latin typeface="+mn-lt"/>
              </a:rPr>
              <a:t>i</a:t>
            </a:r>
            <a:r>
              <a:rPr lang="zh-CN" altLang="en-US" sz="2800" dirty="0">
                <a:latin typeface="+mn-lt"/>
              </a:rPr>
              <a:t>个元素至</a:t>
            </a:r>
            <a:r>
              <a:rPr lang="en-US" altLang="zh-CN" sz="2800" dirty="0">
                <a:latin typeface="+mn-lt"/>
              </a:rPr>
              <a:t>temp;</a:t>
            </a: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   </a:t>
            </a:r>
            <a:r>
              <a:rPr lang="zh-CN" altLang="en-US" sz="2800" dirty="0">
                <a:latin typeface="+mn-lt"/>
              </a:rPr>
              <a:t>删除第</a:t>
            </a:r>
            <a:r>
              <a:rPr lang="en-US" altLang="zh-CN" sz="2800" dirty="0" err="1">
                <a:latin typeface="+mn-lt"/>
              </a:rPr>
              <a:t>i</a:t>
            </a:r>
            <a:r>
              <a:rPr lang="zh-CN" altLang="en-US" sz="2800" dirty="0">
                <a:latin typeface="+mn-lt"/>
              </a:rPr>
              <a:t>个元素；</a:t>
            </a:r>
            <a:endParaRPr lang="en-US" altLang="zh-CN" sz="2800" dirty="0"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   </a:t>
            </a:r>
            <a:r>
              <a:rPr lang="zh-CN" altLang="en-US" sz="2800" dirty="0">
                <a:latin typeface="+mn-lt"/>
              </a:rPr>
              <a:t>将</a:t>
            </a:r>
            <a:r>
              <a:rPr lang="en-US" altLang="zh-CN" sz="2800" dirty="0">
                <a:latin typeface="+mn-lt"/>
              </a:rPr>
              <a:t>temp</a:t>
            </a:r>
            <a:r>
              <a:rPr lang="zh-CN" altLang="en-US" sz="2800" dirty="0">
                <a:latin typeface="+mn-lt"/>
              </a:rPr>
              <a:t>插入到第</a:t>
            </a:r>
            <a:r>
              <a:rPr lang="en-US" altLang="zh-CN" sz="2800" dirty="0">
                <a:latin typeface="+mn-lt"/>
              </a:rPr>
              <a:t>k</a:t>
            </a:r>
            <a:r>
              <a:rPr lang="zh-CN" altLang="en-US" sz="2800" dirty="0">
                <a:latin typeface="+mn-lt"/>
              </a:rPr>
              <a:t>个位置；</a:t>
            </a:r>
            <a:endParaRPr lang="en-US" altLang="zh-CN" sz="2800" dirty="0"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   k++</a:t>
            </a:r>
            <a:endParaRPr lang="en-US" altLang="zh-CN" sz="2800" dirty="0">
              <a:solidFill>
                <a:srgbClr val="008000"/>
              </a:solidFill>
              <a:latin typeface="+mn-lt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</a:rPr>
              <a:t>      }</a:t>
            </a:r>
            <a:endParaRPr lang="zh-CN" altLang="en-US" sz="2800" dirty="0">
              <a:latin typeface="+mn-lt"/>
            </a:endParaRPr>
          </a:p>
        </p:txBody>
      </p:sp>
      <p:sp>
        <p:nvSpPr>
          <p:cNvPr id="69640" name="TextBox 5"/>
          <p:cNvSpPr txBox="1">
            <a:spLocks noChangeArrowheads="1"/>
          </p:cNvSpPr>
          <p:nvPr/>
        </p:nvSpPr>
        <p:spPr bwMode="auto">
          <a:xfrm>
            <a:off x="755650" y="5732463"/>
            <a:ext cx="7704138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最坏情况</a:t>
            </a:r>
            <a:r>
              <a:rPr lang="zh-CN" altLang="en-US" sz="2800"/>
              <a:t>：条件总成立，即其余元素均比轴值小</a:t>
            </a:r>
            <a:r>
              <a:rPr lang="en-US" altLang="zh-CN" sz="2800"/>
              <a:t>——T(n)=O(n</a:t>
            </a:r>
            <a:r>
              <a:rPr lang="en-US" altLang="zh-CN" sz="2800" baseline="30000"/>
              <a:t>2</a:t>
            </a:r>
            <a:r>
              <a:rPr lang="en-US" altLang="zh-CN" sz="2800"/>
              <a:t>)</a:t>
            </a:r>
            <a:endParaRPr lang="zh-CN" altLang="en-US" sz="2800"/>
          </a:p>
        </p:txBody>
      </p:sp>
      <p:sp>
        <p:nvSpPr>
          <p:cNvPr id="69641" name="TextBox 5"/>
          <p:cNvSpPr txBox="1">
            <a:spLocks noChangeArrowheads="1"/>
          </p:cNvSpPr>
          <p:nvPr/>
        </p:nvSpPr>
        <p:spPr bwMode="auto">
          <a:xfrm>
            <a:off x="7431088" y="3471863"/>
            <a:ext cx="741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O(1)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9642" name="TextBox 10"/>
          <p:cNvSpPr txBox="1">
            <a:spLocks noChangeArrowheads="1"/>
          </p:cNvSpPr>
          <p:nvPr/>
        </p:nvSpPr>
        <p:spPr bwMode="auto">
          <a:xfrm>
            <a:off x="7431088" y="3933825"/>
            <a:ext cx="750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O(n)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9643" name="TextBox 11"/>
          <p:cNvSpPr txBox="1">
            <a:spLocks noChangeArrowheads="1"/>
          </p:cNvSpPr>
          <p:nvPr/>
        </p:nvSpPr>
        <p:spPr bwMode="auto">
          <a:xfrm>
            <a:off x="7431088" y="4394200"/>
            <a:ext cx="750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O(n)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496050" y="3546475"/>
            <a:ext cx="827088" cy="341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496050" y="4006850"/>
            <a:ext cx="827088" cy="341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496050" y="4471988"/>
            <a:ext cx="827088" cy="341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9647" name="TextBox 15"/>
          <p:cNvSpPr txBox="1">
            <a:spLocks noChangeArrowheads="1"/>
          </p:cNvSpPr>
          <p:nvPr/>
        </p:nvSpPr>
        <p:spPr bwMode="auto">
          <a:xfrm>
            <a:off x="7431088" y="4838700"/>
            <a:ext cx="741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O(1)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496050" y="4913313"/>
            <a:ext cx="827088" cy="341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42" grpId="0"/>
      <p:bldP spid="69643" grpId="0"/>
      <p:bldP spid="13" grpId="0" animBg="1"/>
      <p:bldP spid="14" grpId="0" animBg="1"/>
      <p:bldP spid="15" grpId="0" animBg="1"/>
      <p:bldP spid="69647" grpId="0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dirty="0"/>
              <a:t>方法二：交替扫描法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核心思路：设置两个下标指针分别从序列的头部和尾部向中间扫描，将需要处理的元素进行交换操作，扫描直到两个指针重合时结束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伪代码：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1. </a:t>
            </a:r>
            <a:r>
              <a:rPr lang="zh-CN" altLang="en-US" dirty="0"/>
              <a:t>令</a:t>
            </a:r>
            <a:r>
              <a:rPr lang="en-US" altLang="zh-CN" dirty="0" err="1"/>
              <a:t>i</a:t>
            </a:r>
            <a:r>
              <a:rPr lang="zh-CN" altLang="en-US" dirty="0"/>
              <a:t>指向序列首元素，</a:t>
            </a:r>
            <a:r>
              <a:rPr lang="en-US" altLang="zh-CN" dirty="0"/>
              <a:t>j</a:t>
            </a:r>
            <a:r>
              <a:rPr lang="zh-CN" altLang="en-US" dirty="0"/>
              <a:t>指向序列尾元素，</a:t>
            </a:r>
            <a:r>
              <a:rPr lang="en-US" altLang="zh-CN" dirty="0"/>
              <a:t>k=0</a:t>
            </a:r>
            <a:r>
              <a:rPr lang="zh-CN" altLang="en-US" dirty="0"/>
              <a:t>表示轴值位置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2. </a:t>
            </a:r>
            <a:r>
              <a:rPr lang="zh-CN" altLang="en-US" dirty="0"/>
              <a:t>当</a:t>
            </a:r>
            <a:r>
              <a:rPr lang="en-US" altLang="zh-CN" dirty="0" err="1"/>
              <a:t>i</a:t>
            </a:r>
            <a:r>
              <a:rPr lang="en-US" altLang="zh-CN" dirty="0"/>
              <a:t>&lt;j</a:t>
            </a:r>
            <a:r>
              <a:rPr lang="zh-CN" altLang="en-US" dirty="0"/>
              <a:t>时，执行以下操作：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2.1 j</a:t>
            </a:r>
            <a:r>
              <a:rPr lang="zh-CN" altLang="en-US" dirty="0"/>
              <a:t>往前找一个比轴值小的，与轴值交换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/>
              <a:t>   2.2 </a:t>
            </a:r>
            <a:r>
              <a:rPr lang="en-US" altLang="zh-CN" dirty="0" err="1"/>
              <a:t>i</a:t>
            </a:r>
            <a:r>
              <a:rPr lang="zh-CN" altLang="en-US" dirty="0"/>
              <a:t>往前找一个比轴值大的，与轴值交换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4499992" y="4365104"/>
            <a:ext cx="4176713" cy="439738"/>
          </a:xfrm>
          <a:prstGeom prst="wedgeRoundRectCallout">
            <a:avLst>
              <a:gd name="adj1" fmla="val -33014"/>
              <a:gd name="adj2" fmla="val 104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</a:rPr>
              <a:t>j</a:t>
            </a:r>
            <a:r>
              <a:rPr lang="zh-CN" altLang="en-US" sz="2800" dirty="0">
                <a:solidFill>
                  <a:srgbClr val="FF0000"/>
                </a:solidFill>
              </a:rPr>
              <a:t>先行动，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再行动</a:t>
            </a:r>
          </a:p>
        </p:txBody>
      </p:sp>
    </p:spTree>
    <p:extLst>
      <p:ext uri="{BB962C8B-B14F-4D97-AF65-F5344CB8AC3E}">
        <p14:creationId xmlns:p14="http://schemas.microsoft.com/office/powerpoint/2010/main" val="17100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）选择第</a:t>
            </a:r>
            <a:r>
              <a:rPr lang="en-US" altLang="zh-CN"/>
              <a:t>1</a:t>
            </a:r>
            <a:r>
              <a:rPr lang="zh-CN" altLang="en-US"/>
              <a:t>个数作为轴值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253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）选择第</a:t>
            </a:r>
            <a:r>
              <a:rPr lang="en-US" altLang="zh-CN"/>
              <a:t>1</a:t>
            </a:r>
            <a:r>
              <a:rPr lang="zh-CN" altLang="en-US"/>
              <a:t>个数作为轴值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）设下标</a:t>
            </a:r>
            <a:r>
              <a:rPr lang="en-US" altLang="zh-CN" b="1">
                <a:solidFill>
                  <a:srgbClr val="0000FF"/>
                </a:solidFill>
              </a:rPr>
              <a:t>i</a:t>
            </a:r>
            <a:r>
              <a:rPr lang="zh-CN" altLang="en-US"/>
              <a:t>从头指向尾，下标</a:t>
            </a:r>
            <a:r>
              <a:rPr lang="en-US" altLang="zh-CN" b="1">
                <a:solidFill>
                  <a:srgbClr val="006600"/>
                </a:solidFill>
              </a:rPr>
              <a:t>j</a:t>
            </a:r>
            <a:r>
              <a:rPr lang="zh-CN" altLang="en-US"/>
              <a:t>从尾指向头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     注意：轴值当前由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指向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049338" y="4270375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8166100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10" name="TextBox 7"/>
          <p:cNvSpPr txBox="1">
            <a:spLocks noChangeArrowheads="1"/>
          </p:cNvSpPr>
          <p:nvPr/>
        </p:nvSpPr>
        <p:spPr bwMode="auto">
          <a:xfrm>
            <a:off x="904875" y="5053013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72711" name="TextBox 8"/>
          <p:cNvSpPr txBox="1">
            <a:spLocks noChangeArrowheads="1"/>
          </p:cNvSpPr>
          <p:nvPr/>
        </p:nvSpPr>
        <p:spPr bwMode="auto">
          <a:xfrm>
            <a:off x="8029575" y="5076825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396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）选择第</a:t>
            </a:r>
            <a:r>
              <a:rPr lang="en-US" altLang="zh-CN"/>
              <a:t>1</a:t>
            </a:r>
            <a:r>
              <a:rPr lang="zh-CN" altLang="en-US"/>
              <a:t>个数作为轴值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）设下标</a:t>
            </a:r>
            <a:r>
              <a:rPr lang="en-US" altLang="zh-CN" b="1">
                <a:solidFill>
                  <a:srgbClr val="0000FF"/>
                </a:solidFill>
              </a:rPr>
              <a:t>i</a:t>
            </a:r>
            <a:r>
              <a:rPr lang="zh-CN" altLang="en-US"/>
              <a:t>从头指向尾，下标</a:t>
            </a:r>
            <a:r>
              <a:rPr lang="en-US" altLang="zh-CN" b="1">
                <a:solidFill>
                  <a:srgbClr val="006600"/>
                </a:solidFill>
              </a:rPr>
              <a:t>j</a:t>
            </a:r>
            <a:r>
              <a:rPr lang="zh-CN" altLang="en-US"/>
              <a:t>从尾指向头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）从</a:t>
            </a:r>
            <a:r>
              <a:rPr lang="en-US" altLang="zh-CN"/>
              <a:t>j</a:t>
            </a:r>
            <a:r>
              <a:rPr lang="zh-CN" altLang="en-US"/>
              <a:t>开始向前行动，寻找比轴值小的值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49338" y="4270375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66100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34" name="TextBox 7"/>
          <p:cNvSpPr txBox="1">
            <a:spLocks noChangeArrowheads="1"/>
          </p:cNvSpPr>
          <p:nvPr/>
        </p:nvSpPr>
        <p:spPr bwMode="auto">
          <a:xfrm>
            <a:off x="904875" y="5053013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73735" name="TextBox 8"/>
          <p:cNvSpPr txBox="1">
            <a:spLocks noChangeArrowheads="1"/>
          </p:cNvSpPr>
          <p:nvPr/>
        </p:nvSpPr>
        <p:spPr bwMode="auto">
          <a:xfrm>
            <a:off x="8029575" y="5076825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2599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）找到比轴值小的数，则与轴值交换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>
                <a:solidFill>
                  <a:srgbClr val="FF0000"/>
                </a:solidFill>
              </a:rPr>
              <a:t>  交换后，轴值由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来指向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49338" y="4270375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66100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58" name="TextBox 7"/>
          <p:cNvSpPr txBox="1">
            <a:spLocks noChangeArrowheads="1"/>
          </p:cNvSpPr>
          <p:nvPr/>
        </p:nvSpPr>
        <p:spPr bwMode="auto">
          <a:xfrm>
            <a:off x="904875" y="5053013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74759" name="TextBox 8"/>
          <p:cNvSpPr txBox="1">
            <a:spLocks noChangeArrowheads="1"/>
          </p:cNvSpPr>
          <p:nvPr/>
        </p:nvSpPr>
        <p:spPr bwMode="auto">
          <a:xfrm>
            <a:off x="8029575" y="5076825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任意多边形 13"/>
          <p:cNvSpPr/>
          <p:nvPr/>
        </p:nvSpPr>
        <p:spPr>
          <a:xfrm>
            <a:off x="1049338" y="3298825"/>
            <a:ext cx="7116762" cy="346075"/>
          </a:xfrm>
          <a:custGeom>
            <a:avLst/>
            <a:gdLst>
              <a:gd name="connsiteX0" fmla="*/ 0 w 4373880"/>
              <a:gd name="connsiteY0" fmla="*/ 411480 h 411480"/>
              <a:gd name="connsiteX1" fmla="*/ 2194560 w 4373880"/>
              <a:gd name="connsiteY1" fmla="*/ 0 h 411480"/>
              <a:gd name="connsiteX2" fmla="*/ 4373880 w 437388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3880" h="411480">
                <a:moveTo>
                  <a:pt x="0" y="411480"/>
                </a:moveTo>
                <a:cubicBezTo>
                  <a:pt x="732790" y="205740"/>
                  <a:pt x="1465580" y="0"/>
                  <a:pt x="2194560" y="0"/>
                </a:cubicBezTo>
                <a:cubicBezTo>
                  <a:pt x="2923540" y="0"/>
                  <a:pt x="3648710" y="205740"/>
                  <a:pt x="4373880" y="41148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728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）找到比轴值小的数，则与轴值交换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）换</a:t>
            </a:r>
            <a:r>
              <a:rPr lang="en-US" altLang="zh-CN"/>
              <a:t>i</a:t>
            </a:r>
            <a:r>
              <a:rPr lang="zh-CN" altLang="en-US"/>
              <a:t>行动，依次向后搜索一个比轴值大的数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49338" y="4270375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66100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2" name="TextBox 7"/>
          <p:cNvSpPr txBox="1">
            <a:spLocks noChangeArrowheads="1"/>
          </p:cNvSpPr>
          <p:nvPr/>
        </p:nvSpPr>
        <p:spPr bwMode="auto">
          <a:xfrm>
            <a:off x="904875" y="5053013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75783" name="TextBox 8"/>
          <p:cNvSpPr txBox="1">
            <a:spLocks noChangeArrowheads="1"/>
          </p:cNvSpPr>
          <p:nvPr/>
        </p:nvSpPr>
        <p:spPr bwMode="auto">
          <a:xfrm>
            <a:off x="8029575" y="5076825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6864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）找到比轴值小的数，则与轴值交换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）换</a:t>
            </a:r>
            <a:r>
              <a:rPr lang="en-US" altLang="zh-CN"/>
              <a:t>i</a:t>
            </a:r>
            <a:r>
              <a:rPr lang="zh-CN" altLang="en-US"/>
              <a:t>行动，依次向后搜索一个比轴值大的数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763713" y="4270375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66100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06" name="TextBox 7"/>
          <p:cNvSpPr txBox="1">
            <a:spLocks noChangeArrowheads="1"/>
          </p:cNvSpPr>
          <p:nvPr/>
        </p:nvSpPr>
        <p:spPr bwMode="auto">
          <a:xfrm>
            <a:off x="1619250" y="5053013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76807" name="TextBox 8"/>
          <p:cNvSpPr txBox="1">
            <a:spLocks noChangeArrowheads="1"/>
          </p:cNvSpPr>
          <p:nvPr/>
        </p:nvSpPr>
        <p:spPr bwMode="auto">
          <a:xfrm>
            <a:off x="8029575" y="5076825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14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线性表的基本概念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线性表的存储结构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）顺序存储</a:t>
            </a:r>
            <a:r>
              <a:rPr lang="en-US" altLang="zh-CN" dirty="0"/>
              <a:t>——</a:t>
            </a:r>
            <a:r>
              <a:rPr lang="zh-CN" altLang="en-US" dirty="0"/>
              <a:t>顺序表</a:t>
            </a:r>
            <a:r>
              <a:rPr lang="en-US" altLang="zh-CN" dirty="0"/>
              <a:t>(2.2)</a:t>
            </a:r>
            <a:r>
              <a:rPr lang="zh-CN" altLang="en-US" dirty="0"/>
              <a:t>，数据元素在内存中顺序存放（地址连续），</a:t>
            </a:r>
            <a:r>
              <a:rPr lang="zh-CN" altLang="en-US" dirty="0">
                <a:solidFill>
                  <a:srgbClr val="FF0000"/>
                </a:solidFill>
              </a:rPr>
              <a:t>数据元素的关系通过物理位置来间接体现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）链式存储</a:t>
            </a:r>
            <a:r>
              <a:rPr lang="en-US" altLang="zh-CN" dirty="0"/>
              <a:t>——</a:t>
            </a:r>
            <a:r>
              <a:rPr lang="zh-CN" altLang="en-US" dirty="0"/>
              <a:t>链表</a:t>
            </a:r>
            <a:r>
              <a:rPr lang="en-US" altLang="zh-CN" dirty="0"/>
              <a:t>(2.3)</a:t>
            </a:r>
            <a:r>
              <a:rPr lang="zh-CN" altLang="en-US" dirty="0"/>
              <a:t>，数据元素分布在内存的各个位置，</a:t>
            </a:r>
            <a:r>
              <a:rPr lang="zh-CN" altLang="en-US" dirty="0">
                <a:solidFill>
                  <a:srgbClr val="FF0000"/>
                </a:solidFill>
              </a:rPr>
              <a:t>数据元素的关系通过内存地址（指针）来描述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92275" y="3409950"/>
          <a:ext cx="5616576" cy="82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108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256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260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42988" y="5516563"/>
          <a:ext cx="79216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</a:t>
                      </a:r>
                      <a:endParaRPr lang="zh-CN" altLang="en-US" sz="2400" dirty="0"/>
                    </a:p>
                  </a:txBody>
                  <a:tcPr marL="91449" marR="914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 marL="91449" marR="91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39975" y="5516563"/>
          <a:ext cx="79216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128</a:t>
                      </a:r>
                      <a:endParaRPr lang="zh-CN" altLang="en-US" sz="2400" dirty="0"/>
                    </a:p>
                  </a:txBody>
                  <a:tcPr marL="91449" marR="914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2</a:t>
                      </a:r>
                      <a:endParaRPr lang="zh-CN" altLang="en-US" sz="2400" baseline="-25000" dirty="0"/>
                    </a:p>
                  </a:txBody>
                  <a:tcPr marL="91449" marR="91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635375" y="5516563"/>
          <a:ext cx="79216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64</a:t>
                      </a:r>
                      <a:endParaRPr lang="zh-CN" altLang="en-US" sz="2400" dirty="0"/>
                    </a:p>
                  </a:txBody>
                  <a:tcPr marL="91449" marR="914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3</a:t>
                      </a:r>
                      <a:endParaRPr lang="zh-CN" altLang="en-US" sz="2400" baseline="-25000" dirty="0"/>
                    </a:p>
                  </a:txBody>
                  <a:tcPr marL="91449" marR="91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940425" y="5516563"/>
          <a:ext cx="79216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72</a:t>
                      </a:r>
                      <a:endParaRPr lang="zh-CN" altLang="en-US" sz="2400" dirty="0"/>
                    </a:p>
                  </a:txBody>
                  <a:tcPr marL="91449" marR="914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n-1</a:t>
                      </a:r>
                      <a:endParaRPr lang="zh-CN" altLang="en-US" sz="2400" baseline="-25000" dirty="0"/>
                    </a:p>
                  </a:txBody>
                  <a:tcPr marL="91449" marR="91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235825" y="5516563"/>
          <a:ext cx="79216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256</a:t>
                      </a:r>
                      <a:endParaRPr lang="zh-CN" altLang="en-US" sz="2400" dirty="0"/>
                    </a:p>
                  </a:txBody>
                  <a:tcPr marL="91449" marR="914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n</a:t>
                      </a:r>
                      <a:endParaRPr lang="zh-CN" altLang="en-US" sz="2400" baseline="-25000" dirty="0"/>
                    </a:p>
                  </a:txBody>
                  <a:tcPr marL="91449" marR="91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1835150" y="6165850"/>
            <a:ext cx="5048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2138" y="6165850"/>
            <a:ext cx="5032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427538" y="6165850"/>
            <a:ext cx="5048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00" name="TextBox 14"/>
          <p:cNvSpPr txBox="1">
            <a:spLocks noChangeArrowheads="1"/>
          </p:cNvSpPr>
          <p:nvPr/>
        </p:nvSpPr>
        <p:spPr bwMode="auto">
          <a:xfrm>
            <a:off x="4954588" y="5775325"/>
            <a:ext cx="476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…</a:t>
            </a:r>
            <a:endParaRPr lang="zh-CN" altLang="en-US" sz="3200" b="1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430838" y="6165850"/>
            <a:ext cx="5048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732588" y="6165850"/>
            <a:ext cx="5032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634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）找到比轴值小的数，则与轴值交换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）换</a:t>
            </a:r>
            <a:r>
              <a:rPr lang="en-US" altLang="zh-CN"/>
              <a:t>i</a:t>
            </a:r>
            <a:r>
              <a:rPr lang="zh-CN" altLang="en-US"/>
              <a:t>行动，依次向后搜索一个比轴值大的数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627313" y="4270375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66100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30" name="TextBox 7"/>
          <p:cNvSpPr txBox="1">
            <a:spLocks noChangeArrowheads="1"/>
          </p:cNvSpPr>
          <p:nvPr/>
        </p:nvSpPr>
        <p:spPr bwMode="auto">
          <a:xfrm>
            <a:off x="2482850" y="5053013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77831" name="TextBox 8"/>
          <p:cNvSpPr txBox="1">
            <a:spLocks noChangeArrowheads="1"/>
          </p:cNvSpPr>
          <p:nvPr/>
        </p:nvSpPr>
        <p:spPr bwMode="auto">
          <a:xfrm>
            <a:off x="8029575" y="5076825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220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）找到比轴值小的数，则与轴值交换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）换</a:t>
            </a:r>
            <a:r>
              <a:rPr lang="en-US" altLang="zh-CN"/>
              <a:t>i</a:t>
            </a:r>
            <a:r>
              <a:rPr lang="zh-CN" altLang="en-US"/>
              <a:t>行动，依次向后搜索一个比轴值大的数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>
                <a:sym typeface="Wingdings" pitchFamily="2" charset="2"/>
              </a:rPr>
              <a:t>（</a:t>
            </a:r>
            <a:r>
              <a:rPr lang="en-US" altLang="zh-CN">
                <a:sym typeface="Wingdings" pitchFamily="2" charset="2"/>
              </a:rPr>
              <a:t>6</a:t>
            </a:r>
            <a:r>
              <a:rPr lang="zh-CN" altLang="en-US">
                <a:sym typeface="Wingdings" pitchFamily="2" charset="2"/>
              </a:rPr>
              <a:t>）找到后，与轴值交换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en-US" altLang="zh-CN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627313" y="4270375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66100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4" name="TextBox 7"/>
          <p:cNvSpPr txBox="1">
            <a:spLocks noChangeArrowheads="1"/>
          </p:cNvSpPr>
          <p:nvPr/>
        </p:nvSpPr>
        <p:spPr bwMode="auto">
          <a:xfrm>
            <a:off x="2482850" y="5053013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78855" name="TextBox 8"/>
          <p:cNvSpPr txBox="1">
            <a:spLocks noChangeArrowheads="1"/>
          </p:cNvSpPr>
          <p:nvPr/>
        </p:nvSpPr>
        <p:spPr bwMode="auto">
          <a:xfrm>
            <a:off x="8029575" y="5076825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任意多边形 13"/>
          <p:cNvSpPr/>
          <p:nvPr/>
        </p:nvSpPr>
        <p:spPr>
          <a:xfrm>
            <a:off x="2627313" y="3298825"/>
            <a:ext cx="5538787" cy="346075"/>
          </a:xfrm>
          <a:custGeom>
            <a:avLst/>
            <a:gdLst>
              <a:gd name="connsiteX0" fmla="*/ 0 w 4373880"/>
              <a:gd name="connsiteY0" fmla="*/ 411480 h 411480"/>
              <a:gd name="connsiteX1" fmla="*/ 2194560 w 4373880"/>
              <a:gd name="connsiteY1" fmla="*/ 0 h 411480"/>
              <a:gd name="connsiteX2" fmla="*/ 4373880 w 437388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3880" h="411480">
                <a:moveTo>
                  <a:pt x="0" y="411480"/>
                </a:moveTo>
                <a:cubicBezTo>
                  <a:pt x="732790" y="205740"/>
                  <a:pt x="1465580" y="0"/>
                  <a:pt x="2194560" y="0"/>
                </a:cubicBezTo>
                <a:cubicBezTo>
                  <a:pt x="2923540" y="0"/>
                  <a:pt x="3648710" y="205740"/>
                  <a:pt x="4373880" y="41148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6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j,i</a:t>
            </a:r>
            <a:r>
              <a:rPr lang="zh-CN" altLang="en-US"/>
              <a:t>循环交替扫描和交换</a:t>
            </a:r>
            <a:r>
              <a:rPr lang="en-US" altLang="zh-CN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627313" y="4270375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66100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78" name="TextBox 7"/>
          <p:cNvSpPr txBox="1">
            <a:spLocks noChangeArrowheads="1"/>
          </p:cNvSpPr>
          <p:nvPr/>
        </p:nvSpPr>
        <p:spPr bwMode="auto">
          <a:xfrm>
            <a:off x="2482850" y="5053013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79879" name="TextBox 8"/>
          <p:cNvSpPr txBox="1">
            <a:spLocks noChangeArrowheads="1"/>
          </p:cNvSpPr>
          <p:nvPr/>
        </p:nvSpPr>
        <p:spPr bwMode="auto">
          <a:xfrm>
            <a:off x="8029575" y="5076825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9114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j,i</a:t>
            </a:r>
            <a:r>
              <a:rPr lang="zh-CN" altLang="en-US"/>
              <a:t>循环交替扫描和交换</a:t>
            </a:r>
            <a:r>
              <a:rPr lang="en-US" altLang="zh-CN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627313" y="4270375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588125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02" name="TextBox 7"/>
          <p:cNvSpPr txBox="1">
            <a:spLocks noChangeArrowheads="1"/>
          </p:cNvSpPr>
          <p:nvPr/>
        </p:nvSpPr>
        <p:spPr bwMode="auto">
          <a:xfrm>
            <a:off x="2482850" y="5053013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80903" name="TextBox 8"/>
          <p:cNvSpPr txBox="1">
            <a:spLocks noChangeArrowheads="1"/>
          </p:cNvSpPr>
          <p:nvPr/>
        </p:nvSpPr>
        <p:spPr bwMode="auto">
          <a:xfrm>
            <a:off x="6451600" y="5076825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9413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j,i</a:t>
            </a:r>
            <a:r>
              <a:rPr lang="zh-CN" altLang="en-US"/>
              <a:t>循环交替扫描和交换</a:t>
            </a:r>
            <a:r>
              <a:rPr lang="en-US" altLang="zh-CN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627313" y="4270375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588125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6" name="TextBox 7"/>
          <p:cNvSpPr txBox="1">
            <a:spLocks noChangeArrowheads="1"/>
          </p:cNvSpPr>
          <p:nvPr/>
        </p:nvSpPr>
        <p:spPr bwMode="auto">
          <a:xfrm>
            <a:off x="2482850" y="5053013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81927" name="TextBox 8"/>
          <p:cNvSpPr txBox="1">
            <a:spLocks noChangeArrowheads="1"/>
          </p:cNvSpPr>
          <p:nvPr/>
        </p:nvSpPr>
        <p:spPr bwMode="auto">
          <a:xfrm>
            <a:off x="6451600" y="5076825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任意多边形 13"/>
          <p:cNvSpPr/>
          <p:nvPr/>
        </p:nvSpPr>
        <p:spPr>
          <a:xfrm>
            <a:off x="2627313" y="3298825"/>
            <a:ext cx="3960812" cy="346075"/>
          </a:xfrm>
          <a:custGeom>
            <a:avLst/>
            <a:gdLst>
              <a:gd name="connsiteX0" fmla="*/ 0 w 4373880"/>
              <a:gd name="connsiteY0" fmla="*/ 411480 h 411480"/>
              <a:gd name="connsiteX1" fmla="*/ 2194560 w 4373880"/>
              <a:gd name="connsiteY1" fmla="*/ 0 h 411480"/>
              <a:gd name="connsiteX2" fmla="*/ 4373880 w 437388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3880" h="411480">
                <a:moveTo>
                  <a:pt x="0" y="411480"/>
                </a:moveTo>
                <a:cubicBezTo>
                  <a:pt x="732790" y="205740"/>
                  <a:pt x="1465580" y="0"/>
                  <a:pt x="2194560" y="0"/>
                </a:cubicBezTo>
                <a:cubicBezTo>
                  <a:pt x="2923540" y="0"/>
                  <a:pt x="3648710" y="205740"/>
                  <a:pt x="4373880" y="41148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454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j,i</a:t>
            </a:r>
            <a:r>
              <a:rPr lang="zh-CN" altLang="en-US"/>
              <a:t>循环交替扫描和交换</a:t>
            </a:r>
            <a:r>
              <a:rPr lang="en-US" altLang="zh-CN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003800" y="4270375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588125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50" name="TextBox 7"/>
          <p:cNvSpPr txBox="1">
            <a:spLocks noChangeArrowheads="1"/>
          </p:cNvSpPr>
          <p:nvPr/>
        </p:nvSpPr>
        <p:spPr bwMode="auto">
          <a:xfrm>
            <a:off x="4859338" y="5053013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82951" name="TextBox 8"/>
          <p:cNvSpPr txBox="1">
            <a:spLocks noChangeArrowheads="1"/>
          </p:cNvSpPr>
          <p:nvPr/>
        </p:nvSpPr>
        <p:spPr bwMode="auto">
          <a:xfrm>
            <a:off x="6451600" y="5076825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6741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j,i</a:t>
            </a:r>
            <a:r>
              <a:rPr lang="zh-CN" altLang="en-US"/>
              <a:t>循环交替扫描和交换</a:t>
            </a:r>
            <a:r>
              <a:rPr lang="en-US" altLang="zh-CN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003800" y="4270375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588125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4" name="TextBox 7"/>
          <p:cNvSpPr txBox="1">
            <a:spLocks noChangeArrowheads="1"/>
          </p:cNvSpPr>
          <p:nvPr/>
        </p:nvSpPr>
        <p:spPr bwMode="auto">
          <a:xfrm>
            <a:off x="4859338" y="5053013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83975" name="TextBox 8"/>
          <p:cNvSpPr txBox="1">
            <a:spLocks noChangeArrowheads="1"/>
          </p:cNvSpPr>
          <p:nvPr/>
        </p:nvSpPr>
        <p:spPr bwMode="auto">
          <a:xfrm>
            <a:off x="6451600" y="5076825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任意多边形 13"/>
          <p:cNvSpPr/>
          <p:nvPr/>
        </p:nvSpPr>
        <p:spPr>
          <a:xfrm>
            <a:off x="4859338" y="3298825"/>
            <a:ext cx="1730375" cy="346075"/>
          </a:xfrm>
          <a:custGeom>
            <a:avLst/>
            <a:gdLst>
              <a:gd name="connsiteX0" fmla="*/ 0 w 4373880"/>
              <a:gd name="connsiteY0" fmla="*/ 411480 h 411480"/>
              <a:gd name="connsiteX1" fmla="*/ 2194560 w 4373880"/>
              <a:gd name="connsiteY1" fmla="*/ 0 h 411480"/>
              <a:gd name="connsiteX2" fmla="*/ 4373880 w 437388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3880" h="411480">
                <a:moveTo>
                  <a:pt x="0" y="411480"/>
                </a:moveTo>
                <a:cubicBezTo>
                  <a:pt x="732790" y="205740"/>
                  <a:pt x="1465580" y="0"/>
                  <a:pt x="2194560" y="0"/>
                </a:cubicBezTo>
                <a:cubicBezTo>
                  <a:pt x="2923540" y="0"/>
                  <a:pt x="3648710" y="205740"/>
                  <a:pt x="4373880" y="41148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394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j,i</a:t>
            </a:r>
            <a:r>
              <a:rPr lang="zh-CN" altLang="en-US"/>
              <a:t>循环交替扫描和交换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）当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重合，扫描结束，划分完成</a:t>
            </a:r>
            <a:r>
              <a:rPr lang="en-US" altLang="zh-CN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59338" y="4302125"/>
            <a:ext cx="0" cy="646113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132388" y="4294188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98" name="TextBox 7"/>
          <p:cNvSpPr txBox="1">
            <a:spLocks noChangeArrowheads="1"/>
          </p:cNvSpPr>
          <p:nvPr/>
        </p:nvSpPr>
        <p:spPr bwMode="auto">
          <a:xfrm>
            <a:off x="4714875" y="5076825"/>
            <a:ext cx="273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84999" name="TextBox 8"/>
          <p:cNvSpPr txBox="1">
            <a:spLocks noChangeArrowheads="1"/>
          </p:cNvSpPr>
          <p:nvPr/>
        </p:nvSpPr>
        <p:spPr bwMode="auto">
          <a:xfrm>
            <a:off x="4995863" y="5076825"/>
            <a:ext cx="274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188" y="3716338"/>
          <a:ext cx="792163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3949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顺序表上的基本运算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/>
              <a:t>方法二的时间复杂度</a:t>
            </a:r>
          </a:p>
        </p:txBody>
      </p:sp>
      <p:sp>
        <p:nvSpPr>
          <p:cNvPr id="4" name="矩形 3"/>
          <p:cNvSpPr/>
          <p:nvPr/>
        </p:nvSpPr>
        <p:spPr>
          <a:xfrm>
            <a:off x="674688" y="1844675"/>
            <a:ext cx="7848600" cy="19399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1. </a:t>
            </a:r>
            <a:r>
              <a:rPr lang="zh-CN" altLang="en-US" sz="2400" dirty="0">
                <a:latin typeface="+mn-ea"/>
                <a:ea typeface="+mn-ea"/>
              </a:rPr>
              <a:t>令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指向序列首元素，</a:t>
            </a:r>
            <a:r>
              <a:rPr lang="en-US" altLang="zh-CN" sz="2400" dirty="0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指向序列尾元素，</a:t>
            </a:r>
            <a:r>
              <a:rPr lang="en-US" altLang="zh-CN" sz="2400" dirty="0">
                <a:latin typeface="+mn-ea"/>
                <a:ea typeface="+mn-ea"/>
              </a:rPr>
              <a:t>k=0</a:t>
            </a:r>
            <a:r>
              <a:rPr lang="zh-CN" altLang="en-US" sz="2400" dirty="0">
                <a:latin typeface="+mn-ea"/>
                <a:ea typeface="+mn-ea"/>
              </a:rPr>
              <a:t>表示轴值位置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当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&lt;j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时，执行以下操作：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2.1 j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往前找一个比轴值小的，与轴值交换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2.2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往前找一个比轴值大的，与轴值交换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049338" y="4546600"/>
            <a:ext cx="0" cy="711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8166100" y="4570413"/>
            <a:ext cx="0" cy="71120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23" name="TextBox 7"/>
          <p:cNvSpPr txBox="1">
            <a:spLocks noChangeArrowheads="1"/>
          </p:cNvSpPr>
          <p:nvPr/>
        </p:nvSpPr>
        <p:spPr bwMode="auto">
          <a:xfrm>
            <a:off x="904875" y="5329238"/>
            <a:ext cx="27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86024" name="TextBox 8"/>
          <p:cNvSpPr txBox="1">
            <a:spLocks noChangeArrowheads="1"/>
          </p:cNvSpPr>
          <p:nvPr/>
        </p:nvSpPr>
        <p:spPr bwMode="auto">
          <a:xfrm>
            <a:off x="8029575" y="5353050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00"/>
                </a:solidFill>
              </a:rPr>
              <a:t>j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1188" y="3994150"/>
          <a:ext cx="7921630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H="1">
            <a:off x="6732588" y="5614988"/>
            <a:ext cx="12969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77925" y="5591175"/>
            <a:ext cx="12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51" name="TextBox 14"/>
          <p:cNvSpPr txBox="1">
            <a:spLocks noChangeArrowheads="1"/>
          </p:cNvSpPr>
          <p:nvPr/>
        </p:nvSpPr>
        <p:spPr bwMode="auto">
          <a:xfrm>
            <a:off x="2627313" y="5300663"/>
            <a:ext cx="377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T(n) 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dirty="0"/>
              <a:t>的步数 </a:t>
            </a:r>
            <a:r>
              <a:rPr lang="en-US" altLang="zh-CN" sz="2800" dirty="0"/>
              <a:t>+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800" dirty="0"/>
              <a:t>的步数</a:t>
            </a:r>
          </a:p>
        </p:txBody>
      </p:sp>
      <p:sp>
        <p:nvSpPr>
          <p:cNvPr id="86052" name="TextBox 15"/>
          <p:cNvSpPr txBox="1">
            <a:spLocks noChangeArrowheads="1"/>
          </p:cNvSpPr>
          <p:nvPr/>
        </p:nvSpPr>
        <p:spPr bwMode="auto">
          <a:xfrm>
            <a:off x="3924300" y="4870450"/>
            <a:ext cx="646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86053" name="TextBox 16"/>
          <p:cNvSpPr txBox="1">
            <a:spLocks noChangeArrowheads="1"/>
          </p:cNvSpPr>
          <p:nvPr/>
        </p:nvSpPr>
        <p:spPr bwMode="auto">
          <a:xfrm>
            <a:off x="5437188" y="4870450"/>
            <a:ext cx="64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86054" name="TextBox 17"/>
          <p:cNvSpPr txBox="1">
            <a:spLocks noChangeArrowheads="1"/>
          </p:cNvSpPr>
          <p:nvPr/>
        </p:nvSpPr>
        <p:spPr bwMode="auto">
          <a:xfrm>
            <a:off x="3294063" y="5840413"/>
            <a:ext cx="170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n = O(n)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78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顺序表小结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顺序表是存储结构为顺序存储的线性表，除了首元素和尾元素外，每个元素都有唯一的前趋和后继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）无需为表示逻辑关系而增加额外的存储空间</a:t>
            </a:r>
            <a:r>
              <a:rPr lang="en-US" altLang="zh-CN" dirty="0"/>
              <a:t>(</a:t>
            </a:r>
            <a:r>
              <a:rPr lang="zh-CN" altLang="en-US" dirty="0"/>
              <a:t>物理顺序可反映逻辑关系</a:t>
            </a:r>
            <a:r>
              <a:rPr lang="en-US" altLang="zh-CN" dirty="0"/>
              <a:t>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</a:t>
            </a:r>
            <a:r>
              <a:rPr lang="zh-CN" altLang="en-US" dirty="0">
                <a:solidFill>
                  <a:srgbClr val="FF0000"/>
                </a:solidFill>
              </a:rPr>
              <a:t>随机存取</a:t>
            </a:r>
            <a:r>
              <a:rPr lang="zh-CN" altLang="en-US" dirty="0"/>
              <a:t>任一元素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）插入、删除移动量大 </a:t>
            </a: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）空间预</a:t>
            </a:r>
            <a:r>
              <a:rPr lang="en-US" altLang="zh-CN" dirty="0"/>
              <a:t>(</a:t>
            </a:r>
            <a:r>
              <a:rPr lang="zh-CN" altLang="en-US" dirty="0"/>
              <a:t>静态</a:t>
            </a:r>
            <a:r>
              <a:rPr lang="en-US" altLang="zh-CN" dirty="0"/>
              <a:t>)</a:t>
            </a:r>
            <a:r>
              <a:rPr lang="zh-CN" altLang="en-US" dirty="0"/>
              <a:t>分配，有浪费或不足问题</a:t>
            </a:r>
          </a:p>
        </p:txBody>
      </p:sp>
    </p:spTree>
    <p:extLst>
      <p:ext uri="{BB962C8B-B14F-4D97-AF65-F5344CB8AC3E}">
        <p14:creationId xmlns:p14="http://schemas.microsoft.com/office/powerpoint/2010/main" val="21743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线性表的基本概念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/>
              <a:t>线性表的</a:t>
            </a:r>
            <a:r>
              <a:rPr lang="zh-CN" altLang="en-US">
                <a:solidFill>
                  <a:srgbClr val="FF0000"/>
                </a:solidFill>
              </a:rPr>
              <a:t>基本运算</a:t>
            </a:r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个）</a:t>
            </a:r>
            <a:endParaRPr lang="en-US" altLang="zh-CN"/>
          </a:p>
        </p:txBody>
      </p:sp>
      <p:graphicFrame>
        <p:nvGraphicFramePr>
          <p:cNvPr id="4" name="图示 3"/>
          <p:cNvGraphicFramePr/>
          <p:nvPr/>
        </p:nvGraphicFramePr>
        <p:xfrm>
          <a:off x="149032" y="1772816"/>
          <a:ext cx="432048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51560861"/>
              </p:ext>
            </p:extLst>
          </p:nvPr>
        </p:nvGraphicFramePr>
        <p:xfrm>
          <a:off x="4685536" y="1772816"/>
          <a:ext cx="432048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463946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D0C1-207E-48AE-9F3A-C2F5FA03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E2AFB-AF17-4C0A-8B15-769A7B21A8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）顺序表的优点是（  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A. </a:t>
            </a:r>
            <a:r>
              <a:rPr lang="zh-CN" altLang="en-US" dirty="0"/>
              <a:t>插入方便               </a:t>
            </a:r>
            <a:r>
              <a:rPr lang="en-US" altLang="zh-CN" dirty="0"/>
              <a:t>B. </a:t>
            </a:r>
            <a:r>
              <a:rPr lang="zh-CN" altLang="en-US" dirty="0"/>
              <a:t>删除方便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C. </a:t>
            </a:r>
            <a:r>
              <a:rPr lang="zh-CN" altLang="en-US" dirty="0"/>
              <a:t>随机读取方便           </a:t>
            </a:r>
            <a:r>
              <a:rPr lang="en-US" altLang="zh-CN" dirty="0"/>
              <a:t>D. </a:t>
            </a:r>
            <a:r>
              <a:rPr lang="zh-CN" altLang="en-US" dirty="0"/>
              <a:t>节省空间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）下面应用，不适合采用顺序表的是（  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A. </a:t>
            </a:r>
            <a:r>
              <a:rPr lang="zh-CN" altLang="en-US" dirty="0"/>
              <a:t>逆转线性表内的元素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B. </a:t>
            </a:r>
            <a:r>
              <a:rPr lang="zh-CN" altLang="en-US" dirty="0"/>
              <a:t>求线性表奇数位置上的元素之和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C. </a:t>
            </a:r>
            <a:r>
              <a:rPr lang="zh-CN" altLang="en-US" dirty="0"/>
              <a:t>快速排序中的划分操作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D. </a:t>
            </a:r>
            <a:r>
              <a:rPr lang="zh-CN" altLang="en-US" dirty="0"/>
              <a:t>字符串中的替换操作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A8A833-69F1-4D33-B1D2-0BB9E4C878E8}"/>
              </a:ext>
            </a:extLst>
          </p:cNvPr>
          <p:cNvSpPr txBox="1"/>
          <p:nvPr/>
        </p:nvSpPr>
        <p:spPr>
          <a:xfrm>
            <a:off x="1835696" y="6477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不需要抄题！！</a:t>
            </a:r>
          </a:p>
        </p:txBody>
      </p:sp>
    </p:spTree>
    <p:extLst>
      <p:ext uri="{BB962C8B-B14F-4D97-AF65-F5344CB8AC3E}">
        <p14:creationId xmlns:p14="http://schemas.microsoft.com/office/powerpoint/2010/main" val="15698695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D0C1-207E-48AE-9F3A-C2F5FA03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E2AFB-AF17-4C0A-8B15-769A7B21A8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）对于顺序存储的线性表，访问结点和增加、删除结点的时间复杂度为（    ）。</a:t>
            </a:r>
          </a:p>
          <a:p>
            <a:pPr marL="0" indent="0">
              <a:buNone/>
              <a:tabLst>
                <a:tab pos="442913" algn="l"/>
                <a:tab pos="4756150" algn="l"/>
              </a:tabLst>
            </a:pPr>
            <a:r>
              <a:rPr lang="en-US" altLang="zh-CN" dirty="0"/>
              <a:t>	A</a:t>
            </a:r>
            <a:r>
              <a:rPr lang="zh-CN" altLang="en-US" dirty="0"/>
              <a:t>．</a:t>
            </a:r>
            <a:r>
              <a:rPr lang="en-US" altLang="zh-CN" dirty="0"/>
              <a:t>O(n)  O(n)	B.  O(n)  O(1)       </a:t>
            </a:r>
          </a:p>
          <a:p>
            <a:pPr marL="0" indent="0">
              <a:buNone/>
              <a:tabLst>
                <a:tab pos="442913" algn="l"/>
                <a:tab pos="4756150" algn="l"/>
              </a:tabLst>
            </a:pPr>
            <a:r>
              <a:rPr lang="en-US" altLang="zh-CN" dirty="0"/>
              <a:t>	C.   O(1)  O(n) 	D.  O(1)  O(1)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）在一个长度为</a:t>
            </a:r>
            <a:r>
              <a:rPr lang="en-US" altLang="zh-CN" dirty="0"/>
              <a:t>n (n≥ 1)</a:t>
            </a:r>
            <a:r>
              <a:rPr lang="zh-CN" altLang="en-US" dirty="0"/>
              <a:t>的顺序表中的第</a:t>
            </a:r>
            <a:r>
              <a:rPr lang="en-US" altLang="zh-CN" dirty="0" err="1"/>
              <a:t>i</a:t>
            </a:r>
            <a:r>
              <a:rPr lang="zh-CN" altLang="en-US" dirty="0"/>
              <a:t>个元素之前插入一个元素时，需要向后移动（    ）个元素。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）在一个长度为</a:t>
            </a:r>
            <a:r>
              <a:rPr lang="en-US" altLang="zh-CN" dirty="0"/>
              <a:t>n (n≥ 1)</a:t>
            </a:r>
            <a:r>
              <a:rPr lang="zh-CN" altLang="en-US" dirty="0"/>
              <a:t>的顺序表中删除第</a:t>
            </a:r>
            <a:r>
              <a:rPr lang="en-US" altLang="zh-CN" dirty="0" err="1"/>
              <a:t>i</a:t>
            </a:r>
            <a:r>
              <a:rPr lang="zh-CN" altLang="en-US" dirty="0"/>
              <a:t>个元素时，最多需要向前移动（    ）个元素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4F0DB-5128-458E-8B78-F892D6D8BCBF}"/>
              </a:ext>
            </a:extLst>
          </p:cNvPr>
          <p:cNvSpPr txBox="1"/>
          <p:nvPr/>
        </p:nvSpPr>
        <p:spPr>
          <a:xfrm>
            <a:off x="1835696" y="6477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不需要抄题！！</a:t>
            </a:r>
          </a:p>
        </p:txBody>
      </p:sp>
    </p:spTree>
    <p:extLst>
      <p:ext uri="{BB962C8B-B14F-4D97-AF65-F5344CB8AC3E}">
        <p14:creationId xmlns:p14="http://schemas.microsoft.com/office/powerpoint/2010/main" val="29165102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D0C1-207E-48AE-9F3A-C2F5FA03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E2AFB-AF17-4C0A-8B15-769A7B21A8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）设计程序删除顺序表中奇数号元素，并分析程序的渐近时间复杂度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zh-CN" altLang="en-US" dirty="0"/>
              <a:t>只需要设计子函数，函数头如下：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removeOdd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*L){…}</a:t>
            </a:r>
          </a:p>
          <a:p>
            <a:pPr marL="0" indent="0">
              <a:buNone/>
            </a:pPr>
            <a:r>
              <a:rPr lang="zh-CN" altLang="en-US" dirty="0"/>
              <a:t>其中，</a:t>
            </a:r>
            <a:r>
              <a:rPr lang="en-US" altLang="zh-CN" dirty="0" err="1"/>
              <a:t>sqlist</a:t>
            </a:r>
            <a:r>
              <a:rPr lang="zh-CN" altLang="en-US" dirty="0"/>
              <a:t>是顺序表结构体，其定义参考</a:t>
            </a:r>
            <a:r>
              <a:rPr lang="en-US" altLang="zh-CN" dirty="0"/>
              <a:t>PPT</a:t>
            </a:r>
            <a:r>
              <a:rPr lang="zh-CN" altLang="en-US" dirty="0"/>
              <a:t>或书上的说明，可直接使用，不用重新定义</a:t>
            </a:r>
            <a:endParaRPr lang="en-US" altLang="zh-CN" dirty="0"/>
          </a:p>
          <a:p>
            <a:r>
              <a:rPr lang="zh-CN" altLang="en-US" dirty="0"/>
              <a:t>可以直接调用</a:t>
            </a:r>
            <a:r>
              <a:rPr lang="en-US" altLang="zh-CN" dirty="0"/>
              <a:t>Insert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函数，其定义参考</a:t>
            </a:r>
            <a:r>
              <a:rPr lang="en-US" altLang="zh-CN" dirty="0"/>
              <a:t>PPT</a:t>
            </a:r>
            <a:r>
              <a:rPr lang="zh-CN" altLang="en-US" dirty="0"/>
              <a:t>或书上的说明，不用直接定义</a:t>
            </a:r>
            <a:endParaRPr lang="en-US" altLang="zh-CN" dirty="0"/>
          </a:p>
          <a:p>
            <a:r>
              <a:rPr lang="zh-CN" altLang="en-US" dirty="0"/>
              <a:t>时间复杂度需要分析过程，不能直接写</a:t>
            </a:r>
            <a:r>
              <a:rPr lang="en-US" altLang="zh-CN" dirty="0"/>
              <a:t>O</a:t>
            </a:r>
            <a:r>
              <a:rPr lang="zh-CN" altLang="en-US" dirty="0"/>
              <a:t>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375561-C8EC-4B26-B897-4C1B44D516DE}"/>
              </a:ext>
            </a:extLst>
          </p:cNvPr>
          <p:cNvSpPr txBox="1"/>
          <p:nvPr/>
        </p:nvSpPr>
        <p:spPr>
          <a:xfrm>
            <a:off x="1835696" y="6477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不需要抄题！！</a:t>
            </a:r>
          </a:p>
        </p:txBody>
      </p:sp>
    </p:spTree>
    <p:extLst>
      <p:ext uri="{BB962C8B-B14F-4D97-AF65-F5344CB8AC3E}">
        <p14:creationId xmlns:p14="http://schemas.microsoft.com/office/powerpoint/2010/main" val="102596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线性表的基本概念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/>
              <a:t>线性表的其它运算</a:t>
            </a:r>
            <a:endParaRPr lang="en-US" altLang="zh-CN"/>
          </a:p>
        </p:txBody>
      </p:sp>
      <p:graphicFrame>
        <p:nvGraphicFramePr>
          <p:cNvPr id="4" name="图示 3"/>
          <p:cNvGraphicFramePr/>
          <p:nvPr/>
        </p:nvGraphicFramePr>
        <p:xfrm>
          <a:off x="149032" y="1772816"/>
          <a:ext cx="432048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4685536" y="1772816"/>
          <a:ext cx="432048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83601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477</TotalTime>
  <Words>7498</Words>
  <Application>Microsoft Office PowerPoint</Application>
  <PresentationFormat>全屏显示(4:3)</PresentationFormat>
  <Paragraphs>1289</Paragraphs>
  <Slides>82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3" baseType="lpstr">
      <vt:lpstr>华文新魏</vt:lpstr>
      <vt:lpstr>Arial</vt:lpstr>
      <vt:lpstr>Bookman Old Style</vt:lpstr>
      <vt:lpstr>Calibri</vt:lpstr>
      <vt:lpstr>Gill Sans MT</vt:lpstr>
      <vt:lpstr>Symbol</vt:lpstr>
      <vt:lpstr>Times New Roman</vt:lpstr>
      <vt:lpstr>Wingdings</vt:lpstr>
      <vt:lpstr>Wingdings 3</vt:lpstr>
      <vt:lpstr>质朴</vt:lpstr>
      <vt:lpstr>Equation</vt:lpstr>
      <vt:lpstr>第3讲 线性表的概念</vt:lpstr>
      <vt:lpstr>上节回顾</vt:lpstr>
      <vt:lpstr>上节回顾</vt:lpstr>
      <vt:lpstr>2.1 线性表的基本概念</vt:lpstr>
      <vt:lpstr>2.1 线性表的基本概念</vt:lpstr>
      <vt:lpstr>2.1 线性表的基本概念</vt:lpstr>
      <vt:lpstr>2.1 线性表的基本概念</vt:lpstr>
      <vt:lpstr>2.1 线性表的基本概念</vt:lpstr>
      <vt:lpstr>2.1 线性表的基本概念</vt:lpstr>
      <vt:lpstr>                        顺序表                                    ——线性表的顺序实现</vt:lpstr>
      <vt:lpstr>2.2 线性表的顺序实现</vt:lpstr>
      <vt:lpstr>2.2.1 顺序表</vt:lpstr>
      <vt:lpstr>2.2.1 顺序表</vt:lpstr>
      <vt:lpstr>2.2.1 顺序表</vt:lpstr>
      <vt:lpstr>2.2.1 顺序表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PowerPoint 演示文稿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2.2.2 顺序表上的基本运算</vt:lpstr>
      <vt:lpstr>顺序表小结</vt:lpstr>
      <vt:lpstr>作业2</vt:lpstr>
      <vt:lpstr>作业2</vt:lpstr>
      <vt:lpstr>作业2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概论</dc:title>
  <dc:creator>Willianlam</dc:creator>
  <cp:lastModifiedBy>Willianlam</cp:lastModifiedBy>
  <cp:revision>27</cp:revision>
  <dcterms:created xsi:type="dcterms:W3CDTF">2017-09-03T12:22:19Z</dcterms:created>
  <dcterms:modified xsi:type="dcterms:W3CDTF">2020-09-05T07:21:35Z</dcterms:modified>
</cp:coreProperties>
</file>