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19" r:id="rId3"/>
    <p:sldId id="42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81" r:id="rId24"/>
    <p:sldId id="282" r:id="rId25"/>
    <p:sldId id="283" r:id="rId26"/>
    <p:sldId id="284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422" r:id="rId67"/>
    <p:sldId id="421" r:id="rId68"/>
    <p:sldId id="423" r:id="rId69"/>
    <p:sldId id="424" r:id="rId70"/>
    <p:sldId id="425" r:id="rId71"/>
    <p:sldId id="426" r:id="rId7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9BA2EB7-B10D-4993-AB0C-26191FD3AF5B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9BA2EB7-B10D-4993-AB0C-26191FD3AF5B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9BA2EB7-B10D-4993-AB0C-26191FD3AF5B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zh-CN" altLang="en-US" dirty="0"/>
              <a:t>                 第</a:t>
            </a:r>
            <a:r>
              <a:rPr lang="en-US" altLang="zh-CN" dirty="0"/>
              <a:t>4</a:t>
            </a:r>
            <a:r>
              <a:rPr lang="zh-CN" altLang="en-US" dirty="0"/>
              <a:t>讲 链表</a:t>
            </a:r>
            <a:br>
              <a:rPr lang="en-US" altLang="zh-CN" dirty="0"/>
            </a:br>
            <a:r>
              <a:rPr lang="en-US" altLang="zh-CN" dirty="0"/>
              <a:t>                              </a:t>
            </a:r>
            <a:r>
              <a:rPr lang="en-US" altLang="zh-CN" sz="2700" dirty="0"/>
              <a:t>——</a:t>
            </a:r>
            <a:r>
              <a:rPr lang="zh-CN" altLang="en-US" sz="2700" dirty="0"/>
              <a:t>线性表的链式实现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65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 </a:t>
            </a:r>
            <a:r>
              <a:rPr lang="zh-CN" altLang="en-US"/>
              <a:t>单链表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/>
              <a:t>定义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②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struct</a:t>
            </a:r>
            <a:r>
              <a:rPr lang="en-US" altLang="zh-CN" b="1" dirty="0">
                <a:solidFill>
                  <a:srgbClr val="FF0000"/>
                </a:solidFill>
              </a:rPr>
              <a:t> node</a:t>
            </a:r>
            <a:r>
              <a:rPr lang="zh-CN" altLang="en-US" b="1" dirty="0">
                <a:solidFill>
                  <a:srgbClr val="FF0000"/>
                </a:solidFill>
              </a:rPr>
              <a:t>结构体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</a:t>
            </a:r>
            <a:r>
              <a:rPr lang="zh-CN" altLang="en-US" dirty="0"/>
              <a:t>单链表的核心构成。包括两个域：数据域和指针域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）数据域</a:t>
            </a:r>
            <a:r>
              <a:rPr lang="en-US" altLang="zh-CN" dirty="0"/>
              <a:t>data</a:t>
            </a:r>
            <a:r>
              <a:rPr lang="zh-CN" altLang="en-US" dirty="0"/>
              <a:t>，类型为</a:t>
            </a:r>
            <a:r>
              <a:rPr lang="en-US" altLang="zh-CN" dirty="0" err="1"/>
              <a:t>datatype</a:t>
            </a:r>
            <a:r>
              <a:rPr lang="zh-CN" altLang="en-US" dirty="0"/>
              <a:t>，可通过</a:t>
            </a:r>
            <a:r>
              <a:rPr lang="en-US" altLang="zh-CN" dirty="0" err="1"/>
              <a:t>typedef</a:t>
            </a:r>
            <a:r>
              <a:rPr lang="zh-CN" altLang="en-US" dirty="0"/>
              <a:t>来具体指定</a:t>
            </a:r>
            <a:r>
              <a:rPr lang="en-US" altLang="zh-CN" dirty="0" err="1"/>
              <a:t>datatype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）指针域</a:t>
            </a:r>
            <a:r>
              <a:rPr lang="en-US" altLang="zh-CN" dirty="0"/>
              <a:t>next</a:t>
            </a:r>
            <a:r>
              <a:rPr lang="zh-CN" altLang="en-US" dirty="0"/>
              <a:t>，类型为</a:t>
            </a:r>
            <a:r>
              <a:rPr lang="en-US" altLang="zh-CN" dirty="0"/>
              <a:t>pointer</a:t>
            </a:r>
            <a:r>
              <a:rPr lang="zh-CN" altLang="en-US" dirty="0"/>
              <a:t>，即结点</a:t>
            </a:r>
            <a:r>
              <a:rPr lang="zh-CN" altLang="en-US" dirty="0">
                <a:solidFill>
                  <a:srgbClr val="FF0000"/>
                </a:solidFill>
              </a:rPr>
              <a:t>指针</a:t>
            </a:r>
            <a:r>
              <a:rPr lang="zh-CN" altLang="en-US" dirty="0"/>
              <a:t>类型，用于指向后继结点</a:t>
            </a:r>
          </a:p>
        </p:txBody>
      </p:sp>
      <p:sp>
        <p:nvSpPr>
          <p:cNvPr id="4" name="矩形 3"/>
          <p:cNvSpPr/>
          <p:nvPr/>
        </p:nvSpPr>
        <p:spPr>
          <a:xfrm>
            <a:off x="674688" y="1711325"/>
            <a:ext cx="7848600" cy="23082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>
                <a:latin typeface="+mn-ea"/>
              </a:rPr>
              <a:t>typedef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</a:rPr>
              <a:t>struct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</a:rPr>
              <a:t> node *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pointer</a:t>
            </a:r>
            <a:r>
              <a:rPr lang="en-US" altLang="zh-CN" sz="2400" b="1" baseline="30000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r>
              <a:rPr lang="en-US" altLang="zh-CN" sz="2400" dirty="0">
                <a:latin typeface="+mn-ea"/>
              </a:rPr>
              <a:t>; 	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结点指针类型</a:t>
            </a:r>
            <a:endParaRPr lang="en-US" altLang="zh-CN" sz="2400" dirty="0">
              <a:solidFill>
                <a:srgbClr val="008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400" dirty="0" err="1">
                <a:latin typeface="+mn-ea"/>
                <a:ea typeface="+mn-ea"/>
              </a:rPr>
              <a:t>struct</a:t>
            </a:r>
            <a:r>
              <a:rPr lang="en-US" altLang="zh-CN" sz="2400" dirty="0">
                <a:latin typeface="+mn-ea"/>
                <a:ea typeface="+mn-ea"/>
              </a:rPr>
              <a:t> node</a:t>
            </a:r>
            <a:r>
              <a:rPr lang="en-US" altLang="zh-CN" sz="2400" b="1" baseline="30000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r>
              <a:rPr lang="en-US" altLang="zh-CN" sz="2400" dirty="0">
                <a:latin typeface="+mn-ea"/>
                <a:ea typeface="+mn-ea"/>
              </a:rPr>
              <a:t> {			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结点结构</a:t>
            </a:r>
          </a:p>
          <a:p>
            <a:pPr>
              <a:defRPr/>
            </a:pPr>
            <a:r>
              <a:rPr lang="zh-CN" altLang="en-US" sz="2400" dirty="0">
                <a:latin typeface="+mn-ea"/>
                <a:ea typeface="+mn-ea"/>
              </a:rPr>
              <a:t>   </a:t>
            </a:r>
            <a:r>
              <a:rPr lang="en-US" altLang="zh-CN" sz="2400" dirty="0" err="1">
                <a:latin typeface="+mn-ea"/>
                <a:ea typeface="+mn-ea"/>
              </a:rPr>
              <a:t>datatype</a:t>
            </a:r>
            <a:r>
              <a:rPr lang="en-US" altLang="zh-CN" sz="2400" dirty="0">
                <a:latin typeface="+mn-ea"/>
                <a:ea typeface="+mn-ea"/>
              </a:rPr>
              <a:t> data;			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数据域</a:t>
            </a:r>
            <a:endParaRPr lang="en-US" altLang="zh-CN" sz="2400" dirty="0">
              <a:solidFill>
                <a:srgbClr val="008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400" dirty="0">
                <a:latin typeface="+mn-ea"/>
                <a:ea typeface="+mn-ea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pointer</a:t>
            </a:r>
            <a:r>
              <a:rPr lang="en-US" altLang="zh-CN" sz="2400" dirty="0">
                <a:latin typeface="+mn-ea"/>
                <a:ea typeface="+mn-ea"/>
              </a:rPr>
              <a:t> next;			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指针域</a:t>
            </a:r>
            <a:endParaRPr lang="en-US" altLang="zh-CN" sz="2400" dirty="0">
              <a:solidFill>
                <a:srgbClr val="008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400" dirty="0">
                <a:latin typeface="+mn-ea"/>
                <a:ea typeface="+mn-ea"/>
              </a:rPr>
              <a:t>};</a:t>
            </a:r>
          </a:p>
          <a:p>
            <a:pPr>
              <a:defRPr/>
            </a:pPr>
            <a:r>
              <a:rPr lang="en-US" altLang="zh-CN" sz="2400" dirty="0" err="1">
                <a:latin typeface="+mn-ea"/>
                <a:ea typeface="+mn-ea"/>
              </a:rPr>
              <a:t>typedef</a:t>
            </a:r>
            <a:r>
              <a:rPr lang="en-US" altLang="zh-CN" sz="2400" dirty="0">
                <a:latin typeface="+mn-ea"/>
                <a:ea typeface="+mn-ea"/>
              </a:rPr>
              <a:t> pointer </a:t>
            </a:r>
            <a:r>
              <a:rPr lang="en-US" altLang="zh-CN" sz="2400" dirty="0" err="1">
                <a:latin typeface="+mn-ea"/>
                <a:ea typeface="+mn-ea"/>
              </a:rPr>
              <a:t>lklist</a:t>
            </a:r>
            <a:r>
              <a:rPr lang="en-US" altLang="zh-CN" sz="2400" b="1" baseline="30000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r>
              <a:rPr lang="en-US" altLang="zh-CN" sz="2400" dirty="0">
                <a:latin typeface="+mn-ea"/>
                <a:ea typeface="+mn-ea"/>
              </a:rPr>
              <a:t>; 	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单链表类型，即头指针类型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04850" y="2447925"/>
            <a:ext cx="17065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24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 </a:t>
            </a:r>
            <a:r>
              <a:rPr lang="zh-CN" altLang="en-US"/>
              <a:t>单链表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定义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③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lklist</a:t>
            </a:r>
            <a:r>
              <a:rPr lang="zh-CN" altLang="en-US" b="1" dirty="0">
                <a:solidFill>
                  <a:srgbClr val="FF0000"/>
                </a:solidFill>
              </a:rPr>
              <a:t>类型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lklist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in</a:t>
            </a:r>
            <a:r>
              <a:rPr lang="en-US" altLang="zh-CN" b="1" dirty="0">
                <a:solidFill>
                  <a:srgbClr val="FF0000"/>
                </a:solidFill>
              </a:rPr>
              <a:t>k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list</a:t>
            </a:r>
            <a:r>
              <a:rPr lang="en-US" altLang="zh-CN" dirty="0"/>
              <a:t>)</a:t>
            </a:r>
            <a:r>
              <a:rPr lang="zh-CN" altLang="en-US" dirty="0"/>
              <a:t>，与</a:t>
            </a:r>
            <a:r>
              <a:rPr lang="en-US" altLang="zh-CN" dirty="0"/>
              <a:t>pointer</a:t>
            </a:r>
            <a:r>
              <a:rPr lang="zh-CN" altLang="en-US" dirty="0"/>
              <a:t>类型相同，即结构体</a:t>
            </a:r>
            <a:r>
              <a:rPr lang="en-US" altLang="zh-CN" dirty="0" err="1"/>
              <a:t>struct</a:t>
            </a:r>
            <a:r>
              <a:rPr lang="en-US" altLang="zh-CN" dirty="0"/>
              <a:t> node *</a:t>
            </a:r>
            <a:r>
              <a:rPr lang="zh-CN" altLang="en-US" dirty="0"/>
              <a:t>类型。</a:t>
            </a:r>
          </a:p>
        </p:txBody>
      </p:sp>
      <p:sp>
        <p:nvSpPr>
          <p:cNvPr id="4" name="矩形 3"/>
          <p:cNvSpPr/>
          <p:nvPr/>
        </p:nvSpPr>
        <p:spPr>
          <a:xfrm>
            <a:off x="674688" y="1711325"/>
            <a:ext cx="7848600" cy="23082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>
                <a:latin typeface="+mn-ea"/>
              </a:rPr>
              <a:t>typedef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</a:rPr>
              <a:t>struct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</a:rPr>
              <a:t> node *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pointer</a:t>
            </a:r>
            <a:r>
              <a:rPr lang="en-US" altLang="zh-CN" sz="2400" b="1" baseline="30000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r>
              <a:rPr lang="en-US" altLang="zh-CN" sz="2400" dirty="0">
                <a:latin typeface="+mn-ea"/>
              </a:rPr>
              <a:t>; 	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结点指针类型</a:t>
            </a:r>
            <a:endParaRPr lang="en-US" altLang="zh-CN" sz="2400" dirty="0">
              <a:solidFill>
                <a:srgbClr val="008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400" dirty="0" err="1">
                <a:latin typeface="+mn-ea"/>
                <a:ea typeface="+mn-ea"/>
              </a:rPr>
              <a:t>struct</a:t>
            </a:r>
            <a:r>
              <a:rPr lang="en-US" altLang="zh-CN" sz="2400" dirty="0">
                <a:latin typeface="+mn-ea"/>
                <a:ea typeface="+mn-ea"/>
              </a:rPr>
              <a:t> node</a:t>
            </a:r>
            <a:r>
              <a:rPr lang="en-US" altLang="zh-CN" sz="2400" b="1" baseline="30000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r>
              <a:rPr lang="en-US" altLang="zh-CN" sz="2400" dirty="0">
                <a:latin typeface="+mn-ea"/>
                <a:ea typeface="+mn-ea"/>
              </a:rPr>
              <a:t> {			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结点结构</a:t>
            </a:r>
          </a:p>
          <a:p>
            <a:pPr>
              <a:defRPr/>
            </a:pPr>
            <a:r>
              <a:rPr lang="zh-CN" altLang="en-US" sz="2400" dirty="0">
                <a:latin typeface="+mn-ea"/>
                <a:ea typeface="+mn-ea"/>
              </a:rPr>
              <a:t>   </a:t>
            </a:r>
            <a:r>
              <a:rPr lang="en-US" altLang="zh-CN" sz="2400" dirty="0" err="1">
                <a:latin typeface="+mn-ea"/>
                <a:ea typeface="+mn-ea"/>
              </a:rPr>
              <a:t>datatype</a:t>
            </a:r>
            <a:r>
              <a:rPr lang="en-US" altLang="zh-CN" sz="2400" dirty="0">
                <a:latin typeface="+mn-ea"/>
                <a:ea typeface="+mn-ea"/>
              </a:rPr>
              <a:t> data;			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数据域</a:t>
            </a:r>
            <a:endParaRPr lang="en-US" altLang="zh-CN" sz="2400" dirty="0">
              <a:solidFill>
                <a:srgbClr val="008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400" dirty="0">
                <a:latin typeface="+mn-ea"/>
                <a:ea typeface="+mn-ea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pointer</a:t>
            </a:r>
            <a:r>
              <a:rPr lang="en-US" altLang="zh-CN" sz="2400" dirty="0">
                <a:latin typeface="+mn-ea"/>
                <a:ea typeface="+mn-ea"/>
              </a:rPr>
              <a:t> next;			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指针域</a:t>
            </a:r>
            <a:endParaRPr lang="en-US" altLang="zh-CN" sz="2400" dirty="0">
              <a:solidFill>
                <a:srgbClr val="008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400" dirty="0">
                <a:latin typeface="+mn-ea"/>
                <a:ea typeface="+mn-ea"/>
              </a:rPr>
              <a:t>};</a:t>
            </a:r>
          </a:p>
          <a:p>
            <a:pPr>
              <a:defRPr/>
            </a:pPr>
            <a:r>
              <a:rPr lang="en-US" altLang="zh-CN" sz="2400" dirty="0" err="1">
                <a:latin typeface="+mn-ea"/>
                <a:ea typeface="+mn-ea"/>
              </a:rPr>
              <a:t>typedef</a:t>
            </a:r>
            <a:r>
              <a:rPr lang="en-US" altLang="zh-CN" sz="2400" dirty="0">
                <a:latin typeface="+mn-ea"/>
                <a:ea typeface="+mn-ea"/>
              </a:rPr>
              <a:t> pointer </a:t>
            </a:r>
            <a:r>
              <a:rPr lang="en-US" altLang="zh-CN" sz="2400" dirty="0" err="1">
                <a:latin typeface="+mn-ea"/>
                <a:ea typeface="+mn-ea"/>
              </a:rPr>
              <a:t>lklist</a:t>
            </a:r>
            <a:r>
              <a:rPr lang="en-US" altLang="zh-CN" sz="2400" b="1" baseline="30000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r>
              <a:rPr lang="en-US" altLang="zh-CN" sz="2400" dirty="0">
                <a:latin typeface="+mn-ea"/>
                <a:ea typeface="+mn-ea"/>
              </a:rPr>
              <a:t>; 	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单链表类型，即头指针类型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04850" y="3968115"/>
            <a:ext cx="31470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标注 6"/>
          <p:cNvSpPr/>
          <p:nvPr/>
        </p:nvSpPr>
        <p:spPr>
          <a:xfrm>
            <a:off x="5138738" y="5300663"/>
            <a:ext cx="3600450" cy="850900"/>
          </a:xfrm>
          <a:prstGeom prst="wedgeRoundRectCallout">
            <a:avLst>
              <a:gd name="adj1" fmla="val -57435"/>
              <a:gd name="adj2" fmla="val -28464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有</a:t>
            </a:r>
            <a:r>
              <a:rPr lang="en-US" altLang="zh-CN" sz="2400" dirty="0">
                <a:solidFill>
                  <a:schemeClr val="tx1"/>
                </a:solidFill>
              </a:rPr>
              <a:t>pointer</a:t>
            </a:r>
            <a:r>
              <a:rPr lang="zh-CN" altLang="en-US" sz="2400" dirty="0">
                <a:solidFill>
                  <a:schemeClr val="tx1"/>
                </a:solidFill>
              </a:rPr>
              <a:t>了，为什么还要再弄一个</a:t>
            </a:r>
            <a:r>
              <a:rPr lang="en-US" altLang="zh-CN" sz="2400" dirty="0" err="1">
                <a:solidFill>
                  <a:schemeClr val="tx1"/>
                </a:solidFill>
              </a:rPr>
              <a:t>lklist</a:t>
            </a:r>
            <a:r>
              <a:rPr lang="en-US" altLang="zh-CN" sz="2400" dirty="0">
                <a:solidFill>
                  <a:schemeClr val="tx1"/>
                </a:solidFill>
              </a:rPr>
              <a:t>??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97287" name="Picture 2" descr="E:\桌面\timg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7" t="20506" r="31377" b="20216"/>
          <a:stretch>
            <a:fillRect/>
          </a:stretch>
        </p:blipFill>
        <p:spPr bwMode="auto">
          <a:xfrm>
            <a:off x="3995738" y="5084763"/>
            <a:ext cx="80327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0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 </a:t>
            </a:r>
            <a:r>
              <a:rPr lang="zh-CN" altLang="en-US"/>
              <a:t>单链表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/>
              <a:t>定义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③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lklist</a:t>
            </a:r>
            <a:r>
              <a:rPr lang="zh-CN" altLang="en-US" b="1" dirty="0">
                <a:solidFill>
                  <a:srgbClr val="FF0000"/>
                </a:solidFill>
              </a:rPr>
              <a:t>类型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lklist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in</a:t>
            </a:r>
            <a:r>
              <a:rPr lang="en-US" altLang="zh-CN" b="1" dirty="0">
                <a:solidFill>
                  <a:srgbClr val="FF0000"/>
                </a:solidFill>
              </a:rPr>
              <a:t>k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list</a:t>
            </a:r>
            <a:r>
              <a:rPr lang="en-US" altLang="zh-CN" dirty="0"/>
              <a:t>)</a:t>
            </a:r>
            <a:r>
              <a:rPr lang="zh-CN" altLang="en-US" dirty="0"/>
              <a:t>，与</a:t>
            </a:r>
            <a:r>
              <a:rPr lang="en-US" altLang="zh-CN" dirty="0"/>
              <a:t>pointer</a:t>
            </a:r>
            <a:r>
              <a:rPr lang="zh-CN" altLang="en-US" dirty="0"/>
              <a:t>类型相同，即结构体</a:t>
            </a:r>
            <a:r>
              <a:rPr lang="en-US" altLang="zh-CN" dirty="0" err="1"/>
              <a:t>struct</a:t>
            </a:r>
            <a:r>
              <a:rPr lang="en-US" altLang="zh-CN" dirty="0"/>
              <a:t> node *</a:t>
            </a:r>
            <a:r>
              <a:rPr lang="zh-CN" altLang="en-US" dirty="0"/>
              <a:t>类型。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lklist</a:t>
            </a:r>
            <a:r>
              <a:rPr lang="zh-CN" altLang="en-US" dirty="0"/>
              <a:t>专门用于定义单链表；</a:t>
            </a:r>
            <a:r>
              <a:rPr lang="en-US" altLang="zh-CN" dirty="0"/>
              <a:t>pointer</a:t>
            </a:r>
            <a:r>
              <a:rPr lang="zh-CN" altLang="en-US" dirty="0"/>
              <a:t>专门用于定义结点。实质上两者相同，只是语义上有所区别。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74688" y="1711325"/>
            <a:ext cx="7848600" cy="23082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>
                <a:latin typeface="+mn-ea"/>
              </a:rPr>
              <a:t>typedef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</a:rPr>
              <a:t>struct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</a:rPr>
              <a:t> node *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pointer</a:t>
            </a:r>
            <a:r>
              <a:rPr lang="en-US" altLang="zh-CN" sz="2400" b="1" baseline="30000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r>
              <a:rPr lang="en-US" altLang="zh-CN" sz="2400" dirty="0">
                <a:latin typeface="+mn-ea"/>
              </a:rPr>
              <a:t>; 	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结点指针类型</a:t>
            </a:r>
            <a:endParaRPr lang="en-US" altLang="zh-CN" sz="2400" dirty="0">
              <a:solidFill>
                <a:srgbClr val="008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400" dirty="0" err="1">
                <a:latin typeface="+mn-ea"/>
                <a:ea typeface="+mn-ea"/>
              </a:rPr>
              <a:t>struct</a:t>
            </a:r>
            <a:r>
              <a:rPr lang="en-US" altLang="zh-CN" sz="2400" dirty="0">
                <a:latin typeface="+mn-ea"/>
                <a:ea typeface="+mn-ea"/>
              </a:rPr>
              <a:t> node</a:t>
            </a:r>
            <a:r>
              <a:rPr lang="en-US" altLang="zh-CN" sz="2400" b="1" baseline="30000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r>
              <a:rPr lang="en-US" altLang="zh-CN" sz="2400" dirty="0">
                <a:latin typeface="+mn-ea"/>
                <a:ea typeface="+mn-ea"/>
              </a:rPr>
              <a:t> {			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结点结构</a:t>
            </a:r>
          </a:p>
          <a:p>
            <a:pPr>
              <a:defRPr/>
            </a:pPr>
            <a:r>
              <a:rPr lang="zh-CN" altLang="en-US" sz="2400" dirty="0">
                <a:latin typeface="+mn-ea"/>
                <a:ea typeface="+mn-ea"/>
              </a:rPr>
              <a:t>   </a:t>
            </a:r>
            <a:r>
              <a:rPr lang="en-US" altLang="zh-CN" sz="2400" dirty="0" err="1">
                <a:latin typeface="+mn-ea"/>
                <a:ea typeface="+mn-ea"/>
              </a:rPr>
              <a:t>datatype</a:t>
            </a:r>
            <a:r>
              <a:rPr lang="en-US" altLang="zh-CN" sz="2400" dirty="0">
                <a:latin typeface="+mn-ea"/>
                <a:ea typeface="+mn-ea"/>
              </a:rPr>
              <a:t> data;			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数据域</a:t>
            </a:r>
            <a:endParaRPr lang="en-US" altLang="zh-CN" sz="2400" dirty="0">
              <a:solidFill>
                <a:srgbClr val="008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400" dirty="0">
                <a:latin typeface="+mn-ea"/>
                <a:ea typeface="+mn-ea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pointer</a:t>
            </a:r>
            <a:r>
              <a:rPr lang="en-US" altLang="zh-CN" sz="2400" dirty="0">
                <a:latin typeface="+mn-ea"/>
                <a:ea typeface="+mn-ea"/>
              </a:rPr>
              <a:t> next;			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指针域</a:t>
            </a:r>
            <a:endParaRPr lang="en-US" altLang="zh-CN" sz="2400" dirty="0">
              <a:solidFill>
                <a:srgbClr val="008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400" dirty="0">
                <a:latin typeface="+mn-ea"/>
                <a:ea typeface="+mn-ea"/>
              </a:rPr>
              <a:t>};</a:t>
            </a:r>
          </a:p>
          <a:p>
            <a:pPr>
              <a:defRPr/>
            </a:pPr>
            <a:r>
              <a:rPr lang="en-US" altLang="zh-CN" sz="2400" dirty="0" err="1">
                <a:latin typeface="+mn-ea"/>
                <a:ea typeface="+mn-ea"/>
              </a:rPr>
              <a:t>typedef</a:t>
            </a:r>
            <a:r>
              <a:rPr lang="en-US" altLang="zh-CN" sz="2400" dirty="0">
                <a:latin typeface="+mn-ea"/>
                <a:ea typeface="+mn-ea"/>
              </a:rPr>
              <a:t> pointer </a:t>
            </a:r>
            <a:r>
              <a:rPr lang="en-US" altLang="zh-CN" sz="2400" dirty="0" err="1">
                <a:latin typeface="+mn-ea"/>
                <a:ea typeface="+mn-ea"/>
              </a:rPr>
              <a:t>lklist</a:t>
            </a:r>
            <a:r>
              <a:rPr lang="en-US" altLang="zh-CN" sz="2400" b="1" baseline="30000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r>
              <a:rPr lang="en-US" altLang="zh-CN" sz="2400" dirty="0">
                <a:latin typeface="+mn-ea"/>
                <a:ea typeface="+mn-ea"/>
              </a:rPr>
              <a:t>; 	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单链表类型，即头指针类型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04850" y="3968115"/>
            <a:ext cx="31470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6237288"/>
          <a:ext cx="820896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</a:rPr>
                        <a:t>lklist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 A;  </a:t>
                      </a:r>
                      <a:r>
                        <a:rPr lang="en-US" altLang="zh-CN" sz="2400" b="0" dirty="0">
                          <a:solidFill>
                            <a:srgbClr val="008000"/>
                          </a:solidFill>
                        </a:rPr>
                        <a:t>//</a:t>
                      </a:r>
                      <a:r>
                        <a:rPr lang="zh-CN" altLang="en-US" sz="2400" b="0" dirty="0">
                          <a:solidFill>
                            <a:srgbClr val="008000"/>
                          </a:solidFill>
                        </a:rPr>
                        <a:t>单链表头指针</a:t>
                      </a:r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pointer A;  </a:t>
                      </a:r>
                      <a:r>
                        <a:rPr lang="en-US" altLang="zh-CN" sz="2400" b="0" dirty="0">
                          <a:solidFill>
                            <a:srgbClr val="008000"/>
                          </a:solidFill>
                        </a:rPr>
                        <a:t>//</a:t>
                      </a:r>
                      <a:r>
                        <a:rPr lang="zh-CN" altLang="en-US" sz="2400" b="0" dirty="0">
                          <a:solidFill>
                            <a:srgbClr val="008000"/>
                          </a:solidFill>
                        </a:rPr>
                        <a:t>单链表结点</a:t>
                      </a:r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42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 </a:t>
            </a:r>
            <a:r>
              <a:rPr lang="zh-CN" altLang="en-US"/>
              <a:t>单链表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结点的动态定义，访问和释放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）动态定义，即需要时从内存中申请空间</a:t>
            </a:r>
            <a:endParaRPr lang="en-US" altLang="zh-CN" dirty="0"/>
          </a:p>
        </p:txBody>
      </p:sp>
      <p:sp>
        <p:nvSpPr>
          <p:cNvPr id="6" name="圆角矩形标注 5"/>
          <p:cNvSpPr/>
          <p:nvPr/>
        </p:nvSpPr>
        <p:spPr>
          <a:xfrm>
            <a:off x="4859338" y="384175"/>
            <a:ext cx="3600450" cy="604838"/>
          </a:xfrm>
          <a:prstGeom prst="wedgeRoundRectCallout">
            <a:avLst>
              <a:gd name="adj1" fmla="val -61245"/>
              <a:gd name="adj2" fmla="val -10554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怎么动态创建二维数组？</a:t>
            </a:r>
          </a:p>
        </p:txBody>
      </p:sp>
      <p:pic>
        <p:nvPicPr>
          <p:cNvPr id="99333" name="Picture 2" descr="E:\桌面\timg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7" t="20506" r="31377" b="20216"/>
          <a:stretch>
            <a:fillRect/>
          </a:stretch>
        </p:blipFill>
        <p:spPr bwMode="auto">
          <a:xfrm>
            <a:off x="3594100" y="260350"/>
            <a:ext cx="80327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5288" y="2303463"/>
          <a:ext cx="8353425" cy="220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C</a:t>
                      </a:r>
                      <a:r>
                        <a:rPr lang="zh-CN" altLang="en-US" sz="2400" dirty="0"/>
                        <a:t>语言版（利用</a:t>
                      </a:r>
                      <a:r>
                        <a:rPr lang="en-US" altLang="zh-CN" sz="2400" dirty="0" err="1"/>
                        <a:t>malloc</a:t>
                      </a:r>
                      <a:r>
                        <a:rPr lang="zh-CN" altLang="en-US" sz="2400" dirty="0"/>
                        <a:t>函数）</a:t>
                      </a: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282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pointer p1 = (pointer)</a:t>
                      </a:r>
                      <a:r>
                        <a:rPr lang="en-US" altLang="zh-CN" sz="2400" baseline="0" dirty="0"/>
                        <a:t> </a:t>
                      </a:r>
                      <a:r>
                        <a:rPr lang="en-US" altLang="zh-CN" sz="2400" b="1" baseline="0" dirty="0" err="1">
                          <a:solidFill>
                            <a:srgbClr val="FF0000"/>
                          </a:solidFill>
                        </a:rPr>
                        <a:t>malloc</a:t>
                      </a:r>
                      <a:r>
                        <a:rPr lang="en-US" altLang="zh-CN" sz="2400" baseline="0" dirty="0"/>
                        <a:t>(</a:t>
                      </a:r>
                      <a:r>
                        <a:rPr lang="en-US" altLang="zh-CN" sz="2400" baseline="0" dirty="0" err="1"/>
                        <a:t>sizeof</a:t>
                      </a:r>
                      <a:r>
                        <a:rPr lang="en-US" altLang="zh-CN" sz="2400" baseline="0" dirty="0"/>
                        <a:t>(</a:t>
                      </a:r>
                      <a:r>
                        <a:rPr lang="en-US" altLang="zh-CN" sz="2400" b="1" baseline="0" dirty="0" err="1">
                          <a:solidFill>
                            <a:srgbClr val="0000FF"/>
                          </a:solidFill>
                        </a:rPr>
                        <a:t>struct</a:t>
                      </a:r>
                      <a:r>
                        <a:rPr lang="en-US" altLang="zh-CN" sz="2400" b="1" baseline="0" dirty="0">
                          <a:solidFill>
                            <a:srgbClr val="0000FF"/>
                          </a:solidFill>
                        </a:rPr>
                        <a:t> node</a:t>
                      </a:r>
                      <a:r>
                        <a:rPr lang="en-US" altLang="zh-CN" sz="2400" baseline="0" dirty="0"/>
                        <a:t>));</a:t>
                      </a: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5628">
                <a:tc>
                  <a:txBody>
                    <a:bodyPr/>
                    <a:lstStyle/>
                    <a:p>
                      <a:r>
                        <a:rPr lang="en-US" altLang="zh-CN" sz="2400" baseline="0" dirty="0"/>
                        <a:t>pointer p2 = (pointer) </a:t>
                      </a:r>
                      <a:r>
                        <a:rPr lang="en-US" altLang="zh-CN" sz="2400" b="1" baseline="0" dirty="0" err="1">
                          <a:solidFill>
                            <a:srgbClr val="FF0000"/>
                          </a:solidFill>
                        </a:rPr>
                        <a:t>malloc</a:t>
                      </a:r>
                      <a:r>
                        <a:rPr lang="en-US" altLang="zh-CN" sz="2400" baseline="0" dirty="0"/>
                        <a:t>(</a:t>
                      </a:r>
                      <a:r>
                        <a:rPr lang="en-US" altLang="zh-CN" sz="2400" b="1" baseline="0" dirty="0">
                          <a:solidFill>
                            <a:srgbClr val="008000"/>
                          </a:solidFill>
                        </a:rPr>
                        <a:t>n</a:t>
                      </a:r>
                      <a:r>
                        <a:rPr lang="en-US" altLang="zh-CN" sz="2400" baseline="0" dirty="0"/>
                        <a:t>*</a:t>
                      </a:r>
                      <a:r>
                        <a:rPr lang="en-US" altLang="zh-CN" sz="2400" baseline="0" dirty="0" err="1"/>
                        <a:t>sizeof</a:t>
                      </a:r>
                      <a:r>
                        <a:rPr lang="en-US" altLang="zh-CN" sz="2400" baseline="0" dirty="0"/>
                        <a:t>(</a:t>
                      </a:r>
                      <a:r>
                        <a:rPr lang="en-US" altLang="zh-CN" sz="2400" b="1" baseline="0" dirty="0" err="1">
                          <a:solidFill>
                            <a:srgbClr val="0000FF"/>
                          </a:solidFill>
                        </a:rPr>
                        <a:t>struct</a:t>
                      </a:r>
                      <a:r>
                        <a:rPr lang="en-US" altLang="zh-CN" sz="2400" b="1" baseline="0" dirty="0">
                          <a:solidFill>
                            <a:srgbClr val="0000FF"/>
                          </a:solidFill>
                        </a:rPr>
                        <a:t> node</a:t>
                      </a:r>
                      <a:r>
                        <a:rPr lang="en-US" altLang="zh-CN" sz="2400" baseline="0" dirty="0"/>
                        <a:t>));</a:t>
                      </a: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20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 </a:t>
            </a:r>
            <a:r>
              <a:rPr lang="zh-CN" altLang="en-US"/>
              <a:t>单链表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结点的动态定义，访问和释放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）动态定义，即需要时从内存中申请空间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60471"/>
              </p:ext>
            </p:extLst>
          </p:nvPr>
        </p:nvGraphicFramePr>
        <p:xfrm>
          <a:off x="395288" y="2303463"/>
          <a:ext cx="8353425" cy="4126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C</a:t>
                      </a:r>
                      <a:r>
                        <a:rPr lang="zh-CN" altLang="en-US" sz="2400" dirty="0"/>
                        <a:t>语言版（利用</a:t>
                      </a:r>
                      <a:r>
                        <a:rPr lang="en-US" altLang="zh-CN" sz="2400" dirty="0" err="1"/>
                        <a:t>malloc</a:t>
                      </a:r>
                      <a:r>
                        <a:rPr lang="zh-CN" altLang="en-US" sz="2400" dirty="0"/>
                        <a:t>函数）</a:t>
                      </a:r>
                    </a:p>
                  </a:txBody>
                  <a:tcPr marL="91445" marR="91445" marT="45724" marB="4572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62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pointer p1 = (pointer)</a:t>
                      </a:r>
                      <a:r>
                        <a:rPr lang="en-US" altLang="zh-CN" sz="2400" baseline="0" dirty="0"/>
                        <a:t> </a:t>
                      </a:r>
                      <a:r>
                        <a:rPr lang="en-US" altLang="zh-CN" sz="2400" b="1" baseline="0" dirty="0" err="1">
                          <a:solidFill>
                            <a:srgbClr val="FF0000"/>
                          </a:solidFill>
                        </a:rPr>
                        <a:t>malloc</a:t>
                      </a:r>
                      <a:r>
                        <a:rPr lang="en-US" altLang="zh-CN" sz="2400" baseline="0" dirty="0"/>
                        <a:t>(</a:t>
                      </a:r>
                      <a:r>
                        <a:rPr lang="en-US" altLang="zh-CN" sz="2400" baseline="0" dirty="0" err="1"/>
                        <a:t>sizeof</a:t>
                      </a:r>
                      <a:r>
                        <a:rPr lang="en-US" altLang="zh-CN" sz="2400" baseline="0" dirty="0"/>
                        <a:t>(</a:t>
                      </a:r>
                      <a:r>
                        <a:rPr lang="en-US" altLang="zh-CN" sz="2400" b="1" baseline="0" dirty="0" err="1">
                          <a:solidFill>
                            <a:srgbClr val="0000FF"/>
                          </a:solidFill>
                        </a:rPr>
                        <a:t>struct</a:t>
                      </a:r>
                      <a:r>
                        <a:rPr lang="en-US" altLang="zh-CN" sz="2400" b="1" baseline="0" dirty="0">
                          <a:solidFill>
                            <a:srgbClr val="0000FF"/>
                          </a:solidFill>
                        </a:rPr>
                        <a:t> node</a:t>
                      </a:r>
                      <a:r>
                        <a:rPr lang="en-US" altLang="zh-CN" sz="2400" baseline="0" dirty="0"/>
                        <a:t>));</a:t>
                      </a:r>
                    </a:p>
                  </a:txBody>
                  <a:tcPr marL="91445" marR="91445" marT="45724" marB="457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80">
                <a:tc>
                  <a:txBody>
                    <a:bodyPr/>
                    <a:lstStyle/>
                    <a:p>
                      <a:r>
                        <a:rPr lang="en-US" altLang="zh-CN" sz="2400" baseline="0" dirty="0"/>
                        <a:t>pointer p2 = (pointer) </a:t>
                      </a:r>
                      <a:r>
                        <a:rPr lang="en-US" altLang="zh-CN" sz="2400" b="1" baseline="0" dirty="0" err="1">
                          <a:solidFill>
                            <a:srgbClr val="FF0000"/>
                          </a:solidFill>
                        </a:rPr>
                        <a:t>malloc</a:t>
                      </a:r>
                      <a:r>
                        <a:rPr lang="en-US" altLang="zh-CN" sz="2400" baseline="0" dirty="0"/>
                        <a:t>(</a:t>
                      </a:r>
                      <a:r>
                        <a:rPr lang="en-US" altLang="zh-CN" sz="2400" b="1" baseline="0" dirty="0">
                          <a:solidFill>
                            <a:srgbClr val="008000"/>
                          </a:solidFill>
                        </a:rPr>
                        <a:t>n</a:t>
                      </a:r>
                      <a:r>
                        <a:rPr lang="en-US" altLang="zh-CN" sz="2400" baseline="0" dirty="0"/>
                        <a:t>*</a:t>
                      </a:r>
                      <a:r>
                        <a:rPr lang="en-US" altLang="zh-CN" sz="2400" baseline="0" dirty="0" err="1"/>
                        <a:t>sizeof</a:t>
                      </a:r>
                      <a:r>
                        <a:rPr lang="en-US" altLang="zh-CN" sz="2400" baseline="0" dirty="0"/>
                        <a:t>(</a:t>
                      </a:r>
                      <a:r>
                        <a:rPr lang="en-US" altLang="zh-CN" sz="2400" b="1" baseline="0" dirty="0" err="1">
                          <a:solidFill>
                            <a:srgbClr val="0000FF"/>
                          </a:solidFill>
                        </a:rPr>
                        <a:t>struct</a:t>
                      </a:r>
                      <a:r>
                        <a:rPr lang="en-US" altLang="zh-CN" sz="2400" b="1" baseline="0" dirty="0">
                          <a:solidFill>
                            <a:srgbClr val="0000FF"/>
                          </a:solidFill>
                        </a:rPr>
                        <a:t> node</a:t>
                      </a:r>
                      <a:r>
                        <a:rPr lang="en-US" altLang="zh-CN" sz="2400" baseline="0" dirty="0"/>
                        <a:t>));</a:t>
                      </a:r>
                    </a:p>
                  </a:txBody>
                  <a:tcPr marL="91445" marR="91445" marT="45724" marB="4572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4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>
                          <a:solidFill>
                            <a:srgbClr val="008000"/>
                          </a:solidFill>
                        </a:rPr>
                        <a:t>//</a:t>
                      </a:r>
                      <a:r>
                        <a:rPr lang="zh-CN" altLang="en-US" sz="2400" baseline="0" dirty="0">
                          <a:solidFill>
                            <a:srgbClr val="008000"/>
                          </a:solidFill>
                        </a:rPr>
                        <a:t>先创建二维数组</a:t>
                      </a:r>
                      <a:endParaRPr lang="en-US" altLang="zh-CN" sz="2400" baseline="0" dirty="0">
                        <a:solidFill>
                          <a:srgbClr val="008000"/>
                        </a:solidFill>
                      </a:endParaRPr>
                    </a:p>
                    <a:p>
                      <a:r>
                        <a:rPr lang="en-US" altLang="zh-CN" sz="2400" b="1" baseline="0" dirty="0" err="1">
                          <a:solidFill>
                            <a:srgbClr val="0000CC"/>
                          </a:solidFill>
                        </a:rPr>
                        <a:t>int</a:t>
                      </a:r>
                      <a:r>
                        <a:rPr lang="en-US" altLang="zh-CN" sz="2400" baseline="0" dirty="0"/>
                        <a:t>** p3 = (</a:t>
                      </a:r>
                      <a:r>
                        <a:rPr lang="en-US" altLang="zh-CN" sz="2400" b="1" baseline="0" dirty="0" err="1">
                          <a:solidFill>
                            <a:srgbClr val="0000CC"/>
                          </a:solidFill>
                        </a:rPr>
                        <a:t>int</a:t>
                      </a:r>
                      <a:r>
                        <a:rPr lang="en-US" altLang="zh-CN" sz="2400" baseline="0" dirty="0"/>
                        <a:t>**) </a:t>
                      </a:r>
                      <a:r>
                        <a:rPr lang="en-US" altLang="zh-CN" sz="2400" b="1" baseline="0" dirty="0" err="1">
                          <a:solidFill>
                            <a:srgbClr val="FF0000"/>
                          </a:solidFill>
                        </a:rPr>
                        <a:t>malloc</a:t>
                      </a:r>
                      <a:r>
                        <a:rPr lang="en-US" altLang="zh-CN" sz="2400" baseline="0" dirty="0"/>
                        <a:t>(m*n*</a:t>
                      </a:r>
                      <a:r>
                        <a:rPr lang="en-US" altLang="zh-CN" sz="2400" baseline="0" dirty="0" err="1"/>
                        <a:t>sizeof</a:t>
                      </a:r>
                      <a:r>
                        <a:rPr lang="en-US" altLang="zh-CN" sz="2400" baseline="0" dirty="0"/>
                        <a:t>(</a:t>
                      </a:r>
                      <a:r>
                        <a:rPr lang="en-US" altLang="zh-CN" sz="2400" b="1" baseline="0" dirty="0" err="1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zh-CN" sz="2400" baseline="0" dirty="0"/>
                        <a:t>)); </a:t>
                      </a:r>
                    </a:p>
                    <a:p>
                      <a:r>
                        <a:rPr lang="en-US" altLang="zh-CN" sz="2400" baseline="0" dirty="0">
                          <a:solidFill>
                            <a:srgbClr val="008000"/>
                          </a:solidFill>
                        </a:rPr>
                        <a:t>//</a:t>
                      </a:r>
                      <a:r>
                        <a:rPr lang="zh-CN" altLang="en-US" sz="2400" baseline="0" dirty="0">
                          <a:solidFill>
                            <a:srgbClr val="008000"/>
                          </a:solidFill>
                        </a:rPr>
                        <a:t>再循环指定每一行的空间大小</a:t>
                      </a:r>
                      <a:endParaRPr lang="en-US" altLang="zh-CN" sz="2400" baseline="0" dirty="0"/>
                    </a:p>
                    <a:p>
                      <a:r>
                        <a:rPr lang="en-US" altLang="zh-CN" sz="2400" baseline="0" dirty="0"/>
                        <a:t>for(</a:t>
                      </a:r>
                      <a:r>
                        <a:rPr lang="en-US" altLang="zh-CN" sz="2400" baseline="0" dirty="0" err="1"/>
                        <a:t>int</a:t>
                      </a:r>
                      <a:r>
                        <a:rPr lang="en-US" altLang="zh-CN" sz="2400" baseline="0" dirty="0"/>
                        <a:t> </a:t>
                      </a:r>
                      <a:r>
                        <a:rPr lang="en-US" altLang="zh-CN" sz="2400" baseline="0" dirty="0" err="1"/>
                        <a:t>i</a:t>
                      </a:r>
                      <a:r>
                        <a:rPr lang="en-US" altLang="zh-CN" sz="2400" baseline="0" dirty="0"/>
                        <a:t>=0;i&lt;</a:t>
                      </a:r>
                      <a:r>
                        <a:rPr lang="en-US" altLang="zh-CN" sz="2400" baseline="0" dirty="0" err="1"/>
                        <a:t>m;i</a:t>
                      </a:r>
                      <a:r>
                        <a:rPr lang="en-US" altLang="zh-CN" sz="2400" baseline="0" dirty="0"/>
                        <a:t>++)</a:t>
                      </a:r>
                      <a:endParaRPr lang="en-US" altLang="zh-CN" sz="2400" baseline="0" dirty="0">
                        <a:solidFill>
                          <a:srgbClr val="008000"/>
                        </a:solidFill>
                      </a:endParaRPr>
                    </a:p>
                    <a:p>
                      <a:r>
                        <a:rPr lang="en-US" altLang="zh-CN" sz="2400" baseline="0" dirty="0"/>
                        <a:t>    p3[</a:t>
                      </a:r>
                      <a:r>
                        <a:rPr lang="en-US" altLang="zh-CN" sz="2400" baseline="0" dirty="0" err="1"/>
                        <a:t>i</a:t>
                      </a:r>
                      <a:r>
                        <a:rPr lang="en-US" altLang="zh-CN" sz="2400" baseline="0" dirty="0"/>
                        <a:t>] = (</a:t>
                      </a:r>
                      <a:r>
                        <a:rPr lang="en-US" altLang="zh-CN" sz="2400" b="1" baseline="0" dirty="0" err="1">
                          <a:solidFill>
                            <a:srgbClr val="0000CC"/>
                          </a:solidFill>
                        </a:rPr>
                        <a:t>int</a:t>
                      </a:r>
                      <a:r>
                        <a:rPr lang="en-US" altLang="zh-CN" sz="2400" baseline="0" dirty="0"/>
                        <a:t>*) </a:t>
                      </a:r>
                      <a:r>
                        <a:rPr lang="en-US" altLang="zh-CN" sz="2400" b="1" baseline="0" dirty="0" err="1">
                          <a:solidFill>
                            <a:srgbClr val="FF0000"/>
                          </a:solidFill>
                        </a:rPr>
                        <a:t>malloc</a:t>
                      </a:r>
                      <a:r>
                        <a:rPr lang="en-US" altLang="zh-CN" sz="2400" baseline="0" dirty="0"/>
                        <a:t>(n*</a:t>
                      </a:r>
                      <a:r>
                        <a:rPr lang="en-US" altLang="zh-CN" sz="2400" baseline="0" dirty="0" err="1"/>
                        <a:t>sizeof</a:t>
                      </a:r>
                      <a:r>
                        <a:rPr lang="en-US" altLang="zh-CN" sz="2400" baseline="0" dirty="0"/>
                        <a:t>(</a:t>
                      </a:r>
                      <a:r>
                        <a:rPr lang="en-US" altLang="zh-CN" sz="2400" b="1" baseline="0" dirty="0" err="1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zh-CN" sz="2400" baseline="0" dirty="0"/>
                        <a:t>));</a:t>
                      </a:r>
                    </a:p>
                  </a:txBody>
                  <a:tcPr marL="91445" marR="91445" marT="45724" marB="4572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08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 </a:t>
            </a:r>
            <a:r>
              <a:rPr lang="zh-CN" altLang="en-US"/>
              <a:t>单链表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结点的动态定义，访问和释放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）动态定义，即需要时从内存中申请空间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41366"/>
              </p:ext>
            </p:extLst>
          </p:nvPr>
        </p:nvGraphicFramePr>
        <p:xfrm>
          <a:off x="395288" y="2303463"/>
          <a:ext cx="8353425" cy="220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C++</a:t>
                      </a:r>
                      <a:r>
                        <a:rPr lang="zh-CN" altLang="en-US" sz="2400" dirty="0"/>
                        <a:t>版（利用关键字</a:t>
                      </a:r>
                      <a:r>
                        <a:rPr lang="en-US" altLang="zh-CN" sz="2400" dirty="0"/>
                        <a:t>new</a:t>
                      </a:r>
                      <a:r>
                        <a:rPr lang="zh-CN" altLang="en-US" sz="2400" dirty="0"/>
                        <a:t>）</a:t>
                      </a:r>
                    </a:p>
                  </a:txBody>
                  <a:tcPr marL="91445" marR="91445" marT="45707" marB="457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476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pointer p1 = 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new</a:t>
                      </a:r>
                      <a:r>
                        <a:rPr lang="en-US" altLang="zh-CN" sz="2400" dirty="0"/>
                        <a:t> 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node</a:t>
                      </a:r>
                      <a:r>
                        <a:rPr lang="en-US" altLang="zh-CN" sz="2400" baseline="0" dirty="0"/>
                        <a:t>;  </a:t>
                      </a:r>
                      <a:r>
                        <a:rPr lang="en-US" altLang="zh-CN" sz="2400" baseline="0" dirty="0">
                          <a:solidFill>
                            <a:srgbClr val="008000"/>
                          </a:solidFill>
                        </a:rPr>
                        <a:t>//</a:t>
                      </a:r>
                      <a:r>
                        <a:rPr lang="zh-CN" altLang="en-US" sz="2400" baseline="0" dirty="0">
                          <a:solidFill>
                            <a:srgbClr val="008000"/>
                          </a:solidFill>
                        </a:rPr>
                        <a:t>不用</a:t>
                      </a:r>
                      <a:r>
                        <a:rPr lang="en-US" altLang="zh-CN" sz="2400" baseline="0" dirty="0" err="1">
                          <a:solidFill>
                            <a:srgbClr val="008000"/>
                          </a:solidFill>
                        </a:rPr>
                        <a:t>struct</a:t>
                      </a:r>
                      <a:r>
                        <a:rPr lang="zh-CN" altLang="en-US" sz="2400" baseline="0" dirty="0">
                          <a:solidFill>
                            <a:srgbClr val="008000"/>
                          </a:solidFill>
                        </a:rPr>
                        <a:t>，不能用</a:t>
                      </a:r>
                      <a:r>
                        <a:rPr lang="en-US" altLang="zh-CN" sz="2400" baseline="0" dirty="0">
                          <a:solidFill>
                            <a:srgbClr val="008000"/>
                          </a:solidFill>
                        </a:rPr>
                        <a:t>pointer</a:t>
                      </a:r>
                    </a:p>
                  </a:txBody>
                  <a:tcPr marL="91445" marR="91445" marT="45707" marB="457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5850">
                <a:tc>
                  <a:txBody>
                    <a:bodyPr/>
                    <a:lstStyle/>
                    <a:p>
                      <a:r>
                        <a:rPr lang="en-US" altLang="zh-CN" sz="2400" baseline="0" dirty="0"/>
                        <a:t>pointer p2 = </a:t>
                      </a:r>
                      <a:r>
                        <a:rPr lang="en-US" altLang="zh-CN" sz="2400" b="1" baseline="0" dirty="0">
                          <a:solidFill>
                            <a:srgbClr val="0000FF"/>
                          </a:solidFill>
                        </a:rPr>
                        <a:t>new</a:t>
                      </a:r>
                      <a:r>
                        <a:rPr lang="en-US" altLang="zh-CN" sz="2400" baseline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400" b="1" baseline="0" dirty="0">
                          <a:solidFill>
                            <a:srgbClr val="FF0000"/>
                          </a:solidFill>
                        </a:rPr>
                        <a:t>node[n]</a:t>
                      </a:r>
                      <a:r>
                        <a:rPr lang="en-US" altLang="zh-CN" sz="2400" baseline="0" dirty="0"/>
                        <a:t>;  </a:t>
                      </a:r>
                      <a:r>
                        <a:rPr lang="en-US" altLang="zh-CN" sz="2400" baseline="0" dirty="0">
                          <a:solidFill>
                            <a:srgbClr val="008000"/>
                          </a:solidFill>
                        </a:rPr>
                        <a:t>//</a:t>
                      </a:r>
                      <a:r>
                        <a:rPr lang="zh-CN" altLang="en-US" sz="2400" baseline="0" dirty="0">
                          <a:solidFill>
                            <a:srgbClr val="008000"/>
                          </a:solidFill>
                        </a:rPr>
                        <a:t>可以用变量指定数组长度</a:t>
                      </a:r>
                      <a:endParaRPr lang="en-US" altLang="zh-CN" sz="2400" baseline="0" dirty="0">
                        <a:solidFill>
                          <a:srgbClr val="008000"/>
                        </a:solidFill>
                      </a:endParaRPr>
                    </a:p>
                  </a:txBody>
                  <a:tcPr marL="91445" marR="91445" marT="45707" marB="457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3440" name="TextBox 4"/>
          <p:cNvSpPr txBox="1">
            <a:spLocks noChangeArrowheads="1"/>
          </p:cNvSpPr>
          <p:nvPr/>
        </p:nvSpPr>
        <p:spPr bwMode="auto">
          <a:xfrm>
            <a:off x="1547664" y="5013176"/>
            <a:ext cx="6235700" cy="5238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注意，用</a:t>
            </a:r>
            <a:r>
              <a:rPr lang="en-US" altLang="zh-CN" sz="2800" b="1" dirty="0">
                <a:solidFill>
                  <a:srgbClr val="FF0000"/>
                </a:solidFill>
              </a:rPr>
              <a:t>new</a:t>
            </a:r>
            <a:r>
              <a:rPr lang="zh-CN" altLang="en-US" sz="2800" b="1" dirty="0">
                <a:solidFill>
                  <a:srgbClr val="FF0000"/>
                </a:solidFill>
              </a:rPr>
              <a:t>创建的返回值是指针类型</a:t>
            </a:r>
          </a:p>
        </p:txBody>
      </p:sp>
    </p:spTree>
    <p:extLst>
      <p:ext uri="{BB962C8B-B14F-4D97-AF65-F5344CB8AC3E}">
        <p14:creationId xmlns:p14="http://schemas.microsoft.com/office/powerpoint/2010/main" val="218448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 </a:t>
            </a:r>
            <a:r>
              <a:rPr lang="zh-CN" altLang="en-US"/>
              <a:t>单链表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结点的动态定义，访问和释放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）结点的访问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</a:t>
            </a:r>
            <a:r>
              <a:rPr lang="zh-CN" altLang="en-US" dirty="0"/>
              <a:t>与结构体的访问类似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4688" y="2636838"/>
            <a:ext cx="7848600" cy="26781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ea"/>
                <a:ea typeface="+mn-ea"/>
              </a:rPr>
              <a:t>pointer p = new node;    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注意，创建后要让其指向结点</a:t>
            </a:r>
            <a:endParaRPr lang="en-US" altLang="zh-CN" sz="2400" dirty="0">
              <a:solidFill>
                <a:srgbClr val="008000"/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400" dirty="0">
                <a:latin typeface="+mn-ea"/>
                <a:ea typeface="+mn-ea"/>
              </a:rPr>
              <a:t>(*p).data = 10;  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先通过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*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运算符获取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p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指向的结点，再通过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.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运算符访问域</a:t>
            </a:r>
            <a:endParaRPr lang="en-US" altLang="zh-CN" sz="2400" dirty="0">
              <a:solidFill>
                <a:srgbClr val="008000"/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zh-CN" sz="2400" dirty="0">
              <a:solidFill>
                <a:srgbClr val="008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dirty="0" err="1">
                <a:latin typeface="+mn-ea"/>
                <a:ea typeface="+mn-ea"/>
                <a:sym typeface="Wingdings" panose="05000000000000000000" pitchFamily="2" charset="2"/>
              </a:rPr>
              <a:t>next</a:t>
            </a:r>
            <a:r>
              <a:rPr lang="en-US" altLang="zh-CN" sz="2400" dirty="0">
                <a:latin typeface="+mn-ea"/>
                <a:ea typeface="+mn-ea"/>
                <a:sym typeface="Wingdings" panose="05000000000000000000" pitchFamily="2" charset="2"/>
              </a:rPr>
              <a:t> = NULL;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  <a:sym typeface="Wingdings" panose="05000000000000000000" pitchFamily="2" charset="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  <a:sym typeface="Wingdings" panose="05000000000000000000" pitchFamily="2" charset="2"/>
              </a:rPr>
              <a:t>通过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  <a:sym typeface="Wingdings" panose="05000000000000000000" pitchFamily="2" charset="2"/>
              </a:rPr>
              <a:t>运算符直指通过指针访问结点域</a:t>
            </a:r>
            <a:endParaRPr lang="zh-CN" altLang="en-US" sz="2400" dirty="0">
              <a:solidFill>
                <a:srgbClr val="008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105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 </a:t>
            </a:r>
            <a:r>
              <a:rPr lang="zh-CN" altLang="en-US"/>
              <a:t>单链表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/>
              <a:t>结点的动态定义，访问和释放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）结点的释放（</a:t>
            </a:r>
            <a:r>
              <a:rPr lang="en-US" altLang="zh-CN" dirty="0"/>
              <a:t>delete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</a:t>
            </a:r>
            <a:r>
              <a:rPr lang="zh-CN" altLang="en-US" dirty="0"/>
              <a:t>删除结点后，结点所占的空间要释放处理，防止内存资源浪费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释放单个结点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pointer p = new node;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delete p;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释放一个结点数组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pointer p = new node[n];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delete []p;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44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单链表上常见的</a:t>
            </a:r>
            <a:r>
              <a:rPr lang="en-US" altLang="zh-CN" b="1" dirty="0">
                <a:solidFill>
                  <a:srgbClr val="FF0000"/>
                </a:solidFill>
              </a:rPr>
              <a:t>8</a:t>
            </a:r>
            <a:r>
              <a:rPr lang="zh-CN" altLang="en-US" dirty="0"/>
              <a:t>种运算：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）建表：根据输入构建链表。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 </a:t>
            </a:r>
            <a:r>
              <a:rPr lang="en-US" altLang="zh-CN" b="1" dirty="0" err="1">
                <a:solidFill>
                  <a:srgbClr val="FF0000"/>
                </a:solidFill>
              </a:rPr>
              <a:t>lklist</a:t>
            </a:r>
            <a:r>
              <a:rPr lang="en-US" altLang="zh-CN" b="1" dirty="0">
                <a:solidFill>
                  <a:srgbClr val="FF0000"/>
                </a:solidFill>
              </a:rPr>
              <a:t> create()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）初始化：得到一个空链表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 </a:t>
            </a:r>
            <a:r>
              <a:rPr lang="en-US" altLang="zh-CN" b="1" dirty="0" err="1">
                <a:solidFill>
                  <a:srgbClr val="FF0000"/>
                </a:solidFill>
              </a:rPr>
              <a:t>lklist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initilist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）求表长：获取链表元素个数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   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 length(</a:t>
            </a:r>
            <a:r>
              <a:rPr lang="en-US" altLang="zh-CN" b="1" dirty="0" err="1">
                <a:solidFill>
                  <a:srgbClr val="FF0000"/>
                </a:solidFill>
              </a:rPr>
              <a:t>lklist</a:t>
            </a:r>
            <a:r>
              <a:rPr lang="en-US" altLang="zh-CN" b="1" dirty="0">
                <a:solidFill>
                  <a:srgbClr val="FF0000"/>
                </a:solidFill>
              </a:rPr>
              <a:t> head)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）按序号查找：给定序号</a:t>
            </a:r>
            <a:r>
              <a:rPr lang="en-US" altLang="zh-CN" dirty="0" err="1"/>
              <a:t>i</a:t>
            </a:r>
            <a:r>
              <a:rPr lang="zh-CN" altLang="en-US" dirty="0"/>
              <a:t>，返回该序号的数据元素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   </a:t>
            </a:r>
            <a:r>
              <a:rPr lang="en-US" altLang="zh-CN" b="1" dirty="0">
                <a:solidFill>
                  <a:srgbClr val="FF0000"/>
                </a:solidFill>
              </a:rPr>
              <a:t>pointer get(</a:t>
            </a:r>
            <a:r>
              <a:rPr lang="en-US" altLang="zh-CN" b="1" dirty="0" err="1">
                <a:solidFill>
                  <a:srgbClr val="FF0000"/>
                </a:solidFill>
              </a:rPr>
              <a:t>lklist</a:t>
            </a:r>
            <a:r>
              <a:rPr lang="en-US" altLang="zh-CN" b="1" dirty="0">
                <a:solidFill>
                  <a:srgbClr val="FF0000"/>
                </a:solidFill>
              </a:rPr>
              <a:t> head, 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16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0752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/>
          </a:bodyPr>
          <a:lstStyle/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）定位（按值查找）：给定一个元素值</a:t>
            </a:r>
            <a:r>
              <a:rPr lang="en-US" altLang="zh-CN"/>
              <a:t>x</a:t>
            </a:r>
            <a:r>
              <a:rPr lang="zh-CN" altLang="en-US"/>
              <a:t>，返回与该值相等的结点号或地址；若不存在，则返回失败信息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en-US" altLang="zh-CN"/>
              <a:t>     </a:t>
            </a:r>
            <a:r>
              <a:rPr lang="en-US" altLang="zh-CN" b="1">
                <a:solidFill>
                  <a:srgbClr val="FF0000"/>
                </a:solidFill>
              </a:rPr>
              <a:t>int locate(lklist head, datatype x)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CN" b="1">
                <a:solidFill>
                  <a:srgbClr val="FF0000"/>
                </a:solidFill>
              </a:rPr>
              <a:t>     pointer locate(lklist head, datatype x)</a:t>
            </a:r>
          </a:p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）插入运算：将数据</a:t>
            </a:r>
            <a:r>
              <a:rPr lang="en-US" altLang="zh-CN"/>
              <a:t>x</a:t>
            </a:r>
            <a:r>
              <a:rPr lang="zh-CN" altLang="en-US"/>
              <a:t>插到第</a:t>
            </a:r>
            <a:r>
              <a:rPr lang="en-US" altLang="zh-CN"/>
              <a:t>i</a:t>
            </a:r>
            <a:r>
              <a:rPr lang="zh-CN" altLang="en-US"/>
              <a:t>个位置上，返回成功与否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en-US" altLang="zh-CN"/>
              <a:t>     </a:t>
            </a:r>
            <a:r>
              <a:rPr lang="en-US" altLang="zh-CN" b="1">
                <a:solidFill>
                  <a:srgbClr val="FF0000"/>
                </a:solidFill>
              </a:rPr>
              <a:t>int insert(lklist head, datatype x, int i)</a:t>
            </a:r>
          </a:p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7</a:t>
            </a:r>
            <a:r>
              <a:rPr lang="zh-CN" altLang="en-US"/>
              <a:t>）删除运算：删除第</a:t>
            </a:r>
            <a:r>
              <a:rPr lang="en-US" altLang="zh-CN"/>
              <a:t>i</a:t>
            </a:r>
            <a:r>
              <a:rPr lang="zh-CN" altLang="en-US"/>
              <a:t>个位置上的结点，返回成功与否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en-US" altLang="zh-CN"/>
              <a:t>     </a:t>
            </a:r>
            <a:r>
              <a:rPr lang="en-US" altLang="zh-CN" b="1">
                <a:solidFill>
                  <a:srgbClr val="FF0000"/>
                </a:solidFill>
              </a:rPr>
              <a:t>int delete(lklist head, int i)</a:t>
            </a:r>
          </a:p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）销毁运算：释放链表所有结点空间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en-US" altLang="zh-CN"/>
              <a:t>     </a:t>
            </a:r>
            <a:r>
              <a:rPr lang="en-US" altLang="zh-CN" b="1">
                <a:solidFill>
                  <a:srgbClr val="FF0000"/>
                </a:solidFill>
              </a:rPr>
              <a:t>void destroy(lklist head)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5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455A-78A0-47F8-97DD-D864F40B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B6FEA-67F2-4A21-A809-34815F1BC8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顺序表：采用顺序存储结构实现的线性表</a:t>
            </a:r>
            <a:endParaRPr lang="en-US" altLang="zh-CN" dirty="0"/>
          </a:p>
          <a:p>
            <a:r>
              <a:rPr lang="zh-CN" altLang="en-US" dirty="0"/>
              <a:t>顺序表中，数据元素之间的线性关系间接体现在连续的内存地址上</a:t>
            </a:r>
          </a:p>
          <a:p>
            <a:r>
              <a:rPr lang="zh-CN" altLang="en-US" dirty="0"/>
              <a:t>顺序表的操作</a:t>
            </a:r>
            <a:endParaRPr lang="en-US" altLang="zh-CN" dirty="0"/>
          </a:p>
          <a:p>
            <a:pPr lvl="1"/>
            <a:r>
              <a:rPr lang="zh-CN" altLang="en-US" dirty="0"/>
              <a:t>插入（前插）</a:t>
            </a:r>
            <a:endParaRPr lang="en-US" altLang="zh-CN" dirty="0"/>
          </a:p>
          <a:p>
            <a:pPr lvl="2"/>
            <a:r>
              <a:rPr lang="zh-CN" altLang="en-US" dirty="0"/>
              <a:t>最好</a:t>
            </a:r>
            <a:r>
              <a:rPr lang="en-US" altLang="zh-CN" dirty="0"/>
              <a:t>O(1)</a:t>
            </a:r>
            <a:r>
              <a:rPr lang="zh-CN" altLang="en-US" dirty="0"/>
              <a:t>，尾插；</a:t>
            </a:r>
            <a:endParaRPr lang="en-US" altLang="zh-CN" dirty="0"/>
          </a:p>
          <a:p>
            <a:pPr lvl="2"/>
            <a:r>
              <a:rPr lang="zh-CN" altLang="en-US" dirty="0"/>
              <a:t>最坏</a:t>
            </a:r>
            <a:r>
              <a:rPr lang="en-US" altLang="zh-CN" dirty="0"/>
              <a:t>O(n)</a:t>
            </a:r>
            <a:r>
              <a:rPr lang="zh-CN" altLang="en-US" dirty="0"/>
              <a:t>，头插；</a:t>
            </a:r>
            <a:endParaRPr lang="en-US" altLang="zh-CN" dirty="0"/>
          </a:p>
          <a:p>
            <a:pPr lvl="2"/>
            <a:r>
              <a:rPr lang="zh-CN" altLang="en-US" dirty="0"/>
              <a:t>平均</a:t>
            </a:r>
            <a:r>
              <a:rPr lang="en-US" altLang="zh-CN" dirty="0"/>
              <a:t>O(n)</a:t>
            </a:r>
          </a:p>
          <a:p>
            <a:pPr lvl="1"/>
            <a:r>
              <a:rPr lang="zh-CN" altLang="en-US" dirty="0"/>
              <a:t>删除</a:t>
            </a:r>
            <a:endParaRPr lang="en-US" altLang="zh-CN" dirty="0"/>
          </a:p>
          <a:p>
            <a:pPr lvl="2"/>
            <a:r>
              <a:rPr lang="zh-CN" altLang="en-US" dirty="0"/>
              <a:t>最好</a:t>
            </a:r>
            <a:r>
              <a:rPr lang="en-US" altLang="zh-CN" dirty="0"/>
              <a:t>O(1)</a:t>
            </a:r>
            <a:r>
              <a:rPr lang="zh-CN" altLang="en-US" dirty="0"/>
              <a:t>，尾删；</a:t>
            </a:r>
            <a:endParaRPr lang="en-US" altLang="zh-CN" dirty="0"/>
          </a:p>
          <a:p>
            <a:pPr lvl="2"/>
            <a:r>
              <a:rPr lang="zh-CN" altLang="en-US" dirty="0"/>
              <a:t>最坏</a:t>
            </a:r>
            <a:r>
              <a:rPr lang="en-US" altLang="zh-CN" dirty="0"/>
              <a:t>O(n)</a:t>
            </a:r>
            <a:r>
              <a:rPr lang="zh-CN" altLang="en-US" dirty="0"/>
              <a:t>，头删；</a:t>
            </a:r>
            <a:endParaRPr lang="en-US" altLang="zh-CN" dirty="0"/>
          </a:p>
          <a:p>
            <a:pPr lvl="2"/>
            <a:r>
              <a:rPr lang="zh-CN" altLang="en-US" dirty="0"/>
              <a:t>平均</a:t>
            </a:r>
            <a:r>
              <a:rPr lang="en-US" altLang="zh-CN" dirty="0"/>
              <a:t>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712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）建表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</a:t>
            </a:r>
            <a:r>
              <a:rPr lang="zh-CN" altLang="en-US" dirty="0"/>
              <a:t>新输入的数据生成新结点，插入到链表中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新结点插在表尾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尾插法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zh-CN" dirty="0"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zh-CN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zh-CN" altLang="en-US" dirty="0">
                <a:sym typeface="Wingdings" panose="05000000000000000000" pitchFamily="2" charset="2"/>
              </a:rPr>
              <a:t>新结点插在表头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头插法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3084513" y="2276475"/>
            <a:ext cx="4440237" cy="850900"/>
          </a:xfrm>
          <a:prstGeom prst="wedgeRoundRectCallout">
            <a:avLst>
              <a:gd name="adj1" fmla="val -63060"/>
              <a:gd name="adj2" fmla="val -7351"/>
              <a:gd name="adj3" fmla="val 16667"/>
            </a:avLst>
          </a:prstGeom>
          <a:ln>
            <a:solidFill>
              <a:schemeClr val="tx1"/>
            </a:solidFill>
          </a:ln>
        </p:spPr>
        <p:txBody>
          <a:bodyPr wrap="none" anchor="ctr"/>
          <a:lstStyle/>
          <a:p>
            <a:pPr>
              <a:defRPr/>
            </a:pPr>
            <a:r>
              <a:rPr lang="zh-CN" altLang="en-US" sz="2800" dirty="0">
                <a:latin typeface="+mn-ea"/>
                <a:ea typeface="+mn-ea"/>
              </a:rPr>
              <a:t>新结点插在表头还是表尾？</a:t>
            </a:r>
            <a:endParaRPr lang="en-US" altLang="zh-CN" sz="2800" dirty="0">
              <a:latin typeface="+mn-ea"/>
              <a:ea typeface="+mn-ea"/>
            </a:endParaRPr>
          </a:p>
        </p:txBody>
      </p:sp>
      <p:pic>
        <p:nvPicPr>
          <p:cNvPr id="108549" name="Picture 2" descr="E:\桌面\timg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7" t="20506" r="31377" b="20216"/>
          <a:stretch>
            <a:fillRect/>
          </a:stretch>
        </p:blipFill>
        <p:spPr bwMode="auto">
          <a:xfrm>
            <a:off x="1619250" y="2276475"/>
            <a:ext cx="80327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946400" y="4148138"/>
          <a:ext cx="1008063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749800" y="4148138"/>
          <a:ext cx="1008063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588125" y="4148138"/>
          <a:ext cx="1008063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>
            <a:off x="3954463" y="4437063"/>
            <a:ext cx="7953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3"/>
            <a:endCxn id="8" idx="1"/>
          </p:cNvCxnSpPr>
          <p:nvPr/>
        </p:nvCxnSpPr>
        <p:spPr>
          <a:xfrm>
            <a:off x="5757863" y="4437063"/>
            <a:ext cx="8302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6" idx="1"/>
          </p:cNvCxnSpPr>
          <p:nvPr/>
        </p:nvCxnSpPr>
        <p:spPr>
          <a:xfrm>
            <a:off x="2265363" y="4437063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77" name="TextBox 10"/>
          <p:cNvSpPr txBox="1">
            <a:spLocks noChangeArrowheads="1"/>
          </p:cNvSpPr>
          <p:nvPr/>
        </p:nvSpPr>
        <p:spPr bwMode="auto">
          <a:xfrm>
            <a:off x="1423988" y="4175125"/>
            <a:ext cx="912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946400" y="5516563"/>
          <a:ext cx="1008063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749800" y="5516563"/>
          <a:ext cx="1008063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588125" y="5516563"/>
          <a:ext cx="1008063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>
            <a:stCxn id="16" idx="3"/>
            <a:endCxn id="17" idx="1"/>
          </p:cNvCxnSpPr>
          <p:nvPr/>
        </p:nvCxnSpPr>
        <p:spPr>
          <a:xfrm>
            <a:off x="3954463" y="5805488"/>
            <a:ext cx="7953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3"/>
            <a:endCxn id="18" idx="1"/>
          </p:cNvCxnSpPr>
          <p:nvPr/>
        </p:nvCxnSpPr>
        <p:spPr>
          <a:xfrm>
            <a:off x="5757863" y="5805488"/>
            <a:ext cx="8302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6" idx="1"/>
          </p:cNvCxnSpPr>
          <p:nvPr/>
        </p:nvCxnSpPr>
        <p:spPr>
          <a:xfrm>
            <a:off x="2265363" y="5805488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05" name="TextBox 10"/>
          <p:cNvSpPr txBox="1">
            <a:spLocks noChangeArrowheads="1"/>
          </p:cNvSpPr>
          <p:nvPr/>
        </p:nvSpPr>
        <p:spPr bwMode="auto">
          <a:xfrm>
            <a:off x="1423988" y="5543550"/>
            <a:ext cx="912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66391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8577" grpId="0"/>
      <p:bldP spid="10860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尾插法实现思路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zh-CN" dirty="0"/>
              <a:t>①</a:t>
            </a:r>
            <a:r>
              <a:rPr lang="en-US" altLang="zh-CN" dirty="0"/>
              <a:t> </a:t>
            </a:r>
            <a:r>
              <a:rPr lang="zh-CN" altLang="en-US" dirty="0"/>
              <a:t>输入数据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zh-CN" dirty="0"/>
              <a:t>②</a:t>
            </a:r>
            <a:r>
              <a:rPr lang="en-US" altLang="zh-CN" dirty="0"/>
              <a:t> </a:t>
            </a:r>
            <a:r>
              <a:rPr lang="zh-CN" altLang="en-US" dirty="0"/>
              <a:t>生成新结点，并填入新数据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zh-CN" dirty="0">
                <a:solidFill>
                  <a:srgbClr val="FF0000"/>
                </a:solidFill>
              </a:rPr>
              <a:t>③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寻找链表最后一个结点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392488" y="4760913"/>
          <a:ext cx="1008062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95888" y="4760913"/>
          <a:ext cx="1008062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∧</a:t>
                      </a:r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4400550" y="5049838"/>
            <a:ext cx="7953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2711450" y="5049838"/>
            <a:ext cx="6810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62" name="TextBox 10"/>
          <p:cNvSpPr txBox="1">
            <a:spLocks noChangeArrowheads="1"/>
          </p:cNvSpPr>
          <p:nvPr/>
        </p:nvSpPr>
        <p:spPr bwMode="auto">
          <a:xfrm>
            <a:off x="1870075" y="4787900"/>
            <a:ext cx="912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sp>
        <p:nvSpPr>
          <p:cNvPr id="112663" name="TextBox 12"/>
          <p:cNvSpPr txBox="1">
            <a:spLocks noChangeArrowheads="1"/>
          </p:cNvSpPr>
          <p:nvPr/>
        </p:nvSpPr>
        <p:spPr bwMode="auto">
          <a:xfrm>
            <a:off x="6845300" y="2781300"/>
            <a:ext cx="346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s</a:t>
            </a:r>
            <a:endParaRPr lang="zh-CN" altLang="en-US" sz="3200"/>
          </a:p>
        </p:txBody>
      </p:sp>
      <p:cxnSp>
        <p:nvCxnSpPr>
          <p:cNvPr id="15" name="直接箭头连接符 14"/>
          <p:cNvCxnSpPr>
            <a:stCxn id="112663" idx="2"/>
          </p:cNvCxnSpPr>
          <p:nvPr/>
        </p:nvCxnSpPr>
        <p:spPr>
          <a:xfrm>
            <a:off x="7018338" y="3365500"/>
            <a:ext cx="1587" cy="3508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65" name="TextBox 13"/>
          <p:cNvSpPr txBox="1">
            <a:spLocks noChangeArrowheads="1"/>
          </p:cNvSpPr>
          <p:nvPr/>
        </p:nvSpPr>
        <p:spPr bwMode="auto">
          <a:xfrm>
            <a:off x="3694113" y="3789363"/>
            <a:ext cx="401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p</a:t>
            </a:r>
            <a:endParaRPr lang="zh-CN" altLang="en-US" sz="3200"/>
          </a:p>
        </p:txBody>
      </p:sp>
      <p:cxnSp>
        <p:nvCxnSpPr>
          <p:cNvPr id="16" name="直接箭头连接符 15"/>
          <p:cNvCxnSpPr>
            <a:stCxn id="112665" idx="2"/>
            <a:endCxn id="4" idx="0"/>
          </p:cNvCxnSpPr>
          <p:nvPr/>
        </p:nvCxnSpPr>
        <p:spPr>
          <a:xfrm>
            <a:off x="3895725" y="4373563"/>
            <a:ext cx="1588" cy="387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516688" y="3716338"/>
          <a:ext cx="1008062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∧</a:t>
                      </a:r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900113" y="3117850"/>
            <a:ext cx="5111750" cy="83661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lnSpc>
                <a:spcPts val="29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p = head;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while(p-&gt;next) p = p-&gt;next;</a:t>
            </a:r>
            <a:endParaRPr lang="zh-CN" altLang="en-US" sz="2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0931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尾插法实现思路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zh-CN" dirty="0"/>
              <a:t>①</a:t>
            </a:r>
            <a:r>
              <a:rPr lang="en-US" altLang="zh-CN" dirty="0"/>
              <a:t> </a:t>
            </a:r>
            <a:r>
              <a:rPr lang="zh-CN" altLang="en-US" dirty="0"/>
              <a:t>输入数据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zh-CN" dirty="0"/>
              <a:t>②</a:t>
            </a:r>
            <a:r>
              <a:rPr lang="en-US" altLang="zh-CN" dirty="0"/>
              <a:t> </a:t>
            </a:r>
            <a:r>
              <a:rPr lang="zh-CN" altLang="en-US" dirty="0"/>
              <a:t>生成新结点，并填入新数据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zh-CN" dirty="0">
                <a:solidFill>
                  <a:srgbClr val="FF0000"/>
                </a:solidFill>
              </a:rPr>
              <a:t>③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寻找链表最后一个结点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392488" y="4760913"/>
          <a:ext cx="1008062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95888" y="4760913"/>
          <a:ext cx="1008062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∧</a:t>
                      </a:r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4400550" y="5049838"/>
            <a:ext cx="7953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2711450" y="5049838"/>
            <a:ext cx="6810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86" name="TextBox 10"/>
          <p:cNvSpPr txBox="1">
            <a:spLocks noChangeArrowheads="1"/>
          </p:cNvSpPr>
          <p:nvPr/>
        </p:nvSpPr>
        <p:spPr bwMode="auto">
          <a:xfrm>
            <a:off x="1870075" y="4787900"/>
            <a:ext cx="912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sp>
        <p:nvSpPr>
          <p:cNvPr id="113687" name="TextBox 12"/>
          <p:cNvSpPr txBox="1">
            <a:spLocks noChangeArrowheads="1"/>
          </p:cNvSpPr>
          <p:nvPr/>
        </p:nvSpPr>
        <p:spPr bwMode="auto">
          <a:xfrm>
            <a:off x="6845300" y="2781300"/>
            <a:ext cx="346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s</a:t>
            </a:r>
            <a:endParaRPr lang="zh-CN" altLang="en-US" sz="3200"/>
          </a:p>
        </p:txBody>
      </p:sp>
      <p:cxnSp>
        <p:nvCxnSpPr>
          <p:cNvPr id="15" name="直接箭头连接符 14"/>
          <p:cNvCxnSpPr>
            <a:stCxn id="113687" idx="2"/>
          </p:cNvCxnSpPr>
          <p:nvPr/>
        </p:nvCxnSpPr>
        <p:spPr>
          <a:xfrm>
            <a:off x="7018338" y="3365500"/>
            <a:ext cx="1587" cy="3508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89" name="TextBox 13"/>
          <p:cNvSpPr txBox="1">
            <a:spLocks noChangeArrowheads="1"/>
          </p:cNvSpPr>
          <p:nvPr/>
        </p:nvSpPr>
        <p:spPr bwMode="auto">
          <a:xfrm>
            <a:off x="5451475" y="3789363"/>
            <a:ext cx="401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p</a:t>
            </a:r>
            <a:endParaRPr lang="zh-CN" altLang="en-US" sz="3200"/>
          </a:p>
        </p:txBody>
      </p:sp>
      <p:cxnSp>
        <p:nvCxnSpPr>
          <p:cNvPr id="16" name="直接箭头连接符 15"/>
          <p:cNvCxnSpPr>
            <a:stCxn id="113689" idx="2"/>
          </p:cNvCxnSpPr>
          <p:nvPr/>
        </p:nvCxnSpPr>
        <p:spPr>
          <a:xfrm>
            <a:off x="5651500" y="4373563"/>
            <a:ext cx="3175" cy="387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516688" y="3716338"/>
          <a:ext cx="1008062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∧</a:t>
                      </a:r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900113" y="3117850"/>
            <a:ext cx="5111750" cy="83661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lnSpc>
                <a:spcPts val="29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p = head;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while(p-&gt;next) p = p-&gt;next;</a:t>
            </a:r>
            <a:endParaRPr lang="zh-CN" altLang="en-US" sz="2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5596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尾插法实现思路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zh-CN" dirty="0"/>
              <a:t>①</a:t>
            </a:r>
            <a:r>
              <a:rPr lang="en-US" altLang="zh-CN" dirty="0"/>
              <a:t> </a:t>
            </a:r>
            <a:r>
              <a:rPr lang="zh-CN" altLang="en-US" dirty="0"/>
              <a:t>输入数据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zh-CN" dirty="0"/>
              <a:t>②</a:t>
            </a:r>
            <a:r>
              <a:rPr lang="en-US" altLang="zh-CN" dirty="0"/>
              <a:t> </a:t>
            </a:r>
            <a:r>
              <a:rPr lang="zh-CN" altLang="en-US" dirty="0"/>
              <a:t>生成新结点，并填入新数据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zh-CN" dirty="0"/>
              <a:t>③</a:t>
            </a:r>
            <a:r>
              <a:rPr lang="en-US" altLang="zh-CN" dirty="0"/>
              <a:t> </a:t>
            </a:r>
            <a:r>
              <a:rPr lang="zh-CN" altLang="en-US" dirty="0"/>
              <a:t>寻找链表最后一个结点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zh-CN" dirty="0">
                <a:solidFill>
                  <a:srgbClr val="FF0000"/>
                </a:solidFill>
              </a:rPr>
              <a:t>④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将新结点插到最后一个结点后面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392488" y="4760913"/>
          <a:ext cx="1008062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95888" y="4760913"/>
          <a:ext cx="1008062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4400550" y="5049838"/>
            <a:ext cx="7953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2711450" y="5049838"/>
            <a:ext cx="6810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710" name="TextBox 10"/>
          <p:cNvSpPr txBox="1">
            <a:spLocks noChangeArrowheads="1"/>
          </p:cNvSpPr>
          <p:nvPr/>
        </p:nvSpPr>
        <p:spPr bwMode="auto">
          <a:xfrm>
            <a:off x="1870075" y="4787900"/>
            <a:ext cx="912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sp>
        <p:nvSpPr>
          <p:cNvPr id="114711" name="TextBox 12"/>
          <p:cNvSpPr txBox="1">
            <a:spLocks noChangeArrowheads="1"/>
          </p:cNvSpPr>
          <p:nvPr/>
        </p:nvSpPr>
        <p:spPr bwMode="auto">
          <a:xfrm>
            <a:off x="6845300" y="2781300"/>
            <a:ext cx="346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s</a:t>
            </a:r>
            <a:endParaRPr lang="zh-CN" altLang="en-US" sz="3200"/>
          </a:p>
        </p:txBody>
      </p:sp>
      <p:cxnSp>
        <p:nvCxnSpPr>
          <p:cNvPr id="15" name="直接箭头连接符 14"/>
          <p:cNvCxnSpPr>
            <a:stCxn id="114711" idx="2"/>
          </p:cNvCxnSpPr>
          <p:nvPr/>
        </p:nvCxnSpPr>
        <p:spPr>
          <a:xfrm>
            <a:off x="7018338" y="3365500"/>
            <a:ext cx="1587" cy="3508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713" name="TextBox 13"/>
          <p:cNvSpPr txBox="1">
            <a:spLocks noChangeArrowheads="1"/>
          </p:cNvSpPr>
          <p:nvPr/>
        </p:nvSpPr>
        <p:spPr bwMode="auto">
          <a:xfrm>
            <a:off x="5451475" y="3789363"/>
            <a:ext cx="401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p</a:t>
            </a:r>
            <a:endParaRPr lang="zh-CN" altLang="en-US" sz="3200"/>
          </a:p>
        </p:txBody>
      </p:sp>
      <p:cxnSp>
        <p:nvCxnSpPr>
          <p:cNvPr id="16" name="直接箭头连接符 15"/>
          <p:cNvCxnSpPr>
            <a:stCxn id="114713" idx="2"/>
          </p:cNvCxnSpPr>
          <p:nvPr/>
        </p:nvCxnSpPr>
        <p:spPr>
          <a:xfrm>
            <a:off x="5651500" y="4373563"/>
            <a:ext cx="3175" cy="387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516688" y="3716338"/>
          <a:ext cx="1008062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∧</a:t>
                      </a:r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肘形连接符 9"/>
          <p:cNvCxnSpPr>
            <a:stCxn id="5" idx="3"/>
            <a:endCxn id="17" idx="2"/>
          </p:cNvCxnSpPr>
          <p:nvPr/>
        </p:nvCxnSpPr>
        <p:spPr>
          <a:xfrm flipV="1">
            <a:off x="6203950" y="4292600"/>
            <a:ext cx="815975" cy="75565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724" name="TextBox 17"/>
          <p:cNvSpPr txBox="1">
            <a:spLocks noChangeArrowheads="1"/>
          </p:cNvSpPr>
          <p:nvPr/>
        </p:nvSpPr>
        <p:spPr bwMode="auto">
          <a:xfrm>
            <a:off x="368300" y="5694363"/>
            <a:ext cx="8380413" cy="830262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问题：每新加入一个结点，都要从头开始扫描至最后结点，效率非常低</a:t>
            </a:r>
          </a:p>
        </p:txBody>
      </p:sp>
      <p:sp>
        <p:nvSpPr>
          <p:cNvPr id="20" name="矩形 19"/>
          <p:cNvSpPr/>
          <p:nvPr/>
        </p:nvSpPr>
        <p:spPr>
          <a:xfrm>
            <a:off x="900113" y="3573463"/>
            <a:ext cx="2492375" cy="4635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lnSpc>
                <a:spcPts val="29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p-&gt;next = s;</a:t>
            </a:r>
            <a:endParaRPr lang="zh-CN" altLang="en-US" sz="2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054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解决办法：新增一个尾结点</a:t>
            </a:r>
            <a:r>
              <a:rPr lang="en-US" altLang="zh-CN" dirty="0"/>
              <a:t>rear</a:t>
            </a:r>
            <a:r>
              <a:rPr lang="zh-CN" altLang="en-US" dirty="0"/>
              <a:t>，总是指向链表最后一个结点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尾插法实现思路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zh-CN" dirty="0">
                <a:solidFill>
                  <a:srgbClr val="FF0000"/>
                </a:solidFill>
              </a:rPr>
              <a:t>①</a:t>
            </a:r>
            <a:r>
              <a:rPr lang="en-US" altLang="zh-CN" dirty="0">
                <a:solidFill>
                  <a:srgbClr val="FF0000"/>
                </a:solidFill>
              </a:rPr>
              <a:t>-② </a:t>
            </a:r>
            <a:r>
              <a:rPr lang="zh-CN" altLang="en-US" dirty="0">
                <a:solidFill>
                  <a:srgbClr val="FF0000"/>
                </a:solidFill>
              </a:rPr>
              <a:t>输入数据并生成新结点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321050" y="5373688"/>
          <a:ext cx="1008063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24450" y="5373688"/>
          <a:ext cx="1008063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∧</a:t>
                      </a:r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4329113" y="5662613"/>
            <a:ext cx="7953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2640013" y="5662613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734" name="TextBox 10"/>
          <p:cNvSpPr txBox="1">
            <a:spLocks noChangeArrowheads="1"/>
          </p:cNvSpPr>
          <p:nvPr/>
        </p:nvSpPr>
        <p:spPr bwMode="auto">
          <a:xfrm>
            <a:off x="1798638" y="5400675"/>
            <a:ext cx="912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443663" y="4329113"/>
          <a:ext cx="1008062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∧</a:t>
                      </a:r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743" name="TextBox 9"/>
          <p:cNvSpPr txBox="1">
            <a:spLocks noChangeArrowheads="1"/>
          </p:cNvSpPr>
          <p:nvPr/>
        </p:nvSpPr>
        <p:spPr bwMode="auto">
          <a:xfrm>
            <a:off x="6773863" y="3392488"/>
            <a:ext cx="3444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s</a:t>
            </a:r>
            <a:endParaRPr lang="zh-CN" altLang="en-US" sz="3200"/>
          </a:p>
        </p:txBody>
      </p:sp>
      <p:cxnSp>
        <p:nvCxnSpPr>
          <p:cNvPr id="11" name="直接箭头连接符 10"/>
          <p:cNvCxnSpPr>
            <a:stCxn id="115743" idx="2"/>
            <a:endCxn id="9" idx="0"/>
          </p:cNvCxnSpPr>
          <p:nvPr/>
        </p:nvCxnSpPr>
        <p:spPr>
          <a:xfrm>
            <a:off x="6946900" y="3978275"/>
            <a:ext cx="1588" cy="3508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745" name="TextBox 10"/>
          <p:cNvSpPr txBox="1">
            <a:spLocks noChangeArrowheads="1"/>
          </p:cNvSpPr>
          <p:nvPr/>
        </p:nvSpPr>
        <p:spPr bwMode="auto">
          <a:xfrm>
            <a:off x="5246688" y="4364038"/>
            <a:ext cx="779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FF"/>
                </a:solidFill>
              </a:rPr>
              <a:t>rear</a:t>
            </a:r>
            <a:endParaRPr lang="zh-CN" altLang="en-US" sz="2800">
              <a:solidFill>
                <a:srgbClr val="0000FF"/>
              </a:solidFill>
            </a:endParaRPr>
          </a:p>
        </p:txBody>
      </p:sp>
      <p:cxnSp>
        <p:nvCxnSpPr>
          <p:cNvPr id="14" name="直接箭头连接符 13"/>
          <p:cNvCxnSpPr>
            <a:stCxn id="115745" idx="2"/>
            <a:endCxn id="5" idx="0"/>
          </p:cNvCxnSpPr>
          <p:nvPr/>
        </p:nvCxnSpPr>
        <p:spPr>
          <a:xfrm flipH="1">
            <a:off x="5629275" y="4887913"/>
            <a:ext cx="6350" cy="4857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7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解决办法：新增一个尾结点</a:t>
            </a:r>
            <a:r>
              <a:rPr lang="en-US" altLang="zh-CN" dirty="0"/>
              <a:t>rear</a:t>
            </a:r>
            <a:r>
              <a:rPr lang="zh-CN" altLang="en-US" dirty="0"/>
              <a:t>，总是指向链表最后一个结点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尾插法实现思路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zh-CN" dirty="0"/>
              <a:t>①</a:t>
            </a:r>
            <a:r>
              <a:rPr lang="en-US" altLang="zh-CN" dirty="0"/>
              <a:t>-② </a:t>
            </a:r>
            <a:r>
              <a:rPr lang="zh-CN" altLang="en-US" dirty="0"/>
              <a:t>输入数据并生成新结点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zh-CN" dirty="0">
                <a:solidFill>
                  <a:srgbClr val="FF0000"/>
                </a:solidFill>
              </a:rPr>
              <a:t>③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将新结点插入到</a:t>
            </a:r>
            <a:r>
              <a:rPr lang="en-US" altLang="zh-CN" dirty="0">
                <a:solidFill>
                  <a:srgbClr val="FF0000"/>
                </a:solidFill>
              </a:rPr>
              <a:t>rear</a:t>
            </a:r>
            <a:r>
              <a:rPr lang="zh-CN" altLang="en-US" dirty="0">
                <a:solidFill>
                  <a:srgbClr val="FF0000"/>
                </a:solidFill>
              </a:rPr>
              <a:t>指向的结点后面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321050" y="5373688"/>
          <a:ext cx="1008063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24450" y="5373688"/>
          <a:ext cx="1008063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4329113" y="5662613"/>
            <a:ext cx="7953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2640013" y="5662613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758" name="TextBox 10"/>
          <p:cNvSpPr txBox="1">
            <a:spLocks noChangeArrowheads="1"/>
          </p:cNvSpPr>
          <p:nvPr/>
        </p:nvSpPr>
        <p:spPr bwMode="auto">
          <a:xfrm>
            <a:off x="1798638" y="5400675"/>
            <a:ext cx="912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443663" y="4329113"/>
          <a:ext cx="1008062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∧</a:t>
                      </a:r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767" name="TextBox 9"/>
          <p:cNvSpPr txBox="1">
            <a:spLocks noChangeArrowheads="1"/>
          </p:cNvSpPr>
          <p:nvPr/>
        </p:nvSpPr>
        <p:spPr bwMode="auto">
          <a:xfrm>
            <a:off x="6773863" y="3392488"/>
            <a:ext cx="3444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s</a:t>
            </a:r>
            <a:endParaRPr lang="zh-CN" altLang="en-US" sz="3200"/>
          </a:p>
        </p:txBody>
      </p:sp>
      <p:cxnSp>
        <p:nvCxnSpPr>
          <p:cNvPr id="11" name="直接箭头连接符 10"/>
          <p:cNvCxnSpPr>
            <a:stCxn id="116767" idx="2"/>
            <a:endCxn id="9" idx="0"/>
          </p:cNvCxnSpPr>
          <p:nvPr/>
        </p:nvCxnSpPr>
        <p:spPr>
          <a:xfrm>
            <a:off x="6946900" y="3978275"/>
            <a:ext cx="1588" cy="3508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769" name="TextBox 10"/>
          <p:cNvSpPr txBox="1">
            <a:spLocks noChangeArrowheads="1"/>
          </p:cNvSpPr>
          <p:nvPr/>
        </p:nvSpPr>
        <p:spPr bwMode="auto">
          <a:xfrm>
            <a:off x="5246688" y="4364038"/>
            <a:ext cx="779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FF"/>
                </a:solidFill>
              </a:rPr>
              <a:t>rear</a:t>
            </a:r>
            <a:endParaRPr lang="zh-CN" altLang="en-US" sz="2800">
              <a:solidFill>
                <a:srgbClr val="0000FF"/>
              </a:solidFill>
            </a:endParaRPr>
          </a:p>
        </p:txBody>
      </p:sp>
      <p:cxnSp>
        <p:nvCxnSpPr>
          <p:cNvPr id="14" name="直接箭头连接符 13"/>
          <p:cNvCxnSpPr>
            <a:stCxn id="116769" idx="2"/>
            <a:endCxn id="5" idx="0"/>
          </p:cNvCxnSpPr>
          <p:nvPr/>
        </p:nvCxnSpPr>
        <p:spPr>
          <a:xfrm flipH="1">
            <a:off x="5629275" y="4887913"/>
            <a:ext cx="6350" cy="4857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3"/>
            <a:endCxn id="9" idx="2"/>
          </p:cNvCxnSpPr>
          <p:nvPr/>
        </p:nvCxnSpPr>
        <p:spPr>
          <a:xfrm flipV="1">
            <a:off x="6132513" y="4905375"/>
            <a:ext cx="815975" cy="75565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00113" y="3973513"/>
            <a:ext cx="2879725" cy="4635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lnSpc>
                <a:spcPts val="29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rear-&gt;next = s;</a:t>
            </a:r>
            <a:endParaRPr lang="zh-CN" altLang="en-US" sz="2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4261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解决办法：新增一个尾结点</a:t>
            </a:r>
            <a:r>
              <a:rPr lang="en-US" altLang="zh-CN" dirty="0"/>
              <a:t>rear</a:t>
            </a:r>
            <a:r>
              <a:rPr lang="zh-CN" altLang="en-US" dirty="0"/>
              <a:t>，总是指向链表最后一个结点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尾插法实现思路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zh-CN" dirty="0"/>
              <a:t>①</a:t>
            </a:r>
            <a:r>
              <a:rPr lang="en-US" altLang="zh-CN" dirty="0"/>
              <a:t>-② </a:t>
            </a:r>
            <a:r>
              <a:rPr lang="zh-CN" altLang="en-US" dirty="0"/>
              <a:t>输入数据并生成新结点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zh-CN" dirty="0"/>
              <a:t>③</a:t>
            </a:r>
            <a:r>
              <a:rPr lang="en-US" altLang="zh-CN" dirty="0"/>
              <a:t> </a:t>
            </a:r>
            <a:r>
              <a:rPr lang="zh-CN" altLang="en-US" dirty="0"/>
              <a:t>将新结点插入到</a:t>
            </a:r>
            <a:r>
              <a:rPr lang="en-US" altLang="zh-CN" dirty="0"/>
              <a:t>rear</a:t>
            </a:r>
            <a:r>
              <a:rPr lang="zh-CN" altLang="en-US" dirty="0"/>
              <a:t>指向的结点后面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zh-CN" dirty="0">
                <a:solidFill>
                  <a:srgbClr val="FF0000"/>
                </a:solidFill>
              </a:rPr>
              <a:t>④</a:t>
            </a:r>
            <a:r>
              <a:rPr lang="en-US" altLang="zh-CN" dirty="0">
                <a:solidFill>
                  <a:srgbClr val="FF0000"/>
                </a:solidFill>
              </a:rPr>
              <a:t> rear</a:t>
            </a:r>
            <a:r>
              <a:rPr lang="zh-CN" altLang="en-US" dirty="0">
                <a:solidFill>
                  <a:srgbClr val="FF0000"/>
                </a:solidFill>
              </a:rPr>
              <a:t>指针后移调整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321050" y="5373688"/>
          <a:ext cx="1008063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24450" y="5373688"/>
          <a:ext cx="1008063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4329113" y="5662613"/>
            <a:ext cx="7953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2640013" y="5662613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82" name="TextBox 10"/>
          <p:cNvSpPr txBox="1">
            <a:spLocks noChangeArrowheads="1"/>
          </p:cNvSpPr>
          <p:nvPr/>
        </p:nvSpPr>
        <p:spPr bwMode="auto">
          <a:xfrm>
            <a:off x="1798638" y="5400675"/>
            <a:ext cx="912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443663" y="4329113"/>
          <a:ext cx="1008062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∧</a:t>
                      </a:r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791" name="TextBox 9"/>
          <p:cNvSpPr txBox="1">
            <a:spLocks noChangeArrowheads="1"/>
          </p:cNvSpPr>
          <p:nvPr/>
        </p:nvSpPr>
        <p:spPr bwMode="auto">
          <a:xfrm>
            <a:off x="6773863" y="3392488"/>
            <a:ext cx="3444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s</a:t>
            </a:r>
            <a:endParaRPr lang="zh-CN" altLang="en-US" sz="3200"/>
          </a:p>
        </p:txBody>
      </p:sp>
      <p:cxnSp>
        <p:nvCxnSpPr>
          <p:cNvPr id="11" name="直接箭头连接符 10"/>
          <p:cNvCxnSpPr>
            <a:stCxn id="117791" idx="2"/>
            <a:endCxn id="9" idx="0"/>
          </p:cNvCxnSpPr>
          <p:nvPr/>
        </p:nvCxnSpPr>
        <p:spPr>
          <a:xfrm>
            <a:off x="6946900" y="3978275"/>
            <a:ext cx="1588" cy="3508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93" name="TextBox 10"/>
          <p:cNvSpPr txBox="1">
            <a:spLocks noChangeArrowheads="1"/>
          </p:cNvSpPr>
          <p:nvPr/>
        </p:nvSpPr>
        <p:spPr bwMode="auto">
          <a:xfrm>
            <a:off x="5230813" y="4364038"/>
            <a:ext cx="779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FF"/>
                </a:solidFill>
              </a:rPr>
              <a:t>rear</a:t>
            </a:r>
            <a:endParaRPr lang="zh-CN" altLang="en-US" sz="2800">
              <a:solidFill>
                <a:srgbClr val="0000FF"/>
              </a:solidFill>
            </a:endParaRPr>
          </a:p>
        </p:txBody>
      </p:sp>
      <p:cxnSp>
        <p:nvCxnSpPr>
          <p:cNvPr id="14" name="直接箭头连接符 13"/>
          <p:cNvCxnSpPr>
            <a:stCxn id="117793" idx="3"/>
            <a:endCxn id="9" idx="1"/>
          </p:cNvCxnSpPr>
          <p:nvPr/>
        </p:nvCxnSpPr>
        <p:spPr>
          <a:xfrm flipV="1">
            <a:off x="6010275" y="4618038"/>
            <a:ext cx="433388" cy="7937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3"/>
            <a:endCxn id="9" idx="2"/>
          </p:cNvCxnSpPr>
          <p:nvPr/>
        </p:nvCxnSpPr>
        <p:spPr>
          <a:xfrm flipV="1">
            <a:off x="6132513" y="4905375"/>
            <a:ext cx="815975" cy="75565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00113" y="4437063"/>
            <a:ext cx="2879725" cy="4635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lnSpc>
                <a:spcPts val="29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rear = s;</a:t>
            </a:r>
            <a:endParaRPr lang="zh-CN" altLang="en-US" sz="2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5342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头插法思路：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zh-CN" dirty="0"/>
              <a:t>①</a:t>
            </a:r>
            <a:r>
              <a:rPr lang="en-US" altLang="zh-CN" dirty="0"/>
              <a:t> </a:t>
            </a:r>
            <a:r>
              <a:rPr lang="zh-CN" altLang="en-US" dirty="0"/>
              <a:t>输入数据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zh-CN" dirty="0"/>
              <a:t>②</a:t>
            </a:r>
            <a:r>
              <a:rPr lang="en-US" altLang="zh-CN" dirty="0"/>
              <a:t> </a:t>
            </a:r>
            <a:r>
              <a:rPr lang="zh-CN" altLang="en-US" dirty="0"/>
              <a:t>生成新结点，并填入新数据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③ 将新结点插到</a:t>
            </a:r>
            <a:r>
              <a:rPr lang="en-US" altLang="zh-CN" dirty="0">
                <a:solidFill>
                  <a:srgbClr val="FF0000"/>
                </a:solidFill>
              </a:rPr>
              <a:t>head</a:t>
            </a:r>
            <a:r>
              <a:rPr lang="zh-CN" altLang="en-US" dirty="0">
                <a:solidFill>
                  <a:srgbClr val="FF0000"/>
                </a:solidFill>
              </a:rPr>
              <a:t>和首结点之间（注意顺序！！）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392488" y="5084763"/>
          <a:ext cx="1008062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95888" y="5084763"/>
          <a:ext cx="1008062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4400550" y="5373688"/>
            <a:ext cx="7953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949" name="TextBox 10"/>
          <p:cNvSpPr txBox="1">
            <a:spLocks noChangeArrowheads="1"/>
          </p:cNvSpPr>
          <p:nvPr/>
        </p:nvSpPr>
        <p:spPr bwMode="auto">
          <a:xfrm>
            <a:off x="1870075" y="5111750"/>
            <a:ext cx="912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sp>
        <p:nvSpPr>
          <p:cNvPr id="124950" name="TextBox 9"/>
          <p:cNvSpPr txBox="1">
            <a:spLocks noChangeArrowheads="1"/>
          </p:cNvSpPr>
          <p:nvPr/>
        </p:nvSpPr>
        <p:spPr bwMode="auto">
          <a:xfrm>
            <a:off x="1885950" y="3860800"/>
            <a:ext cx="3460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s</a:t>
            </a:r>
            <a:endParaRPr lang="zh-CN" altLang="en-US" sz="3200"/>
          </a:p>
        </p:txBody>
      </p:sp>
      <p:cxnSp>
        <p:nvCxnSpPr>
          <p:cNvPr id="11" name="直接箭头连接符 10"/>
          <p:cNvCxnSpPr>
            <a:stCxn id="124950" idx="3"/>
          </p:cNvCxnSpPr>
          <p:nvPr/>
        </p:nvCxnSpPr>
        <p:spPr>
          <a:xfrm>
            <a:off x="2232025" y="4152900"/>
            <a:ext cx="477838" cy="31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709863" y="4041775"/>
          <a:ext cx="1008062" cy="5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030288" y="3068638"/>
            <a:ext cx="6997700" cy="7874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lnSpc>
                <a:spcPts val="29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s-next = head;   </a:t>
            </a:r>
            <a:r>
              <a:rPr lang="en-US" altLang="zh-CN" sz="20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+mn-lt"/>
              </a:rPr>
              <a:t>先把新结点的后继指向原链表首结点</a:t>
            </a:r>
            <a:endParaRPr lang="en-US" altLang="zh-CN" sz="2000" b="1" dirty="0">
              <a:solidFill>
                <a:srgbClr val="008000"/>
              </a:solidFill>
              <a:latin typeface="+mn-lt"/>
            </a:endParaRPr>
          </a:p>
          <a:p>
            <a:pPr>
              <a:lnSpc>
                <a:spcPts val="29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head = s;</a:t>
            </a:r>
            <a:r>
              <a:rPr lang="en-US" altLang="zh-CN" sz="2000" b="1" dirty="0">
                <a:solidFill>
                  <a:srgbClr val="008000"/>
                </a:solidFill>
                <a:latin typeface="+mn-lt"/>
              </a:rPr>
              <a:t>        //</a:t>
            </a:r>
            <a:r>
              <a:rPr lang="zh-CN" altLang="en-US" sz="2000" b="1" dirty="0">
                <a:solidFill>
                  <a:srgbClr val="008000"/>
                </a:solidFill>
                <a:latin typeface="+mn-lt"/>
              </a:rPr>
              <a:t>调整</a:t>
            </a:r>
            <a:r>
              <a:rPr lang="en-US" altLang="zh-CN" sz="2000" b="1" dirty="0">
                <a:solidFill>
                  <a:srgbClr val="008000"/>
                </a:solidFill>
                <a:latin typeface="+mn-lt"/>
              </a:rPr>
              <a:t>head</a:t>
            </a:r>
            <a:r>
              <a:rPr lang="zh-CN" altLang="en-US" sz="2000" b="1" dirty="0">
                <a:solidFill>
                  <a:srgbClr val="008000"/>
                </a:solidFill>
                <a:latin typeface="+mn-lt"/>
              </a:rPr>
              <a:t>指针，指向新结点作为首结点</a:t>
            </a:r>
          </a:p>
        </p:txBody>
      </p:sp>
      <p:cxnSp>
        <p:nvCxnSpPr>
          <p:cNvPr id="14" name="肘形连接符 13"/>
          <p:cNvCxnSpPr>
            <a:stCxn id="12" idx="3"/>
            <a:endCxn id="4" idx="0"/>
          </p:cNvCxnSpPr>
          <p:nvPr/>
        </p:nvCxnSpPr>
        <p:spPr>
          <a:xfrm>
            <a:off x="3717925" y="4329113"/>
            <a:ext cx="179388" cy="75565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endCxn id="12" idx="1"/>
          </p:cNvCxnSpPr>
          <p:nvPr/>
        </p:nvCxnSpPr>
        <p:spPr>
          <a:xfrm rot="5400000" flipH="1" flipV="1">
            <a:off x="2198688" y="4600575"/>
            <a:ext cx="782637" cy="239713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963" name="TextBox 17"/>
          <p:cNvSpPr txBox="1">
            <a:spLocks noChangeArrowheads="1"/>
          </p:cNvSpPr>
          <p:nvPr/>
        </p:nvSpPr>
        <p:spPr bwMode="auto">
          <a:xfrm>
            <a:off x="1368425" y="5876925"/>
            <a:ext cx="5133975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当链表为空表时，需要分开处理吗？</a:t>
            </a:r>
          </a:p>
        </p:txBody>
      </p:sp>
      <p:pic>
        <p:nvPicPr>
          <p:cNvPr id="124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373688"/>
            <a:ext cx="7620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965" name="TextBox 18"/>
          <p:cNvSpPr txBox="1">
            <a:spLocks noChangeArrowheads="1"/>
          </p:cNvSpPr>
          <p:nvPr/>
        </p:nvSpPr>
        <p:spPr bwMode="auto">
          <a:xfrm>
            <a:off x="7451725" y="5732463"/>
            <a:ext cx="1014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NO</a:t>
            </a:r>
            <a:r>
              <a:rPr lang="zh-CN" altLang="en-US" sz="280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52229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3" grpId="0" animBg="1"/>
      <p:bldP spid="12496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头插法思路（带头结点）：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zh-CN" dirty="0"/>
              <a:t>①</a:t>
            </a:r>
            <a:r>
              <a:rPr lang="en-US" altLang="zh-CN" dirty="0"/>
              <a:t> </a:t>
            </a:r>
            <a:r>
              <a:rPr lang="zh-CN" altLang="en-US" dirty="0"/>
              <a:t>输入数据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zh-CN" dirty="0"/>
              <a:t>②</a:t>
            </a:r>
            <a:r>
              <a:rPr lang="en-US" altLang="zh-CN" dirty="0"/>
              <a:t> </a:t>
            </a:r>
            <a:r>
              <a:rPr lang="zh-CN" altLang="en-US" dirty="0"/>
              <a:t>生成新结点，并填入新数据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③ 将新结点插到头结点和首元素结点之间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392488" y="5084763"/>
          <a:ext cx="1008062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95888" y="5084763"/>
          <a:ext cx="1008062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4400550" y="5373688"/>
            <a:ext cx="7953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73" name="TextBox 10"/>
          <p:cNvSpPr txBox="1">
            <a:spLocks noChangeArrowheads="1"/>
          </p:cNvSpPr>
          <p:nvPr/>
        </p:nvSpPr>
        <p:spPr bwMode="auto">
          <a:xfrm>
            <a:off x="323850" y="5111750"/>
            <a:ext cx="912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sp>
        <p:nvSpPr>
          <p:cNvPr id="125974" name="TextBox 9"/>
          <p:cNvSpPr txBox="1">
            <a:spLocks noChangeArrowheads="1"/>
          </p:cNvSpPr>
          <p:nvPr/>
        </p:nvSpPr>
        <p:spPr bwMode="auto">
          <a:xfrm>
            <a:off x="1885950" y="3860800"/>
            <a:ext cx="3460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s</a:t>
            </a:r>
            <a:endParaRPr lang="zh-CN" altLang="en-US" sz="3200"/>
          </a:p>
        </p:txBody>
      </p:sp>
      <p:cxnSp>
        <p:nvCxnSpPr>
          <p:cNvPr id="11" name="直接箭头连接符 10"/>
          <p:cNvCxnSpPr>
            <a:stCxn id="125974" idx="3"/>
          </p:cNvCxnSpPr>
          <p:nvPr/>
        </p:nvCxnSpPr>
        <p:spPr>
          <a:xfrm>
            <a:off x="2232025" y="4152900"/>
            <a:ext cx="477838" cy="31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709863" y="4041775"/>
          <a:ext cx="1008062" cy="5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39750" y="3097213"/>
            <a:ext cx="8064500" cy="83661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lnSpc>
                <a:spcPts val="29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s-next = head-&gt;next;   </a:t>
            </a:r>
            <a:r>
              <a:rPr lang="en-US" altLang="zh-CN" sz="20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+mn-lt"/>
              </a:rPr>
              <a:t>先把新结点的后继指向原链表首结点</a:t>
            </a:r>
            <a:endParaRPr lang="en-US" altLang="zh-CN" sz="2000" b="1" dirty="0">
              <a:solidFill>
                <a:srgbClr val="008000"/>
              </a:solidFill>
              <a:latin typeface="+mn-lt"/>
            </a:endParaRPr>
          </a:p>
          <a:p>
            <a:pPr>
              <a:lnSpc>
                <a:spcPts val="29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head-&gt;next = s;</a:t>
            </a:r>
            <a:r>
              <a:rPr lang="en-US" altLang="zh-CN" sz="2000" b="1" dirty="0">
                <a:solidFill>
                  <a:srgbClr val="008000"/>
                </a:solidFill>
                <a:latin typeface="+mn-lt"/>
              </a:rPr>
              <a:t>        //</a:t>
            </a:r>
            <a:r>
              <a:rPr lang="zh-CN" altLang="en-US" sz="2000" b="1" dirty="0">
                <a:solidFill>
                  <a:srgbClr val="008000"/>
                </a:solidFill>
                <a:latin typeface="+mn-lt"/>
              </a:rPr>
              <a:t>调整</a:t>
            </a:r>
            <a:r>
              <a:rPr lang="en-US" altLang="zh-CN" sz="2000" b="1" dirty="0">
                <a:solidFill>
                  <a:srgbClr val="008000"/>
                </a:solidFill>
                <a:latin typeface="+mn-lt"/>
              </a:rPr>
              <a:t>head</a:t>
            </a:r>
            <a:r>
              <a:rPr lang="zh-CN" altLang="en-US" sz="2000" b="1" dirty="0">
                <a:solidFill>
                  <a:srgbClr val="008000"/>
                </a:solidFill>
                <a:latin typeface="+mn-lt"/>
              </a:rPr>
              <a:t>指针，指向新结点作为首结点</a:t>
            </a:r>
          </a:p>
        </p:txBody>
      </p:sp>
      <p:cxnSp>
        <p:nvCxnSpPr>
          <p:cNvPr id="14" name="肘形连接符 13"/>
          <p:cNvCxnSpPr>
            <a:stCxn id="12" idx="3"/>
            <a:endCxn id="4" idx="0"/>
          </p:cNvCxnSpPr>
          <p:nvPr/>
        </p:nvCxnSpPr>
        <p:spPr>
          <a:xfrm>
            <a:off x="3717925" y="4329113"/>
            <a:ext cx="179388" cy="75565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endCxn id="12" idx="1"/>
          </p:cNvCxnSpPr>
          <p:nvPr/>
        </p:nvCxnSpPr>
        <p:spPr>
          <a:xfrm rot="5400000" flipH="1" flipV="1">
            <a:off x="2198688" y="4600575"/>
            <a:ext cx="782637" cy="239713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692275" y="5084763"/>
          <a:ext cx="1008063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995" name="矩形 14"/>
          <p:cNvSpPr>
            <a:spLocks noChangeArrowheads="1"/>
          </p:cNvSpPr>
          <p:nvPr/>
        </p:nvSpPr>
        <p:spPr bwMode="auto">
          <a:xfrm>
            <a:off x="3935413" y="433546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solidFill>
                  <a:srgbClr val="FF0000"/>
                </a:solidFill>
              </a:rPr>
              <a:t>①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>
            <a:stCxn id="125973" idx="3"/>
            <a:endCxn id="20" idx="1"/>
          </p:cNvCxnSpPr>
          <p:nvPr/>
        </p:nvCxnSpPr>
        <p:spPr>
          <a:xfrm flipV="1">
            <a:off x="1236663" y="5373688"/>
            <a:ext cx="4556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97" name="矩形 26"/>
          <p:cNvSpPr>
            <a:spLocks noChangeArrowheads="1"/>
          </p:cNvSpPr>
          <p:nvPr/>
        </p:nvSpPr>
        <p:spPr bwMode="auto">
          <a:xfrm>
            <a:off x="1925638" y="4446588"/>
            <a:ext cx="49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889836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2697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/>
              <a:t>头插法建表代码（带头结点）</a:t>
            </a:r>
          </a:p>
        </p:txBody>
      </p:sp>
      <p:sp>
        <p:nvSpPr>
          <p:cNvPr id="4" name="矩形 3"/>
          <p:cNvSpPr/>
          <p:nvPr/>
        </p:nvSpPr>
        <p:spPr>
          <a:xfrm>
            <a:off x="611188" y="1773238"/>
            <a:ext cx="8064500" cy="45132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900"/>
              </a:lnSpc>
              <a:defRPr/>
            </a:pPr>
            <a:r>
              <a:rPr lang="en-US" altLang="zh-CN" sz="2400" dirty="0" err="1">
                <a:latin typeface="+mn-lt"/>
              </a:rPr>
              <a:t>lklist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creat</a:t>
            </a:r>
            <a:r>
              <a:rPr lang="en-US" altLang="zh-CN" sz="2400" dirty="0">
                <a:latin typeface="+mn-lt"/>
              </a:rPr>
              <a:t>() {	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头插法建表，有头结点</a:t>
            </a:r>
          </a:p>
          <a:p>
            <a:pPr>
              <a:lnSpc>
                <a:spcPts val="2900"/>
              </a:lnSpc>
              <a:defRPr/>
            </a:pPr>
            <a:r>
              <a:rPr lang="zh-CN" altLang="en-US" sz="2400" dirty="0">
                <a:latin typeface="+mn-lt"/>
              </a:rPr>
              <a:t>  </a:t>
            </a:r>
            <a:r>
              <a:rPr lang="en-US" altLang="zh-CN" sz="2400" dirty="0" err="1">
                <a:latin typeface="+mn-lt"/>
              </a:rPr>
              <a:t>lklist</a:t>
            </a:r>
            <a:r>
              <a:rPr lang="en-US" altLang="zh-CN" sz="2400" dirty="0">
                <a:latin typeface="+mn-lt"/>
              </a:rPr>
              <a:t> head; pointer s; char </a:t>
            </a:r>
            <a:r>
              <a:rPr lang="en-US" altLang="zh-CN" sz="2400" dirty="0" err="1">
                <a:latin typeface="+mn-lt"/>
              </a:rPr>
              <a:t>ch</a:t>
            </a:r>
            <a:r>
              <a:rPr lang="en-US" altLang="zh-CN" sz="2400" dirty="0">
                <a:latin typeface="+mn-lt"/>
              </a:rPr>
              <a:t>;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head=new node; </a:t>
            </a:r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生成头结点</a:t>
            </a:r>
          </a:p>
          <a:p>
            <a:pPr>
              <a:lnSpc>
                <a:spcPts val="2900"/>
              </a:lnSpc>
              <a:defRPr/>
            </a:pPr>
            <a:r>
              <a:rPr lang="zh-CN" altLang="en-US" sz="2400" dirty="0">
                <a:latin typeface="+mn-lt"/>
              </a:rPr>
              <a:t>  </a:t>
            </a:r>
            <a:r>
              <a:rPr lang="en-US" altLang="zh-CN" sz="2400" dirty="0">
                <a:latin typeface="+mn-lt"/>
              </a:rPr>
              <a:t>head-&gt;next=NULL;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while(</a:t>
            </a:r>
            <a:r>
              <a:rPr lang="en-US" altLang="zh-CN" sz="2400" dirty="0" err="1">
                <a:latin typeface="+mn-lt"/>
              </a:rPr>
              <a:t>cin</a:t>
            </a:r>
            <a:r>
              <a:rPr lang="en-US" altLang="zh-CN" sz="2400" dirty="0">
                <a:latin typeface="+mn-lt"/>
              </a:rPr>
              <a:t>&gt;&gt;</a:t>
            </a:r>
            <a:r>
              <a:rPr lang="en-US" altLang="zh-CN" sz="2400" dirty="0" err="1">
                <a:latin typeface="+mn-lt"/>
              </a:rPr>
              <a:t>ch,ch</a:t>
            </a:r>
            <a:r>
              <a:rPr lang="en-US" altLang="zh-CN" sz="2400" dirty="0">
                <a:latin typeface="+mn-lt"/>
              </a:rPr>
              <a:t>!=’$’) {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输入并检测结束</a:t>
            </a:r>
          </a:p>
          <a:p>
            <a:pPr>
              <a:lnSpc>
                <a:spcPts val="2900"/>
              </a:lnSpc>
              <a:defRPr/>
            </a:pPr>
            <a:r>
              <a:rPr lang="zh-CN" altLang="en-US" sz="2400" dirty="0">
                <a:latin typeface="+mn-lt"/>
              </a:rPr>
              <a:t>    </a:t>
            </a:r>
            <a:r>
              <a:rPr lang="en-US" altLang="zh-CN" sz="2400" dirty="0">
                <a:latin typeface="+mn-lt"/>
              </a:rPr>
              <a:t>s=new node;		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生成新结点</a:t>
            </a:r>
          </a:p>
          <a:p>
            <a:pPr>
              <a:lnSpc>
                <a:spcPts val="2900"/>
              </a:lnSpc>
              <a:defRPr/>
            </a:pPr>
            <a:r>
              <a:rPr lang="zh-CN" altLang="en-US" sz="2400" dirty="0">
                <a:latin typeface="+mn-lt"/>
              </a:rPr>
              <a:t>    </a:t>
            </a:r>
            <a:r>
              <a:rPr lang="en-US" altLang="zh-CN" sz="2400" dirty="0">
                <a:latin typeface="+mn-lt"/>
              </a:rPr>
              <a:t>s−&gt;data=</a:t>
            </a:r>
            <a:r>
              <a:rPr lang="en-US" altLang="zh-CN" sz="2400" dirty="0" err="1">
                <a:latin typeface="+mn-lt"/>
              </a:rPr>
              <a:t>ch</a:t>
            </a:r>
            <a:r>
              <a:rPr lang="en-US" altLang="zh-CN" sz="2400" dirty="0">
                <a:latin typeface="+mn-lt"/>
              </a:rPr>
              <a:t>;		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填入数据</a:t>
            </a:r>
          </a:p>
          <a:p>
            <a:pPr>
              <a:lnSpc>
                <a:spcPts val="2900"/>
              </a:lnSpc>
              <a:defRPr/>
            </a:pPr>
            <a:r>
              <a:rPr lang="zh-CN" altLang="en-US" sz="2400" dirty="0">
                <a:latin typeface="+mn-lt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s−&gt;next=head−&gt;next;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head−&gt;next=s;</a:t>
            </a:r>
            <a:r>
              <a:rPr lang="en-US" altLang="zh-CN" sz="2400" dirty="0">
                <a:latin typeface="+mn-lt"/>
              </a:rPr>
              <a:t>		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插到头结点后</a:t>
            </a:r>
          </a:p>
          <a:p>
            <a:pPr>
              <a:lnSpc>
                <a:spcPts val="2900"/>
              </a:lnSpc>
              <a:defRPr/>
            </a:pPr>
            <a:r>
              <a:rPr lang="zh-CN" altLang="en-US" sz="2400" dirty="0">
                <a:latin typeface="+mn-lt"/>
              </a:rPr>
              <a:t>  </a:t>
            </a:r>
            <a:r>
              <a:rPr lang="en-US" altLang="zh-CN" sz="2400" dirty="0">
                <a:latin typeface="+mn-lt"/>
              </a:rPr>
              <a:t>}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return  head;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}</a:t>
            </a:r>
          </a:p>
        </p:txBody>
      </p:sp>
      <p:sp>
        <p:nvSpPr>
          <p:cNvPr id="126981" name="TextBox 4"/>
          <p:cNvSpPr txBox="1">
            <a:spLocks noChangeArrowheads="1"/>
          </p:cNvSpPr>
          <p:nvPr/>
        </p:nvSpPr>
        <p:spPr bwMode="auto">
          <a:xfrm>
            <a:off x="2454275" y="6135688"/>
            <a:ext cx="4205288" cy="461962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链表顺序与输入数据顺序相反</a:t>
            </a:r>
          </a:p>
        </p:txBody>
      </p:sp>
    </p:spTree>
    <p:extLst>
      <p:ext uri="{BB962C8B-B14F-4D97-AF65-F5344CB8AC3E}">
        <p14:creationId xmlns:p14="http://schemas.microsoft.com/office/powerpoint/2010/main" val="263647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455A-78A0-47F8-97DD-D864F40B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B6FEA-67F2-4A21-A809-34815F1BC8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1"/>
            <a:r>
              <a:rPr lang="zh-CN" altLang="en-US" dirty="0"/>
              <a:t>定位</a:t>
            </a:r>
            <a:endParaRPr lang="en-US" altLang="zh-CN" dirty="0"/>
          </a:p>
          <a:p>
            <a:pPr lvl="2"/>
            <a:r>
              <a:rPr lang="zh-CN" altLang="en-US" dirty="0"/>
              <a:t>最好</a:t>
            </a:r>
            <a:r>
              <a:rPr lang="en-US" altLang="zh-CN" dirty="0"/>
              <a:t>O(1)</a:t>
            </a:r>
            <a:r>
              <a:rPr lang="zh-CN" altLang="en-US" dirty="0"/>
              <a:t>，首元素；</a:t>
            </a:r>
            <a:endParaRPr lang="en-US" altLang="zh-CN" dirty="0"/>
          </a:p>
          <a:p>
            <a:pPr lvl="2"/>
            <a:r>
              <a:rPr lang="zh-CN" altLang="en-US" dirty="0"/>
              <a:t>最坏</a:t>
            </a:r>
            <a:r>
              <a:rPr lang="en-US" altLang="zh-CN" dirty="0"/>
              <a:t>O(n)</a:t>
            </a:r>
            <a:r>
              <a:rPr lang="zh-CN" altLang="en-US" dirty="0"/>
              <a:t>，尾元素；</a:t>
            </a:r>
            <a:endParaRPr lang="en-US" altLang="zh-CN" dirty="0"/>
          </a:p>
          <a:p>
            <a:pPr lvl="2"/>
            <a:r>
              <a:rPr lang="zh-CN" altLang="en-US" dirty="0"/>
              <a:t>平均</a:t>
            </a:r>
            <a:r>
              <a:rPr lang="en-US" altLang="zh-CN" dirty="0"/>
              <a:t>O(n)</a:t>
            </a:r>
          </a:p>
          <a:p>
            <a:pPr>
              <a:defRPr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）无需为表示逻辑关系而增加额外的存储空间</a:t>
            </a:r>
            <a:r>
              <a:rPr lang="en-US" altLang="zh-CN" dirty="0"/>
              <a:t>(</a:t>
            </a:r>
            <a:r>
              <a:rPr lang="zh-CN" altLang="en-US" dirty="0"/>
              <a:t>物理顺序可反映逻辑关系</a:t>
            </a:r>
            <a:r>
              <a:rPr lang="en-US" altLang="zh-CN" dirty="0"/>
              <a:t>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）可</a:t>
            </a:r>
            <a:r>
              <a:rPr lang="zh-CN" altLang="en-US" dirty="0">
                <a:solidFill>
                  <a:srgbClr val="FF0000"/>
                </a:solidFill>
              </a:rPr>
              <a:t>随机存取</a:t>
            </a:r>
            <a:r>
              <a:rPr lang="zh-CN" altLang="en-US" dirty="0"/>
              <a:t>任一元素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缺点：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）插入、删除移动量大 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）空间预</a:t>
            </a:r>
            <a:r>
              <a:rPr lang="en-US" altLang="zh-CN" dirty="0"/>
              <a:t>(</a:t>
            </a:r>
            <a:r>
              <a:rPr lang="zh-CN" altLang="en-US" dirty="0"/>
              <a:t>静态</a:t>
            </a:r>
            <a:r>
              <a:rPr lang="en-US" altLang="zh-CN" dirty="0"/>
              <a:t>)</a:t>
            </a:r>
            <a:r>
              <a:rPr lang="zh-CN" altLang="en-US" dirty="0"/>
              <a:t>分配，有浪费或不足问题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632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2800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）初始化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en-US" altLang="zh-CN"/>
              <a:t>  </a:t>
            </a:r>
            <a:r>
              <a:rPr lang="zh-CN" altLang="en-US"/>
              <a:t>建立一个空链表（通常指带头结点的链表）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en-US" altLang="zh-CN"/>
              <a:t>  ① </a:t>
            </a:r>
            <a:r>
              <a:rPr lang="zh-CN" altLang="en-US"/>
              <a:t>申请结点空间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en-US" altLang="zh-CN"/>
              <a:t>  ② </a:t>
            </a:r>
            <a:r>
              <a:rPr lang="zh-CN" altLang="en-US"/>
              <a:t>头结点指针域设为</a:t>
            </a:r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1188" y="4060825"/>
            <a:ext cx="8064500" cy="2324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900"/>
              </a:lnSpc>
              <a:defRPr/>
            </a:pPr>
            <a:r>
              <a:rPr lang="en-US" altLang="zh-CN" sz="2400" dirty="0" err="1">
                <a:latin typeface="+mn-lt"/>
              </a:rPr>
              <a:t>lklist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initlist</a:t>
            </a:r>
            <a:r>
              <a:rPr lang="en-US" altLang="zh-CN" sz="2400" dirty="0">
                <a:latin typeface="+mn-lt"/>
              </a:rPr>
              <a:t>() {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 pointer head;	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定义头指针</a:t>
            </a:r>
            <a:endParaRPr lang="en-US" altLang="zh-CN" sz="2400" b="1" dirty="0">
              <a:solidFill>
                <a:srgbClr val="008000"/>
              </a:solidFill>
              <a:latin typeface="+mn-lt"/>
            </a:endParaRP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 head=new node;	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创建头结点</a:t>
            </a:r>
            <a:endParaRPr lang="en-US" altLang="zh-CN" sz="2400" b="1" dirty="0">
              <a:solidFill>
                <a:srgbClr val="008000"/>
              </a:solidFill>
              <a:latin typeface="+mn-lt"/>
            </a:endParaRP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 head−&gt;next=NULL;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指针域设为空</a:t>
            </a:r>
            <a:endParaRPr lang="en-US" altLang="zh-CN" sz="2400" b="1" dirty="0">
              <a:solidFill>
                <a:srgbClr val="008000"/>
              </a:solidFill>
              <a:latin typeface="+mn-lt"/>
            </a:endParaRP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 return head;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} </a:t>
            </a:r>
          </a:p>
        </p:txBody>
      </p:sp>
      <p:sp>
        <p:nvSpPr>
          <p:cNvPr id="128005" name="TextBox 10"/>
          <p:cNvSpPr txBox="1">
            <a:spLocks noChangeArrowheads="1"/>
          </p:cNvSpPr>
          <p:nvPr/>
        </p:nvSpPr>
        <p:spPr bwMode="auto">
          <a:xfrm>
            <a:off x="3492500" y="3240088"/>
            <a:ext cx="912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59338" y="3213100"/>
          <a:ext cx="1008062" cy="5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>
            <a:stCxn id="128005" idx="3"/>
            <a:endCxn id="6" idx="1"/>
          </p:cNvCxnSpPr>
          <p:nvPr/>
        </p:nvCxnSpPr>
        <p:spPr>
          <a:xfrm flipV="1">
            <a:off x="4405313" y="3500438"/>
            <a:ext cx="454025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274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29027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）求表长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en-US" altLang="zh-CN"/>
              <a:t>  </a:t>
            </a:r>
            <a:r>
              <a:rPr lang="zh-CN" altLang="en-US"/>
              <a:t>获得链表结点数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zh-CN" altLang="en-US"/>
              <a:t>思路：从第一个元素结点开始扫描链表，每扫描一个非空结点，统计量加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11188" y="3500438"/>
            <a:ext cx="8064500" cy="32988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length(</a:t>
            </a:r>
            <a:r>
              <a:rPr lang="en-US" altLang="zh-CN" sz="2400" dirty="0" err="1">
                <a:latin typeface="+mn-lt"/>
              </a:rPr>
              <a:t>lklist</a:t>
            </a:r>
            <a:r>
              <a:rPr lang="en-US" altLang="zh-CN" sz="2400" dirty="0">
                <a:latin typeface="+mn-lt"/>
              </a:rPr>
              <a:t> head) {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400" dirty="0">
                <a:latin typeface="+mn-lt"/>
              </a:rPr>
              <a:t>  </a:t>
            </a: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j; pointer p;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400" dirty="0">
                <a:latin typeface="+mn-lt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j=0</a:t>
            </a:r>
            <a:r>
              <a:rPr lang="en-US" altLang="zh-CN" sz="2400" dirty="0">
                <a:latin typeface="+mn-lt"/>
              </a:rPr>
              <a:t>; 		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结点个数统计量</a:t>
            </a:r>
            <a:endParaRPr lang="en-US" altLang="zh-CN" sz="2400" b="1" dirty="0">
              <a:solidFill>
                <a:srgbClr val="008000"/>
              </a:solidFill>
              <a:latin typeface="+mn-lt"/>
            </a:endParaRPr>
          </a:p>
          <a:p>
            <a:pPr>
              <a:lnSpc>
                <a:spcPts val="25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  p=head-&gt;next</a:t>
            </a:r>
            <a:r>
              <a:rPr lang="en-US" altLang="zh-CN" sz="2400" dirty="0">
                <a:latin typeface="+mn-lt"/>
              </a:rPr>
              <a:t>;	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//p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指向首结点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400" dirty="0">
                <a:latin typeface="+mn-lt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while(p!=NULL) {	</a:t>
            </a:r>
            <a:endParaRPr lang="zh-CN" altLang="en-US" sz="2400" b="1" dirty="0">
              <a:solidFill>
                <a:srgbClr val="008000"/>
              </a:solidFill>
              <a:latin typeface="+mn-lt"/>
            </a:endParaRPr>
          </a:p>
          <a:p>
            <a:pPr>
              <a:lnSpc>
                <a:spcPts val="25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j++; 			</a:t>
            </a:r>
            <a:r>
              <a:rPr lang="en-US" altLang="zh-CN" sz="2400" b="1" dirty="0">
                <a:solidFill>
                  <a:srgbClr val="008000"/>
                </a:solidFill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+mj-ea"/>
                <a:ea typeface="+mj-ea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</a:rPr>
              <a:t>当前结点非空则计数</a:t>
            </a:r>
            <a:endParaRPr lang="en-US" altLang="zh-CN" sz="2400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ts val="25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    p=p-&gt;next;	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//p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向下一个结点移动</a:t>
            </a:r>
            <a:endParaRPr lang="en-US" altLang="zh-CN" sz="2400" b="1" dirty="0">
              <a:solidFill>
                <a:srgbClr val="008000"/>
              </a:solidFill>
              <a:latin typeface="+mn-lt"/>
            </a:endParaRPr>
          </a:p>
          <a:p>
            <a:pPr>
              <a:lnSpc>
                <a:spcPts val="25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  }		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400" dirty="0">
                <a:latin typeface="+mn-lt"/>
              </a:rPr>
              <a:t> return j;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6164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3005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）按序号查找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en-US" altLang="zh-CN"/>
              <a:t>  </a:t>
            </a:r>
            <a:r>
              <a:rPr lang="zh-CN" altLang="en-US"/>
              <a:t>查找给定位置</a:t>
            </a:r>
            <a:r>
              <a:rPr lang="en-US" altLang="zh-CN"/>
              <a:t>i</a:t>
            </a:r>
            <a:r>
              <a:rPr lang="zh-CN" altLang="en-US"/>
              <a:t>的元素。与</a:t>
            </a:r>
            <a:r>
              <a:rPr lang="zh-CN" altLang="en-US">
                <a:solidFill>
                  <a:srgbClr val="0000FF"/>
                </a:solidFill>
              </a:rPr>
              <a:t>顺序表</a:t>
            </a:r>
            <a:r>
              <a:rPr lang="zh-CN" altLang="en-US"/>
              <a:t>相比，因为不是连续存储，不能实现随机存取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zh-CN" altLang="en-US"/>
              <a:t>思路：从首结点开始，循环扫描</a:t>
            </a:r>
            <a:r>
              <a:rPr lang="en-US" altLang="zh-CN"/>
              <a:t>i</a:t>
            </a:r>
            <a:r>
              <a:rPr lang="zh-CN" altLang="en-US"/>
              <a:t>个结点，并返回第</a:t>
            </a:r>
            <a:r>
              <a:rPr lang="en-US" altLang="zh-CN"/>
              <a:t>i</a:t>
            </a:r>
            <a:r>
              <a:rPr lang="zh-CN" altLang="en-US"/>
              <a:t>个结点的地址</a:t>
            </a:r>
          </a:p>
        </p:txBody>
      </p:sp>
    </p:spTree>
    <p:extLst>
      <p:ext uri="{BB962C8B-B14F-4D97-AF65-F5344CB8AC3E}">
        <p14:creationId xmlns:p14="http://schemas.microsoft.com/office/powerpoint/2010/main" val="3375262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4" name="矩形 3"/>
          <p:cNvSpPr/>
          <p:nvPr/>
        </p:nvSpPr>
        <p:spPr>
          <a:xfrm>
            <a:off x="539750" y="1196975"/>
            <a:ext cx="8064500" cy="5257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pointer get(</a:t>
            </a:r>
            <a:r>
              <a:rPr lang="en-US" altLang="zh-CN" sz="2400" dirty="0" err="1">
                <a:latin typeface="+mn-lt"/>
              </a:rPr>
              <a:t>lklist</a:t>
            </a:r>
            <a:r>
              <a:rPr lang="en-US" altLang="zh-CN" sz="2400" dirty="0">
                <a:latin typeface="+mn-lt"/>
              </a:rPr>
              <a:t> head, </a:t>
            </a: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i</a:t>
            </a:r>
            <a:r>
              <a:rPr lang="en-US" altLang="zh-CN" sz="2400" dirty="0">
                <a:latin typeface="+mn-lt"/>
              </a:rPr>
              <a:t>) { 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//0≤i≤n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</a:t>
            </a: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j;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pointer p;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if(</a:t>
            </a:r>
            <a:r>
              <a:rPr lang="en-US" altLang="zh-CN" sz="2400" dirty="0" err="1">
                <a:latin typeface="+mn-lt"/>
              </a:rPr>
              <a:t>i</a:t>
            </a:r>
            <a:r>
              <a:rPr lang="en-US" altLang="zh-CN" sz="2400" dirty="0">
                <a:latin typeface="+mn-lt"/>
              </a:rPr>
              <a:t>==0) return head; 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//0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号结点为头结点</a:t>
            </a:r>
          </a:p>
          <a:p>
            <a:pPr>
              <a:lnSpc>
                <a:spcPts val="2900"/>
              </a:lnSpc>
              <a:defRPr/>
            </a:pPr>
            <a:r>
              <a:rPr lang="zh-CN" altLang="en-US" sz="2400" dirty="0">
                <a:latin typeface="+mn-lt"/>
              </a:rPr>
              <a:t>  </a:t>
            </a:r>
            <a:r>
              <a:rPr lang="en-US" altLang="zh-CN" sz="2400" dirty="0">
                <a:latin typeface="+mn-lt"/>
              </a:rPr>
              <a:t>if(</a:t>
            </a:r>
            <a:r>
              <a:rPr lang="en-US" altLang="zh-CN" sz="2400" dirty="0" err="1">
                <a:latin typeface="+mn-lt"/>
              </a:rPr>
              <a:t>i</a:t>
            </a:r>
            <a:r>
              <a:rPr lang="en-US" altLang="zh-CN" sz="2400" dirty="0">
                <a:latin typeface="+mn-lt"/>
              </a:rPr>
              <a:t>&lt;0) return NULL; 	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位置非法，无此结点</a:t>
            </a:r>
          </a:p>
          <a:p>
            <a:pPr>
              <a:lnSpc>
                <a:spcPts val="2900"/>
              </a:lnSpc>
              <a:defRPr/>
            </a:pPr>
            <a:r>
              <a:rPr lang="zh-CN" altLang="en-US" sz="2400" dirty="0">
                <a:latin typeface="+mn-lt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j=0;</a:t>
            </a:r>
            <a:r>
              <a:rPr lang="en-US" altLang="zh-CN" sz="2400" dirty="0">
                <a:latin typeface="+mn-lt"/>
              </a:rPr>
              <a:t>			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计数器</a:t>
            </a:r>
          </a:p>
          <a:p>
            <a:pPr>
              <a:lnSpc>
                <a:spcPts val="2900"/>
              </a:lnSpc>
              <a:defRPr/>
            </a:pPr>
            <a:r>
              <a:rPr lang="zh-CN" altLang="en-US" sz="2400" dirty="0">
                <a:latin typeface="+mn-lt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p=head-&gt;next;</a:t>
            </a:r>
            <a:r>
              <a:rPr lang="en-US" altLang="zh-CN" sz="2400" dirty="0">
                <a:latin typeface="+mn-lt"/>
              </a:rPr>
              <a:t>		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从首结点开始搜索</a:t>
            </a:r>
          </a:p>
          <a:p>
            <a:pPr>
              <a:lnSpc>
                <a:spcPts val="2900"/>
              </a:lnSpc>
              <a:defRPr/>
            </a:pPr>
            <a:r>
              <a:rPr lang="zh-CN" altLang="en-US" sz="2400" dirty="0">
                <a:latin typeface="+mn-lt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while(p!=NULL) {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    j++;if(j==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) break;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p=p−&gt;next;</a:t>
            </a:r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未到第</a:t>
            </a:r>
            <a:r>
              <a:rPr lang="en-US" altLang="zh-CN" sz="2400" b="1" dirty="0" err="1">
                <a:solidFill>
                  <a:srgbClr val="008000"/>
                </a:solidFill>
                <a:latin typeface="+mn-lt"/>
              </a:rPr>
              <a:t>i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个点，继续往后搜索</a:t>
            </a:r>
          </a:p>
          <a:p>
            <a:pPr>
              <a:lnSpc>
                <a:spcPts val="2900"/>
              </a:lnSpc>
              <a:defRPr/>
            </a:pPr>
            <a:r>
              <a:rPr lang="zh-CN" altLang="en-US" sz="2400" dirty="0">
                <a:latin typeface="+mn-lt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}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return p;</a:t>
            </a:r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含找到、未找到两种情况</a:t>
            </a:r>
          </a:p>
          <a:p>
            <a:pPr>
              <a:lnSpc>
                <a:spcPts val="2900"/>
              </a:lnSpc>
              <a:defRPr/>
            </a:pPr>
            <a:r>
              <a:rPr lang="zh-CN" altLang="en-US" sz="2400" dirty="0">
                <a:latin typeface="+mn-lt"/>
              </a:rPr>
              <a:t>		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未找到时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p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自动为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NULL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7209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3209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）定位（按值查找）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en-US" altLang="zh-CN"/>
              <a:t>  </a:t>
            </a:r>
            <a:r>
              <a:rPr lang="zh-CN" altLang="en-US"/>
              <a:t>找出链表中与待查值相等的元素，并返回其位置（结点号或地址）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zh-CN" altLang="en-US"/>
              <a:t>思路：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en-US" altLang="zh-CN"/>
              <a:t>  1. for </a:t>
            </a:r>
            <a:r>
              <a:rPr lang="zh-CN" altLang="en-US"/>
              <a:t>首结点 </a:t>
            </a:r>
            <a:r>
              <a:rPr lang="en-US" altLang="zh-CN"/>
              <a:t>to </a:t>
            </a:r>
            <a:r>
              <a:rPr lang="zh-CN" altLang="en-US"/>
              <a:t>尾结点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en-US" altLang="zh-CN"/>
              <a:t>     1.1 if </a:t>
            </a:r>
            <a:r>
              <a:rPr lang="zh-CN" altLang="en-US"/>
              <a:t>当前结点的值 </a:t>
            </a:r>
            <a:r>
              <a:rPr lang="en-US" altLang="zh-CN"/>
              <a:t>= </a:t>
            </a:r>
            <a:r>
              <a:rPr lang="zh-CN" altLang="en-US"/>
              <a:t>待查值 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en-US" altLang="zh-CN"/>
              <a:t>             return </a:t>
            </a:r>
            <a:r>
              <a:rPr lang="zh-CN" altLang="en-US"/>
              <a:t>当前结点位置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en-US" altLang="zh-CN"/>
              <a:t>  2. return </a:t>
            </a:r>
            <a:r>
              <a:rPr lang="zh-CN" altLang="en-US"/>
              <a:t>不存在该值</a:t>
            </a:r>
          </a:p>
        </p:txBody>
      </p:sp>
    </p:spTree>
    <p:extLst>
      <p:ext uri="{BB962C8B-B14F-4D97-AF65-F5344CB8AC3E}">
        <p14:creationId xmlns:p14="http://schemas.microsoft.com/office/powerpoint/2010/main" val="3244217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4" name="矩形 3"/>
          <p:cNvSpPr/>
          <p:nvPr/>
        </p:nvSpPr>
        <p:spPr>
          <a:xfrm>
            <a:off x="539750" y="1196975"/>
            <a:ext cx="8064500" cy="34385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pointer locate(</a:t>
            </a:r>
            <a:r>
              <a:rPr lang="en-US" altLang="zh-CN" sz="2400" dirty="0" err="1">
                <a:latin typeface="+mn-lt"/>
              </a:rPr>
              <a:t>lklist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head,datatype</a:t>
            </a:r>
            <a:r>
              <a:rPr lang="en-US" altLang="zh-CN" sz="2400" dirty="0">
                <a:latin typeface="+mn-lt"/>
              </a:rPr>
              <a:t> x) { 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返回地址</a:t>
            </a:r>
            <a:endParaRPr lang="en-US" altLang="zh-CN" sz="2400" b="1" dirty="0">
              <a:solidFill>
                <a:srgbClr val="008000"/>
              </a:solidFill>
              <a:latin typeface="+mn-lt"/>
            </a:endParaRP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pointer p;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p=head−&gt;next;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从首结点开始搜索</a:t>
            </a:r>
          </a:p>
          <a:p>
            <a:pPr>
              <a:lnSpc>
                <a:spcPts val="2900"/>
              </a:lnSpc>
              <a:defRPr/>
            </a:pPr>
            <a:r>
              <a:rPr lang="zh-CN" altLang="en-US" sz="2400" dirty="0">
                <a:latin typeface="+mn-lt"/>
              </a:rPr>
              <a:t>  </a:t>
            </a:r>
            <a:r>
              <a:rPr lang="en-US" altLang="zh-CN" sz="2400" dirty="0">
                <a:latin typeface="+mn-lt"/>
              </a:rPr>
              <a:t>while(p!=NULL) {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if(p−&gt;data==x) break</a:t>
            </a:r>
            <a:r>
              <a:rPr lang="en-US" altLang="zh-CN" sz="2400" dirty="0">
                <a:latin typeface="+mn-lt"/>
              </a:rPr>
              <a:t>;  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比较结点值和待查值</a:t>
            </a:r>
            <a:endParaRPr lang="en-US" altLang="zh-CN" sz="2400" b="1" dirty="0">
              <a:solidFill>
                <a:srgbClr val="008000"/>
              </a:solidFill>
              <a:latin typeface="+mn-lt"/>
            </a:endParaRP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  p=p−&gt;next;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到下一个点</a:t>
            </a:r>
          </a:p>
          <a:p>
            <a:pPr>
              <a:lnSpc>
                <a:spcPts val="2900"/>
              </a:lnSpc>
              <a:defRPr/>
            </a:pPr>
            <a:r>
              <a:rPr lang="zh-CN" altLang="en-US" sz="2400" dirty="0">
                <a:latin typeface="+mn-lt"/>
              </a:rPr>
              <a:t>  </a:t>
            </a:r>
            <a:r>
              <a:rPr lang="en-US" altLang="zh-CN" sz="2400" dirty="0">
                <a:latin typeface="+mn-lt"/>
              </a:rPr>
              <a:t>}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return p; 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含找到、未找到两种情况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1326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4" name="矩形 3"/>
          <p:cNvSpPr/>
          <p:nvPr/>
        </p:nvSpPr>
        <p:spPr>
          <a:xfrm>
            <a:off x="539750" y="1350963"/>
            <a:ext cx="8064500" cy="4886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900"/>
              </a:lnSpc>
              <a:defRPr/>
            </a:pP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locate(</a:t>
            </a:r>
            <a:r>
              <a:rPr lang="en-US" altLang="zh-CN" sz="2400" dirty="0" err="1">
                <a:latin typeface="+mn-lt"/>
              </a:rPr>
              <a:t>lklist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head,datatype</a:t>
            </a:r>
            <a:r>
              <a:rPr lang="en-US" altLang="zh-CN" sz="2400" dirty="0">
                <a:latin typeface="+mn-lt"/>
              </a:rPr>
              <a:t> x) {  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返回结点号</a:t>
            </a:r>
            <a:endParaRPr lang="en-US" altLang="zh-CN" sz="2400" b="1" dirty="0">
              <a:solidFill>
                <a:srgbClr val="008000"/>
              </a:solidFill>
              <a:latin typeface="+mn-lt"/>
            </a:endParaRP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</a:t>
            </a: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j</a:t>
            </a:r>
            <a:r>
              <a:rPr lang="en-US" altLang="zh-CN" sz="2400" dirty="0">
                <a:latin typeface="+mn-lt"/>
              </a:rPr>
              <a:t>;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pointer p;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j=0</a:t>
            </a:r>
            <a:r>
              <a:rPr lang="en-US" altLang="zh-CN" sz="2400" dirty="0">
                <a:latin typeface="+mn-lt"/>
              </a:rPr>
              <a:t>;			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计数器</a:t>
            </a:r>
          </a:p>
          <a:p>
            <a:pPr>
              <a:lnSpc>
                <a:spcPts val="2900"/>
              </a:lnSpc>
              <a:defRPr/>
            </a:pPr>
            <a:r>
              <a:rPr lang="zh-CN" altLang="en-US" sz="2400" dirty="0">
                <a:latin typeface="+mn-lt"/>
              </a:rPr>
              <a:t>  </a:t>
            </a:r>
            <a:r>
              <a:rPr lang="en-US" altLang="zh-CN" sz="2400" dirty="0">
                <a:latin typeface="+mn-lt"/>
              </a:rPr>
              <a:t>p=head−&gt;next;		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从首结点开始扫描</a:t>
            </a:r>
          </a:p>
          <a:p>
            <a:pPr>
              <a:lnSpc>
                <a:spcPts val="2900"/>
              </a:lnSpc>
              <a:defRPr/>
            </a:pPr>
            <a:r>
              <a:rPr lang="zh-CN" altLang="en-US" sz="2400" dirty="0">
                <a:latin typeface="+mn-lt"/>
              </a:rPr>
              <a:t>  </a:t>
            </a:r>
            <a:r>
              <a:rPr lang="en-US" altLang="zh-CN" sz="2400" dirty="0">
                <a:latin typeface="+mn-lt"/>
              </a:rPr>
              <a:t>while(p!=NULL) {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j++;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  if(p−&gt;data==x) break; 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找到，退出</a:t>
            </a:r>
          </a:p>
          <a:p>
            <a:pPr>
              <a:lnSpc>
                <a:spcPts val="2900"/>
              </a:lnSpc>
              <a:defRPr/>
            </a:pPr>
            <a:r>
              <a:rPr lang="zh-CN" altLang="en-US" sz="2400" dirty="0">
                <a:latin typeface="+mn-lt"/>
              </a:rPr>
              <a:t>    </a:t>
            </a:r>
            <a:r>
              <a:rPr lang="en-US" altLang="zh-CN" sz="2400" dirty="0">
                <a:latin typeface="+mn-lt"/>
              </a:rPr>
              <a:t>p=p−&gt;next;		  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没找到，继续</a:t>
            </a:r>
          </a:p>
          <a:p>
            <a:pPr>
              <a:lnSpc>
                <a:spcPts val="2900"/>
              </a:lnSpc>
              <a:defRPr/>
            </a:pPr>
            <a:r>
              <a:rPr lang="zh-CN" altLang="en-US" sz="2400" dirty="0">
                <a:latin typeface="+mn-lt"/>
              </a:rPr>
              <a:t>  </a:t>
            </a:r>
            <a:r>
              <a:rPr lang="en-US" altLang="zh-CN" sz="2400" dirty="0">
                <a:latin typeface="+mn-lt"/>
              </a:rPr>
              <a:t>}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if(p!=NULL)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return j</a:t>
            </a:r>
            <a:r>
              <a:rPr lang="en-US" altLang="zh-CN" sz="2400" dirty="0">
                <a:latin typeface="+mn-lt"/>
              </a:rPr>
              <a:t>;	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找到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x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  else return −1;			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没有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x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</a:rPr>
              <a:t>，查找失败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1689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3517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）插入运算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en-US" altLang="zh-CN"/>
              <a:t>  Insert(L, x, i) (1≤i≤</a:t>
            </a:r>
            <a:r>
              <a:rPr lang="en-US" altLang="zh-CN">
                <a:solidFill>
                  <a:srgbClr val="FF0000"/>
                </a:solidFill>
              </a:rPr>
              <a:t>n+1</a:t>
            </a:r>
            <a:r>
              <a:rPr lang="en-US" altLang="zh-CN"/>
              <a:t>)</a:t>
            </a:r>
            <a:r>
              <a:rPr lang="zh-CN" altLang="en-US"/>
              <a:t>，将数据</a:t>
            </a:r>
            <a:r>
              <a:rPr lang="en-US" altLang="zh-CN"/>
              <a:t>x</a:t>
            </a:r>
            <a:r>
              <a:rPr lang="zh-CN" altLang="en-US"/>
              <a:t>插入到链表</a:t>
            </a:r>
            <a:r>
              <a:rPr lang="en-US" altLang="zh-CN"/>
              <a:t>L</a:t>
            </a:r>
            <a:r>
              <a:rPr lang="zh-CN" altLang="en-US"/>
              <a:t>的第</a:t>
            </a:r>
            <a:r>
              <a:rPr lang="en-US" altLang="zh-CN"/>
              <a:t>i</a:t>
            </a:r>
            <a:r>
              <a:rPr lang="zh-CN" altLang="en-US"/>
              <a:t>个位置，即插在原第</a:t>
            </a:r>
            <a:r>
              <a:rPr lang="en-US" altLang="zh-CN"/>
              <a:t>i</a:t>
            </a:r>
            <a:r>
              <a:rPr lang="zh-CN" altLang="en-US"/>
              <a:t>个元素</a:t>
            </a:r>
            <a:r>
              <a:rPr lang="zh-CN" altLang="en-US">
                <a:solidFill>
                  <a:srgbClr val="FF0000"/>
                </a:solidFill>
              </a:rPr>
              <a:t>前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zh-CN" altLang="en-US"/>
              <a:t>实现思路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zh-CN" altLang="zh-CN"/>
              <a:t>①</a:t>
            </a:r>
            <a:r>
              <a:rPr lang="en-US" altLang="zh-CN"/>
              <a:t> </a:t>
            </a:r>
            <a:r>
              <a:rPr lang="zh-CN" altLang="en-US"/>
              <a:t>创建新结点</a:t>
            </a:r>
          </a:p>
          <a:p>
            <a:pPr marL="0" indent="0">
              <a:buFont typeface="Wingdings 3" pitchFamily="18" charset="2"/>
              <a:buNone/>
            </a:pPr>
            <a:r>
              <a:rPr lang="zh-CN" altLang="en-US">
                <a:solidFill>
                  <a:srgbClr val="FF0000"/>
                </a:solidFill>
              </a:rPr>
              <a:t>② 找到第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zh-CN" altLang="en-US">
                <a:solidFill>
                  <a:srgbClr val="FF0000"/>
                </a:solidFill>
              </a:rPr>
              <a:t>个结点的前趋，即第</a:t>
            </a:r>
            <a:r>
              <a:rPr lang="en-US" altLang="zh-CN">
                <a:solidFill>
                  <a:srgbClr val="FF0000"/>
                </a:solidFill>
              </a:rPr>
              <a:t>i-1</a:t>
            </a:r>
            <a:r>
              <a:rPr lang="zh-CN" altLang="en-US">
                <a:solidFill>
                  <a:srgbClr val="FF0000"/>
                </a:solidFill>
              </a:rPr>
              <a:t>个结点</a:t>
            </a:r>
          </a:p>
          <a:p>
            <a:pPr marL="0" indent="0">
              <a:buFont typeface="Wingdings 3" pitchFamily="18" charset="2"/>
              <a:buNone/>
            </a:pPr>
            <a:r>
              <a:rPr lang="zh-CN" altLang="en-US"/>
              <a:t>③ 将新结点插入到第</a:t>
            </a:r>
            <a:r>
              <a:rPr lang="en-US" altLang="zh-CN"/>
              <a:t>i-1</a:t>
            </a:r>
            <a:r>
              <a:rPr lang="zh-CN" altLang="en-US"/>
              <a:t>个结点后，调整指针</a:t>
            </a:r>
          </a:p>
        </p:txBody>
      </p:sp>
    </p:spTree>
    <p:extLst>
      <p:ext uri="{BB962C8B-B14F-4D97-AF65-F5344CB8AC3E}">
        <p14:creationId xmlns:p14="http://schemas.microsoft.com/office/powerpoint/2010/main" val="3054735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36195" name="内容占位符 2"/>
          <p:cNvSpPr>
            <a:spLocks noGrp="1"/>
          </p:cNvSpPr>
          <p:nvPr>
            <p:ph sz="quarter" idx="1"/>
          </p:nvPr>
        </p:nvSpPr>
        <p:spPr>
          <a:xfrm>
            <a:off x="468313" y="1196975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/>
              <a:t>insert(head, 30, 3)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95500" y="50847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×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779838" y="5084763"/>
          <a:ext cx="1008062" cy="576262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103563" y="5373688"/>
            <a:ext cx="6762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1414463" y="5373688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214" name="TextBox 10"/>
          <p:cNvSpPr txBox="1">
            <a:spLocks noChangeArrowheads="1"/>
          </p:cNvSpPr>
          <p:nvPr/>
        </p:nvSpPr>
        <p:spPr bwMode="auto">
          <a:xfrm>
            <a:off x="573088" y="5111750"/>
            <a:ext cx="90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5457825" y="50847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40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246" name="Group 54"/>
          <p:cNvGraphicFramePr>
            <a:graphicFrameLocks noGrp="1"/>
          </p:cNvGraphicFramePr>
          <p:nvPr/>
        </p:nvGraphicFramePr>
        <p:xfrm>
          <a:off x="7092950" y="50847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50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∧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5"/>
          <p:cNvCxnSpPr>
            <a:stCxn id="4" idx="3"/>
          </p:cNvCxnSpPr>
          <p:nvPr/>
        </p:nvCxnSpPr>
        <p:spPr>
          <a:xfrm>
            <a:off x="6465888" y="5373688"/>
            <a:ext cx="6270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6"/>
          <p:cNvCxnSpPr/>
          <p:nvPr/>
        </p:nvCxnSpPr>
        <p:spPr>
          <a:xfrm>
            <a:off x="4811713" y="5373688"/>
            <a:ext cx="646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408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37219" name="内容占位符 2"/>
          <p:cNvSpPr>
            <a:spLocks noGrp="1"/>
          </p:cNvSpPr>
          <p:nvPr>
            <p:ph sz="quarter" idx="4294967295"/>
          </p:nvPr>
        </p:nvSpPr>
        <p:spPr>
          <a:xfrm>
            <a:off x="468313" y="1196975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/>
              <a:t>insert(head, 30, 3)</a:t>
            </a:r>
          </a:p>
          <a:p>
            <a:pPr>
              <a:buFont typeface="Wingdings 3" pitchFamily="18" charset="2"/>
              <a:buNone/>
            </a:pPr>
            <a:r>
              <a:rPr lang="en-US" altLang="zh-CN"/>
              <a:t>① </a:t>
            </a:r>
            <a:r>
              <a:rPr lang="zh-CN" altLang="en-US"/>
              <a:t>创建新结点：</a:t>
            </a:r>
            <a:endParaRPr lang="en-US" altLang="zh-CN"/>
          </a:p>
        </p:txBody>
      </p:sp>
      <p:sp>
        <p:nvSpPr>
          <p:cNvPr id="137220" name="TextBox 9"/>
          <p:cNvSpPr txBox="1">
            <a:spLocks noChangeArrowheads="1"/>
          </p:cNvSpPr>
          <p:nvPr/>
        </p:nvSpPr>
        <p:spPr bwMode="auto">
          <a:xfrm>
            <a:off x="1885950" y="4035425"/>
            <a:ext cx="346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s</a:t>
            </a:r>
            <a:endParaRPr lang="zh-CN" altLang="en-US" sz="3200"/>
          </a:p>
        </p:txBody>
      </p:sp>
      <p:cxnSp>
        <p:nvCxnSpPr>
          <p:cNvPr id="11" name="直接箭头连接符 10"/>
          <p:cNvCxnSpPr>
            <a:stCxn id="137220" idx="3"/>
            <a:endCxn id="12" idx="1"/>
          </p:cNvCxnSpPr>
          <p:nvPr/>
        </p:nvCxnSpPr>
        <p:spPr>
          <a:xfrm>
            <a:off x="2232025" y="4327525"/>
            <a:ext cx="47783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709863" y="4041775"/>
          <a:ext cx="1008062" cy="5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∧</a:t>
                      </a:r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7230" name="Rectangle 33"/>
          <p:cNvSpPr>
            <a:spLocks noChangeArrowheads="1"/>
          </p:cNvSpPr>
          <p:nvPr/>
        </p:nvSpPr>
        <p:spPr bwMode="auto">
          <a:xfrm>
            <a:off x="468313" y="2205038"/>
            <a:ext cx="8135937" cy="1349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zh-CN" sz="2400"/>
              <a:t>pointer s = new node;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zh-CN" sz="2400"/>
              <a:t>s-&gt;data = 30;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zh-CN" sz="2400"/>
              <a:t>s-&gt;next = NULL;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11400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95738" y="5300663"/>
          <a:ext cx="1008062" cy="576262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319463" y="5589588"/>
            <a:ext cx="6762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1630363" y="5589588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249" name="TextBox 10"/>
          <p:cNvSpPr txBox="1">
            <a:spLocks noChangeArrowheads="1"/>
          </p:cNvSpPr>
          <p:nvPr/>
        </p:nvSpPr>
        <p:spPr bwMode="auto">
          <a:xfrm>
            <a:off x="788988" y="5327650"/>
            <a:ext cx="90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5673725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40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7308850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50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∧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箭头连接符 5"/>
          <p:cNvCxnSpPr>
            <a:stCxn id="4" idx="3"/>
          </p:cNvCxnSpPr>
          <p:nvPr/>
        </p:nvCxnSpPr>
        <p:spPr>
          <a:xfrm>
            <a:off x="6681788" y="5589588"/>
            <a:ext cx="6270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6"/>
          <p:cNvCxnSpPr/>
          <p:nvPr/>
        </p:nvCxnSpPr>
        <p:spPr>
          <a:xfrm>
            <a:off x="5027613" y="5589588"/>
            <a:ext cx="646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43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线性表的链接实现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顺序表的问题：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）插入、删除数据需要移动大量的数据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）需要预分配大量的空间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解决方法：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用一组任意的存储单元来存放线性表的结点，结点之间的逻辑关系用指针（内存地址）来描述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）插入和删除结点时，只需要修改指针指向，不需要移动数据在内存的位置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）可实现动态分配空间，需要时才生成结点</a:t>
            </a:r>
          </a:p>
        </p:txBody>
      </p:sp>
      <p:sp>
        <p:nvSpPr>
          <p:cNvPr id="4" name="圆角右箭头 3"/>
          <p:cNvSpPr/>
          <p:nvPr/>
        </p:nvSpPr>
        <p:spPr>
          <a:xfrm flipV="1">
            <a:off x="3492500" y="5792788"/>
            <a:ext cx="863600" cy="5762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爆炸形 1 6"/>
          <p:cNvSpPr/>
          <p:nvPr/>
        </p:nvSpPr>
        <p:spPr>
          <a:xfrm>
            <a:off x="4568825" y="5502275"/>
            <a:ext cx="1371600" cy="137318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链表</a:t>
            </a:r>
          </a:p>
        </p:txBody>
      </p:sp>
    </p:spTree>
    <p:extLst>
      <p:ext uri="{BB962C8B-B14F-4D97-AF65-F5344CB8AC3E}">
        <p14:creationId xmlns:p14="http://schemas.microsoft.com/office/powerpoint/2010/main" val="97192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38243" name="内容占位符 2"/>
          <p:cNvSpPr>
            <a:spLocks noGrp="1"/>
          </p:cNvSpPr>
          <p:nvPr>
            <p:ph sz="quarter" idx="4294967295"/>
          </p:nvPr>
        </p:nvSpPr>
        <p:spPr>
          <a:xfrm>
            <a:off x="468313" y="1196975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dirty="0"/>
              <a:t>insert(head, 30, 3)</a:t>
            </a:r>
          </a:p>
          <a:p>
            <a:pPr>
              <a:buFont typeface="Wingdings 3" pitchFamily="18" charset="2"/>
              <a:buNone/>
            </a:pPr>
            <a:r>
              <a:rPr lang="en-US" altLang="zh-CN" dirty="0">
                <a:latin typeface="华文新魏" pitchFamily="2" charset="-122"/>
              </a:rPr>
              <a:t>②</a:t>
            </a:r>
            <a:r>
              <a:rPr lang="en-US" altLang="zh-CN" dirty="0"/>
              <a:t> </a:t>
            </a:r>
            <a:r>
              <a:rPr lang="zh-CN" altLang="en-US" dirty="0"/>
              <a:t>寻找第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/>
              <a:t>个结点：</a:t>
            </a:r>
            <a:r>
              <a:rPr lang="en-US" altLang="zh-CN" dirty="0"/>
              <a:t>pointer q = get(head,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);</a:t>
            </a:r>
          </a:p>
        </p:txBody>
      </p:sp>
      <p:sp>
        <p:nvSpPr>
          <p:cNvPr id="138244" name="TextBox 9"/>
          <p:cNvSpPr txBox="1">
            <a:spLocks noChangeArrowheads="1"/>
          </p:cNvSpPr>
          <p:nvPr/>
        </p:nvSpPr>
        <p:spPr bwMode="auto">
          <a:xfrm>
            <a:off x="1885950" y="4035425"/>
            <a:ext cx="346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s</a:t>
            </a:r>
            <a:endParaRPr lang="zh-CN" altLang="en-US" sz="3200"/>
          </a:p>
        </p:txBody>
      </p:sp>
      <p:cxnSp>
        <p:nvCxnSpPr>
          <p:cNvPr id="11" name="直接箭头连接符 10"/>
          <p:cNvCxnSpPr>
            <a:stCxn id="138244" idx="3"/>
            <a:endCxn id="12" idx="1"/>
          </p:cNvCxnSpPr>
          <p:nvPr/>
        </p:nvCxnSpPr>
        <p:spPr>
          <a:xfrm>
            <a:off x="2232025" y="4327525"/>
            <a:ext cx="47783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709863" y="4041775"/>
          <a:ext cx="1008062" cy="5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∧</a:t>
                      </a:r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11400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95738" y="5300663"/>
          <a:ext cx="1008062" cy="576262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319463" y="5589588"/>
            <a:ext cx="6762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1630363" y="5589588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272" name="TextBox 10"/>
          <p:cNvSpPr txBox="1">
            <a:spLocks noChangeArrowheads="1"/>
          </p:cNvSpPr>
          <p:nvPr/>
        </p:nvSpPr>
        <p:spPr bwMode="auto">
          <a:xfrm>
            <a:off x="788988" y="5327650"/>
            <a:ext cx="90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5673725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40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7308850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50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∧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箭头连接符 5"/>
          <p:cNvCxnSpPr>
            <a:stCxn id="4" idx="3"/>
          </p:cNvCxnSpPr>
          <p:nvPr/>
        </p:nvCxnSpPr>
        <p:spPr>
          <a:xfrm>
            <a:off x="6681788" y="5589588"/>
            <a:ext cx="6270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6"/>
          <p:cNvCxnSpPr/>
          <p:nvPr/>
        </p:nvCxnSpPr>
        <p:spPr>
          <a:xfrm>
            <a:off x="5027613" y="5589588"/>
            <a:ext cx="646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374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39267" name="内容占位符 2"/>
          <p:cNvSpPr>
            <a:spLocks noGrp="1"/>
          </p:cNvSpPr>
          <p:nvPr>
            <p:ph sz="quarter" idx="4294967295"/>
          </p:nvPr>
        </p:nvSpPr>
        <p:spPr>
          <a:xfrm>
            <a:off x="468313" y="1196975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dirty="0"/>
              <a:t>insert(head, 30, 3)</a:t>
            </a:r>
          </a:p>
          <a:p>
            <a:pPr>
              <a:buFont typeface="Wingdings 3" pitchFamily="18" charset="2"/>
              <a:buNone/>
            </a:pPr>
            <a:r>
              <a:rPr lang="en-US" altLang="zh-CN" dirty="0">
                <a:latin typeface="华文新魏" pitchFamily="2" charset="-122"/>
              </a:rPr>
              <a:t>②</a:t>
            </a:r>
            <a:r>
              <a:rPr lang="en-US" altLang="zh-CN" dirty="0"/>
              <a:t> </a:t>
            </a:r>
            <a:r>
              <a:rPr lang="zh-CN" altLang="en-US" dirty="0"/>
              <a:t>寻找第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/>
              <a:t>个结点：</a:t>
            </a:r>
            <a:r>
              <a:rPr lang="en-US" altLang="zh-CN" dirty="0"/>
              <a:t>pointer q = get(head,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);</a:t>
            </a:r>
          </a:p>
        </p:txBody>
      </p:sp>
      <p:sp>
        <p:nvSpPr>
          <p:cNvPr id="139268" name="TextBox 9"/>
          <p:cNvSpPr txBox="1">
            <a:spLocks noChangeArrowheads="1"/>
          </p:cNvSpPr>
          <p:nvPr/>
        </p:nvSpPr>
        <p:spPr bwMode="auto">
          <a:xfrm>
            <a:off x="1885950" y="4035425"/>
            <a:ext cx="346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s</a:t>
            </a:r>
            <a:endParaRPr lang="zh-CN" altLang="en-US" sz="3200"/>
          </a:p>
        </p:txBody>
      </p:sp>
      <p:cxnSp>
        <p:nvCxnSpPr>
          <p:cNvPr id="11" name="直接箭头连接符 10"/>
          <p:cNvCxnSpPr>
            <a:stCxn id="139268" idx="3"/>
            <a:endCxn id="12" idx="1"/>
          </p:cNvCxnSpPr>
          <p:nvPr/>
        </p:nvCxnSpPr>
        <p:spPr>
          <a:xfrm>
            <a:off x="2232025" y="4327525"/>
            <a:ext cx="47783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709863" y="4041775"/>
          <a:ext cx="1008062" cy="5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∧</a:t>
                      </a:r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11400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95738" y="5300663"/>
          <a:ext cx="1008062" cy="576262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319463" y="5589588"/>
            <a:ext cx="6762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1630363" y="5589588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296" name="TextBox 10"/>
          <p:cNvSpPr txBox="1">
            <a:spLocks noChangeArrowheads="1"/>
          </p:cNvSpPr>
          <p:nvPr/>
        </p:nvSpPr>
        <p:spPr bwMode="auto">
          <a:xfrm>
            <a:off x="788988" y="5327650"/>
            <a:ext cx="90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5673725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40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7308850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50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∧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箭头连接符 5"/>
          <p:cNvCxnSpPr>
            <a:stCxn id="4" idx="3"/>
          </p:cNvCxnSpPr>
          <p:nvPr/>
        </p:nvCxnSpPr>
        <p:spPr>
          <a:xfrm>
            <a:off x="6681788" y="5589588"/>
            <a:ext cx="6270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6"/>
          <p:cNvCxnSpPr/>
          <p:nvPr/>
        </p:nvCxnSpPr>
        <p:spPr>
          <a:xfrm>
            <a:off x="5027613" y="5589588"/>
            <a:ext cx="646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315" name="AutoShape 51"/>
          <p:cNvCxnSpPr>
            <a:cxnSpLocks noChangeShapeType="1"/>
          </p:cNvCxnSpPr>
          <p:nvPr/>
        </p:nvCxnSpPr>
        <p:spPr bwMode="auto">
          <a:xfrm flipV="1">
            <a:off x="4449763" y="5876925"/>
            <a:ext cx="0" cy="381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316" name="Text Box 52"/>
          <p:cNvSpPr txBox="1">
            <a:spLocks noChangeArrowheads="1"/>
          </p:cNvSpPr>
          <p:nvPr/>
        </p:nvSpPr>
        <p:spPr bwMode="auto">
          <a:xfrm>
            <a:off x="4284663" y="6165850"/>
            <a:ext cx="3738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120061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40291" name="内容占位符 2"/>
          <p:cNvSpPr>
            <a:spLocks noGrp="1"/>
          </p:cNvSpPr>
          <p:nvPr>
            <p:ph sz="quarter" idx="4294967295"/>
          </p:nvPr>
        </p:nvSpPr>
        <p:spPr>
          <a:xfrm>
            <a:off x="468313" y="1196975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dirty="0"/>
              <a:t>insert(head, 30, 3)</a:t>
            </a:r>
          </a:p>
          <a:p>
            <a:pPr>
              <a:buFont typeface="Wingdings 3" pitchFamily="18" charset="2"/>
              <a:buNone/>
            </a:pPr>
            <a:r>
              <a:rPr lang="en-US" altLang="zh-CN" dirty="0">
                <a:latin typeface="华文新魏" pitchFamily="2" charset="-122"/>
              </a:rPr>
              <a:t>②</a:t>
            </a:r>
            <a:r>
              <a:rPr lang="en-US" altLang="zh-CN" dirty="0"/>
              <a:t> </a:t>
            </a:r>
            <a:r>
              <a:rPr lang="zh-CN" altLang="en-US" dirty="0"/>
              <a:t>寻找第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/>
              <a:t>个结点：</a:t>
            </a:r>
            <a:r>
              <a:rPr lang="en-US" altLang="zh-CN" dirty="0"/>
              <a:t>pointer q = get(head,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);</a:t>
            </a:r>
          </a:p>
        </p:txBody>
      </p:sp>
      <p:sp>
        <p:nvSpPr>
          <p:cNvPr id="140292" name="TextBox 9"/>
          <p:cNvSpPr txBox="1">
            <a:spLocks noChangeArrowheads="1"/>
          </p:cNvSpPr>
          <p:nvPr/>
        </p:nvSpPr>
        <p:spPr bwMode="auto">
          <a:xfrm>
            <a:off x="1885950" y="4035425"/>
            <a:ext cx="346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s</a:t>
            </a:r>
            <a:endParaRPr lang="zh-CN" altLang="en-US" sz="3200"/>
          </a:p>
        </p:txBody>
      </p:sp>
      <p:cxnSp>
        <p:nvCxnSpPr>
          <p:cNvPr id="11" name="直接箭头连接符 10"/>
          <p:cNvCxnSpPr>
            <a:stCxn id="140292" idx="3"/>
            <a:endCxn id="12" idx="1"/>
          </p:cNvCxnSpPr>
          <p:nvPr/>
        </p:nvCxnSpPr>
        <p:spPr>
          <a:xfrm>
            <a:off x="2232025" y="4327525"/>
            <a:ext cx="47783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709863" y="4041775"/>
          <a:ext cx="1008062" cy="5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∧</a:t>
                      </a:r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11400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95738" y="5300663"/>
          <a:ext cx="1008062" cy="576262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319463" y="5589588"/>
            <a:ext cx="6762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1630363" y="5589588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320" name="TextBox 10"/>
          <p:cNvSpPr txBox="1">
            <a:spLocks noChangeArrowheads="1"/>
          </p:cNvSpPr>
          <p:nvPr/>
        </p:nvSpPr>
        <p:spPr bwMode="auto">
          <a:xfrm>
            <a:off x="788988" y="5327650"/>
            <a:ext cx="90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5673725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40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7308850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50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∧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箭头连接符 5"/>
          <p:cNvCxnSpPr>
            <a:stCxn id="4" idx="3"/>
          </p:cNvCxnSpPr>
          <p:nvPr/>
        </p:nvCxnSpPr>
        <p:spPr>
          <a:xfrm>
            <a:off x="6681788" y="5589588"/>
            <a:ext cx="6270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6"/>
          <p:cNvCxnSpPr/>
          <p:nvPr/>
        </p:nvCxnSpPr>
        <p:spPr>
          <a:xfrm>
            <a:off x="5027613" y="5589588"/>
            <a:ext cx="646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39" name="AutoShape 51"/>
          <p:cNvCxnSpPr>
            <a:cxnSpLocks noChangeShapeType="1"/>
          </p:cNvCxnSpPr>
          <p:nvPr/>
        </p:nvCxnSpPr>
        <p:spPr bwMode="auto">
          <a:xfrm flipV="1">
            <a:off x="6176963" y="5876925"/>
            <a:ext cx="0" cy="381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340" name="Text Box 52"/>
          <p:cNvSpPr txBox="1">
            <a:spLocks noChangeArrowheads="1"/>
          </p:cNvSpPr>
          <p:nvPr/>
        </p:nvSpPr>
        <p:spPr bwMode="auto">
          <a:xfrm>
            <a:off x="6011863" y="6165850"/>
            <a:ext cx="3738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079463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41315" name="内容占位符 2"/>
          <p:cNvSpPr>
            <a:spLocks noGrp="1"/>
          </p:cNvSpPr>
          <p:nvPr>
            <p:ph sz="quarter" idx="4294967295"/>
          </p:nvPr>
        </p:nvSpPr>
        <p:spPr>
          <a:xfrm>
            <a:off x="468313" y="1196975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/>
              <a:t>insert(head, 30, 3)</a:t>
            </a:r>
          </a:p>
          <a:p>
            <a:pPr>
              <a:buFont typeface="Wingdings 3" pitchFamily="18" charset="2"/>
              <a:buNone/>
            </a:pPr>
            <a:r>
              <a:rPr lang="en-US" altLang="zh-CN">
                <a:latin typeface="华文新魏" pitchFamily="2" charset="-122"/>
              </a:rPr>
              <a:t>③</a:t>
            </a:r>
            <a:r>
              <a:rPr lang="en-US" altLang="zh-CN"/>
              <a:t> </a:t>
            </a:r>
            <a:r>
              <a:rPr lang="zh-CN" altLang="en-US"/>
              <a:t>将新结点插入到</a:t>
            </a:r>
            <a:r>
              <a:rPr lang="en-US" altLang="zh-CN"/>
              <a:t>p</a:t>
            </a:r>
            <a:r>
              <a:rPr lang="zh-CN" altLang="en-US"/>
              <a:t>后面（</a:t>
            </a:r>
            <a:r>
              <a:rPr lang="zh-CN" altLang="en-US">
                <a:solidFill>
                  <a:srgbClr val="FF0000"/>
                </a:solidFill>
              </a:rPr>
              <a:t>注意指针调整顺序</a:t>
            </a:r>
            <a:r>
              <a:rPr lang="zh-CN" altLang="en-US"/>
              <a:t>）</a:t>
            </a:r>
          </a:p>
        </p:txBody>
      </p:sp>
      <p:sp>
        <p:nvSpPr>
          <p:cNvPr id="141316" name="TextBox 9"/>
          <p:cNvSpPr txBox="1">
            <a:spLocks noChangeArrowheads="1"/>
          </p:cNvSpPr>
          <p:nvPr/>
        </p:nvSpPr>
        <p:spPr bwMode="auto">
          <a:xfrm>
            <a:off x="1885950" y="4035425"/>
            <a:ext cx="346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s</a:t>
            </a:r>
            <a:endParaRPr lang="zh-CN" altLang="en-US" sz="3200"/>
          </a:p>
        </p:txBody>
      </p:sp>
      <p:cxnSp>
        <p:nvCxnSpPr>
          <p:cNvPr id="11" name="直接箭头连接符 10"/>
          <p:cNvCxnSpPr>
            <a:stCxn id="141316" idx="3"/>
            <a:endCxn id="12" idx="1"/>
          </p:cNvCxnSpPr>
          <p:nvPr/>
        </p:nvCxnSpPr>
        <p:spPr>
          <a:xfrm>
            <a:off x="2232025" y="4327525"/>
            <a:ext cx="47783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709863" y="4041775"/>
          <a:ext cx="1008062" cy="576263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30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11400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95738" y="5300663"/>
          <a:ext cx="1008062" cy="576262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319463" y="5589588"/>
            <a:ext cx="6762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1630363" y="5589588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344" name="TextBox 10"/>
          <p:cNvSpPr txBox="1">
            <a:spLocks noChangeArrowheads="1"/>
          </p:cNvSpPr>
          <p:nvPr/>
        </p:nvSpPr>
        <p:spPr bwMode="auto">
          <a:xfrm>
            <a:off x="788988" y="5327650"/>
            <a:ext cx="90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5673725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40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7308850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50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∧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箭头连接符 5"/>
          <p:cNvCxnSpPr>
            <a:stCxn id="4" idx="3"/>
          </p:cNvCxnSpPr>
          <p:nvPr/>
        </p:nvCxnSpPr>
        <p:spPr>
          <a:xfrm>
            <a:off x="6681788" y="5589588"/>
            <a:ext cx="6270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6"/>
          <p:cNvCxnSpPr/>
          <p:nvPr/>
        </p:nvCxnSpPr>
        <p:spPr>
          <a:xfrm>
            <a:off x="5027613" y="5589588"/>
            <a:ext cx="646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63" name="AutoShape 51"/>
          <p:cNvCxnSpPr>
            <a:cxnSpLocks noChangeShapeType="1"/>
          </p:cNvCxnSpPr>
          <p:nvPr/>
        </p:nvCxnSpPr>
        <p:spPr bwMode="auto">
          <a:xfrm flipV="1">
            <a:off x="6176963" y="5876925"/>
            <a:ext cx="0" cy="381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364" name="Text Box 52"/>
          <p:cNvSpPr txBox="1">
            <a:spLocks noChangeArrowheads="1"/>
          </p:cNvSpPr>
          <p:nvPr/>
        </p:nvSpPr>
        <p:spPr bwMode="auto">
          <a:xfrm>
            <a:off x="6011863" y="6165850"/>
            <a:ext cx="3738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q</a:t>
            </a:r>
          </a:p>
        </p:txBody>
      </p:sp>
      <p:sp>
        <p:nvSpPr>
          <p:cNvPr id="141365" name="Rectangle 53"/>
          <p:cNvSpPr>
            <a:spLocks noChangeArrowheads="1"/>
          </p:cNvSpPr>
          <p:nvPr/>
        </p:nvSpPr>
        <p:spPr bwMode="auto">
          <a:xfrm>
            <a:off x="468313" y="2205038"/>
            <a:ext cx="81359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zh-CN" sz="2400" dirty="0"/>
              <a:t>s-&gt;next = q-&gt;next;</a:t>
            </a:r>
          </a:p>
        </p:txBody>
      </p:sp>
      <p:cxnSp>
        <p:nvCxnSpPr>
          <p:cNvPr id="141366" name="AutoShape 54"/>
          <p:cNvCxnSpPr>
            <a:cxnSpLocks noChangeShapeType="1"/>
          </p:cNvCxnSpPr>
          <p:nvPr/>
        </p:nvCxnSpPr>
        <p:spPr bwMode="auto">
          <a:xfrm>
            <a:off x="3717925" y="4330700"/>
            <a:ext cx="3933825" cy="969963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64290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42339" name="内容占位符 2"/>
          <p:cNvSpPr>
            <a:spLocks noGrp="1"/>
          </p:cNvSpPr>
          <p:nvPr>
            <p:ph sz="quarter" idx="4294967295"/>
          </p:nvPr>
        </p:nvSpPr>
        <p:spPr>
          <a:xfrm>
            <a:off x="468313" y="1196975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/>
              <a:t>insert(head, 30, 3)</a:t>
            </a:r>
          </a:p>
          <a:p>
            <a:pPr>
              <a:buFont typeface="Wingdings 3" pitchFamily="18" charset="2"/>
              <a:buNone/>
            </a:pPr>
            <a:r>
              <a:rPr lang="en-US" altLang="zh-CN">
                <a:latin typeface="华文新魏" pitchFamily="2" charset="-122"/>
              </a:rPr>
              <a:t>③</a:t>
            </a:r>
            <a:r>
              <a:rPr lang="en-US" altLang="zh-CN"/>
              <a:t> </a:t>
            </a:r>
            <a:r>
              <a:rPr lang="zh-CN" altLang="en-US"/>
              <a:t>将新结点插入到</a:t>
            </a:r>
            <a:r>
              <a:rPr lang="en-US" altLang="zh-CN"/>
              <a:t>p</a:t>
            </a:r>
            <a:r>
              <a:rPr lang="zh-CN" altLang="en-US"/>
              <a:t>后面（</a:t>
            </a:r>
            <a:r>
              <a:rPr lang="zh-CN" altLang="en-US">
                <a:solidFill>
                  <a:srgbClr val="FF0000"/>
                </a:solidFill>
              </a:rPr>
              <a:t>注意指针调整顺序</a:t>
            </a:r>
            <a:r>
              <a:rPr lang="zh-CN" altLang="en-US"/>
              <a:t>）</a:t>
            </a:r>
          </a:p>
        </p:txBody>
      </p:sp>
      <p:sp>
        <p:nvSpPr>
          <p:cNvPr id="142340" name="TextBox 9"/>
          <p:cNvSpPr txBox="1">
            <a:spLocks noChangeArrowheads="1"/>
          </p:cNvSpPr>
          <p:nvPr/>
        </p:nvSpPr>
        <p:spPr bwMode="auto">
          <a:xfrm>
            <a:off x="1885950" y="4035425"/>
            <a:ext cx="346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s</a:t>
            </a:r>
            <a:endParaRPr lang="zh-CN" altLang="en-US" sz="3200"/>
          </a:p>
        </p:txBody>
      </p:sp>
      <p:cxnSp>
        <p:nvCxnSpPr>
          <p:cNvPr id="11" name="直接箭头连接符 10"/>
          <p:cNvCxnSpPr>
            <a:stCxn id="142340" idx="3"/>
            <a:endCxn id="12" idx="1"/>
          </p:cNvCxnSpPr>
          <p:nvPr/>
        </p:nvCxnSpPr>
        <p:spPr>
          <a:xfrm>
            <a:off x="2232025" y="4327525"/>
            <a:ext cx="47783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709863" y="4041775"/>
          <a:ext cx="1008062" cy="576263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30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11400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95738" y="5300663"/>
          <a:ext cx="1008062" cy="576262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319463" y="5589588"/>
            <a:ext cx="6762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1630363" y="5589588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368" name="TextBox 10"/>
          <p:cNvSpPr txBox="1">
            <a:spLocks noChangeArrowheads="1"/>
          </p:cNvSpPr>
          <p:nvPr/>
        </p:nvSpPr>
        <p:spPr bwMode="auto">
          <a:xfrm>
            <a:off x="788988" y="5327650"/>
            <a:ext cx="90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5673725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40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7308850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50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∧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箭头连接符 6"/>
          <p:cNvCxnSpPr/>
          <p:nvPr/>
        </p:nvCxnSpPr>
        <p:spPr>
          <a:xfrm>
            <a:off x="5027613" y="5589588"/>
            <a:ext cx="646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86" name="AutoShape 51"/>
          <p:cNvCxnSpPr>
            <a:cxnSpLocks noChangeShapeType="1"/>
          </p:cNvCxnSpPr>
          <p:nvPr/>
        </p:nvCxnSpPr>
        <p:spPr bwMode="auto">
          <a:xfrm flipV="1">
            <a:off x="6176963" y="5876925"/>
            <a:ext cx="0" cy="381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387" name="Text Box 52"/>
          <p:cNvSpPr txBox="1">
            <a:spLocks noChangeArrowheads="1"/>
          </p:cNvSpPr>
          <p:nvPr/>
        </p:nvSpPr>
        <p:spPr bwMode="auto">
          <a:xfrm>
            <a:off x="6011863" y="6165850"/>
            <a:ext cx="371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q</a:t>
            </a:r>
          </a:p>
        </p:txBody>
      </p:sp>
      <p:sp>
        <p:nvSpPr>
          <p:cNvPr id="142388" name="Rectangle 53"/>
          <p:cNvSpPr>
            <a:spLocks noChangeArrowheads="1"/>
          </p:cNvSpPr>
          <p:nvPr/>
        </p:nvSpPr>
        <p:spPr bwMode="auto">
          <a:xfrm>
            <a:off x="468313" y="2205038"/>
            <a:ext cx="8135937" cy="908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zh-CN" sz="2400" dirty="0"/>
              <a:t>s-&gt;next = q-&gt;next;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zh-CN" sz="2400" dirty="0"/>
              <a:t>q-&gt;next = s;</a:t>
            </a:r>
          </a:p>
        </p:txBody>
      </p:sp>
      <p:cxnSp>
        <p:nvCxnSpPr>
          <p:cNvPr id="142389" name="AutoShape 54"/>
          <p:cNvCxnSpPr>
            <a:cxnSpLocks noChangeShapeType="1"/>
          </p:cNvCxnSpPr>
          <p:nvPr/>
        </p:nvCxnSpPr>
        <p:spPr bwMode="auto">
          <a:xfrm>
            <a:off x="3717925" y="4330700"/>
            <a:ext cx="3933825" cy="969963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390" name="AutoShape 55"/>
          <p:cNvCxnSpPr>
            <a:cxnSpLocks noChangeShapeType="1"/>
          </p:cNvCxnSpPr>
          <p:nvPr/>
        </p:nvCxnSpPr>
        <p:spPr bwMode="auto">
          <a:xfrm rot="5400000" flipH="1">
            <a:off x="4445000" y="3225801"/>
            <a:ext cx="682625" cy="34671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85421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/>
              <a:t>单链表</a:t>
            </a:r>
            <a:r>
              <a:rPr lang="zh-CN" altLang="en-US">
                <a:solidFill>
                  <a:srgbClr val="FF0000"/>
                </a:solidFill>
              </a:rPr>
              <a:t>前插</a:t>
            </a:r>
            <a:r>
              <a:rPr lang="zh-CN" altLang="en-US"/>
              <a:t>算法实现</a:t>
            </a:r>
          </a:p>
        </p:txBody>
      </p:sp>
      <p:sp>
        <p:nvSpPr>
          <p:cNvPr id="143364" name="矩形 3"/>
          <p:cNvSpPr>
            <a:spLocks noChangeArrowheads="1"/>
          </p:cNvSpPr>
          <p:nvPr/>
        </p:nvSpPr>
        <p:spPr bwMode="auto">
          <a:xfrm>
            <a:off x="539750" y="1831975"/>
            <a:ext cx="8064500" cy="411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latin typeface="Gill Sans MT"/>
              </a:rPr>
              <a:t>int</a:t>
            </a:r>
            <a:r>
              <a:rPr lang="en-US" altLang="zh-CN" sz="2400" dirty="0">
                <a:latin typeface="Gill Sans MT"/>
              </a:rPr>
              <a:t> </a:t>
            </a:r>
            <a:r>
              <a:rPr lang="en-US" altLang="zh-CN" sz="2400" dirty="0" err="1">
                <a:latin typeface="Gill Sans MT"/>
              </a:rPr>
              <a:t>insert_front</a:t>
            </a:r>
            <a:r>
              <a:rPr lang="en-US" altLang="zh-CN" sz="2400" dirty="0">
                <a:latin typeface="Gill Sans MT"/>
              </a:rPr>
              <a:t>(</a:t>
            </a:r>
            <a:r>
              <a:rPr lang="en-US" altLang="zh-CN" sz="2400" dirty="0" err="1">
                <a:latin typeface="Gill Sans MT"/>
              </a:rPr>
              <a:t>lklist</a:t>
            </a:r>
            <a:r>
              <a:rPr lang="en-US" altLang="zh-CN" sz="2400" dirty="0">
                <a:latin typeface="Gill Sans MT"/>
              </a:rPr>
              <a:t> </a:t>
            </a:r>
            <a:r>
              <a:rPr lang="en-US" altLang="zh-CN" sz="2400" dirty="0" err="1">
                <a:latin typeface="Gill Sans MT"/>
              </a:rPr>
              <a:t>head,datatype</a:t>
            </a:r>
            <a:r>
              <a:rPr lang="en-US" altLang="zh-CN" sz="2400" dirty="0">
                <a:latin typeface="Gill Sans MT"/>
              </a:rPr>
              <a:t> </a:t>
            </a:r>
            <a:r>
              <a:rPr lang="en-US" altLang="zh-CN" sz="2400" dirty="0" err="1">
                <a:latin typeface="Gill Sans MT"/>
              </a:rPr>
              <a:t>x,int</a:t>
            </a:r>
            <a:r>
              <a:rPr lang="en-US" altLang="zh-CN" sz="2400" dirty="0">
                <a:latin typeface="Gill Sans MT"/>
              </a:rPr>
              <a:t> </a:t>
            </a:r>
            <a:r>
              <a:rPr lang="en-US" altLang="zh-CN" sz="2400" dirty="0" err="1">
                <a:latin typeface="Gill Sans MT"/>
              </a:rPr>
              <a:t>i</a:t>
            </a:r>
            <a:r>
              <a:rPr lang="en-US" altLang="zh-CN" sz="2400" dirty="0">
                <a:latin typeface="Gill Sans MT"/>
              </a:rPr>
              <a:t>){</a:t>
            </a:r>
          </a:p>
          <a:p>
            <a:pPr eaLnBrk="1" hangingPunct="1"/>
            <a:r>
              <a:rPr lang="en-US" altLang="zh-CN" sz="2400" dirty="0">
                <a:latin typeface="Gill Sans MT"/>
              </a:rPr>
              <a:t>  pointer </a:t>
            </a:r>
            <a:r>
              <a:rPr lang="en-US" altLang="zh-CN" sz="2400" dirty="0" err="1">
                <a:latin typeface="Gill Sans MT"/>
              </a:rPr>
              <a:t>q,s</a:t>
            </a:r>
            <a:r>
              <a:rPr lang="en-US" altLang="zh-CN" sz="2400" dirty="0">
                <a:latin typeface="Gill Sans MT"/>
              </a:rPr>
              <a:t>;	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//q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指向第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i-1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个结点，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s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指向新结点</a:t>
            </a:r>
          </a:p>
          <a:p>
            <a:pPr eaLnBrk="1" hangingPunct="1"/>
            <a:r>
              <a:rPr lang="en-US" altLang="zh-CN" sz="2400" dirty="0">
                <a:latin typeface="Gill Sans MT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Gill Sans MT"/>
              </a:rPr>
              <a:t>q=get(head,i−1);</a:t>
            </a:r>
            <a:r>
              <a:rPr lang="en-US" altLang="zh-CN" sz="2400" dirty="0">
                <a:latin typeface="Gill Sans MT"/>
              </a:rPr>
              <a:t>	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找第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i−1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个点</a:t>
            </a:r>
          </a:p>
          <a:p>
            <a:pPr eaLnBrk="1" hangingPunct="1"/>
            <a:r>
              <a:rPr lang="zh-CN" altLang="en-US" sz="2400" dirty="0">
                <a:latin typeface="Gill Sans MT"/>
              </a:rPr>
              <a:t>  </a:t>
            </a:r>
            <a:r>
              <a:rPr lang="en-US" altLang="zh-CN" sz="2400" dirty="0">
                <a:latin typeface="Gill Sans MT"/>
              </a:rPr>
              <a:t>if(q==NULL)   	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无第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i−1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点，即</a:t>
            </a:r>
            <a:r>
              <a:rPr lang="en-US" altLang="zh-CN" sz="2400" dirty="0" err="1">
                <a:solidFill>
                  <a:srgbClr val="008000"/>
                </a:solidFill>
                <a:latin typeface="Gill Sans MT"/>
              </a:rPr>
              <a:t>i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&lt;1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或</a:t>
            </a:r>
            <a:r>
              <a:rPr lang="en-US" altLang="zh-CN" sz="2400" dirty="0" err="1">
                <a:solidFill>
                  <a:srgbClr val="008000"/>
                </a:solidFill>
                <a:latin typeface="Gill Sans MT"/>
              </a:rPr>
              <a:t>i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&gt;n+1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时</a:t>
            </a:r>
          </a:p>
          <a:p>
            <a:pPr eaLnBrk="1" hangingPunct="1"/>
            <a:r>
              <a:rPr lang="zh-CN" altLang="en-US" sz="2400" dirty="0">
                <a:latin typeface="Gill Sans MT"/>
              </a:rPr>
              <a:t>    </a:t>
            </a:r>
            <a:r>
              <a:rPr lang="en-US" altLang="zh-CN" sz="2400" dirty="0">
                <a:latin typeface="Gill Sans MT"/>
              </a:rPr>
              <a:t>{</a:t>
            </a:r>
            <a:r>
              <a:rPr lang="en-US" altLang="zh-CN" sz="2400" dirty="0" err="1">
                <a:latin typeface="Gill Sans MT"/>
              </a:rPr>
              <a:t>cout</a:t>
            </a:r>
            <a:r>
              <a:rPr lang="en-US" altLang="zh-CN" sz="2400" dirty="0">
                <a:latin typeface="Gill Sans MT"/>
              </a:rPr>
              <a:t>&lt;&lt;</a:t>
            </a:r>
            <a:r>
              <a:rPr lang="en-US" altLang="zh-CN" sz="2400" dirty="0"/>
              <a:t>”</a:t>
            </a:r>
            <a:r>
              <a:rPr lang="zh-CN" altLang="en-US" sz="2400" dirty="0">
                <a:latin typeface="Gill Sans MT"/>
              </a:rPr>
              <a:t>非法插入位置</a:t>
            </a:r>
            <a:r>
              <a:rPr lang="en-US" altLang="zh-CN" sz="2400" dirty="0">
                <a:latin typeface="Gill Sans MT"/>
              </a:rPr>
              <a:t>!\</a:t>
            </a:r>
            <a:r>
              <a:rPr lang="en-US" altLang="zh-CN" sz="2400" dirty="0" err="1">
                <a:latin typeface="Gill Sans MT"/>
              </a:rPr>
              <a:t>n</a:t>
            </a:r>
            <a:r>
              <a:rPr lang="en-US" altLang="zh-CN" sz="2400" dirty="0" err="1"/>
              <a:t>”</a:t>
            </a:r>
            <a:r>
              <a:rPr lang="en-US" altLang="zh-CN" sz="2400" dirty="0" err="1">
                <a:latin typeface="Gill Sans MT"/>
              </a:rPr>
              <a:t>;return</a:t>
            </a:r>
            <a:r>
              <a:rPr lang="en-US" altLang="zh-CN" sz="2400" dirty="0">
                <a:latin typeface="Gill Sans MT"/>
              </a:rPr>
              <a:t> 0;}</a:t>
            </a:r>
          </a:p>
          <a:p>
            <a:pPr eaLnBrk="1" hangingPunct="1"/>
            <a:r>
              <a:rPr lang="en-US" altLang="zh-CN" sz="2400" dirty="0">
                <a:latin typeface="Gill Sans MT"/>
              </a:rPr>
              <a:t>  s=new node;	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生成新结点</a:t>
            </a:r>
          </a:p>
          <a:p>
            <a:pPr eaLnBrk="1" hangingPunct="1"/>
            <a:r>
              <a:rPr lang="zh-CN" altLang="en-US" sz="2400" dirty="0">
                <a:latin typeface="Gill Sans MT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Gill Sans MT"/>
              </a:rPr>
              <a:t>s−&gt;data=x;</a:t>
            </a:r>
            <a:r>
              <a:rPr lang="en-US" altLang="zh-CN" sz="2400" dirty="0">
                <a:latin typeface="Gill Sans MT"/>
              </a:rPr>
              <a:t>		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填入数据</a:t>
            </a:r>
          </a:p>
          <a:p>
            <a:pPr eaLnBrk="1" hangingPunct="1"/>
            <a:r>
              <a:rPr lang="en-US" altLang="zh-CN" sz="2400" dirty="0">
                <a:latin typeface="Gill Sans MT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Gill Sans MT"/>
              </a:rPr>
              <a:t>s−&gt;next=q−&gt;next;</a:t>
            </a:r>
            <a:r>
              <a:rPr lang="en-US" altLang="zh-CN" sz="2400" dirty="0">
                <a:latin typeface="Gill Sans MT"/>
              </a:rPr>
              <a:t>  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插入新结点至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q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后面</a:t>
            </a:r>
          </a:p>
          <a:p>
            <a:pPr eaLnBrk="1" hangingPunct="1"/>
            <a:r>
              <a:rPr lang="zh-CN" altLang="en-US" sz="2400" dirty="0">
                <a:latin typeface="Gill Sans MT"/>
              </a:rPr>
              <a:t>  </a:t>
            </a:r>
            <a:r>
              <a:rPr lang="en-US" altLang="zh-CN" sz="2400" dirty="0">
                <a:latin typeface="Gill Sans MT"/>
              </a:rPr>
              <a:t>q−&gt;next=s;		</a:t>
            </a:r>
            <a:endParaRPr lang="zh-CN" altLang="en-US" sz="2400" dirty="0">
              <a:latin typeface="Gill Sans MT"/>
            </a:endParaRPr>
          </a:p>
          <a:p>
            <a:pPr eaLnBrk="1" hangingPunct="1"/>
            <a:r>
              <a:rPr lang="zh-CN" altLang="en-US" sz="2400" dirty="0">
                <a:latin typeface="Gill Sans MT"/>
              </a:rPr>
              <a:t>  </a:t>
            </a:r>
            <a:r>
              <a:rPr lang="en-US" altLang="zh-CN" sz="2400" dirty="0">
                <a:latin typeface="Gill Sans MT"/>
              </a:rPr>
              <a:t>return 1;		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插入成功</a:t>
            </a:r>
          </a:p>
          <a:p>
            <a:pPr eaLnBrk="1" hangingPunct="1"/>
            <a:r>
              <a:rPr lang="en-US" altLang="zh-CN" sz="2400" dirty="0">
                <a:latin typeface="Gill Sans M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0200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44387" name="Rectangle 3"/>
          <p:cNvSpPr>
            <a:spLocks noGrp="1"/>
          </p:cNvSpPr>
          <p:nvPr>
            <p:ph type="body" idx="1"/>
          </p:nvPr>
        </p:nvSpPr>
        <p:spPr>
          <a:xfrm>
            <a:off x="468313" y="1196975"/>
            <a:ext cx="8229600" cy="4910138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/>
              <a:t>单链表</a:t>
            </a:r>
            <a:r>
              <a:rPr lang="zh-CN" altLang="en-US">
                <a:solidFill>
                  <a:srgbClr val="FF0000"/>
                </a:solidFill>
              </a:rPr>
              <a:t>后插</a:t>
            </a:r>
            <a:r>
              <a:rPr lang="zh-CN" altLang="en-US"/>
              <a:t>算法实现</a:t>
            </a:r>
          </a:p>
        </p:txBody>
      </p:sp>
      <p:sp>
        <p:nvSpPr>
          <p:cNvPr id="144388" name="矩形 3"/>
          <p:cNvSpPr>
            <a:spLocks noChangeArrowheads="1"/>
          </p:cNvSpPr>
          <p:nvPr/>
        </p:nvSpPr>
        <p:spPr bwMode="auto">
          <a:xfrm>
            <a:off x="539750" y="1831975"/>
            <a:ext cx="8064500" cy="448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latin typeface="Gill Sans MT"/>
              </a:rPr>
              <a:t>int</a:t>
            </a:r>
            <a:r>
              <a:rPr lang="en-US" altLang="zh-CN" sz="2400" dirty="0">
                <a:latin typeface="Gill Sans MT"/>
              </a:rPr>
              <a:t> </a:t>
            </a:r>
            <a:r>
              <a:rPr lang="en-US" altLang="zh-CN" sz="2400" dirty="0" err="1">
                <a:latin typeface="Gill Sans MT"/>
              </a:rPr>
              <a:t>insert_back</a:t>
            </a:r>
            <a:r>
              <a:rPr lang="en-US" altLang="zh-CN" sz="2400" dirty="0">
                <a:latin typeface="Gill Sans MT"/>
              </a:rPr>
              <a:t>(</a:t>
            </a:r>
            <a:r>
              <a:rPr lang="en-US" altLang="zh-CN" sz="2400" dirty="0" err="1">
                <a:latin typeface="Gill Sans MT"/>
              </a:rPr>
              <a:t>lklist</a:t>
            </a:r>
            <a:r>
              <a:rPr lang="en-US" altLang="zh-CN" sz="2400" dirty="0">
                <a:latin typeface="Gill Sans MT"/>
              </a:rPr>
              <a:t> </a:t>
            </a:r>
            <a:r>
              <a:rPr lang="en-US" altLang="zh-CN" sz="2400" dirty="0" err="1">
                <a:latin typeface="Gill Sans MT"/>
              </a:rPr>
              <a:t>head,datatype</a:t>
            </a:r>
            <a:r>
              <a:rPr lang="en-US" altLang="zh-CN" sz="2400" dirty="0">
                <a:latin typeface="Gill Sans MT"/>
              </a:rPr>
              <a:t> </a:t>
            </a:r>
            <a:r>
              <a:rPr lang="en-US" altLang="zh-CN" sz="2400" dirty="0" err="1">
                <a:latin typeface="Gill Sans MT"/>
              </a:rPr>
              <a:t>x,int</a:t>
            </a:r>
            <a:r>
              <a:rPr lang="en-US" altLang="zh-CN" sz="2400" dirty="0">
                <a:latin typeface="Gill Sans MT"/>
              </a:rPr>
              <a:t> </a:t>
            </a:r>
            <a:r>
              <a:rPr lang="en-US" altLang="zh-CN" sz="2400" dirty="0" err="1">
                <a:latin typeface="Gill Sans MT"/>
              </a:rPr>
              <a:t>i</a:t>
            </a:r>
            <a:r>
              <a:rPr lang="en-US" altLang="zh-CN" sz="2400" dirty="0">
                <a:latin typeface="Gill Sans MT"/>
              </a:rPr>
              <a:t>){</a:t>
            </a:r>
          </a:p>
          <a:p>
            <a:pPr eaLnBrk="1" hangingPunct="1"/>
            <a:r>
              <a:rPr lang="en-US" altLang="zh-CN" sz="2400" dirty="0">
                <a:latin typeface="Gill Sans MT"/>
              </a:rPr>
              <a:t>  pointer </a:t>
            </a:r>
            <a:r>
              <a:rPr lang="en-US" altLang="zh-CN" sz="2400" dirty="0" err="1">
                <a:latin typeface="Gill Sans MT"/>
              </a:rPr>
              <a:t>q,s</a:t>
            </a:r>
            <a:r>
              <a:rPr lang="en-US" altLang="zh-CN" sz="2400" dirty="0">
                <a:latin typeface="Gill Sans MT"/>
              </a:rPr>
              <a:t>;	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//q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指向第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i-1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个结点，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s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指向新结点</a:t>
            </a:r>
          </a:p>
          <a:p>
            <a:pPr eaLnBrk="1" hangingPunct="1"/>
            <a:r>
              <a:rPr lang="en-US" altLang="zh-CN" sz="2400" dirty="0">
                <a:latin typeface="Gill Sans MT"/>
              </a:rPr>
              <a:t>  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//q=get(head,i−1);</a:t>
            </a:r>
            <a:r>
              <a:rPr lang="en-US" altLang="zh-CN" sz="2400" dirty="0">
                <a:latin typeface="Gill Sans MT"/>
              </a:rPr>
              <a:t>	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找第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i−1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个点</a:t>
            </a:r>
          </a:p>
          <a:p>
            <a:pPr eaLnBrk="1" hangingPunct="1"/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Gill Sans MT"/>
              </a:rPr>
              <a:t>q=get(</a:t>
            </a:r>
            <a:r>
              <a:rPr lang="en-US" altLang="zh-CN" sz="2400" dirty="0" err="1">
                <a:solidFill>
                  <a:srgbClr val="FF0000"/>
                </a:solidFill>
                <a:latin typeface="Gill Sans MT"/>
              </a:rPr>
              <a:t>head,i</a:t>
            </a:r>
            <a:r>
              <a:rPr lang="en-US" altLang="zh-CN" sz="2400" dirty="0">
                <a:solidFill>
                  <a:srgbClr val="FF0000"/>
                </a:solidFill>
                <a:latin typeface="Gill Sans MT"/>
              </a:rPr>
              <a:t>);	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找第</a:t>
            </a:r>
            <a:r>
              <a:rPr lang="en-US" altLang="zh-CN" sz="2400" dirty="0" err="1">
                <a:solidFill>
                  <a:srgbClr val="008000"/>
                </a:solidFill>
              </a:rPr>
              <a:t>i</a:t>
            </a:r>
            <a:r>
              <a:rPr lang="zh-CN" altLang="en-US" sz="2400" dirty="0">
                <a:solidFill>
                  <a:srgbClr val="008000"/>
                </a:solidFill>
              </a:rPr>
              <a:t>个点</a:t>
            </a:r>
            <a:endParaRPr lang="en-US" altLang="zh-CN" sz="2400" dirty="0">
              <a:solidFill>
                <a:srgbClr val="FF0000"/>
              </a:solidFill>
              <a:latin typeface="Gill Sans MT"/>
            </a:endParaRPr>
          </a:p>
          <a:p>
            <a:pPr eaLnBrk="1" hangingPunct="1"/>
            <a:r>
              <a:rPr lang="zh-CN" altLang="en-US" sz="2400" dirty="0">
                <a:latin typeface="Gill Sans MT"/>
              </a:rPr>
              <a:t>  </a:t>
            </a:r>
            <a:r>
              <a:rPr lang="en-US" altLang="zh-CN" sz="2400" dirty="0">
                <a:latin typeface="Gill Sans MT"/>
              </a:rPr>
              <a:t>if(q==NULL)   	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无第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i−1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点，即</a:t>
            </a:r>
            <a:r>
              <a:rPr lang="en-US" altLang="zh-CN" sz="2400" dirty="0" err="1">
                <a:solidFill>
                  <a:srgbClr val="008000"/>
                </a:solidFill>
                <a:latin typeface="Gill Sans MT"/>
              </a:rPr>
              <a:t>i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&lt;1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或</a:t>
            </a:r>
            <a:r>
              <a:rPr lang="en-US" altLang="zh-CN" sz="2400" dirty="0" err="1">
                <a:solidFill>
                  <a:srgbClr val="008000"/>
                </a:solidFill>
                <a:latin typeface="Gill Sans MT"/>
              </a:rPr>
              <a:t>i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&gt;n+1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时</a:t>
            </a:r>
          </a:p>
          <a:p>
            <a:pPr eaLnBrk="1" hangingPunct="1"/>
            <a:r>
              <a:rPr lang="zh-CN" altLang="en-US" sz="2400" dirty="0">
                <a:latin typeface="Gill Sans MT"/>
              </a:rPr>
              <a:t>    </a:t>
            </a:r>
            <a:r>
              <a:rPr lang="en-US" altLang="zh-CN" sz="2400" dirty="0">
                <a:latin typeface="Gill Sans MT"/>
              </a:rPr>
              <a:t>{</a:t>
            </a:r>
            <a:r>
              <a:rPr lang="en-US" altLang="zh-CN" sz="2400" dirty="0" err="1">
                <a:latin typeface="Gill Sans MT"/>
              </a:rPr>
              <a:t>cout</a:t>
            </a:r>
            <a:r>
              <a:rPr lang="en-US" altLang="zh-CN" sz="2400" dirty="0">
                <a:latin typeface="Gill Sans MT"/>
              </a:rPr>
              <a:t>&lt;&lt;</a:t>
            </a:r>
            <a:r>
              <a:rPr lang="en-US" altLang="zh-CN" sz="2400" dirty="0"/>
              <a:t>”</a:t>
            </a:r>
            <a:r>
              <a:rPr lang="zh-CN" altLang="en-US" sz="2400" dirty="0">
                <a:latin typeface="Gill Sans MT"/>
              </a:rPr>
              <a:t>非法插入位置</a:t>
            </a:r>
            <a:r>
              <a:rPr lang="en-US" altLang="zh-CN" sz="2400" dirty="0">
                <a:latin typeface="Gill Sans MT"/>
              </a:rPr>
              <a:t>!\</a:t>
            </a:r>
            <a:r>
              <a:rPr lang="en-US" altLang="zh-CN" sz="2400" dirty="0" err="1">
                <a:latin typeface="Gill Sans MT"/>
              </a:rPr>
              <a:t>n</a:t>
            </a:r>
            <a:r>
              <a:rPr lang="en-US" altLang="zh-CN" sz="2400" dirty="0" err="1"/>
              <a:t>”</a:t>
            </a:r>
            <a:r>
              <a:rPr lang="en-US" altLang="zh-CN" sz="2400" dirty="0" err="1">
                <a:latin typeface="Gill Sans MT"/>
              </a:rPr>
              <a:t>;return</a:t>
            </a:r>
            <a:r>
              <a:rPr lang="en-US" altLang="zh-CN" sz="2400" dirty="0">
                <a:latin typeface="Gill Sans MT"/>
              </a:rPr>
              <a:t> 0;}</a:t>
            </a:r>
          </a:p>
          <a:p>
            <a:pPr eaLnBrk="1" hangingPunct="1"/>
            <a:r>
              <a:rPr lang="en-US" altLang="zh-CN" sz="2400" dirty="0">
                <a:latin typeface="Gill Sans MT"/>
              </a:rPr>
              <a:t>  s=new node;	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生成新结点</a:t>
            </a:r>
          </a:p>
          <a:p>
            <a:pPr eaLnBrk="1" hangingPunct="1"/>
            <a:r>
              <a:rPr lang="zh-CN" altLang="en-US" sz="2400" dirty="0">
                <a:latin typeface="Gill Sans MT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Gill Sans MT"/>
              </a:rPr>
              <a:t>s−&gt;data=x;</a:t>
            </a:r>
            <a:r>
              <a:rPr lang="en-US" altLang="zh-CN" sz="2400" dirty="0">
                <a:latin typeface="Gill Sans MT"/>
              </a:rPr>
              <a:t>		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填入数据</a:t>
            </a:r>
          </a:p>
          <a:p>
            <a:pPr eaLnBrk="1" hangingPunct="1"/>
            <a:r>
              <a:rPr lang="en-US" altLang="zh-CN" sz="2400" dirty="0">
                <a:latin typeface="Gill Sans MT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Gill Sans MT"/>
              </a:rPr>
              <a:t>s−&gt;next=q−&gt;next;</a:t>
            </a:r>
            <a:r>
              <a:rPr lang="en-US" altLang="zh-CN" sz="2400" dirty="0">
                <a:latin typeface="Gill Sans MT"/>
              </a:rPr>
              <a:t>  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插入新结点至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q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后面</a:t>
            </a:r>
          </a:p>
          <a:p>
            <a:pPr eaLnBrk="1" hangingPunct="1"/>
            <a:r>
              <a:rPr lang="zh-CN" altLang="en-US" sz="2400" dirty="0">
                <a:latin typeface="Gill Sans MT"/>
              </a:rPr>
              <a:t>  </a:t>
            </a:r>
            <a:r>
              <a:rPr lang="en-US" altLang="zh-CN" sz="2400" dirty="0">
                <a:latin typeface="Gill Sans MT"/>
              </a:rPr>
              <a:t>q−&gt;next=s;		</a:t>
            </a:r>
            <a:endParaRPr lang="zh-CN" altLang="en-US" sz="2400" dirty="0">
              <a:latin typeface="Gill Sans MT"/>
            </a:endParaRPr>
          </a:p>
          <a:p>
            <a:pPr eaLnBrk="1" hangingPunct="1"/>
            <a:r>
              <a:rPr lang="zh-CN" altLang="en-US" sz="2400" dirty="0">
                <a:latin typeface="Gill Sans MT"/>
              </a:rPr>
              <a:t>  </a:t>
            </a:r>
            <a:r>
              <a:rPr lang="en-US" altLang="zh-CN" sz="2400" dirty="0">
                <a:latin typeface="Gill Sans MT"/>
              </a:rPr>
              <a:t>return 1;		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插入成功</a:t>
            </a:r>
          </a:p>
          <a:p>
            <a:pPr eaLnBrk="1" hangingPunct="1"/>
            <a:r>
              <a:rPr lang="en-US" altLang="zh-CN" sz="2400" dirty="0">
                <a:latin typeface="Gill Sans MT"/>
              </a:rPr>
              <a:t>}</a:t>
            </a: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630032" y="2627676"/>
            <a:ext cx="4824536" cy="7207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9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dirty="0"/>
              <a:t>问题：如果只知道当前结点地址，如何实现前插？</a:t>
            </a:r>
          </a:p>
          <a:p>
            <a:pPr marL="0" indent="0">
              <a:buFont typeface="Wingdings 3" pitchFamily="18" charset="2"/>
              <a:buNone/>
            </a:pPr>
            <a:endParaRPr lang="zh-CN" altLang="en-US" dirty="0"/>
          </a:p>
          <a:p>
            <a:pPr marL="0" indent="0">
              <a:buFont typeface="Wingdings 3" pitchFamily="18" charset="2"/>
              <a:buNone/>
            </a:pPr>
            <a:r>
              <a:rPr lang="zh-CN" altLang="en-US" dirty="0"/>
              <a:t>解决方案：采用数据交换的技巧用后插法实现等效的前插功能</a:t>
            </a:r>
          </a:p>
          <a:p>
            <a:pPr marL="0" indent="0">
              <a:buFont typeface="Wingdings 3" pitchFamily="18" charset="2"/>
              <a:buNone/>
            </a:pPr>
            <a:endParaRPr lang="zh-CN" altLang="en-US" dirty="0"/>
          </a:p>
          <a:p>
            <a:pPr marL="0" indent="0">
              <a:buFont typeface="Wingdings 3" pitchFamily="18" charset="2"/>
              <a:buNone/>
            </a:pPr>
            <a:r>
              <a:rPr lang="zh-CN" altLang="en-US" dirty="0"/>
              <a:t>实现思路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  <a:p>
            <a:pPr marL="0" indent="0">
              <a:buFont typeface="Wingdings 3" pitchFamily="18" charset="2"/>
              <a:buNone/>
            </a:pPr>
            <a:r>
              <a:rPr lang="zh-CN" altLang="en-US" dirty="0">
                <a:latin typeface="华文新魏" pitchFamily="2" charset="-122"/>
              </a:rPr>
              <a:t>① 创建新结点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</a:pPr>
            <a:r>
              <a:rPr lang="en-US" altLang="zh-CN" dirty="0">
                <a:latin typeface="华文新魏" pitchFamily="2" charset="-122"/>
              </a:rPr>
              <a:t>② </a:t>
            </a:r>
            <a:r>
              <a:rPr lang="zh-CN" altLang="en-US" dirty="0">
                <a:latin typeface="华文新魏" pitchFamily="2" charset="-122"/>
              </a:rPr>
              <a:t>当前结点数据与新结点数据交换（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</a:rPr>
              <a:t>当前结点实质成了新结点，被插入的结点成了原当前结点</a:t>
            </a:r>
            <a:r>
              <a:rPr lang="zh-CN" altLang="en-US" dirty="0">
                <a:latin typeface="华文新魏" pitchFamily="2" charset="-122"/>
              </a:rPr>
              <a:t>）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CN" dirty="0">
                <a:latin typeface="华文新魏" pitchFamily="2" charset="-122"/>
              </a:rPr>
              <a:t>③ </a:t>
            </a:r>
            <a:r>
              <a:rPr lang="zh-CN" altLang="en-US" dirty="0">
                <a:latin typeface="华文新魏" pitchFamily="2" charset="-122"/>
              </a:rPr>
              <a:t>将</a:t>
            </a:r>
            <a:r>
              <a:rPr lang="zh-CN" altLang="en-US" dirty="0"/>
              <a:t>“</a:t>
            </a:r>
            <a:r>
              <a:rPr lang="zh-CN" altLang="en-US" dirty="0">
                <a:latin typeface="华文新魏" pitchFamily="2" charset="-122"/>
              </a:rPr>
              <a:t>新结点</a:t>
            </a:r>
            <a:r>
              <a:rPr lang="zh-CN" altLang="en-US" dirty="0"/>
              <a:t>“</a:t>
            </a:r>
            <a:r>
              <a:rPr lang="zh-CN" altLang="en-US" dirty="0">
                <a:latin typeface="华文新魏" pitchFamily="2" charset="-122"/>
              </a:rPr>
              <a:t>后插到</a:t>
            </a:r>
            <a:r>
              <a:rPr lang="zh-CN" altLang="en-US" dirty="0"/>
              <a:t>“</a:t>
            </a:r>
            <a:r>
              <a:rPr lang="zh-CN" altLang="en-US" dirty="0">
                <a:latin typeface="华文新魏" pitchFamily="2" charset="-122"/>
              </a:rPr>
              <a:t>当前结点</a:t>
            </a:r>
            <a:r>
              <a:rPr lang="zh-CN" altLang="en-US" dirty="0"/>
              <a:t>”</a:t>
            </a:r>
            <a:endParaRPr lang="zh-CN" altLang="en-US" dirty="0">
              <a:latin typeface="华文新魏" pitchFamily="2" charset="-122"/>
            </a:endParaRPr>
          </a:p>
        </p:txBody>
      </p:sp>
      <p:pic>
        <p:nvPicPr>
          <p:cNvPr id="145412" name="Picture 2" descr="E:\桌面\timg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7" t="20506" r="31377" b="20216"/>
          <a:stretch>
            <a:fillRect/>
          </a:stretch>
        </p:blipFill>
        <p:spPr bwMode="auto">
          <a:xfrm>
            <a:off x="7812088" y="836613"/>
            <a:ext cx="80327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3" name="圆角矩形标注 3"/>
          <p:cNvSpPr>
            <a:spLocks noChangeArrowheads="1"/>
          </p:cNvSpPr>
          <p:nvPr/>
        </p:nvSpPr>
        <p:spPr bwMode="auto">
          <a:xfrm>
            <a:off x="4859338" y="115888"/>
            <a:ext cx="2951162" cy="720725"/>
          </a:xfrm>
          <a:prstGeom prst="wedgeRoundRectCallout">
            <a:avLst>
              <a:gd name="adj1" fmla="val 47579"/>
              <a:gd name="adj2" fmla="val 8920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  <a:ea typeface="华文新魏" pitchFamily="2" charset="-122"/>
              </a:rPr>
              <a:t>从头开始循环找当前结点的前趋？</a:t>
            </a:r>
            <a:endParaRPr lang="zh-CN" altLang="en-US" sz="200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00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46435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/>
              <a:t>前插算法的</a:t>
            </a:r>
            <a:r>
              <a:rPr lang="zh-CN" altLang="en-US">
                <a:solidFill>
                  <a:srgbClr val="FF0000"/>
                </a:solidFill>
              </a:rPr>
              <a:t>后插</a:t>
            </a:r>
            <a:r>
              <a:rPr lang="zh-CN" altLang="en-US"/>
              <a:t>实现</a:t>
            </a:r>
          </a:p>
        </p:txBody>
      </p:sp>
      <p:sp>
        <p:nvSpPr>
          <p:cNvPr id="146436" name="矩形 3"/>
          <p:cNvSpPr>
            <a:spLocks noChangeArrowheads="1"/>
          </p:cNvSpPr>
          <p:nvPr/>
        </p:nvSpPr>
        <p:spPr bwMode="auto">
          <a:xfrm>
            <a:off x="539750" y="1692275"/>
            <a:ext cx="80645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en-US" altLang="zh-CN" sz="2400" dirty="0" err="1">
                <a:latin typeface="Gill Sans MT"/>
              </a:rPr>
              <a:t>int</a:t>
            </a:r>
            <a:r>
              <a:rPr lang="en-US" altLang="zh-CN" sz="2400" dirty="0">
                <a:latin typeface="Gill Sans MT"/>
              </a:rPr>
              <a:t> insert2(</a:t>
            </a:r>
            <a:r>
              <a:rPr lang="en-US" altLang="zh-CN" sz="2400" dirty="0" err="1">
                <a:latin typeface="Gill Sans MT"/>
              </a:rPr>
              <a:t>lklist</a:t>
            </a:r>
            <a:r>
              <a:rPr lang="en-US" altLang="zh-CN" sz="2400" dirty="0">
                <a:latin typeface="Gill Sans MT"/>
              </a:rPr>
              <a:t> </a:t>
            </a:r>
            <a:r>
              <a:rPr lang="en-US" altLang="zh-CN" sz="2400" dirty="0" err="1">
                <a:latin typeface="Gill Sans MT"/>
              </a:rPr>
              <a:t>head,datatype</a:t>
            </a:r>
            <a:r>
              <a:rPr lang="en-US" altLang="zh-CN" sz="2400" dirty="0">
                <a:latin typeface="Gill Sans MT"/>
              </a:rPr>
              <a:t> x, </a:t>
            </a:r>
            <a:r>
              <a:rPr lang="en-US" altLang="zh-CN" sz="2400" dirty="0">
                <a:solidFill>
                  <a:srgbClr val="FF0000"/>
                </a:solidFill>
                <a:latin typeface="Gill Sans MT"/>
              </a:rPr>
              <a:t>pointer q</a:t>
            </a:r>
            <a:r>
              <a:rPr lang="en-US" altLang="zh-CN" sz="2400" dirty="0">
                <a:latin typeface="Gill Sans MT"/>
              </a:rPr>
              <a:t>){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 dirty="0">
                <a:latin typeface="Gill Sans MT"/>
              </a:rPr>
              <a:t>  pointer s;		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//s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指向新结点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 dirty="0">
                <a:latin typeface="Gill Sans MT"/>
              </a:rPr>
              <a:t>  s=new node;	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生成新结点</a:t>
            </a:r>
            <a:endParaRPr lang="en-US" altLang="zh-CN" sz="2400" dirty="0">
              <a:solidFill>
                <a:srgbClr val="008000"/>
              </a:solidFill>
              <a:latin typeface="Gill Sans MT"/>
            </a:endParaRPr>
          </a:p>
          <a:p>
            <a:pPr eaLnBrk="1" hangingPunct="1">
              <a:lnSpc>
                <a:spcPts val="2600"/>
              </a:lnSpc>
            </a:pPr>
            <a:r>
              <a:rPr lang="zh-CN" altLang="en-US" sz="2400" dirty="0">
                <a:latin typeface="Gill Sans MT"/>
              </a:rPr>
              <a:t>  </a:t>
            </a:r>
            <a:r>
              <a:rPr lang="en-US" altLang="zh-CN" sz="2400" dirty="0">
                <a:latin typeface="Gill Sans MT"/>
              </a:rPr>
              <a:t>s−&gt;data=q-&gt;data;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新结点与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q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所指向的结点交换数据</a:t>
            </a:r>
          </a:p>
          <a:p>
            <a:pPr eaLnBrk="1" hangingPunct="1">
              <a:lnSpc>
                <a:spcPts val="2600"/>
              </a:lnSpc>
            </a:pP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  </a:t>
            </a:r>
            <a:r>
              <a:rPr lang="en-US" altLang="zh-CN" sz="2400" dirty="0">
                <a:latin typeface="Gill Sans MT"/>
              </a:rPr>
              <a:t>q-&gt;data=x;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 dirty="0">
                <a:latin typeface="Gill Sans MT"/>
              </a:rPr>
              <a:t>  s−&gt;next=q−&gt;next;  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插入新结点至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q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后面</a:t>
            </a:r>
          </a:p>
          <a:p>
            <a:pPr eaLnBrk="1" hangingPunct="1">
              <a:lnSpc>
                <a:spcPts val="2600"/>
              </a:lnSpc>
            </a:pPr>
            <a:r>
              <a:rPr lang="zh-CN" altLang="en-US" sz="2400" dirty="0">
                <a:latin typeface="Gill Sans MT"/>
              </a:rPr>
              <a:t>  </a:t>
            </a:r>
            <a:r>
              <a:rPr lang="en-US" altLang="zh-CN" sz="2400" dirty="0">
                <a:latin typeface="Gill Sans MT"/>
              </a:rPr>
              <a:t>q−&gt;next=s;		</a:t>
            </a:r>
            <a:endParaRPr lang="zh-CN" altLang="en-US" sz="2400" dirty="0">
              <a:solidFill>
                <a:srgbClr val="008000"/>
              </a:solidFill>
              <a:latin typeface="Gill Sans MT"/>
            </a:endParaRPr>
          </a:p>
          <a:p>
            <a:pPr eaLnBrk="1" hangingPunct="1">
              <a:lnSpc>
                <a:spcPts val="2600"/>
              </a:lnSpc>
            </a:pPr>
            <a:r>
              <a:rPr lang="en-US" altLang="zh-CN" sz="2400" dirty="0">
                <a:latin typeface="Gill Sans MT"/>
              </a:rPr>
              <a:t>}</a:t>
            </a:r>
          </a:p>
        </p:txBody>
      </p:sp>
      <p:sp>
        <p:nvSpPr>
          <p:cNvPr id="146437" name="TextBox 9"/>
          <p:cNvSpPr txBox="1">
            <a:spLocks noChangeArrowheads="1"/>
          </p:cNvSpPr>
          <p:nvPr/>
        </p:nvSpPr>
        <p:spPr bwMode="auto">
          <a:xfrm>
            <a:off x="4035425" y="5222875"/>
            <a:ext cx="342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s</a:t>
            </a:r>
            <a:endParaRPr lang="zh-CN" altLang="en-US" sz="3200"/>
          </a:p>
        </p:txBody>
      </p:sp>
      <p:cxnSp>
        <p:nvCxnSpPr>
          <p:cNvPr id="11" name="直接箭头连接符 10"/>
          <p:cNvCxnSpPr>
            <a:stCxn id="146437" idx="3"/>
            <a:endCxn id="12" idx="1"/>
          </p:cNvCxnSpPr>
          <p:nvPr/>
        </p:nvCxnSpPr>
        <p:spPr>
          <a:xfrm>
            <a:off x="4378325" y="5513388"/>
            <a:ext cx="477838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59338" y="5229225"/>
          <a:ext cx="1008062" cy="5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∧</a:t>
                      </a:r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2311400" y="6092825"/>
          <a:ext cx="1008063" cy="576263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95738" y="6092825"/>
          <a:ext cx="1008062" cy="576263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146436" idx="3"/>
          </p:cNvCxnSpPr>
          <p:nvPr/>
        </p:nvCxnSpPr>
        <p:spPr>
          <a:xfrm>
            <a:off x="3319463" y="6381750"/>
            <a:ext cx="6762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46436" idx="1"/>
          </p:cNvCxnSpPr>
          <p:nvPr/>
        </p:nvCxnSpPr>
        <p:spPr>
          <a:xfrm>
            <a:off x="1630363" y="6381750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65" name="TextBox 10"/>
          <p:cNvSpPr txBox="1">
            <a:spLocks noChangeArrowheads="1"/>
          </p:cNvSpPr>
          <p:nvPr/>
        </p:nvSpPr>
        <p:spPr bwMode="auto">
          <a:xfrm>
            <a:off x="788988" y="6119813"/>
            <a:ext cx="904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5673725" y="6092825"/>
          <a:ext cx="1008063" cy="576263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40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4"/>
          <p:cNvGraphicFramePr>
            <a:graphicFrameLocks noGrp="1"/>
          </p:cNvGraphicFramePr>
          <p:nvPr/>
        </p:nvGraphicFramePr>
        <p:xfrm>
          <a:off x="7308850" y="6092825"/>
          <a:ext cx="1008063" cy="576263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50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∧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接箭头连接符 5"/>
          <p:cNvCxnSpPr>
            <a:stCxn id="146436" idx="3"/>
            <a:endCxn id="5" idx="1"/>
          </p:cNvCxnSpPr>
          <p:nvPr/>
        </p:nvCxnSpPr>
        <p:spPr>
          <a:xfrm>
            <a:off x="6681788" y="6381750"/>
            <a:ext cx="6270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6"/>
          <p:cNvCxnSpPr>
            <a:endCxn id="146436" idx="1"/>
          </p:cNvCxnSpPr>
          <p:nvPr/>
        </p:nvCxnSpPr>
        <p:spPr>
          <a:xfrm>
            <a:off x="5027613" y="6381750"/>
            <a:ext cx="646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84" name="AutoShape 53"/>
          <p:cNvCxnSpPr>
            <a:cxnSpLocks noChangeShapeType="1"/>
          </p:cNvCxnSpPr>
          <p:nvPr/>
        </p:nvCxnSpPr>
        <p:spPr bwMode="auto">
          <a:xfrm flipH="1">
            <a:off x="6300788" y="5589588"/>
            <a:ext cx="6350" cy="504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6485" name="Text Box 54"/>
          <p:cNvSpPr txBox="1">
            <a:spLocks noChangeArrowheads="1"/>
          </p:cNvSpPr>
          <p:nvPr/>
        </p:nvSpPr>
        <p:spPr bwMode="auto">
          <a:xfrm>
            <a:off x="6288088" y="5300663"/>
            <a:ext cx="371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q</a:t>
            </a:r>
          </a:p>
        </p:txBody>
      </p:sp>
      <p:sp>
        <p:nvSpPr>
          <p:cNvPr id="146486" name="圆角矩形标注 3"/>
          <p:cNvSpPr>
            <a:spLocks noChangeArrowheads="1"/>
          </p:cNvSpPr>
          <p:nvPr/>
        </p:nvSpPr>
        <p:spPr bwMode="auto">
          <a:xfrm>
            <a:off x="6067425" y="1052513"/>
            <a:ext cx="2482850" cy="360362"/>
          </a:xfrm>
          <a:prstGeom prst="wedgeRoundRectCallout">
            <a:avLst>
              <a:gd name="adj1" fmla="val -27556"/>
              <a:gd name="adj2" fmla="val 14383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  <a:ea typeface="华文新魏" pitchFamily="2" charset="-122"/>
              </a:rPr>
              <a:t>传入已知结点地址</a:t>
            </a:r>
            <a:endParaRPr lang="zh-CN" altLang="en-US" sz="200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8409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4745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/>
              <a:t>前插算法的</a:t>
            </a:r>
            <a:r>
              <a:rPr lang="zh-CN" altLang="en-US">
                <a:solidFill>
                  <a:srgbClr val="FF0000"/>
                </a:solidFill>
              </a:rPr>
              <a:t>后插</a:t>
            </a:r>
            <a:r>
              <a:rPr lang="zh-CN" altLang="en-US"/>
              <a:t>实现</a:t>
            </a:r>
          </a:p>
        </p:txBody>
      </p:sp>
      <p:sp>
        <p:nvSpPr>
          <p:cNvPr id="147460" name="Rectangle 5"/>
          <p:cNvSpPr>
            <a:spLocks noChangeArrowheads="1"/>
          </p:cNvSpPr>
          <p:nvPr/>
        </p:nvSpPr>
        <p:spPr bwMode="auto">
          <a:xfrm>
            <a:off x="684213" y="2708275"/>
            <a:ext cx="7416800" cy="7207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7461" name="TextBox 9"/>
          <p:cNvSpPr txBox="1">
            <a:spLocks noChangeArrowheads="1"/>
          </p:cNvSpPr>
          <p:nvPr/>
        </p:nvSpPr>
        <p:spPr bwMode="auto">
          <a:xfrm>
            <a:off x="4035425" y="5222875"/>
            <a:ext cx="342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s</a:t>
            </a:r>
            <a:endParaRPr lang="zh-CN" altLang="en-US" sz="3200"/>
          </a:p>
        </p:txBody>
      </p:sp>
      <p:cxnSp>
        <p:nvCxnSpPr>
          <p:cNvPr id="11" name="直接箭头连接符 10"/>
          <p:cNvCxnSpPr>
            <a:stCxn id="147461" idx="3"/>
            <a:endCxn id="12" idx="1"/>
          </p:cNvCxnSpPr>
          <p:nvPr/>
        </p:nvCxnSpPr>
        <p:spPr>
          <a:xfrm>
            <a:off x="4378325" y="5513388"/>
            <a:ext cx="477838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59338" y="5229225"/>
          <a:ext cx="1008062" cy="576263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40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∧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11400" y="6092825"/>
          <a:ext cx="1008063" cy="576263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95738" y="6092825"/>
          <a:ext cx="1008062" cy="576263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319463" y="6381750"/>
            <a:ext cx="6762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1630363" y="6381750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489" name="TextBox 10"/>
          <p:cNvSpPr txBox="1">
            <a:spLocks noChangeArrowheads="1"/>
          </p:cNvSpPr>
          <p:nvPr/>
        </p:nvSpPr>
        <p:spPr bwMode="auto">
          <a:xfrm>
            <a:off x="788988" y="6119813"/>
            <a:ext cx="904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5673725" y="6092825"/>
          <a:ext cx="1008063" cy="576263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30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7308850" y="6092825"/>
          <a:ext cx="1008063" cy="576263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50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∧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箭头连接符 5"/>
          <p:cNvCxnSpPr>
            <a:stCxn id="4" idx="3"/>
            <a:endCxn id="5" idx="1"/>
          </p:cNvCxnSpPr>
          <p:nvPr/>
        </p:nvCxnSpPr>
        <p:spPr>
          <a:xfrm>
            <a:off x="6681788" y="6381750"/>
            <a:ext cx="6270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6"/>
          <p:cNvCxnSpPr>
            <a:endCxn id="4" idx="1"/>
          </p:cNvCxnSpPr>
          <p:nvPr/>
        </p:nvCxnSpPr>
        <p:spPr>
          <a:xfrm>
            <a:off x="5027613" y="6381750"/>
            <a:ext cx="646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08" name="AutoShape 53"/>
          <p:cNvCxnSpPr>
            <a:cxnSpLocks noChangeShapeType="1"/>
          </p:cNvCxnSpPr>
          <p:nvPr/>
        </p:nvCxnSpPr>
        <p:spPr bwMode="auto">
          <a:xfrm flipH="1">
            <a:off x="6300788" y="5589588"/>
            <a:ext cx="6350" cy="504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509" name="Text Box 54"/>
          <p:cNvSpPr txBox="1">
            <a:spLocks noChangeArrowheads="1"/>
          </p:cNvSpPr>
          <p:nvPr/>
        </p:nvSpPr>
        <p:spPr bwMode="auto">
          <a:xfrm>
            <a:off x="6288088" y="5300663"/>
            <a:ext cx="371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q</a:t>
            </a:r>
          </a:p>
        </p:txBody>
      </p:sp>
      <p:sp>
        <p:nvSpPr>
          <p:cNvPr id="147510" name="矩形 3"/>
          <p:cNvSpPr>
            <a:spLocks noChangeArrowheads="1"/>
          </p:cNvSpPr>
          <p:nvPr/>
        </p:nvSpPr>
        <p:spPr bwMode="auto">
          <a:xfrm>
            <a:off x="539750" y="1692275"/>
            <a:ext cx="80645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en-US" altLang="zh-CN" sz="2400" dirty="0" err="1">
                <a:latin typeface="Gill Sans MT"/>
              </a:rPr>
              <a:t>int</a:t>
            </a:r>
            <a:r>
              <a:rPr lang="en-US" altLang="zh-CN" sz="2400" dirty="0">
                <a:latin typeface="Gill Sans MT"/>
              </a:rPr>
              <a:t> insert2(</a:t>
            </a:r>
            <a:r>
              <a:rPr lang="en-US" altLang="zh-CN" sz="2400" dirty="0" err="1">
                <a:latin typeface="Gill Sans MT"/>
              </a:rPr>
              <a:t>lklist</a:t>
            </a:r>
            <a:r>
              <a:rPr lang="en-US" altLang="zh-CN" sz="2400" dirty="0">
                <a:latin typeface="Gill Sans MT"/>
              </a:rPr>
              <a:t> </a:t>
            </a:r>
            <a:r>
              <a:rPr lang="en-US" altLang="zh-CN" sz="2400" dirty="0" err="1">
                <a:latin typeface="Gill Sans MT"/>
              </a:rPr>
              <a:t>head,datatype</a:t>
            </a:r>
            <a:r>
              <a:rPr lang="en-US" altLang="zh-CN" sz="2400" dirty="0">
                <a:latin typeface="Gill Sans MT"/>
              </a:rPr>
              <a:t> x, </a:t>
            </a:r>
            <a:r>
              <a:rPr lang="en-US" altLang="zh-CN" sz="2400" dirty="0">
                <a:solidFill>
                  <a:srgbClr val="FF0000"/>
                </a:solidFill>
                <a:latin typeface="Gill Sans MT"/>
              </a:rPr>
              <a:t>pointer q</a:t>
            </a:r>
            <a:r>
              <a:rPr lang="en-US" altLang="zh-CN" sz="2400" dirty="0">
                <a:latin typeface="Gill Sans MT"/>
              </a:rPr>
              <a:t>){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 dirty="0">
                <a:latin typeface="Gill Sans MT"/>
              </a:rPr>
              <a:t>  pointer s;		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//s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指向新结点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 dirty="0">
                <a:latin typeface="Gill Sans MT"/>
              </a:rPr>
              <a:t>  s=new node;	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生成新结点</a:t>
            </a:r>
            <a:endParaRPr lang="en-US" altLang="zh-CN" sz="2400" dirty="0">
              <a:solidFill>
                <a:srgbClr val="008000"/>
              </a:solidFill>
              <a:latin typeface="Gill Sans MT"/>
            </a:endParaRPr>
          </a:p>
          <a:p>
            <a:pPr eaLnBrk="1" hangingPunct="1">
              <a:lnSpc>
                <a:spcPts val="2600"/>
              </a:lnSpc>
            </a:pPr>
            <a:r>
              <a:rPr lang="zh-CN" altLang="en-US" sz="2400" dirty="0">
                <a:latin typeface="Gill Sans MT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Gill Sans MT"/>
              </a:rPr>
              <a:t>s−&gt;data=q-&gt;data;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新结点与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q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所指向的结点交换数据</a:t>
            </a:r>
          </a:p>
          <a:p>
            <a:pPr eaLnBrk="1" hangingPunct="1">
              <a:lnSpc>
                <a:spcPts val="2600"/>
              </a:lnSpc>
            </a:pP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Gill Sans MT"/>
              </a:rPr>
              <a:t>q-&gt;data=x;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 dirty="0">
                <a:latin typeface="Gill Sans MT"/>
              </a:rPr>
              <a:t>  s−&gt;next=q−&gt;next;  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插入新结点至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q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后面</a:t>
            </a:r>
          </a:p>
          <a:p>
            <a:pPr eaLnBrk="1" hangingPunct="1">
              <a:lnSpc>
                <a:spcPts val="2600"/>
              </a:lnSpc>
            </a:pPr>
            <a:r>
              <a:rPr lang="zh-CN" altLang="en-US" sz="2400" dirty="0">
                <a:latin typeface="Gill Sans MT"/>
              </a:rPr>
              <a:t>  </a:t>
            </a:r>
            <a:r>
              <a:rPr lang="en-US" altLang="zh-CN" sz="2400" dirty="0">
                <a:latin typeface="Gill Sans MT"/>
              </a:rPr>
              <a:t>q−&gt;next=s;		</a:t>
            </a:r>
            <a:endParaRPr lang="zh-CN" altLang="en-US" sz="2400" dirty="0">
              <a:latin typeface="Gill Sans MT"/>
            </a:endParaRPr>
          </a:p>
          <a:p>
            <a:pPr eaLnBrk="1" hangingPunct="1">
              <a:lnSpc>
                <a:spcPts val="2600"/>
              </a:lnSpc>
            </a:pPr>
            <a:r>
              <a:rPr lang="en-US" altLang="zh-CN" sz="2400" dirty="0">
                <a:latin typeface="Gill Sans M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075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线性表的链接实现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</a:rPr>
              <a:t>链表</a:t>
            </a:r>
            <a:r>
              <a:rPr lang="zh-CN" altLang="en-US" dirty="0"/>
              <a:t>：采用链接存储结构的线性表，链表中的数据元素用</a:t>
            </a:r>
            <a:r>
              <a:rPr lang="zh-CN" altLang="en-US" dirty="0">
                <a:solidFill>
                  <a:srgbClr val="FF0000"/>
                </a:solidFill>
              </a:rPr>
              <a:t>结点</a:t>
            </a:r>
            <a:r>
              <a:rPr lang="zh-CN" altLang="en-US" dirty="0"/>
              <a:t>来描述，用</a:t>
            </a:r>
            <a:r>
              <a:rPr lang="zh-CN" altLang="en-US" dirty="0">
                <a:solidFill>
                  <a:srgbClr val="FF0000"/>
                </a:solidFill>
              </a:rPr>
              <a:t>指针</a:t>
            </a:r>
            <a:r>
              <a:rPr lang="zh-CN" altLang="en-US" dirty="0"/>
              <a:t>来链接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</a:rPr>
              <a:t>结点</a:t>
            </a:r>
            <a:r>
              <a:rPr lang="zh-CN" altLang="en-US" dirty="0"/>
              <a:t>：是一个结构体类型，包括两个域</a:t>
            </a:r>
            <a:r>
              <a:rPr lang="en-US" altLang="zh-CN" dirty="0"/>
              <a:t>——</a:t>
            </a:r>
            <a:r>
              <a:rPr lang="zh-CN" altLang="en-US" dirty="0"/>
              <a:t>数据域和指针域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）数据域，存放结点的数据，可以包含多种类型的数据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）指针域，记录相邻结点的地址（不连续），体现当前结点与相邻结点的逻辑关系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78153"/>
              </p:ext>
            </p:extLst>
          </p:nvPr>
        </p:nvGraphicFramePr>
        <p:xfrm>
          <a:off x="2700338" y="3932858"/>
          <a:ext cx="1008062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3563938" y="4231308"/>
            <a:ext cx="7921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49" name="TextBox 6"/>
          <p:cNvSpPr txBox="1">
            <a:spLocks noChangeArrowheads="1"/>
          </p:cNvSpPr>
          <p:nvPr/>
        </p:nvSpPr>
        <p:spPr bwMode="auto">
          <a:xfrm>
            <a:off x="3348038" y="3264520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指针域</a:t>
            </a:r>
          </a:p>
        </p:txBody>
      </p:sp>
      <p:sp>
        <p:nvSpPr>
          <p:cNvPr id="91150" name="TextBox 7"/>
          <p:cNvSpPr txBox="1">
            <a:spLocks noChangeArrowheads="1"/>
          </p:cNvSpPr>
          <p:nvPr/>
        </p:nvSpPr>
        <p:spPr bwMode="auto">
          <a:xfrm>
            <a:off x="2268538" y="3264520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数据域</a:t>
            </a:r>
          </a:p>
        </p:txBody>
      </p:sp>
      <p:cxnSp>
        <p:nvCxnSpPr>
          <p:cNvPr id="12" name="直接箭头连接符 11"/>
          <p:cNvCxnSpPr>
            <a:endCxn id="91149" idx="2"/>
          </p:cNvCxnSpPr>
          <p:nvPr/>
        </p:nvCxnSpPr>
        <p:spPr>
          <a:xfrm flipV="1">
            <a:off x="3563938" y="3664570"/>
            <a:ext cx="260350" cy="4016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1150" idx="2"/>
          </p:cNvCxnSpPr>
          <p:nvPr/>
        </p:nvCxnSpPr>
        <p:spPr>
          <a:xfrm flipH="1" flipV="1">
            <a:off x="2744788" y="3664570"/>
            <a:ext cx="400050" cy="4016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59090"/>
              </p:ext>
            </p:extLst>
          </p:nvPr>
        </p:nvGraphicFramePr>
        <p:xfrm>
          <a:off x="5867400" y="3932858"/>
          <a:ext cx="1296988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7019925" y="4231308"/>
            <a:ext cx="79216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64" name="TextBox 16"/>
          <p:cNvSpPr txBox="1">
            <a:spLocks noChangeArrowheads="1"/>
          </p:cNvSpPr>
          <p:nvPr/>
        </p:nvSpPr>
        <p:spPr bwMode="auto">
          <a:xfrm>
            <a:off x="7019925" y="3264520"/>
            <a:ext cx="95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指针域</a:t>
            </a:r>
          </a:p>
        </p:txBody>
      </p:sp>
      <p:sp>
        <p:nvSpPr>
          <p:cNvPr id="91165" name="TextBox 17"/>
          <p:cNvSpPr txBox="1">
            <a:spLocks noChangeArrowheads="1"/>
          </p:cNvSpPr>
          <p:nvPr/>
        </p:nvSpPr>
        <p:spPr bwMode="auto">
          <a:xfrm>
            <a:off x="5994400" y="3264520"/>
            <a:ext cx="95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数据域</a:t>
            </a:r>
          </a:p>
        </p:txBody>
      </p:sp>
      <p:cxnSp>
        <p:nvCxnSpPr>
          <p:cNvPr id="19" name="直接箭头连接符 18"/>
          <p:cNvCxnSpPr>
            <a:endCxn id="91164" idx="2"/>
          </p:cNvCxnSpPr>
          <p:nvPr/>
        </p:nvCxnSpPr>
        <p:spPr>
          <a:xfrm flipV="1">
            <a:off x="7019925" y="3664570"/>
            <a:ext cx="477838" cy="4016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91165" idx="2"/>
          </p:cNvCxnSpPr>
          <p:nvPr/>
        </p:nvCxnSpPr>
        <p:spPr>
          <a:xfrm flipV="1">
            <a:off x="6470650" y="3664570"/>
            <a:ext cx="0" cy="4016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68" name="TextBox 22"/>
          <p:cNvSpPr txBox="1">
            <a:spLocks noChangeArrowheads="1"/>
          </p:cNvSpPr>
          <p:nvPr/>
        </p:nvSpPr>
        <p:spPr bwMode="auto">
          <a:xfrm>
            <a:off x="5040313" y="3264520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指针域</a:t>
            </a:r>
          </a:p>
        </p:txBody>
      </p:sp>
      <p:cxnSp>
        <p:nvCxnSpPr>
          <p:cNvPr id="24" name="直接箭头连接符 23"/>
          <p:cNvCxnSpPr>
            <a:endCxn id="91168" idx="2"/>
          </p:cNvCxnSpPr>
          <p:nvPr/>
        </p:nvCxnSpPr>
        <p:spPr>
          <a:xfrm flipH="1" flipV="1">
            <a:off x="5516563" y="3664570"/>
            <a:ext cx="477837" cy="4016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465388" y="2205038"/>
          <a:ext cx="1008062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4051300" y="2205038"/>
          <a:ext cx="1008063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5673725" y="2205038"/>
          <a:ext cx="1008063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接箭头连接符 29"/>
          <p:cNvCxnSpPr>
            <a:stCxn id="26" idx="3"/>
            <a:endCxn id="27" idx="1"/>
          </p:cNvCxnSpPr>
          <p:nvPr/>
        </p:nvCxnSpPr>
        <p:spPr>
          <a:xfrm>
            <a:off x="3473450" y="2492375"/>
            <a:ext cx="57785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3"/>
            <a:endCxn id="28" idx="1"/>
          </p:cNvCxnSpPr>
          <p:nvPr/>
        </p:nvCxnSpPr>
        <p:spPr>
          <a:xfrm>
            <a:off x="5059363" y="2492375"/>
            <a:ext cx="6143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3"/>
          </p:cNvCxnSpPr>
          <p:nvPr/>
        </p:nvCxnSpPr>
        <p:spPr>
          <a:xfrm>
            <a:off x="6681788" y="2492375"/>
            <a:ext cx="6651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6" idx="1"/>
          </p:cNvCxnSpPr>
          <p:nvPr/>
        </p:nvCxnSpPr>
        <p:spPr>
          <a:xfrm>
            <a:off x="1782763" y="2492375"/>
            <a:ext cx="682625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98" name="TextBox 38"/>
          <p:cNvSpPr txBox="1">
            <a:spLocks noChangeArrowheads="1"/>
          </p:cNvSpPr>
          <p:nvPr/>
        </p:nvSpPr>
        <p:spPr bwMode="auto">
          <a:xfrm>
            <a:off x="942975" y="2232025"/>
            <a:ext cx="9128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sp>
        <p:nvSpPr>
          <p:cNvPr id="91199" name="TextBox 39"/>
          <p:cNvSpPr txBox="1">
            <a:spLocks noChangeArrowheads="1"/>
          </p:cNvSpPr>
          <p:nvPr/>
        </p:nvSpPr>
        <p:spPr bwMode="auto">
          <a:xfrm>
            <a:off x="7346950" y="2232025"/>
            <a:ext cx="6810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……</a:t>
            </a:r>
            <a:endParaRPr lang="zh-CN" altLang="en-US" sz="280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5202237" y="4231308"/>
            <a:ext cx="792163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32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9" grpId="0"/>
      <p:bldP spid="91150" grpId="0"/>
      <p:bldP spid="91164" grpId="0"/>
      <p:bldP spid="91165" grpId="0"/>
      <p:bldP spid="91168" grpId="0"/>
      <p:bldP spid="91198" grpId="0"/>
      <p:bldP spid="9119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35" name="矩形 3"/>
          <p:cNvSpPr>
            <a:spLocks noChangeArrowheads="1"/>
          </p:cNvSpPr>
          <p:nvPr/>
        </p:nvSpPr>
        <p:spPr bwMode="auto">
          <a:xfrm>
            <a:off x="539750" y="1692275"/>
            <a:ext cx="80645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en-US" altLang="zh-CN" sz="2400" dirty="0" err="1">
                <a:latin typeface="Gill Sans MT"/>
              </a:rPr>
              <a:t>int</a:t>
            </a:r>
            <a:r>
              <a:rPr lang="en-US" altLang="zh-CN" sz="2400" dirty="0">
                <a:latin typeface="Gill Sans MT"/>
              </a:rPr>
              <a:t> insert2(</a:t>
            </a:r>
            <a:r>
              <a:rPr lang="en-US" altLang="zh-CN" sz="2400" dirty="0" err="1">
                <a:latin typeface="Gill Sans MT"/>
              </a:rPr>
              <a:t>lklist</a:t>
            </a:r>
            <a:r>
              <a:rPr lang="en-US" altLang="zh-CN" sz="2400" dirty="0">
                <a:latin typeface="Gill Sans MT"/>
              </a:rPr>
              <a:t> </a:t>
            </a:r>
            <a:r>
              <a:rPr lang="en-US" altLang="zh-CN" sz="2400" dirty="0" err="1">
                <a:latin typeface="Gill Sans MT"/>
              </a:rPr>
              <a:t>head,datatype</a:t>
            </a:r>
            <a:r>
              <a:rPr lang="en-US" altLang="zh-CN" sz="2400" dirty="0">
                <a:latin typeface="Gill Sans MT"/>
              </a:rPr>
              <a:t> x, </a:t>
            </a:r>
            <a:r>
              <a:rPr lang="en-US" altLang="zh-CN" sz="2400" dirty="0">
                <a:solidFill>
                  <a:srgbClr val="FF0000"/>
                </a:solidFill>
                <a:latin typeface="Gill Sans MT"/>
              </a:rPr>
              <a:t>pointer q</a:t>
            </a:r>
            <a:r>
              <a:rPr lang="en-US" altLang="zh-CN" sz="2400" dirty="0">
                <a:latin typeface="Gill Sans MT"/>
              </a:rPr>
              <a:t>){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 dirty="0">
                <a:latin typeface="Gill Sans MT"/>
              </a:rPr>
              <a:t>  pointer s;		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//s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指向新结点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 dirty="0">
                <a:latin typeface="Gill Sans MT"/>
              </a:rPr>
              <a:t>  s=new node;	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生成新结点</a:t>
            </a:r>
            <a:endParaRPr lang="en-US" altLang="zh-CN" sz="2400" dirty="0">
              <a:solidFill>
                <a:srgbClr val="008000"/>
              </a:solidFill>
              <a:latin typeface="Gill Sans MT"/>
            </a:endParaRPr>
          </a:p>
          <a:p>
            <a:pPr eaLnBrk="1" hangingPunct="1">
              <a:lnSpc>
                <a:spcPts val="2600"/>
              </a:lnSpc>
            </a:pPr>
            <a:r>
              <a:rPr lang="zh-CN" altLang="en-US" sz="2400" dirty="0">
                <a:latin typeface="Gill Sans MT"/>
              </a:rPr>
              <a:t>  </a:t>
            </a:r>
            <a:r>
              <a:rPr lang="en-US" altLang="zh-CN" sz="2400" dirty="0">
                <a:latin typeface="Gill Sans MT"/>
              </a:rPr>
              <a:t>s−&gt;data=q-&gt;data;	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新结点与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q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所指向的结点交换数据</a:t>
            </a:r>
          </a:p>
          <a:p>
            <a:pPr eaLnBrk="1" hangingPunct="1">
              <a:lnSpc>
                <a:spcPts val="2600"/>
              </a:lnSpc>
            </a:pP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  </a:t>
            </a:r>
            <a:r>
              <a:rPr lang="en-US" altLang="zh-CN" sz="2400" dirty="0">
                <a:latin typeface="Gill Sans MT"/>
              </a:rPr>
              <a:t>q-&gt;data=x;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 dirty="0">
                <a:latin typeface="Gill Sans MT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Gill Sans MT"/>
              </a:rPr>
              <a:t>s−&gt;next=q−&gt;next;</a:t>
            </a:r>
            <a:r>
              <a:rPr lang="en-US" altLang="zh-CN" sz="2400" dirty="0">
                <a:latin typeface="Gill Sans MT"/>
              </a:rPr>
              <a:t>  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插入新结点至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q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后面</a:t>
            </a:r>
          </a:p>
          <a:p>
            <a:pPr eaLnBrk="1" hangingPunct="1">
              <a:lnSpc>
                <a:spcPts val="2600"/>
              </a:lnSpc>
            </a:pPr>
            <a:r>
              <a:rPr lang="zh-CN" altLang="en-US" sz="2400" dirty="0">
                <a:latin typeface="Gill Sans MT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Gill Sans MT"/>
              </a:rPr>
              <a:t>q−&gt;next=s;	</a:t>
            </a:r>
            <a:r>
              <a:rPr lang="en-US" altLang="zh-CN" sz="2400" dirty="0">
                <a:latin typeface="Gill Sans MT"/>
              </a:rPr>
              <a:t>	</a:t>
            </a:r>
            <a:endParaRPr lang="zh-CN" altLang="en-US" sz="2400" dirty="0">
              <a:latin typeface="Gill Sans MT"/>
            </a:endParaRPr>
          </a:p>
          <a:p>
            <a:pPr eaLnBrk="1" hangingPunct="1">
              <a:lnSpc>
                <a:spcPts val="2600"/>
              </a:lnSpc>
            </a:pPr>
            <a:r>
              <a:rPr lang="en-US" altLang="zh-CN" sz="2400" dirty="0">
                <a:latin typeface="Gill Sans MT"/>
              </a:rPr>
              <a:t>}</a:t>
            </a:r>
          </a:p>
        </p:txBody>
      </p:sp>
      <p:sp>
        <p:nvSpPr>
          <p:cNvPr id="148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48483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dirty="0"/>
              <a:t>前插算法的</a:t>
            </a:r>
            <a:r>
              <a:rPr lang="zh-CN" altLang="en-US" dirty="0">
                <a:solidFill>
                  <a:srgbClr val="FF0000"/>
                </a:solidFill>
              </a:rPr>
              <a:t>后插</a:t>
            </a:r>
            <a:r>
              <a:rPr lang="zh-CN" altLang="en-US" dirty="0"/>
              <a:t>实现</a:t>
            </a:r>
          </a:p>
        </p:txBody>
      </p:sp>
      <p:sp>
        <p:nvSpPr>
          <p:cNvPr id="148484" name="TextBox 9"/>
          <p:cNvSpPr txBox="1">
            <a:spLocks noChangeArrowheads="1"/>
          </p:cNvSpPr>
          <p:nvPr/>
        </p:nvSpPr>
        <p:spPr bwMode="auto">
          <a:xfrm>
            <a:off x="4035425" y="5222875"/>
            <a:ext cx="342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s</a:t>
            </a:r>
            <a:endParaRPr lang="zh-CN" altLang="en-US" sz="3200"/>
          </a:p>
        </p:txBody>
      </p:sp>
      <p:cxnSp>
        <p:nvCxnSpPr>
          <p:cNvPr id="11" name="直接箭头连接符 10"/>
          <p:cNvCxnSpPr>
            <a:stCxn id="148484" idx="3"/>
            <a:endCxn id="12" idx="1"/>
          </p:cNvCxnSpPr>
          <p:nvPr/>
        </p:nvCxnSpPr>
        <p:spPr>
          <a:xfrm>
            <a:off x="4378325" y="5513388"/>
            <a:ext cx="477838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59338" y="5229225"/>
          <a:ext cx="1008062" cy="576263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40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11400" y="6092825"/>
          <a:ext cx="1008063" cy="576263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95738" y="6092825"/>
          <a:ext cx="1008062" cy="576263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319463" y="6381750"/>
            <a:ext cx="6762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1630363" y="6381750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512" name="TextBox 10"/>
          <p:cNvSpPr txBox="1">
            <a:spLocks noChangeArrowheads="1"/>
          </p:cNvSpPr>
          <p:nvPr/>
        </p:nvSpPr>
        <p:spPr bwMode="auto">
          <a:xfrm>
            <a:off x="788988" y="6119813"/>
            <a:ext cx="904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5673725" y="6092825"/>
          <a:ext cx="1008063" cy="576263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30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7308850" y="6092825"/>
          <a:ext cx="1008063" cy="576263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50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∧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箭头连接符 6"/>
          <p:cNvCxnSpPr>
            <a:endCxn id="4" idx="1"/>
          </p:cNvCxnSpPr>
          <p:nvPr/>
        </p:nvCxnSpPr>
        <p:spPr>
          <a:xfrm>
            <a:off x="5027613" y="6381750"/>
            <a:ext cx="646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30" name="AutoShape 53"/>
          <p:cNvCxnSpPr>
            <a:cxnSpLocks noChangeShapeType="1"/>
          </p:cNvCxnSpPr>
          <p:nvPr/>
        </p:nvCxnSpPr>
        <p:spPr bwMode="auto">
          <a:xfrm>
            <a:off x="6689725" y="6538913"/>
            <a:ext cx="298450" cy="15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531" name="Text Box 54"/>
          <p:cNvSpPr txBox="1">
            <a:spLocks noChangeArrowheads="1"/>
          </p:cNvSpPr>
          <p:nvPr/>
        </p:nvSpPr>
        <p:spPr bwMode="auto">
          <a:xfrm>
            <a:off x="6937375" y="6237288"/>
            <a:ext cx="371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q</a:t>
            </a:r>
          </a:p>
        </p:txBody>
      </p:sp>
      <p:cxnSp>
        <p:nvCxnSpPr>
          <p:cNvPr id="148532" name="AutoShape 55"/>
          <p:cNvCxnSpPr>
            <a:cxnSpLocks noChangeShapeType="1"/>
          </p:cNvCxnSpPr>
          <p:nvPr/>
        </p:nvCxnSpPr>
        <p:spPr bwMode="auto">
          <a:xfrm>
            <a:off x="5867400" y="5518150"/>
            <a:ext cx="1784350" cy="574675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533" name="AutoShape 56"/>
          <p:cNvCxnSpPr>
            <a:cxnSpLocks noChangeShapeType="1"/>
          </p:cNvCxnSpPr>
          <p:nvPr/>
        </p:nvCxnSpPr>
        <p:spPr bwMode="auto">
          <a:xfrm flipH="1" flipV="1">
            <a:off x="5202238" y="5805488"/>
            <a:ext cx="1479550" cy="576262"/>
          </a:xfrm>
          <a:prstGeom prst="bentConnector4">
            <a:avLst>
              <a:gd name="adj1" fmla="val -15449"/>
              <a:gd name="adj2" fmla="val 75208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534" name="Rectangle 59"/>
          <p:cNvSpPr>
            <a:spLocks noChangeArrowheads="1"/>
          </p:cNvSpPr>
          <p:nvPr/>
        </p:nvSpPr>
        <p:spPr bwMode="auto">
          <a:xfrm>
            <a:off x="684213" y="3392176"/>
            <a:ext cx="7416800" cy="7207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372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49507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）删除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delete</a:t>
            </a:r>
            <a:r>
              <a:rPr lang="en-US" altLang="zh-CN" dirty="0"/>
              <a:t>(L, </a:t>
            </a:r>
            <a:r>
              <a:rPr lang="en-US" altLang="zh-CN" dirty="0" err="1"/>
              <a:t>i</a:t>
            </a:r>
            <a:r>
              <a:rPr lang="en-US" altLang="zh-CN" dirty="0"/>
              <a:t>) (1≤i≤n) </a:t>
            </a:r>
            <a:r>
              <a:rPr lang="zh-CN" altLang="en-US" dirty="0"/>
              <a:t>，删除单链表中第</a:t>
            </a:r>
            <a:r>
              <a:rPr lang="en-US" altLang="zh-CN" dirty="0" err="1"/>
              <a:t>i</a:t>
            </a:r>
            <a:r>
              <a:rPr lang="zh-CN" altLang="en-US" dirty="0"/>
              <a:t>个结点</a:t>
            </a:r>
          </a:p>
          <a:p>
            <a:pPr>
              <a:buFont typeface="Wingdings 3" pitchFamily="18" charset="2"/>
              <a:buNone/>
            </a:pPr>
            <a:endParaRPr lang="zh-CN" altLang="en-US" dirty="0"/>
          </a:p>
          <a:p>
            <a:pPr>
              <a:buFont typeface="Wingdings 3" pitchFamily="18" charset="2"/>
              <a:buNone/>
            </a:pPr>
            <a:r>
              <a:rPr lang="zh-CN" altLang="en-US" dirty="0"/>
              <a:t>实现思路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/>
              <a:t>① 寻找第</a:t>
            </a:r>
            <a:r>
              <a:rPr lang="en-US" altLang="zh-CN" dirty="0" err="1"/>
              <a:t>i</a:t>
            </a:r>
            <a:r>
              <a:rPr lang="zh-CN" altLang="en-US" dirty="0"/>
              <a:t>个结点的</a:t>
            </a:r>
            <a:r>
              <a:rPr lang="zh-CN" altLang="en-US" dirty="0">
                <a:solidFill>
                  <a:srgbClr val="FF0000"/>
                </a:solidFill>
              </a:rPr>
              <a:t>前趋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/>
              <a:t>② 修改该前趋结点的指针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③ 释放第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个结点的空间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2339752" y="2420888"/>
            <a:ext cx="2304256" cy="576064"/>
          </a:xfrm>
          <a:prstGeom prst="wedgeRoundRectCallout">
            <a:avLst>
              <a:gd name="adj1" fmla="val -72615"/>
              <a:gd name="adj2" fmla="val -10591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这个名字有问题！</a:t>
            </a:r>
          </a:p>
        </p:txBody>
      </p:sp>
    </p:spTree>
    <p:extLst>
      <p:ext uri="{BB962C8B-B14F-4D97-AF65-F5344CB8AC3E}">
        <p14:creationId xmlns:p14="http://schemas.microsoft.com/office/powerpoint/2010/main" val="349972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50531" name="内容占位符 2"/>
          <p:cNvSpPr>
            <a:spLocks noGrp="1"/>
          </p:cNvSpPr>
          <p:nvPr>
            <p:ph sz="quarter" idx="4294967295"/>
          </p:nvPr>
        </p:nvSpPr>
        <p:spPr>
          <a:xfrm>
            <a:off x="468313" y="1196975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/>
              <a:t>delete(head, 2)</a:t>
            </a:r>
          </a:p>
          <a:p>
            <a:pPr>
              <a:buFont typeface="Wingdings 3" pitchFamily="18" charset="2"/>
              <a:buNone/>
            </a:pPr>
            <a:r>
              <a:rPr lang="en-US" altLang="zh-CN"/>
              <a:t>① </a:t>
            </a:r>
            <a:r>
              <a:rPr lang="zh-CN" altLang="en-US"/>
              <a:t>寻找前趋结点：</a:t>
            </a:r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11400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95738" y="5300663"/>
          <a:ext cx="1008062" cy="576262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319463" y="5589588"/>
            <a:ext cx="6762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1630363" y="5589588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550" name="TextBox 10"/>
          <p:cNvSpPr txBox="1">
            <a:spLocks noChangeArrowheads="1"/>
          </p:cNvSpPr>
          <p:nvPr/>
        </p:nvSpPr>
        <p:spPr bwMode="auto">
          <a:xfrm>
            <a:off x="788988" y="5327650"/>
            <a:ext cx="90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5673725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40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7308850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50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∧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箭头连接符 5"/>
          <p:cNvCxnSpPr>
            <a:stCxn id="4" idx="3"/>
          </p:cNvCxnSpPr>
          <p:nvPr/>
        </p:nvCxnSpPr>
        <p:spPr>
          <a:xfrm>
            <a:off x="6681788" y="5589588"/>
            <a:ext cx="6270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6"/>
          <p:cNvCxnSpPr/>
          <p:nvPr/>
        </p:nvCxnSpPr>
        <p:spPr>
          <a:xfrm>
            <a:off x="5027613" y="5589588"/>
            <a:ext cx="646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569" name="AutoShape 41"/>
          <p:cNvCxnSpPr>
            <a:cxnSpLocks noChangeShapeType="1"/>
          </p:cNvCxnSpPr>
          <p:nvPr/>
        </p:nvCxnSpPr>
        <p:spPr bwMode="auto">
          <a:xfrm flipV="1">
            <a:off x="4500563" y="4886325"/>
            <a:ext cx="0" cy="381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70" name="Text Box 42"/>
          <p:cNvSpPr txBox="1">
            <a:spLocks noChangeArrowheads="1"/>
          </p:cNvSpPr>
          <p:nvPr/>
        </p:nvSpPr>
        <p:spPr bwMode="auto">
          <a:xfrm>
            <a:off x="4322763" y="4349750"/>
            <a:ext cx="371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q</a:t>
            </a:r>
          </a:p>
        </p:txBody>
      </p:sp>
      <p:sp>
        <p:nvSpPr>
          <p:cNvPr id="150571" name="Rectangle 43"/>
          <p:cNvSpPr>
            <a:spLocks noChangeArrowheads="1"/>
          </p:cNvSpPr>
          <p:nvPr/>
        </p:nvSpPr>
        <p:spPr bwMode="auto">
          <a:xfrm>
            <a:off x="468313" y="2205038"/>
            <a:ext cx="81359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zh-CN" sz="2400" dirty="0"/>
              <a:t>pointer q = get(head, 1);</a:t>
            </a:r>
          </a:p>
        </p:txBody>
      </p:sp>
    </p:spTree>
    <p:extLst>
      <p:ext uri="{BB962C8B-B14F-4D97-AF65-F5344CB8AC3E}">
        <p14:creationId xmlns:p14="http://schemas.microsoft.com/office/powerpoint/2010/main" val="6381314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51555" name="内容占位符 2"/>
          <p:cNvSpPr>
            <a:spLocks noGrp="1"/>
          </p:cNvSpPr>
          <p:nvPr>
            <p:ph sz="quarter" idx="4294967295"/>
          </p:nvPr>
        </p:nvSpPr>
        <p:spPr>
          <a:xfrm>
            <a:off x="468313" y="1196975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/>
              <a:t>delete(head, 2)</a:t>
            </a:r>
          </a:p>
          <a:p>
            <a:pPr>
              <a:buFont typeface="Wingdings 3" pitchFamily="18" charset="2"/>
              <a:buNone/>
            </a:pPr>
            <a:r>
              <a:rPr lang="en-US" altLang="zh-CN"/>
              <a:t>① </a:t>
            </a:r>
            <a:r>
              <a:rPr lang="zh-CN" altLang="en-US"/>
              <a:t>寻找前趋结点：</a:t>
            </a:r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11400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95738" y="5300663"/>
          <a:ext cx="1008062" cy="576262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319463" y="5589588"/>
            <a:ext cx="6762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1630363" y="5589588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574" name="TextBox 10"/>
          <p:cNvSpPr txBox="1">
            <a:spLocks noChangeArrowheads="1"/>
          </p:cNvSpPr>
          <p:nvPr/>
        </p:nvSpPr>
        <p:spPr bwMode="auto">
          <a:xfrm>
            <a:off x="788988" y="5327650"/>
            <a:ext cx="90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5673725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40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7308850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50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∧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箭头连接符 5"/>
          <p:cNvCxnSpPr>
            <a:stCxn id="4" idx="3"/>
          </p:cNvCxnSpPr>
          <p:nvPr/>
        </p:nvCxnSpPr>
        <p:spPr>
          <a:xfrm>
            <a:off x="6681788" y="5589588"/>
            <a:ext cx="6270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6"/>
          <p:cNvCxnSpPr/>
          <p:nvPr/>
        </p:nvCxnSpPr>
        <p:spPr>
          <a:xfrm>
            <a:off x="5027613" y="5589588"/>
            <a:ext cx="646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593" name="AutoShape 52"/>
          <p:cNvCxnSpPr>
            <a:cxnSpLocks noChangeShapeType="1"/>
          </p:cNvCxnSpPr>
          <p:nvPr/>
        </p:nvCxnSpPr>
        <p:spPr bwMode="auto">
          <a:xfrm flipV="1">
            <a:off x="4500563" y="4886325"/>
            <a:ext cx="0" cy="381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594" name="Text Box 53"/>
          <p:cNvSpPr txBox="1">
            <a:spLocks noChangeArrowheads="1"/>
          </p:cNvSpPr>
          <p:nvPr/>
        </p:nvSpPr>
        <p:spPr bwMode="auto">
          <a:xfrm>
            <a:off x="4322763" y="4349750"/>
            <a:ext cx="371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q</a:t>
            </a:r>
          </a:p>
        </p:txBody>
      </p:sp>
      <p:sp>
        <p:nvSpPr>
          <p:cNvPr id="151595" name="Rectangle 54"/>
          <p:cNvSpPr>
            <a:spLocks noChangeArrowheads="1"/>
          </p:cNvSpPr>
          <p:nvPr/>
        </p:nvSpPr>
        <p:spPr bwMode="auto">
          <a:xfrm>
            <a:off x="468313" y="2205038"/>
            <a:ext cx="8135937" cy="908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zh-CN" sz="2400" dirty="0"/>
              <a:t>pointer q = get(head, 1);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zh-CN" sz="2400" dirty="0"/>
              <a:t>pointer p = q-&gt;next;		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为下面修改指针做准备</a:t>
            </a:r>
          </a:p>
        </p:txBody>
      </p:sp>
      <p:cxnSp>
        <p:nvCxnSpPr>
          <p:cNvPr id="151596" name="AutoShape 55"/>
          <p:cNvCxnSpPr>
            <a:cxnSpLocks noChangeShapeType="1"/>
          </p:cNvCxnSpPr>
          <p:nvPr/>
        </p:nvCxnSpPr>
        <p:spPr bwMode="auto">
          <a:xfrm flipV="1">
            <a:off x="6156325" y="4886325"/>
            <a:ext cx="0" cy="381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597" name="Text Box 56"/>
          <p:cNvSpPr txBox="1">
            <a:spLocks noChangeArrowheads="1"/>
          </p:cNvSpPr>
          <p:nvPr/>
        </p:nvSpPr>
        <p:spPr bwMode="auto">
          <a:xfrm>
            <a:off x="5978525" y="4349750"/>
            <a:ext cx="371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1611121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52579" name="内容占位符 2"/>
          <p:cNvSpPr>
            <a:spLocks noGrp="1"/>
          </p:cNvSpPr>
          <p:nvPr>
            <p:ph sz="quarter" idx="4294967295"/>
          </p:nvPr>
        </p:nvSpPr>
        <p:spPr>
          <a:xfrm>
            <a:off x="468313" y="1196975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/>
              <a:t>delete(head, 2)</a:t>
            </a:r>
          </a:p>
          <a:p>
            <a:pPr>
              <a:buFont typeface="Wingdings 3" pitchFamily="18" charset="2"/>
              <a:buNone/>
            </a:pPr>
            <a:r>
              <a:rPr lang="en-US" altLang="zh-CN">
                <a:latin typeface="华文新魏" pitchFamily="2" charset="-122"/>
              </a:rPr>
              <a:t>②</a:t>
            </a:r>
            <a:r>
              <a:rPr lang="en-US" altLang="zh-CN"/>
              <a:t> </a:t>
            </a:r>
            <a:r>
              <a:rPr lang="zh-CN" altLang="en-US"/>
              <a:t>修改指针：</a:t>
            </a:r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11400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95738" y="5300663"/>
          <a:ext cx="1008062" cy="576262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319463" y="5589588"/>
            <a:ext cx="6762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1630363" y="5589588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598" name="TextBox 10"/>
          <p:cNvSpPr txBox="1">
            <a:spLocks noChangeArrowheads="1"/>
          </p:cNvSpPr>
          <p:nvPr/>
        </p:nvSpPr>
        <p:spPr bwMode="auto">
          <a:xfrm>
            <a:off x="788988" y="5327650"/>
            <a:ext cx="90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5673725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40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7308850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50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∧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箭头连接符 5"/>
          <p:cNvCxnSpPr/>
          <p:nvPr/>
        </p:nvCxnSpPr>
        <p:spPr>
          <a:xfrm>
            <a:off x="6681788" y="5589588"/>
            <a:ext cx="6270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16" name="AutoShape 41"/>
          <p:cNvCxnSpPr>
            <a:cxnSpLocks noChangeShapeType="1"/>
          </p:cNvCxnSpPr>
          <p:nvPr/>
        </p:nvCxnSpPr>
        <p:spPr bwMode="auto">
          <a:xfrm flipV="1">
            <a:off x="4500563" y="4886325"/>
            <a:ext cx="0" cy="381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617" name="Text Box 42"/>
          <p:cNvSpPr txBox="1">
            <a:spLocks noChangeArrowheads="1"/>
          </p:cNvSpPr>
          <p:nvPr/>
        </p:nvSpPr>
        <p:spPr bwMode="auto">
          <a:xfrm>
            <a:off x="4322763" y="4349750"/>
            <a:ext cx="371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q</a:t>
            </a:r>
          </a:p>
        </p:txBody>
      </p:sp>
      <p:sp>
        <p:nvSpPr>
          <p:cNvPr id="152618" name="Rectangle 43"/>
          <p:cNvSpPr>
            <a:spLocks noChangeArrowheads="1"/>
          </p:cNvSpPr>
          <p:nvPr/>
        </p:nvSpPr>
        <p:spPr bwMode="auto">
          <a:xfrm>
            <a:off x="468313" y="2205038"/>
            <a:ext cx="81359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zh-CN" sz="2400" dirty="0"/>
              <a:t>q-&gt;next = p-&gt;next;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cxnSp>
        <p:nvCxnSpPr>
          <p:cNvPr id="152619" name="AutoShape 44"/>
          <p:cNvCxnSpPr>
            <a:cxnSpLocks noChangeShapeType="1"/>
          </p:cNvCxnSpPr>
          <p:nvPr/>
        </p:nvCxnSpPr>
        <p:spPr bwMode="auto">
          <a:xfrm flipV="1">
            <a:off x="6156325" y="4886325"/>
            <a:ext cx="0" cy="381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620" name="Text Box 45"/>
          <p:cNvSpPr txBox="1">
            <a:spLocks noChangeArrowheads="1"/>
          </p:cNvSpPr>
          <p:nvPr/>
        </p:nvSpPr>
        <p:spPr bwMode="auto">
          <a:xfrm>
            <a:off x="5978525" y="4349750"/>
            <a:ext cx="371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p</a:t>
            </a:r>
          </a:p>
        </p:txBody>
      </p:sp>
      <p:cxnSp>
        <p:nvCxnSpPr>
          <p:cNvPr id="152621" name="AutoShape 46"/>
          <p:cNvCxnSpPr>
            <a:cxnSpLocks noChangeShapeType="1"/>
          </p:cNvCxnSpPr>
          <p:nvPr/>
        </p:nvCxnSpPr>
        <p:spPr bwMode="auto">
          <a:xfrm rot="16200000" flipH="1">
            <a:off x="6246019" y="4472781"/>
            <a:ext cx="1588" cy="2809875"/>
          </a:xfrm>
          <a:prstGeom prst="curvedConnector3">
            <a:avLst>
              <a:gd name="adj1" fmla="val 143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96813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53603" name="内容占位符 2"/>
          <p:cNvSpPr>
            <a:spLocks noGrp="1"/>
          </p:cNvSpPr>
          <p:nvPr>
            <p:ph sz="quarter" idx="4294967295"/>
          </p:nvPr>
        </p:nvSpPr>
        <p:spPr>
          <a:xfrm>
            <a:off x="468313" y="1196975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/>
              <a:t>delete(head, 2)</a:t>
            </a:r>
          </a:p>
          <a:p>
            <a:pPr>
              <a:buFont typeface="Wingdings 3" pitchFamily="18" charset="2"/>
              <a:buNone/>
            </a:pPr>
            <a:r>
              <a:rPr lang="en-US" altLang="zh-CN">
                <a:latin typeface="华文新魏" pitchFamily="2" charset="-122"/>
              </a:rPr>
              <a:t>③</a:t>
            </a:r>
            <a:r>
              <a:rPr lang="en-US" altLang="zh-CN"/>
              <a:t> </a:t>
            </a:r>
            <a:r>
              <a:rPr lang="zh-CN" altLang="en-US"/>
              <a:t>释放</a:t>
            </a:r>
            <a:r>
              <a:rPr lang="en-US" altLang="zh-CN"/>
              <a:t>q</a:t>
            </a:r>
            <a:r>
              <a:rPr lang="zh-CN" altLang="en-US"/>
              <a:t>指向的结点：</a:t>
            </a:r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11400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95738" y="5300663"/>
          <a:ext cx="1008062" cy="576262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319463" y="5589588"/>
            <a:ext cx="6762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1630363" y="5589588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22" name="TextBox 10"/>
          <p:cNvSpPr txBox="1">
            <a:spLocks noChangeArrowheads="1"/>
          </p:cNvSpPr>
          <p:nvPr/>
        </p:nvSpPr>
        <p:spPr bwMode="auto">
          <a:xfrm>
            <a:off x="788988" y="5327650"/>
            <a:ext cx="90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5673725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40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7308850" y="5300663"/>
          <a:ext cx="1008063" cy="57626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50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∧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3639" name="AutoShape 40"/>
          <p:cNvCxnSpPr>
            <a:cxnSpLocks noChangeShapeType="1"/>
          </p:cNvCxnSpPr>
          <p:nvPr/>
        </p:nvCxnSpPr>
        <p:spPr bwMode="auto">
          <a:xfrm flipV="1">
            <a:off x="4500563" y="4886325"/>
            <a:ext cx="0" cy="381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40" name="Text Box 41"/>
          <p:cNvSpPr txBox="1">
            <a:spLocks noChangeArrowheads="1"/>
          </p:cNvSpPr>
          <p:nvPr/>
        </p:nvSpPr>
        <p:spPr bwMode="auto">
          <a:xfrm>
            <a:off x="4322763" y="4349750"/>
            <a:ext cx="371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q</a:t>
            </a:r>
          </a:p>
        </p:txBody>
      </p:sp>
      <p:sp>
        <p:nvSpPr>
          <p:cNvPr id="153641" name="Rectangle 42"/>
          <p:cNvSpPr>
            <a:spLocks noChangeArrowheads="1"/>
          </p:cNvSpPr>
          <p:nvPr/>
        </p:nvSpPr>
        <p:spPr bwMode="auto">
          <a:xfrm>
            <a:off x="468313" y="2205038"/>
            <a:ext cx="81359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zh-CN" sz="2400" dirty="0"/>
              <a:t>delete p;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cxnSp>
        <p:nvCxnSpPr>
          <p:cNvPr id="153642" name="AutoShape 43"/>
          <p:cNvCxnSpPr>
            <a:cxnSpLocks noChangeShapeType="1"/>
          </p:cNvCxnSpPr>
          <p:nvPr/>
        </p:nvCxnSpPr>
        <p:spPr bwMode="auto">
          <a:xfrm flipV="1">
            <a:off x="6156325" y="4886325"/>
            <a:ext cx="0" cy="381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43" name="Text Box 44"/>
          <p:cNvSpPr txBox="1">
            <a:spLocks noChangeArrowheads="1"/>
          </p:cNvSpPr>
          <p:nvPr/>
        </p:nvSpPr>
        <p:spPr bwMode="auto">
          <a:xfrm>
            <a:off x="5978525" y="4349750"/>
            <a:ext cx="371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p</a:t>
            </a:r>
          </a:p>
        </p:txBody>
      </p:sp>
      <p:cxnSp>
        <p:nvCxnSpPr>
          <p:cNvPr id="153644" name="AutoShape 45"/>
          <p:cNvCxnSpPr>
            <a:cxnSpLocks noChangeShapeType="1"/>
          </p:cNvCxnSpPr>
          <p:nvPr/>
        </p:nvCxnSpPr>
        <p:spPr bwMode="auto">
          <a:xfrm rot="16200000" flipH="1">
            <a:off x="6246019" y="4472781"/>
            <a:ext cx="1588" cy="2809875"/>
          </a:xfrm>
          <a:prstGeom prst="curvedConnector3">
            <a:avLst>
              <a:gd name="adj1" fmla="val 143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45" name="Text Box 48"/>
          <p:cNvSpPr txBox="1">
            <a:spLocks noChangeArrowheads="1"/>
          </p:cNvSpPr>
          <p:nvPr/>
        </p:nvSpPr>
        <p:spPr bwMode="auto">
          <a:xfrm>
            <a:off x="5599113" y="4868863"/>
            <a:ext cx="120491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000" b="1">
                <a:solidFill>
                  <a:srgbClr val="FF000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4088318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54627" name="Rectangle 3"/>
          <p:cNvSpPr>
            <a:spLocks noGrp="1"/>
          </p:cNvSpPr>
          <p:nvPr>
            <p:ph type="body" idx="1"/>
          </p:nvPr>
        </p:nvSpPr>
        <p:spPr>
          <a:xfrm>
            <a:off x="468313" y="1196975"/>
            <a:ext cx="8229600" cy="4910138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/>
              <a:t>删除单链表结点算法实现</a:t>
            </a:r>
          </a:p>
        </p:txBody>
      </p:sp>
      <p:sp>
        <p:nvSpPr>
          <p:cNvPr id="154628" name="矩形 3"/>
          <p:cNvSpPr>
            <a:spLocks noChangeArrowheads="1"/>
          </p:cNvSpPr>
          <p:nvPr/>
        </p:nvSpPr>
        <p:spPr bwMode="auto">
          <a:xfrm>
            <a:off x="539750" y="1831975"/>
            <a:ext cx="8064500" cy="448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Gill Sans MT"/>
              </a:rPr>
              <a:t>int delete(</a:t>
            </a:r>
            <a:r>
              <a:rPr lang="en-US" altLang="zh-CN" sz="2400" dirty="0" err="1">
                <a:latin typeface="Gill Sans MT"/>
              </a:rPr>
              <a:t>lklist</a:t>
            </a:r>
            <a:r>
              <a:rPr lang="en-US" altLang="zh-CN" sz="2400" dirty="0">
                <a:latin typeface="Gill Sans MT"/>
              </a:rPr>
              <a:t> </a:t>
            </a:r>
            <a:r>
              <a:rPr lang="en-US" altLang="zh-CN" sz="2400" dirty="0" err="1">
                <a:latin typeface="Gill Sans MT"/>
              </a:rPr>
              <a:t>head,int</a:t>
            </a:r>
            <a:r>
              <a:rPr lang="en-US" altLang="zh-CN" sz="2400" dirty="0">
                <a:latin typeface="Gill Sans MT"/>
              </a:rPr>
              <a:t> </a:t>
            </a:r>
            <a:r>
              <a:rPr lang="en-US" altLang="zh-CN" sz="2400" dirty="0" err="1">
                <a:latin typeface="Gill Sans MT"/>
              </a:rPr>
              <a:t>i</a:t>
            </a:r>
            <a:r>
              <a:rPr lang="en-US" altLang="zh-CN" sz="2400" dirty="0">
                <a:latin typeface="Gill Sans MT"/>
              </a:rPr>
              <a:t>) {</a:t>
            </a:r>
          </a:p>
          <a:p>
            <a:pPr eaLnBrk="1" hangingPunct="1"/>
            <a:r>
              <a:rPr lang="en-US" altLang="zh-CN" sz="2400" dirty="0">
                <a:latin typeface="Gill Sans MT"/>
              </a:rPr>
              <a:t>  pointer </a:t>
            </a:r>
            <a:r>
              <a:rPr lang="en-US" altLang="zh-CN" sz="2400" dirty="0" err="1">
                <a:latin typeface="Gill Sans MT"/>
              </a:rPr>
              <a:t>p,q</a:t>
            </a:r>
            <a:r>
              <a:rPr lang="en-US" altLang="zh-CN" sz="2400" dirty="0">
                <a:latin typeface="Gill Sans MT"/>
              </a:rPr>
              <a:t>;</a:t>
            </a:r>
          </a:p>
          <a:p>
            <a:pPr eaLnBrk="1" hangingPunct="1"/>
            <a:r>
              <a:rPr lang="en-US" altLang="zh-CN" sz="2400" dirty="0">
                <a:latin typeface="Gill Sans MT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Gill Sans MT"/>
              </a:rPr>
              <a:t>q=get(head,i−1);</a:t>
            </a:r>
            <a:r>
              <a:rPr lang="en-US" altLang="zh-CN" sz="2400" dirty="0">
                <a:latin typeface="Gill Sans MT"/>
              </a:rPr>
              <a:t>		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找待删点的直接前趋</a:t>
            </a:r>
          </a:p>
          <a:p>
            <a:pPr eaLnBrk="1" hangingPunct="1"/>
            <a:r>
              <a:rPr lang="zh-CN" altLang="en-US" sz="2400" dirty="0">
                <a:latin typeface="Gill Sans MT"/>
              </a:rPr>
              <a:t>  </a:t>
            </a:r>
            <a:r>
              <a:rPr lang="en-US" altLang="zh-CN" sz="2400" dirty="0">
                <a:latin typeface="Gill Sans MT"/>
              </a:rPr>
              <a:t>if(q==NULL || q−&gt;next==NULL){ </a:t>
            </a:r>
            <a:endParaRPr lang="zh-CN" altLang="en-US" sz="2400" dirty="0">
              <a:latin typeface="Gill Sans MT"/>
            </a:endParaRPr>
          </a:p>
          <a:p>
            <a:pPr eaLnBrk="1" hangingPunct="1"/>
            <a:r>
              <a:rPr lang="zh-CN" altLang="en-US" sz="2400" dirty="0">
                <a:latin typeface="Gill Sans MT"/>
              </a:rPr>
              <a:t>    </a:t>
            </a:r>
            <a:r>
              <a:rPr lang="en-US" altLang="zh-CN" sz="2400" dirty="0" err="1">
                <a:latin typeface="Gill Sans MT"/>
              </a:rPr>
              <a:t>cout</a:t>
            </a:r>
            <a:r>
              <a:rPr lang="en-US" altLang="zh-CN" sz="2400" dirty="0">
                <a:latin typeface="Gill Sans MT"/>
              </a:rPr>
              <a:t>&lt;&lt;</a:t>
            </a:r>
            <a:r>
              <a:rPr lang="en-US" altLang="zh-CN" sz="2400" dirty="0"/>
              <a:t>”</a:t>
            </a:r>
            <a:r>
              <a:rPr lang="zh-CN" altLang="en-US" sz="2400" dirty="0">
                <a:latin typeface="Gill Sans MT"/>
              </a:rPr>
              <a:t>非法删除位置</a:t>
            </a:r>
            <a:r>
              <a:rPr lang="en-US" altLang="zh-CN" sz="2400" dirty="0">
                <a:latin typeface="Gill Sans MT"/>
              </a:rPr>
              <a:t>!\n</a:t>
            </a:r>
            <a:r>
              <a:rPr lang="en-US" altLang="zh-CN" sz="2400" dirty="0"/>
              <a:t>”</a:t>
            </a:r>
            <a:r>
              <a:rPr lang="en-US" altLang="zh-CN" sz="2400" dirty="0">
                <a:latin typeface="Gill Sans MT"/>
              </a:rPr>
              <a:t>;</a:t>
            </a:r>
          </a:p>
          <a:p>
            <a:pPr eaLnBrk="1" hangingPunct="1"/>
            <a:r>
              <a:rPr lang="en-US" altLang="zh-CN" sz="2400" dirty="0">
                <a:latin typeface="Gill Sans MT"/>
              </a:rPr>
              <a:t>    return 0;</a:t>
            </a:r>
          </a:p>
          <a:p>
            <a:pPr eaLnBrk="1" hangingPunct="1"/>
            <a:r>
              <a:rPr lang="en-US" altLang="zh-CN" sz="2400" dirty="0">
                <a:latin typeface="Gill Sans MT"/>
              </a:rPr>
              <a:t>  }</a:t>
            </a:r>
          </a:p>
          <a:p>
            <a:pPr eaLnBrk="1" hangingPunct="1"/>
            <a:r>
              <a:rPr lang="en-US" altLang="zh-CN" sz="2400" dirty="0">
                <a:latin typeface="Gill Sans MT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Gill Sans MT"/>
              </a:rPr>
              <a:t>p=q−&gt;next;	</a:t>
            </a:r>
            <a:r>
              <a:rPr lang="en-US" altLang="zh-CN" sz="2400" dirty="0">
                <a:latin typeface="Gill Sans MT"/>
              </a:rPr>
              <a:t>		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保存待删点地址</a:t>
            </a:r>
          </a:p>
          <a:p>
            <a:pPr eaLnBrk="1" hangingPunct="1"/>
            <a:r>
              <a:rPr lang="zh-CN" altLang="en-US" sz="2400" dirty="0">
                <a:latin typeface="Gill Sans MT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Gill Sans MT"/>
              </a:rPr>
              <a:t>q−&gt;next=p−&gt;next;</a:t>
            </a:r>
            <a:r>
              <a:rPr lang="en-US" altLang="zh-CN" sz="2400" dirty="0">
                <a:latin typeface="Gill Sans MT"/>
              </a:rPr>
              <a:t>		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修改前趋的后继指针</a:t>
            </a:r>
          </a:p>
          <a:p>
            <a:pPr eaLnBrk="1" hangingPunct="1"/>
            <a:r>
              <a:rPr lang="zh-CN" altLang="en-US" sz="2400" dirty="0">
                <a:latin typeface="Gill Sans MT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Gill Sans MT"/>
              </a:rPr>
              <a:t>delete p;</a:t>
            </a:r>
            <a:r>
              <a:rPr lang="en-US" altLang="zh-CN" sz="2400" dirty="0">
                <a:latin typeface="Gill Sans MT"/>
              </a:rPr>
              <a:t>			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释放结点</a:t>
            </a:r>
          </a:p>
          <a:p>
            <a:pPr eaLnBrk="1" hangingPunct="1"/>
            <a:r>
              <a:rPr lang="zh-CN" altLang="en-US" sz="2400" dirty="0">
                <a:latin typeface="Gill Sans MT"/>
              </a:rPr>
              <a:t>  </a:t>
            </a:r>
            <a:r>
              <a:rPr lang="en-US" altLang="zh-CN" sz="2400" dirty="0">
                <a:latin typeface="Gill Sans MT"/>
              </a:rPr>
              <a:t>return 1;			</a:t>
            </a:r>
            <a:r>
              <a:rPr lang="en-US" altLang="zh-CN" sz="2400" dirty="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Gill Sans MT"/>
              </a:rPr>
              <a:t>删除成功</a:t>
            </a:r>
          </a:p>
          <a:p>
            <a:pPr eaLnBrk="1" hangingPunct="1"/>
            <a:r>
              <a:rPr lang="en-US" altLang="zh-CN" sz="2400" dirty="0">
                <a:latin typeface="Gill Sans MT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971600" y="1831975"/>
            <a:ext cx="864096" cy="444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99876" y="5175664"/>
            <a:ext cx="819796" cy="444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7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dirty="0"/>
              <a:t>问题：若只知道待删除结点地址</a:t>
            </a:r>
          </a:p>
          <a:p>
            <a:pPr marL="0" indent="0">
              <a:buFont typeface="Wingdings 3" pitchFamily="18" charset="2"/>
              <a:buNone/>
            </a:pPr>
            <a:endParaRPr lang="zh-CN" altLang="en-US" dirty="0"/>
          </a:p>
          <a:p>
            <a:pPr marL="0" indent="0">
              <a:buFont typeface="Wingdings 3" pitchFamily="18" charset="2"/>
              <a:buNone/>
            </a:pPr>
            <a:r>
              <a:rPr lang="zh-CN" altLang="en-US" dirty="0"/>
              <a:t>解决方案：采用与插入运算类似的等效算法</a:t>
            </a:r>
          </a:p>
          <a:p>
            <a:pPr marL="0" indent="0">
              <a:buFont typeface="Wingdings 3" pitchFamily="18" charset="2"/>
              <a:buNone/>
            </a:pPr>
            <a:endParaRPr lang="zh-CN" altLang="en-US" dirty="0"/>
          </a:p>
          <a:p>
            <a:pPr marL="0" indent="0">
              <a:buFont typeface="Wingdings 3" pitchFamily="18" charset="2"/>
              <a:buNone/>
            </a:pPr>
            <a:r>
              <a:rPr lang="zh-CN" altLang="en-US" dirty="0"/>
              <a:t>实现思路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  <a:p>
            <a:pPr marL="0" indent="0">
              <a:buFont typeface="Wingdings 3" pitchFamily="18" charset="2"/>
              <a:buNone/>
            </a:pPr>
            <a:r>
              <a:rPr lang="zh-CN" altLang="en-US" dirty="0">
                <a:latin typeface="华文新魏" pitchFamily="2" charset="-122"/>
              </a:rPr>
              <a:t>① 标记当前结点的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</a:rPr>
              <a:t>后继</a:t>
            </a:r>
          </a:p>
          <a:p>
            <a:pPr marL="0" indent="0">
              <a:buFont typeface="Wingdings 3" pitchFamily="18" charset="2"/>
              <a:buNone/>
            </a:pPr>
            <a:r>
              <a:rPr lang="zh-CN" altLang="en-US" dirty="0">
                <a:latin typeface="华文新魏" pitchFamily="2" charset="-122"/>
              </a:rPr>
              <a:t>② 将后继结点的数据拷贝到当前结点（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</a:rPr>
              <a:t>当前结点实质上成为了其后继结点</a:t>
            </a:r>
            <a:r>
              <a:rPr lang="zh-CN" altLang="en-US" dirty="0">
                <a:latin typeface="华文新魏" pitchFamily="2" charset="-122"/>
              </a:rPr>
              <a:t>）</a:t>
            </a:r>
          </a:p>
          <a:p>
            <a:pPr marL="0" indent="0">
              <a:buFont typeface="Wingdings 3" pitchFamily="18" charset="2"/>
              <a:buNone/>
            </a:pPr>
            <a:r>
              <a:rPr lang="zh-CN" altLang="en-US" dirty="0">
                <a:latin typeface="华文新魏" pitchFamily="2" charset="-122"/>
              </a:rPr>
              <a:t>③ 删除当前结点的后继结点</a:t>
            </a:r>
          </a:p>
        </p:txBody>
      </p:sp>
    </p:spTree>
    <p:extLst>
      <p:ext uri="{BB962C8B-B14F-4D97-AF65-F5344CB8AC3E}">
        <p14:creationId xmlns:p14="http://schemas.microsoft.com/office/powerpoint/2010/main" val="388136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56675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/>
              <a:t>实现思路</a:t>
            </a:r>
            <a:r>
              <a:rPr lang="en-US" altLang="zh-CN"/>
              <a:t>2</a:t>
            </a:r>
            <a:r>
              <a:rPr lang="zh-CN" altLang="en-US"/>
              <a:t>代码：</a:t>
            </a:r>
          </a:p>
        </p:txBody>
      </p:sp>
      <p:sp>
        <p:nvSpPr>
          <p:cNvPr id="156676" name="矩形 3"/>
          <p:cNvSpPr>
            <a:spLocks noChangeArrowheads="1"/>
          </p:cNvSpPr>
          <p:nvPr/>
        </p:nvSpPr>
        <p:spPr bwMode="auto">
          <a:xfrm>
            <a:off x="539750" y="1844675"/>
            <a:ext cx="806450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Gill Sans MT"/>
              </a:rPr>
              <a:t>int delete2(lklist head, </a:t>
            </a:r>
            <a:r>
              <a:rPr lang="en-US" altLang="zh-CN" sz="2400">
                <a:solidFill>
                  <a:srgbClr val="FF0000"/>
                </a:solidFill>
                <a:latin typeface="Gill Sans MT"/>
              </a:rPr>
              <a:t>pointer p</a:t>
            </a:r>
            <a:r>
              <a:rPr lang="en-US" altLang="zh-CN" sz="2400">
                <a:latin typeface="Gill Sans MT"/>
              </a:rPr>
              <a:t>) {</a:t>
            </a:r>
          </a:p>
          <a:p>
            <a:pPr eaLnBrk="1" hangingPunct="1"/>
            <a:r>
              <a:rPr lang="en-US" altLang="zh-CN" sz="2400">
                <a:latin typeface="Gill Sans MT"/>
              </a:rPr>
              <a:t>  pointer q = p-&gt;next;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保存待删点地址</a:t>
            </a:r>
            <a:r>
              <a:rPr lang="en-US" altLang="zh-CN" sz="2400">
                <a:latin typeface="Gill Sans MT"/>
              </a:rPr>
              <a:t>		</a:t>
            </a:r>
          </a:p>
          <a:p>
            <a:pPr eaLnBrk="1" hangingPunct="1"/>
            <a:r>
              <a:rPr lang="en-US" altLang="zh-CN" sz="2400">
                <a:latin typeface="Gill Sans MT"/>
              </a:rPr>
              <a:t>  p-&gt;data = q-&gt;data;	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找待删点的直接前趋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Gill Sans MT"/>
              </a:rPr>
              <a:t>  </a:t>
            </a:r>
            <a:r>
              <a:rPr lang="en-US" altLang="zh-CN" sz="2400">
                <a:latin typeface="Gill Sans MT"/>
              </a:rPr>
              <a:t>p-&gt;next = q−&gt;next;</a:t>
            </a:r>
            <a:r>
              <a:rPr lang="en-US" altLang="zh-CN" sz="2400">
                <a:solidFill>
                  <a:srgbClr val="FF0000"/>
                </a:solidFill>
                <a:latin typeface="Gill Sans MT"/>
              </a:rPr>
              <a:t>	</a:t>
            </a:r>
            <a:r>
              <a:rPr lang="en-US" altLang="zh-CN" sz="2400">
                <a:latin typeface="Gill Sans MT"/>
              </a:rPr>
              <a:t>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保存待删点地址</a:t>
            </a:r>
          </a:p>
          <a:p>
            <a:pPr eaLnBrk="1" hangingPunct="1"/>
            <a:r>
              <a:rPr lang="zh-CN" altLang="en-US" sz="2400">
                <a:latin typeface="Gill Sans MT"/>
              </a:rPr>
              <a:t>  </a:t>
            </a:r>
            <a:r>
              <a:rPr lang="en-US" altLang="zh-CN" sz="2400">
                <a:latin typeface="Gill Sans MT"/>
              </a:rPr>
              <a:t>delete q;		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释放结点</a:t>
            </a:r>
          </a:p>
          <a:p>
            <a:pPr eaLnBrk="1" hangingPunct="1"/>
            <a:r>
              <a:rPr lang="en-US" altLang="zh-CN" sz="2400">
                <a:latin typeface="Gill Sans MT"/>
              </a:rPr>
              <a:t>}</a:t>
            </a:r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2311400" y="5375275"/>
          <a:ext cx="1008063" cy="576263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95738" y="5375275"/>
          <a:ext cx="1008062" cy="576263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156676" idx="3"/>
          </p:cNvCxnSpPr>
          <p:nvPr/>
        </p:nvCxnSpPr>
        <p:spPr>
          <a:xfrm>
            <a:off x="3319463" y="5664200"/>
            <a:ext cx="6762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56676" idx="1"/>
          </p:cNvCxnSpPr>
          <p:nvPr/>
        </p:nvCxnSpPr>
        <p:spPr>
          <a:xfrm>
            <a:off x="1630363" y="5664200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695" name="TextBox 10"/>
          <p:cNvSpPr txBox="1">
            <a:spLocks noChangeArrowheads="1"/>
          </p:cNvSpPr>
          <p:nvPr/>
        </p:nvSpPr>
        <p:spPr bwMode="auto">
          <a:xfrm>
            <a:off x="788988" y="5402263"/>
            <a:ext cx="904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5673725" y="5375275"/>
          <a:ext cx="1008063" cy="576263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40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4"/>
          <p:cNvGraphicFramePr>
            <a:graphicFrameLocks noGrp="1"/>
          </p:cNvGraphicFramePr>
          <p:nvPr/>
        </p:nvGraphicFramePr>
        <p:xfrm>
          <a:off x="7308850" y="5375275"/>
          <a:ext cx="1008063" cy="576263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50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∧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接箭头连接符 5"/>
          <p:cNvCxnSpPr>
            <a:stCxn id="156676" idx="3"/>
          </p:cNvCxnSpPr>
          <p:nvPr/>
        </p:nvCxnSpPr>
        <p:spPr>
          <a:xfrm>
            <a:off x="6681788" y="5664200"/>
            <a:ext cx="6270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6"/>
          <p:cNvCxnSpPr/>
          <p:nvPr/>
        </p:nvCxnSpPr>
        <p:spPr>
          <a:xfrm>
            <a:off x="5027613" y="5664200"/>
            <a:ext cx="646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14" name="AutoShape 42"/>
          <p:cNvCxnSpPr>
            <a:cxnSpLocks noChangeShapeType="1"/>
          </p:cNvCxnSpPr>
          <p:nvPr/>
        </p:nvCxnSpPr>
        <p:spPr bwMode="auto">
          <a:xfrm flipH="1">
            <a:off x="4500563" y="4872038"/>
            <a:ext cx="6350" cy="504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715" name="Text Box 43"/>
          <p:cNvSpPr txBox="1">
            <a:spLocks noChangeArrowheads="1"/>
          </p:cNvSpPr>
          <p:nvPr/>
        </p:nvSpPr>
        <p:spPr bwMode="auto">
          <a:xfrm>
            <a:off x="4284663" y="4292600"/>
            <a:ext cx="398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5065486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/>
              <a:t>实现思路</a:t>
            </a:r>
            <a:r>
              <a:rPr lang="en-US" altLang="zh-CN"/>
              <a:t>2</a:t>
            </a:r>
            <a:r>
              <a:rPr lang="zh-CN" altLang="en-US"/>
              <a:t>代码：</a:t>
            </a:r>
          </a:p>
        </p:txBody>
      </p:sp>
      <p:sp>
        <p:nvSpPr>
          <p:cNvPr id="157700" name="矩形 3"/>
          <p:cNvSpPr>
            <a:spLocks noChangeArrowheads="1"/>
          </p:cNvSpPr>
          <p:nvPr/>
        </p:nvSpPr>
        <p:spPr bwMode="auto">
          <a:xfrm>
            <a:off x="539750" y="1844675"/>
            <a:ext cx="806450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Gill Sans MT"/>
              </a:rPr>
              <a:t>int delete2(lklist head, </a:t>
            </a:r>
            <a:r>
              <a:rPr lang="en-US" altLang="zh-CN" sz="2400">
                <a:solidFill>
                  <a:srgbClr val="FF0000"/>
                </a:solidFill>
                <a:latin typeface="Gill Sans MT"/>
              </a:rPr>
              <a:t>pointer p</a:t>
            </a:r>
            <a:r>
              <a:rPr lang="en-US" altLang="zh-CN" sz="2400">
                <a:latin typeface="Gill Sans MT"/>
              </a:rPr>
              <a:t>) {</a:t>
            </a:r>
          </a:p>
          <a:p>
            <a:pPr eaLnBrk="1" hangingPunct="1"/>
            <a:r>
              <a:rPr lang="en-US" altLang="zh-CN" sz="2400">
                <a:latin typeface="Gill Sans MT"/>
              </a:rPr>
              <a:t>  </a:t>
            </a:r>
            <a:r>
              <a:rPr lang="en-US" altLang="zh-CN" sz="2400">
                <a:solidFill>
                  <a:srgbClr val="FF0000"/>
                </a:solidFill>
                <a:latin typeface="Gill Sans MT"/>
              </a:rPr>
              <a:t>pointer q = p-&gt;next;</a:t>
            </a:r>
            <a:r>
              <a:rPr lang="en-US" altLang="zh-CN" sz="2400">
                <a:latin typeface="Gill Sans MT"/>
              </a:rPr>
              <a:t>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保存待删点地址</a:t>
            </a:r>
            <a:r>
              <a:rPr lang="en-US" altLang="zh-CN" sz="2400">
                <a:latin typeface="Gill Sans MT"/>
              </a:rPr>
              <a:t>		</a:t>
            </a:r>
          </a:p>
          <a:p>
            <a:pPr eaLnBrk="1" hangingPunct="1"/>
            <a:r>
              <a:rPr lang="en-US" altLang="zh-CN" sz="2400">
                <a:latin typeface="Gill Sans MT"/>
              </a:rPr>
              <a:t>  p-&gt;data = q-&gt;data;	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找待删点的直接前趋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Gill Sans MT"/>
              </a:rPr>
              <a:t>  </a:t>
            </a:r>
            <a:r>
              <a:rPr lang="en-US" altLang="zh-CN" sz="2400">
                <a:latin typeface="Gill Sans MT"/>
              </a:rPr>
              <a:t>p-&gt;next = q−&gt;next;</a:t>
            </a:r>
            <a:r>
              <a:rPr lang="en-US" altLang="zh-CN" sz="2400">
                <a:solidFill>
                  <a:srgbClr val="FF0000"/>
                </a:solidFill>
                <a:latin typeface="Gill Sans MT"/>
              </a:rPr>
              <a:t>	</a:t>
            </a:r>
            <a:r>
              <a:rPr lang="en-US" altLang="zh-CN" sz="2400">
                <a:latin typeface="Gill Sans MT"/>
              </a:rPr>
              <a:t>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保存待删点地址</a:t>
            </a:r>
          </a:p>
          <a:p>
            <a:pPr eaLnBrk="1" hangingPunct="1"/>
            <a:r>
              <a:rPr lang="zh-CN" altLang="en-US" sz="2400">
                <a:latin typeface="Gill Sans MT"/>
              </a:rPr>
              <a:t>  </a:t>
            </a:r>
            <a:r>
              <a:rPr lang="en-US" altLang="zh-CN" sz="2400">
                <a:latin typeface="Gill Sans MT"/>
              </a:rPr>
              <a:t>delete q;		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释放结点</a:t>
            </a:r>
          </a:p>
          <a:p>
            <a:pPr eaLnBrk="1" hangingPunct="1"/>
            <a:r>
              <a:rPr lang="en-US" altLang="zh-CN" sz="2400">
                <a:latin typeface="Gill Sans MT"/>
              </a:rPr>
              <a:t>}</a:t>
            </a:r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2311400" y="5375275"/>
          <a:ext cx="1008063" cy="576263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95738" y="5375275"/>
          <a:ext cx="1008062" cy="576263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157700" idx="3"/>
          </p:cNvCxnSpPr>
          <p:nvPr/>
        </p:nvCxnSpPr>
        <p:spPr>
          <a:xfrm>
            <a:off x="3319463" y="5664200"/>
            <a:ext cx="6762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57700" idx="1"/>
          </p:cNvCxnSpPr>
          <p:nvPr/>
        </p:nvCxnSpPr>
        <p:spPr>
          <a:xfrm>
            <a:off x="1630363" y="5664200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719" name="TextBox 10"/>
          <p:cNvSpPr txBox="1">
            <a:spLocks noChangeArrowheads="1"/>
          </p:cNvSpPr>
          <p:nvPr/>
        </p:nvSpPr>
        <p:spPr bwMode="auto">
          <a:xfrm>
            <a:off x="788988" y="5402263"/>
            <a:ext cx="904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5673725" y="5375275"/>
          <a:ext cx="1008063" cy="576263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40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4"/>
          <p:cNvGraphicFramePr>
            <a:graphicFrameLocks noGrp="1"/>
          </p:cNvGraphicFramePr>
          <p:nvPr/>
        </p:nvGraphicFramePr>
        <p:xfrm>
          <a:off x="7308850" y="5375275"/>
          <a:ext cx="1008063" cy="576263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50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∧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接箭头连接符 5"/>
          <p:cNvCxnSpPr>
            <a:stCxn id="157700" idx="3"/>
          </p:cNvCxnSpPr>
          <p:nvPr/>
        </p:nvCxnSpPr>
        <p:spPr>
          <a:xfrm>
            <a:off x="6681788" y="5664200"/>
            <a:ext cx="6270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6"/>
          <p:cNvCxnSpPr/>
          <p:nvPr/>
        </p:nvCxnSpPr>
        <p:spPr>
          <a:xfrm>
            <a:off x="5027613" y="5664200"/>
            <a:ext cx="646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38" name="AutoShape 44"/>
          <p:cNvCxnSpPr>
            <a:cxnSpLocks noChangeShapeType="1"/>
          </p:cNvCxnSpPr>
          <p:nvPr/>
        </p:nvCxnSpPr>
        <p:spPr bwMode="auto">
          <a:xfrm flipH="1">
            <a:off x="6156325" y="4875213"/>
            <a:ext cx="6350" cy="504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739" name="Text Box 45"/>
          <p:cNvSpPr txBox="1">
            <a:spLocks noChangeArrowheads="1"/>
          </p:cNvSpPr>
          <p:nvPr/>
        </p:nvSpPr>
        <p:spPr bwMode="auto">
          <a:xfrm>
            <a:off x="5940425" y="4295775"/>
            <a:ext cx="398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/>
              <a:t>q</a:t>
            </a:r>
          </a:p>
        </p:txBody>
      </p:sp>
      <p:cxnSp>
        <p:nvCxnSpPr>
          <p:cNvPr id="157740" name="AutoShape 46"/>
          <p:cNvCxnSpPr>
            <a:cxnSpLocks noChangeShapeType="1"/>
          </p:cNvCxnSpPr>
          <p:nvPr/>
        </p:nvCxnSpPr>
        <p:spPr bwMode="auto">
          <a:xfrm flipH="1">
            <a:off x="4500563" y="4872038"/>
            <a:ext cx="6350" cy="504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741" name="Text Box 47"/>
          <p:cNvSpPr txBox="1">
            <a:spLocks noChangeArrowheads="1"/>
          </p:cNvSpPr>
          <p:nvPr/>
        </p:nvSpPr>
        <p:spPr bwMode="auto">
          <a:xfrm>
            <a:off x="4284663" y="4292600"/>
            <a:ext cx="398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29144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线性表的链接实现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链表的主要分类：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3850" y="1773238"/>
            <a:ext cx="4176713" cy="237648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716463" y="1773238"/>
            <a:ext cx="4176712" cy="237648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23850" y="4292600"/>
            <a:ext cx="4176713" cy="2376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716463" y="4292600"/>
            <a:ext cx="4176712" cy="2376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2168" name="TextBox 7"/>
          <p:cNvSpPr txBox="1">
            <a:spLocks noChangeArrowheads="1"/>
          </p:cNvSpPr>
          <p:nvPr/>
        </p:nvSpPr>
        <p:spPr bwMode="auto">
          <a:xfrm>
            <a:off x="1857375" y="1804988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单链表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23850" y="2208213"/>
            <a:ext cx="41767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23850" y="3284538"/>
            <a:ext cx="41767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71" name="TextBox 12"/>
          <p:cNvSpPr txBox="1">
            <a:spLocks noChangeArrowheads="1"/>
          </p:cNvSpPr>
          <p:nvPr/>
        </p:nvSpPr>
        <p:spPr bwMode="auto">
          <a:xfrm>
            <a:off x="355600" y="2574925"/>
            <a:ext cx="32940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zh-CN" altLang="en-US" sz="2000"/>
              <a:t>每个结点只有一个指针域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28763" y="3546475"/>
          <a:ext cx="5937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直接箭头连接符 16"/>
          <p:cNvCxnSpPr>
            <a:stCxn id="14" idx="3"/>
            <a:endCxn id="25" idx="1"/>
          </p:cNvCxnSpPr>
          <p:nvPr/>
        </p:nvCxnSpPr>
        <p:spPr>
          <a:xfrm>
            <a:off x="2122488" y="3729355"/>
            <a:ext cx="3841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81" name="TextBox 20"/>
          <p:cNvSpPr txBox="1">
            <a:spLocks noChangeArrowheads="1"/>
          </p:cNvSpPr>
          <p:nvPr/>
        </p:nvSpPr>
        <p:spPr bwMode="auto">
          <a:xfrm>
            <a:off x="504825" y="3517900"/>
            <a:ext cx="706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head</a:t>
            </a:r>
            <a:endParaRPr lang="zh-CN" altLang="en-US" sz="200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2506663" y="3546475"/>
          <a:ext cx="5937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473450" y="3546475"/>
          <a:ext cx="5937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˄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>
            <a:stCxn id="25" idx="3"/>
            <a:endCxn id="26" idx="1"/>
          </p:cNvCxnSpPr>
          <p:nvPr/>
        </p:nvCxnSpPr>
        <p:spPr>
          <a:xfrm>
            <a:off x="3100388" y="3729355"/>
            <a:ext cx="37306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4" idx="1"/>
          </p:cNvCxnSpPr>
          <p:nvPr/>
        </p:nvCxnSpPr>
        <p:spPr>
          <a:xfrm>
            <a:off x="1168400" y="3729038"/>
            <a:ext cx="360363" cy="3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716463" y="2208213"/>
            <a:ext cx="41767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01" name="TextBox 36"/>
          <p:cNvSpPr txBox="1">
            <a:spLocks noChangeArrowheads="1"/>
          </p:cNvSpPr>
          <p:nvPr/>
        </p:nvSpPr>
        <p:spPr bwMode="auto">
          <a:xfrm>
            <a:off x="6096000" y="180498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循环链表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4716463" y="3284538"/>
            <a:ext cx="41767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03" name="TextBox 38"/>
          <p:cNvSpPr txBox="1">
            <a:spLocks noChangeArrowheads="1"/>
          </p:cNvSpPr>
          <p:nvPr/>
        </p:nvSpPr>
        <p:spPr bwMode="auto">
          <a:xfrm>
            <a:off x="4716463" y="2433638"/>
            <a:ext cx="3294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zh-CN" altLang="en-US" sz="2000"/>
              <a:t>每个结点只有一个指针域</a:t>
            </a:r>
            <a:endParaRPr lang="en-US" altLang="zh-CN" sz="2000"/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000" b="1">
                <a:solidFill>
                  <a:srgbClr val="FF0000"/>
                </a:solidFill>
              </a:rPr>
              <a:t>尾部结点与首结点相连</a:t>
            </a: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5938838" y="3717925"/>
          <a:ext cx="5953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接箭头连接符 41"/>
          <p:cNvCxnSpPr>
            <a:stCxn id="41" idx="3"/>
            <a:endCxn id="44" idx="1"/>
          </p:cNvCxnSpPr>
          <p:nvPr/>
        </p:nvCxnSpPr>
        <p:spPr>
          <a:xfrm>
            <a:off x="6534150" y="3900805"/>
            <a:ext cx="3825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3" name="TextBox 42"/>
          <p:cNvSpPr txBox="1">
            <a:spLocks noChangeArrowheads="1"/>
          </p:cNvSpPr>
          <p:nvPr/>
        </p:nvSpPr>
        <p:spPr bwMode="auto">
          <a:xfrm>
            <a:off x="4916488" y="3779838"/>
            <a:ext cx="706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head</a:t>
            </a:r>
            <a:endParaRPr lang="zh-CN" altLang="en-US" sz="2000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6916738" y="3717925"/>
          <a:ext cx="5953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7885113" y="3717925"/>
          <a:ext cx="5937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>
            <a:stCxn id="44" idx="3"/>
            <a:endCxn id="45" idx="1"/>
          </p:cNvCxnSpPr>
          <p:nvPr/>
        </p:nvCxnSpPr>
        <p:spPr>
          <a:xfrm>
            <a:off x="7512050" y="3900805"/>
            <a:ext cx="3730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580063" y="3990975"/>
            <a:ext cx="3587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45" idx="3"/>
            <a:endCxn id="41" idx="1"/>
          </p:cNvCxnSpPr>
          <p:nvPr/>
        </p:nvCxnSpPr>
        <p:spPr>
          <a:xfrm flipH="1">
            <a:off x="5938838" y="3900805"/>
            <a:ext cx="2540000" cy="12700"/>
          </a:xfrm>
          <a:prstGeom prst="bentConnector5">
            <a:avLst>
              <a:gd name="adj1" fmla="val -9000"/>
              <a:gd name="adj2" fmla="val -3240000"/>
              <a:gd name="adj3" fmla="val 109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23850" y="4724400"/>
            <a:ext cx="41767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4" name="TextBox 53"/>
          <p:cNvSpPr txBox="1">
            <a:spLocks noChangeArrowheads="1"/>
          </p:cNvSpPr>
          <p:nvPr/>
        </p:nvSpPr>
        <p:spPr bwMode="auto">
          <a:xfrm>
            <a:off x="1857375" y="4278313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双链表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323850" y="5876925"/>
            <a:ext cx="41767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6" name="TextBox 55"/>
          <p:cNvSpPr txBox="1">
            <a:spLocks noChangeArrowheads="1"/>
          </p:cNvSpPr>
          <p:nvPr/>
        </p:nvSpPr>
        <p:spPr bwMode="auto">
          <a:xfrm>
            <a:off x="323850" y="4953000"/>
            <a:ext cx="4176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zh-CN" altLang="en-US" sz="2000"/>
              <a:t>每个结点有</a:t>
            </a:r>
            <a:r>
              <a:rPr lang="zh-CN" altLang="en-US" sz="2000" b="1">
                <a:solidFill>
                  <a:srgbClr val="FF0000"/>
                </a:solidFill>
              </a:rPr>
              <a:t>两个</a:t>
            </a:r>
            <a:r>
              <a:rPr lang="zh-CN" altLang="en-US" sz="2000"/>
              <a:t>指针域，分别与前趋和后继结点相连</a:t>
            </a:r>
            <a:endParaRPr lang="en-US" altLang="zh-CN" sz="2000"/>
          </a:p>
        </p:txBody>
      </p:sp>
      <p:cxnSp>
        <p:nvCxnSpPr>
          <p:cNvPr id="58" name="直接箭头连接符 57"/>
          <p:cNvCxnSpPr>
            <a:endCxn id="77" idx="1"/>
          </p:cNvCxnSpPr>
          <p:nvPr/>
        </p:nvCxnSpPr>
        <p:spPr>
          <a:xfrm>
            <a:off x="2157413" y="6034088"/>
            <a:ext cx="406400" cy="2159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8" name="TextBox 58"/>
          <p:cNvSpPr txBox="1">
            <a:spLocks noChangeArrowheads="1"/>
          </p:cNvSpPr>
          <p:nvPr/>
        </p:nvSpPr>
        <p:spPr bwMode="auto">
          <a:xfrm>
            <a:off x="539750" y="6064250"/>
            <a:ext cx="704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head</a:t>
            </a:r>
            <a:endParaRPr lang="zh-CN" altLang="en-US" sz="2000"/>
          </a:p>
        </p:txBody>
      </p:sp>
      <p:cxnSp>
        <p:nvCxnSpPr>
          <p:cNvPr id="62" name="直接箭头连接符 61"/>
          <p:cNvCxnSpPr>
            <a:endCxn id="81" idx="1"/>
          </p:cNvCxnSpPr>
          <p:nvPr/>
        </p:nvCxnSpPr>
        <p:spPr>
          <a:xfrm>
            <a:off x="3162300" y="6034088"/>
            <a:ext cx="349250" cy="2159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1201738" y="6275388"/>
            <a:ext cx="36036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241" name="组合 73"/>
          <p:cNvGrpSpPr>
            <a:grpSpLocks/>
          </p:cNvGrpSpPr>
          <p:nvPr/>
        </p:nvGrpSpPr>
        <p:grpSpPr bwMode="auto">
          <a:xfrm>
            <a:off x="1562100" y="5962650"/>
            <a:ext cx="595313" cy="582613"/>
            <a:chOff x="1690776" y="5949280"/>
            <a:chExt cx="594699" cy="583901"/>
          </a:xfrm>
        </p:grpSpPr>
        <p:sp>
          <p:nvSpPr>
            <p:cNvPr id="71" name="矩形 70"/>
            <p:cNvSpPr/>
            <p:nvPr/>
          </p:nvSpPr>
          <p:spPr>
            <a:xfrm>
              <a:off x="1690776" y="5949280"/>
              <a:ext cx="594699" cy="144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1000" b="1" dirty="0">
                  <a:solidFill>
                    <a:schemeClr val="tx1"/>
                  </a:solidFill>
                </a:rPr>
                <a:t>next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690776" y="6097244"/>
              <a:ext cx="594699" cy="281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690776" y="6388399"/>
              <a:ext cx="594699" cy="144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chemeClr val="tx1"/>
                  </a:solidFill>
                </a:rPr>
                <a:t>˄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242" name="组合 74"/>
          <p:cNvGrpSpPr>
            <a:grpSpLocks/>
          </p:cNvGrpSpPr>
          <p:nvPr/>
        </p:nvGrpSpPr>
        <p:grpSpPr bwMode="auto">
          <a:xfrm>
            <a:off x="2563813" y="5962650"/>
            <a:ext cx="595312" cy="582613"/>
            <a:chOff x="1690776" y="5949280"/>
            <a:chExt cx="594699" cy="583901"/>
          </a:xfrm>
        </p:grpSpPr>
        <p:sp>
          <p:nvSpPr>
            <p:cNvPr id="76" name="矩形 75"/>
            <p:cNvSpPr/>
            <p:nvPr/>
          </p:nvSpPr>
          <p:spPr>
            <a:xfrm>
              <a:off x="1690776" y="5949280"/>
              <a:ext cx="594699" cy="144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000" b="1" dirty="0">
                  <a:solidFill>
                    <a:schemeClr val="tx1"/>
                  </a:solidFill>
                </a:rPr>
                <a:t>next</a:t>
              </a:r>
              <a:endParaRPr lang="zh-CN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690776" y="6097244"/>
              <a:ext cx="594699" cy="281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690776" y="6388399"/>
              <a:ext cx="594699" cy="144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000" b="1" dirty="0">
                  <a:solidFill>
                    <a:schemeClr val="tx1"/>
                  </a:solidFill>
                </a:rPr>
                <a:t>front</a:t>
              </a:r>
              <a:endParaRPr lang="zh-CN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243" name="组合 78"/>
          <p:cNvGrpSpPr>
            <a:grpSpLocks/>
          </p:cNvGrpSpPr>
          <p:nvPr/>
        </p:nvGrpSpPr>
        <p:grpSpPr bwMode="auto">
          <a:xfrm>
            <a:off x="3511550" y="5962650"/>
            <a:ext cx="593725" cy="582613"/>
            <a:chOff x="1690776" y="5949280"/>
            <a:chExt cx="594699" cy="583901"/>
          </a:xfrm>
        </p:grpSpPr>
        <p:sp>
          <p:nvSpPr>
            <p:cNvPr id="80" name="矩形 79"/>
            <p:cNvSpPr/>
            <p:nvPr/>
          </p:nvSpPr>
          <p:spPr>
            <a:xfrm>
              <a:off x="1690776" y="5949280"/>
              <a:ext cx="594699" cy="144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chemeClr val="tx1"/>
                  </a:solidFill>
                </a:rPr>
                <a:t>˄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690776" y="6097244"/>
              <a:ext cx="594699" cy="281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690776" y="6388399"/>
              <a:ext cx="594699" cy="144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000" b="1" dirty="0">
                  <a:solidFill>
                    <a:schemeClr val="tx1"/>
                  </a:solidFill>
                </a:rPr>
                <a:t>front</a:t>
              </a:r>
              <a:endParaRPr lang="zh-CN" altLang="en-US" sz="1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5" name="直接箭头连接符 84"/>
          <p:cNvCxnSpPr>
            <a:endCxn id="72" idx="3"/>
          </p:cNvCxnSpPr>
          <p:nvPr/>
        </p:nvCxnSpPr>
        <p:spPr>
          <a:xfrm flipH="1" flipV="1">
            <a:off x="2157413" y="6249988"/>
            <a:ext cx="406400" cy="2143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endCxn id="77" idx="3"/>
          </p:cNvCxnSpPr>
          <p:nvPr/>
        </p:nvCxnSpPr>
        <p:spPr>
          <a:xfrm flipH="1" flipV="1">
            <a:off x="3159125" y="6249988"/>
            <a:ext cx="352425" cy="2143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4716463" y="4724400"/>
            <a:ext cx="41767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47" name="TextBox 91"/>
          <p:cNvSpPr txBox="1">
            <a:spLocks noChangeArrowheads="1"/>
          </p:cNvSpPr>
          <p:nvPr/>
        </p:nvSpPr>
        <p:spPr bwMode="auto">
          <a:xfrm>
            <a:off x="6096000" y="427831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静态链表</a:t>
            </a:r>
          </a:p>
        </p:txBody>
      </p:sp>
      <p:cxnSp>
        <p:nvCxnSpPr>
          <p:cNvPr id="93" name="直接连接符 92"/>
          <p:cNvCxnSpPr/>
          <p:nvPr/>
        </p:nvCxnSpPr>
        <p:spPr>
          <a:xfrm>
            <a:off x="4716463" y="5876925"/>
            <a:ext cx="41767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49" name="TextBox 93"/>
          <p:cNvSpPr txBox="1">
            <a:spLocks noChangeArrowheads="1"/>
          </p:cNvSpPr>
          <p:nvPr/>
        </p:nvSpPr>
        <p:spPr bwMode="auto">
          <a:xfrm>
            <a:off x="4733925" y="5045075"/>
            <a:ext cx="417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zh-CN" altLang="en-US" sz="2000"/>
              <a:t>用数组</a:t>
            </a:r>
            <a:r>
              <a:rPr lang="zh-CN" altLang="en-US" sz="2000" b="1">
                <a:solidFill>
                  <a:srgbClr val="FF0000"/>
                </a:solidFill>
              </a:rPr>
              <a:t>下标代替指针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5268913" y="5957888"/>
          <a:ext cx="3192462" cy="639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7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7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7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4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53" marR="91453" marT="45661" marB="45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53" marR="91453" marT="45661" marB="45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53" marR="91453" marT="45661" marB="45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453" marR="91453" marT="45661" marB="45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</a:t>
                      </a:r>
                      <a:endParaRPr lang="zh-CN" altLang="en-US" sz="1800" dirty="0"/>
                    </a:p>
                  </a:txBody>
                  <a:tcPr marL="91453" marR="91453" marT="45661" marB="45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53" marR="91453" marT="45661" marB="45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</a:t>
                      </a:r>
                      <a:endParaRPr lang="zh-CN" altLang="en-US" sz="1800" dirty="0"/>
                    </a:p>
                  </a:txBody>
                  <a:tcPr marL="91453" marR="91453" marT="45661" marB="45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h</a:t>
                      </a:r>
                      <a:endParaRPr lang="zh-CN" altLang="en-US" sz="1800" dirty="0"/>
                    </a:p>
                  </a:txBody>
                  <a:tcPr marL="91453" marR="91453" marT="45661" marB="45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i</a:t>
                      </a:r>
                      <a:endParaRPr lang="zh-CN" altLang="en-US" sz="1800" dirty="0"/>
                    </a:p>
                  </a:txBody>
                  <a:tcPr marL="91453" marR="91453" marT="45661" marB="45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上弧形箭头 95"/>
          <p:cNvSpPr/>
          <p:nvPr/>
        </p:nvSpPr>
        <p:spPr>
          <a:xfrm>
            <a:off x="5268913" y="5529263"/>
            <a:ext cx="958850" cy="3968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" name="上弧形箭头 97"/>
          <p:cNvSpPr/>
          <p:nvPr/>
        </p:nvSpPr>
        <p:spPr>
          <a:xfrm>
            <a:off x="6096000" y="5529263"/>
            <a:ext cx="1914525" cy="3968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上弧形箭头 98"/>
          <p:cNvSpPr/>
          <p:nvPr/>
        </p:nvSpPr>
        <p:spPr>
          <a:xfrm flipH="1">
            <a:off x="6726238" y="5529263"/>
            <a:ext cx="1289050" cy="3968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8578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58723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/>
              <a:t>实现思路</a:t>
            </a:r>
            <a:r>
              <a:rPr lang="en-US" altLang="zh-CN"/>
              <a:t>2</a:t>
            </a:r>
            <a:r>
              <a:rPr lang="zh-CN" altLang="en-US"/>
              <a:t>代码：</a:t>
            </a:r>
          </a:p>
        </p:txBody>
      </p:sp>
      <p:sp>
        <p:nvSpPr>
          <p:cNvPr id="158724" name="矩形 3"/>
          <p:cNvSpPr>
            <a:spLocks noChangeArrowheads="1"/>
          </p:cNvSpPr>
          <p:nvPr/>
        </p:nvSpPr>
        <p:spPr bwMode="auto">
          <a:xfrm>
            <a:off x="539750" y="1844675"/>
            <a:ext cx="806450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Gill Sans MT"/>
              </a:rPr>
              <a:t>int delete2(lklist head, </a:t>
            </a:r>
            <a:r>
              <a:rPr lang="en-US" altLang="zh-CN" sz="2400">
                <a:solidFill>
                  <a:srgbClr val="FF0000"/>
                </a:solidFill>
                <a:latin typeface="Gill Sans MT"/>
              </a:rPr>
              <a:t>pointer p</a:t>
            </a:r>
            <a:r>
              <a:rPr lang="en-US" altLang="zh-CN" sz="2400">
                <a:latin typeface="Gill Sans MT"/>
              </a:rPr>
              <a:t>) {</a:t>
            </a:r>
          </a:p>
          <a:p>
            <a:pPr eaLnBrk="1" hangingPunct="1"/>
            <a:r>
              <a:rPr lang="en-US" altLang="zh-CN" sz="2400">
                <a:latin typeface="Gill Sans MT"/>
              </a:rPr>
              <a:t>  pointer q = p-&gt;next;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保存待删点地址</a:t>
            </a:r>
            <a:r>
              <a:rPr lang="en-US" altLang="zh-CN" sz="2400">
                <a:latin typeface="Gill Sans MT"/>
              </a:rPr>
              <a:t>		</a:t>
            </a:r>
          </a:p>
          <a:p>
            <a:pPr eaLnBrk="1" hangingPunct="1"/>
            <a:r>
              <a:rPr lang="en-US" altLang="zh-CN" sz="2400">
                <a:latin typeface="Gill Sans MT"/>
              </a:rPr>
              <a:t>  </a:t>
            </a:r>
            <a:r>
              <a:rPr lang="en-US" altLang="zh-CN" sz="2400">
                <a:solidFill>
                  <a:srgbClr val="FF0000"/>
                </a:solidFill>
                <a:latin typeface="Gill Sans MT"/>
              </a:rPr>
              <a:t>p-&gt;data = q-&gt;data;</a:t>
            </a:r>
            <a:r>
              <a:rPr lang="en-US" altLang="zh-CN" sz="2400">
                <a:latin typeface="Gill Sans MT"/>
              </a:rPr>
              <a:t>	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找待删点的直接前趋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Gill Sans MT"/>
              </a:rPr>
              <a:t>  </a:t>
            </a:r>
            <a:r>
              <a:rPr lang="en-US" altLang="zh-CN" sz="2400">
                <a:latin typeface="Gill Sans MT"/>
              </a:rPr>
              <a:t>p-&gt;next = q−&gt;next;</a:t>
            </a:r>
            <a:r>
              <a:rPr lang="en-US" altLang="zh-CN" sz="2400">
                <a:solidFill>
                  <a:srgbClr val="FF0000"/>
                </a:solidFill>
                <a:latin typeface="Gill Sans MT"/>
              </a:rPr>
              <a:t>	</a:t>
            </a:r>
            <a:r>
              <a:rPr lang="en-US" altLang="zh-CN" sz="2400">
                <a:latin typeface="Gill Sans MT"/>
              </a:rPr>
              <a:t>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保存待删点地址</a:t>
            </a:r>
          </a:p>
          <a:p>
            <a:pPr eaLnBrk="1" hangingPunct="1"/>
            <a:r>
              <a:rPr lang="zh-CN" altLang="en-US" sz="2400">
                <a:latin typeface="Gill Sans MT"/>
              </a:rPr>
              <a:t>  </a:t>
            </a:r>
            <a:r>
              <a:rPr lang="en-US" altLang="zh-CN" sz="2400">
                <a:latin typeface="Gill Sans MT"/>
              </a:rPr>
              <a:t>delete q;		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释放结点</a:t>
            </a:r>
          </a:p>
          <a:p>
            <a:pPr eaLnBrk="1" hangingPunct="1"/>
            <a:r>
              <a:rPr lang="en-US" altLang="zh-CN" sz="2400">
                <a:latin typeface="Gill Sans MT"/>
              </a:rPr>
              <a:t>}</a:t>
            </a:r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2311400" y="5375275"/>
          <a:ext cx="1008063" cy="576263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95738" y="5375275"/>
          <a:ext cx="1008062" cy="576263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40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158724" idx="3"/>
          </p:cNvCxnSpPr>
          <p:nvPr/>
        </p:nvCxnSpPr>
        <p:spPr>
          <a:xfrm>
            <a:off x="3319463" y="5664200"/>
            <a:ext cx="6762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58724" idx="1"/>
          </p:cNvCxnSpPr>
          <p:nvPr/>
        </p:nvCxnSpPr>
        <p:spPr>
          <a:xfrm>
            <a:off x="1630363" y="5664200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743" name="TextBox 10"/>
          <p:cNvSpPr txBox="1">
            <a:spLocks noChangeArrowheads="1"/>
          </p:cNvSpPr>
          <p:nvPr/>
        </p:nvSpPr>
        <p:spPr bwMode="auto">
          <a:xfrm>
            <a:off x="788988" y="5402263"/>
            <a:ext cx="904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5673725" y="5375275"/>
          <a:ext cx="1008063" cy="576263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40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4"/>
          <p:cNvGraphicFramePr>
            <a:graphicFrameLocks noGrp="1"/>
          </p:cNvGraphicFramePr>
          <p:nvPr/>
        </p:nvGraphicFramePr>
        <p:xfrm>
          <a:off x="7308850" y="5375275"/>
          <a:ext cx="1008063" cy="576263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50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∧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接箭头连接符 5"/>
          <p:cNvCxnSpPr>
            <a:stCxn id="158724" idx="3"/>
          </p:cNvCxnSpPr>
          <p:nvPr/>
        </p:nvCxnSpPr>
        <p:spPr>
          <a:xfrm>
            <a:off x="6681788" y="5664200"/>
            <a:ext cx="6270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6"/>
          <p:cNvCxnSpPr/>
          <p:nvPr/>
        </p:nvCxnSpPr>
        <p:spPr>
          <a:xfrm>
            <a:off x="5027613" y="5664200"/>
            <a:ext cx="646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62" name="AutoShape 46"/>
          <p:cNvCxnSpPr>
            <a:cxnSpLocks noChangeShapeType="1"/>
          </p:cNvCxnSpPr>
          <p:nvPr/>
        </p:nvCxnSpPr>
        <p:spPr bwMode="auto">
          <a:xfrm flipH="1">
            <a:off x="6156325" y="4875213"/>
            <a:ext cx="6350" cy="504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763" name="Text Box 47"/>
          <p:cNvSpPr txBox="1">
            <a:spLocks noChangeArrowheads="1"/>
          </p:cNvSpPr>
          <p:nvPr/>
        </p:nvSpPr>
        <p:spPr bwMode="auto">
          <a:xfrm>
            <a:off x="5940425" y="4295775"/>
            <a:ext cx="398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q</a:t>
            </a:r>
          </a:p>
        </p:txBody>
      </p:sp>
      <p:cxnSp>
        <p:nvCxnSpPr>
          <p:cNvPr id="158764" name="AutoShape 48"/>
          <p:cNvCxnSpPr>
            <a:cxnSpLocks noChangeShapeType="1"/>
          </p:cNvCxnSpPr>
          <p:nvPr/>
        </p:nvCxnSpPr>
        <p:spPr bwMode="auto">
          <a:xfrm flipH="1">
            <a:off x="4500563" y="4872038"/>
            <a:ext cx="6350" cy="504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765" name="Text Box 49"/>
          <p:cNvSpPr txBox="1">
            <a:spLocks noChangeArrowheads="1"/>
          </p:cNvSpPr>
          <p:nvPr/>
        </p:nvSpPr>
        <p:spPr bwMode="auto">
          <a:xfrm>
            <a:off x="4284663" y="4292600"/>
            <a:ext cx="398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3574799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59747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/>
              <a:t>实现思路</a:t>
            </a:r>
            <a:r>
              <a:rPr lang="en-US" altLang="zh-CN"/>
              <a:t>2</a:t>
            </a:r>
            <a:r>
              <a:rPr lang="zh-CN" altLang="en-US"/>
              <a:t>代码：</a:t>
            </a:r>
          </a:p>
        </p:txBody>
      </p:sp>
      <p:sp>
        <p:nvSpPr>
          <p:cNvPr id="159748" name="矩形 3"/>
          <p:cNvSpPr>
            <a:spLocks noChangeArrowheads="1"/>
          </p:cNvSpPr>
          <p:nvPr/>
        </p:nvSpPr>
        <p:spPr bwMode="auto">
          <a:xfrm>
            <a:off x="539750" y="1844675"/>
            <a:ext cx="806450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Gill Sans MT"/>
              </a:rPr>
              <a:t>int delete2(lklist head, </a:t>
            </a:r>
            <a:r>
              <a:rPr lang="en-US" altLang="zh-CN" sz="2400">
                <a:solidFill>
                  <a:srgbClr val="FF0000"/>
                </a:solidFill>
                <a:latin typeface="Gill Sans MT"/>
              </a:rPr>
              <a:t>pointer p</a:t>
            </a:r>
            <a:r>
              <a:rPr lang="en-US" altLang="zh-CN" sz="2400">
                <a:latin typeface="Gill Sans MT"/>
              </a:rPr>
              <a:t>) {</a:t>
            </a:r>
          </a:p>
          <a:p>
            <a:pPr eaLnBrk="1" hangingPunct="1"/>
            <a:r>
              <a:rPr lang="en-US" altLang="zh-CN" sz="2400">
                <a:latin typeface="Gill Sans MT"/>
              </a:rPr>
              <a:t>  pointer q = p-&gt;next;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保存待删点地址</a:t>
            </a:r>
            <a:r>
              <a:rPr lang="en-US" altLang="zh-CN" sz="2400">
                <a:latin typeface="Gill Sans MT"/>
              </a:rPr>
              <a:t>		</a:t>
            </a:r>
          </a:p>
          <a:p>
            <a:pPr eaLnBrk="1" hangingPunct="1"/>
            <a:r>
              <a:rPr lang="en-US" altLang="zh-CN" sz="2400">
                <a:latin typeface="Gill Sans MT"/>
              </a:rPr>
              <a:t>  p-&gt;data = q-&gt;data;	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找待删点的直接前趋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Gill Sans MT"/>
              </a:rPr>
              <a:t>  p-&gt;next = q−&gt;next;	</a:t>
            </a:r>
            <a:r>
              <a:rPr lang="en-US" altLang="zh-CN" sz="2400">
                <a:latin typeface="Gill Sans MT"/>
              </a:rPr>
              <a:t>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保存待删点地址</a:t>
            </a:r>
          </a:p>
          <a:p>
            <a:pPr eaLnBrk="1" hangingPunct="1"/>
            <a:r>
              <a:rPr lang="zh-CN" altLang="en-US" sz="2400">
                <a:latin typeface="Gill Sans MT"/>
              </a:rPr>
              <a:t>  </a:t>
            </a:r>
            <a:r>
              <a:rPr lang="en-US" altLang="zh-CN" sz="2400">
                <a:latin typeface="Gill Sans MT"/>
              </a:rPr>
              <a:t>delete q;		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释放结点</a:t>
            </a:r>
          </a:p>
          <a:p>
            <a:pPr eaLnBrk="1" hangingPunct="1"/>
            <a:r>
              <a:rPr lang="en-US" altLang="zh-CN" sz="2400">
                <a:latin typeface="Gill Sans MT"/>
              </a:rPr>
              <a:t>}</a:t>
            </a:r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2311400" y="5375275"/>
          <a:ext cx="1008063" cy="576263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95738" y="5375275"/>
          <a:ext cx="1008062" cy="576263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40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159748" idx="3"/>
          </p:cNvCxnSpPr>
          <p:nvPr/>
        </p:nvCxnSpPr>
        <p:spPr>
          <a:xfrm>
            <a:off x="3319463" y="5664200"/>
            <a:ext cx="6762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59748" idx="1"/>
          </p:cNvCxnSpPr>
          <p:nvPr/>
        </p:nvCxnSpPr>
        <p:spPr>
          <a:xfrm>
            <a:off x="1630363" y="5664200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767" name="TextBox 10"/>
          <p:cNvSpPr txBox="1">
            <a:spLocks noChangeArrowheads="1"/>
          </p:cNvSpPr>
          <p:nvPr/>
        </p:nvSpPr>
        <p:spPr bwMode="auto">
          <a:xfrm>
            <a:off x="788988" y="5402263"/>
            <a:ext cx="904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5673725" y="5375275"/>
          <a:ext cx="1008063" cy="576263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50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∧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4"/>
          <p:cNvGraphicFramePr>
            <a:graphicFrameLocks noGrp="1"/>
          </p:cNvGraphicFramePr>
          <p:nvPr/>
        </p:nvGraphicFramePr>
        <p:xfrm>
          <a:off x="7308850" y="5375275"/>
          <a:ext cx="1008063" cy="576263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50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∧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接箭头连接符 5"/>
          <p:cNvCxnSpPr/>
          <p:nvPr/>
        </p:nvCxnSpPr>
        <p:spPr>
          <a:xfrm>
            <a:off x="6681788" y="5664200"/>
            <a:ext cx="6270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85" name="AutoShape 46"/>
          <p:cNvCxnSpPr>
            <a:cxnSpLocks noChangeShapeType="1"/>
          </p:cNvCxnSpPr>
          <p:nvPr/>
        </p:nvCxnSpPr>
        <p:spPr bwMode="auto">
          <a:xfrm flipH="1">
            <a:off x="6156325" y="4875213"/>
            <a:ext cx="6350" cy="504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786" name="Text Box 47"/>
          <p:cNvSpPr txBox="1">
            <a:spLocks noChangeArrowheads="1"/>
          </p:cNvSpPr>
          <p:nvPr/>
        </p:nvSpPr>
        <p:spPr bwMode="auto">
          <a:xfrm>
            <a:off x="5940425" y="4295775"/>
            <a:ext cx="398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q</a:t>
            </a:r>
          </a:p>
        </p:txBody>
      </p:sp>
      <p:cxnSp>
        <p:nvCxnSpPr>
          <p:cNvPr id="159787" name="AutoShape 48"/>
          <p:cNvCxnSpPr>
            <a:cxnSpLocks noChangeShapeType="1"/>
          </p:cNvCxnSpPr>
          <p:nvPr/>
        </p:nvCxnSpPr>
        <p:spPr bwMode="auto">
          <a:xfrm flipH="1">
            <a:off x="4500563" y="4872038"/>
            <a:ext cx="6350" cy="504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788" name="Text Box 49"/>
          <p:cNvSpPr txBox="1">
            <a:spLocks noChangeArrowheads="1"/>
          </p:cNvSpPr>
          <p:nvPr/>
        </p:nvSpPr>
        <p:spPr bwMode="auto">
          <a:xfrm>
            <a:off x="4284663" y="4292600"/>
            <a:ext cx="398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p</a:t>
            </a:r>
          </a:p>
        </p:txBody>
      </p:sp>
      <p:cxnSp>
        <p:nvCxnSpPr>
          <p:cNvPr id="159789" name="AutoShape 50"/>
          <p:cNvCxnSpPr>
            <a:cxnSpLocks noChangeShapeType="1"/>
          </p:cNvCxnSpPr>
          <p:nvPr/>
        </p:nvCxnSpPr>
        <p:spPr bwMode="auto">
          <a:xfrm rot="16200000" flipH="1">
            <a:off x="6246019" y="4547394"/>
            <a:ext cx="1587" cy="2809875"/>
          </a:xfrm>
          <a:prstGeom prst="curvedConnector3">
            <a:avLst>
              <a:gd name="adj1" fmla="val 143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389510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60771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/>
              <a:t>实现思路</a:t>
            </a:r>
            <a:r>
              <a:rPr lang="en-US" altLang="zh-CN"/>
              <a:t>2</a:t>
            </a:r>
            <a:r>
              <a:rPr lang="zh-CN" altLang="en-US"/>
              <a:t>代码：</a:t>
            </a:r>
          </a:p>
        </p:txBody>
      </p:sp>
      <p:sp>
        <p:nvSpPr>
          <p:cNvPr id="160772" name="矩形 3"/>
          <p:cNvSpPr>
            <a:spLocks noChangeArrowheads="1"/>
          </p:cNvSpPr>
          <p:nvPr/>
        </p:nvSpPr>
        <p:spPr bwMode="auto">
          <a:xfrm>
            <a:off x="539750" y="1844675"/>
            <a:ext cx="806450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Gill Sans MT"/>
              </a:rPr>
              <a:t>int delete2(lklist head, </a:t>
            </a:r>
            <a:r>
              <a:rPr lang="en-US" altLang="zh-CN" sz="2400">
                <a:solidFill>
                  <a:srgbClr val="FF0000"/>
                </a:solidFill>
                <a:latin typeface="Gill Sans MT"/>
              </a:rPr>
              <a:t>pointer p</a:t>
            </a:r>
            <a:r>
              <a:rPr lang="en-US" altLang="zh-CN" sz="2400">
                <a:latin typeface="Gill Sans MT"/>
              </a:rPr>
              <a:t>) {</a:t>
            </a:r>
          </a:p>
          <a:p>
            <a:pPr eaLnBrk="1" hangingPunct="1"/>
            <a:r>
              <a:rPr lang="en-US" altLang="zh-CN" sz="2400">
                <a:latin typeface="Gill Sans MT"/>
              </a:rPr>
              <a:t>  pointer q = p-&gt;next;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保存待删点地址</a:t>
            </a:r>
            <a:r>
              <a:rPr lang="en-US" altLang="zh-CN" sz="2400">
                <a:latin typeface="Gill Sans MT"/>
              </a:rPr>
              <a:t>		</a:t>
            </a:r>
          </a:p>
          <a:p>
            <a:pPr eaLnBrk="1" hangingPunct="1"/>
            <a:r>
              <a:rPr lang="en-US" altLang="zh-CN" sz="2400">
                <a:latin typeface="Gill Sans MT"/>
              </a:rPr>
              <a:t>  p-&gt;data = q-&gt;data;	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找待删点的直接前趋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Gill Sans MT"/>
              </a:rPr>
              <a:t>  </a:t>
            </a:r>
            <a:r>
              <a:rPr lang="en-US" altLang="zh-CN" sz="2400">
                <a:latin typeface="Gill Sans MT"/>
              </a:rPr>
              <a:t>p-&gt;next = q−&gt;next;</a:t>
            </a:r>
            <a:r>
              <a:rPr lang="en-US" altLang="zh-CN" sz="2400">
                <a:solidFill>
                  <a:srgbClr val="FF0000"/>
                </a:solidFill>
                <a:latin typeface="Gill Sans MT"/>
              </a:rPr>
              <a:t>	</a:t>
            </a:r>
            <a:r>
              <a:rPr lang="en-US" altLang="zh-CN" sz="2400">
                <a:latin typeface="Gill Sans MT"/>
              </a:rPr>
              <a:t>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保存待删点地址</a:t>
            </a:r>
          </a:p>
          <a:p>
            <a:pPr eaLnBrk="1" hangingPunct="1"/>
            <a:r>
              <a:rPr lang="zh-CN" altLang="en-US" sz="2400">
                <a:latin typeface="Gill Sans MT"/>
              </a:rPr>
              <a:t>  </a:t>
            </a:r>
            <a:r>
              <a:rPr lang="en-US" altLang="zh-CN" sz="2400">
                <a:solidFill>
                  <a:srgbClr val="FF0000"/>
                </a:solidFill>
                <a:latin typeface="Gill Sans MT"/>
              </a:rPr>
              <a:t>delete q;</a:t>
            </a:r>
            <a:r>
              <a:rPr lang="en-US" altLang="zh-CN" sz="2400">
                <a:latin typeface="Gill Sans MT"/>
              </a:rPr>
              <a:t>		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释放结点</a:t>
            </a:r>
          </a:p>
          <a:p>
            <a:pPr eaLnBrk="1" hangingPunct="1"/>
            <a:r>
              <a:rPr lang="en-US" altLang="zh-CN" sz="2400">
                <a:latin typeface="Gill Sans MT"/>
              </a:rPr>
              <a:t>}</a:t>
            </a:r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2311400" y="5375275"/>
          <a:ext cx="1008063" cy="576263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95738" y="5375275"/>
          <a:ext cx="1008062" cy="576263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40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stCxn id="160772" idx="3"/>
          </p:cNvCxnSpPr>
          <p:nvPr/>
        </p:nvCxnSpPr>
        <p:spPr>
          <a:xfrm>
            <a:off x="3319463" y="5664200"/>
            <a:ext cx="6762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60772" idx="1"/>
          </p:cNvCxnSpPr>
          <p:nvPr/>
        </p:nvCxnSpPr>
        <p:spPr>
          <a:xfrm>
            <a:off x="1630363" y="5664200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791" name="TextBox 10"/>
          <p:cNvSpPr txBox="1">
            <a:spLocks noChangeArrowheads="1"/>
          </p:cNvSpPr>
          <p:nvPr/>
        </p:nvSpPr>
        <p:spPr bwMode="auto">
          <a:xfrm>
            <a:off x="788988" y="5402263"/>
            <a:ext cx="904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5673725" y="5375275"/>
          <a:ext cx="1008063" cy="576263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50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∧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4"/>
          <p:cNvGraphicFramePr>
            <a:graphicFrameLocks noGrp="1"/>
          </p:cNvGraphicFramePr>
          <p:nvPr/>
        </p:nvGraphicFramePr>
        <p:xfrm>
          <a:off x="7308850" y="5375275"/>
          <a:ext cx="1008063" cy="576263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50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/>
                        <a:ea typeface="华文新魏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华文新魏" pitchFamily="2" charset="-122"/>
                        </a:rPr>
                        <a:t>∧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0808" name="AutoShape 42"/>
          <p:cNvCxnSpPr>
            <a:cxnSpLocks noChangeShapeType="1"/>
          </p:cNvCxnSpPr>
          <p:nvPr/>
        </p:nvCxnSpPr>
        <p:spPr bwMode="auto">
          <a:xfrm flipH="1">
            <a:off x="6156325" y="4875213"/>
            <a:ext cx="6350" cy="504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809" name="Text Box 43"/>
          <p:cNvSpPr txBox="1">
            <a:spLocks noChangeArrowheads="1"/>
          </p:cNvSpPr>
          <p:nvPr/>
        </p:nvSpPr>
        <p:spPr bwMode="auto">
          <a:xfrm>
            <a:off x="5940425" y="4295775"/>
            <a:ext cx="398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q</a:t>
            </a:r>
          </a:p>
        </p:txBody>
      </p:sp>
      <p:cxnSp>
        <p:nvCxnSpPr>
          <p:cNvPr id="160810" name="AutoShape 44"/>
          <p:cNvCxnSpPr>
            <a:cxnSpLocks noChangeShapeType="1"/>
          </p:cNvCxnSpPr>
          <p:nvPr/>
        </p:nvCxnSpPr>
        <p:spPr bwMode="auto">
          <a:xfrm flipH="1">
            <a:off x="4500563" y="4872038"/>
            <a:ext cx="6350" cy="504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811" name="Text Box 45"/>
          <p:cNvSpPr txBox="1">
            <a:spLocks noChangeArrowheads="1"/>
          </p:cNvSpPr>
          <p:nvPr/>
        </p:nvSpPr>
        <p:spPr bwMode="auto">
          <a:xfrm>
            <a:off x="4284663" y="4292600"/>
            <a:ext cx="398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p</a:t>
            </a:r>
          </a:p>
        </p:txBody>
      </p:sp>
      <p:cxnSp>
        <p:nvCxnSpPr>
          <p:cNvPr id="160812" name="AutoShape 46"/>
          <p:cNvCxnSpPr>
            <a:cxnSpLocks noChangeShapeType="1"/>
          </p:cNvCxnSpPr>
          <p:nvPr/>
        </p:nvCxnSpPr>
        <p:spPr bwMode="auto">
          <a:xfrm rot="16200000" flipH="1">
            <a:off x="6246019" y="4547394"/>
            <a:ext cx="1587" cy="2809875"/>
          </a:xfrm>
          <a:prstGeom prst="curvedConnector3">
            <a:avLst>
              <a:gd name="adj1" fmla="val 143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813" name="Text Box 47"/>
          <p:cNvSpPr txBox="1">
            <a:spLocks noChangeArrowheads="1"/>
          </p:cNvSpPr>
          <p:nvPr/>
        </p:nvSpPr>
        <p:spPr bwMode="auto">
          <a:xfrm>
            <a:off x="5580063" y="4941888"/>
            <a:ext cx="120491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000" b="1">
                <a:solidFill>
                  <a:srgbClr val="FF000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18774240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单链表上的运算</a:t>
            </a:r>
          </a:p>
        </p:txBody>
      </p:sp>
      <p:sp>
        <p:nvSpPr>
          <p:cNvPr id="161795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）销毁运算</a:t>
            </a:r>
          </a:p>
          <a:p>
            <a:pPr>
              <a:buFont typeface="Wingdings 3" pitchFamily="18" charset="2"/>
              <a:buNone/>
            </a:pPr>
            <a:r>
              <a:rPr lang="zh-CN" altLang="en-US"/>
              <a:t>    </a:t>
            </a:r>
            <a:r>
              <a:rPr lang="en-US" altLang="zh-CN"/>
              <a:t>destroy(L)</a:t>
            </a:r>
            <a:r>
              <a:rPr lang="zh-CN" altLang="en-US"/>
              <a:t>，释放链表所有结点的空间</a:t>
            </a:r>
          </a:p>
          <a:p>
            <a:pPr>
              <a:buFont typeface="Wingdings 3" pitchFamily="18" charset="2"/>
              <a:buNone/>
            </a:pPr>
            <a:endParaRPr lang="zh-CN" altLang="en-US"/>
          </a:p>
          <a:p>
            <a:pPr>
              <a:buFont typeface="Wingdings 3" pitchFamily="18" charset="2"/>
              <a:buNone/>
            </a:pPr>
            <a:r>
              <a:rPr lang="zh-CN" altLang="en-US"/>
              <a:t>实现思路：从头结点开始，逐个结点循环执行</a:t>
            </a:r>
            <a:r>
              <a:rPr lang="en-US" altLang="zh-CN"/>
              <a:t>delete</a:t>
            </a:r>
          </a:p>
          <a:p>
            <a:pPr>
              <a:buFont typeface="Wingdings 3" pitchFamily="18" charset="2"/>
              <a:buNone/>
            </a:pPr>
            <a:endParaRPr lang="zh-CN" altLang="en-US"/>
          </a:p>
        </p:txBody>
      </p:sp>
      <p:sp>
        <p:nvSpPr>
          <p:cNvPr id="161796" name="矩形 3"/>
          <p:cNvSpPr>
            <a:spLocks noChangeArrowheads="1"/>
          </p:cNvSpPr>
          <p:nvPr/>
        </p:nvSpPr>
        <p:spPr bwMode="auto">
          <a:xfrm>
            <a:off x="539750" y="3213100"/>
            <a:ext cx="8064500" cy="338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Gill Sans MT"/>
              </a:rPr>
              <a:t>void destroy(lklist head) { //</a:t>
            </a:r>
            <a:r>
              <a:rPr lang="zh-CN" altLang="en-US" sz="2400">
                <a:latin typeface="Gill Sans MT"/>
              </a:rPr>
              <a:t>删除所有结点</a:t>
            </a:r>
          </a:p>
          <a:p>
            <a:pPr eaLnBrk="1" hangingPunct="1"/>
            <a:r>
              <a:rPr lang="zh-CN" altLang="en-US" sz="2400">
                <a:latin typeface="Gill Sans MT"/>
              </a:rPr>
              <a:t>  </a:t>
            </a:r>
            <a:r>
              <a:rPr lang="en-US" altLang="zh-CN" sz="2400">
                <a:latin typeface="Gill Sans MT"/>
              </a:rPr>
              <a:t>pointer p,q;	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//p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指向待释放的结点；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q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指向其后继</a:t>
            </a:r>
          </a:p>
          <a:p>
            <a:pPr eaLnBrk="1" hangingPunct="1"/>
            <a:r>
              <a:rPr lang="en-US" altLang="zh-CN" sz="2400">
                <a:latin typeface="Gill Sans MT"/>
              </a:rPr>
              <a:t>  p = head;	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从头结点开始</a:t>
            </a:r>
          </a:p>
          <a:p>
            <a:pPr eaLnBrk="1" hangingPunct="1"/>
            <a:r>
              <a:rPr lang="en-US" altLang="zh-CN" sz="2400">
                <a:latin typeface="Gill Sans MT"/>
              </a:rPr>
              <a:t>  </a:t>
            </a:r>
            <a:r>
              <a:rPr lang="en-US" altLang="zh-CN" sz="2400">
                <a:solidFill>
                  <a:srgbClr val="FF0000"/>
                </a:solidFill>
                <a:latin typeface="Gill Sans MT"/>
              </a:rPr>
              <a:t>while(p != NULL) {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一直删除到链表尾部</a:t>
            </a:r>
          </a:p>
          <a:p>
            <a:pPr eaLnBrk="1" hangingPunct="1"/>
            <a:r>
              <a:rPr lang="en-US" altLang="zh-CN" sz="2400">
                <a:latin typeface="Gill Sans MT"/>
              </a:rPr>
              <a:t>    </a:t>
            </a:r>
            <a:r>
              <a:rPr lang="en-US" altLang="zh-CN" sz="2400">
                <a:solidFill>
                  <a:srgbClr val="FF0000"/>
                </a:solidFill>
                <a:latin typeface="Gill Sans MT"/>
              </a:rPr>
              <a:t>q = p-&gt;next;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保存待删点后继</a:t>
            </a:r>
          </a:p>
          <a:p>
            <a:pPr eaLnBrk="1" hangingPunct="1"/>
            <a:r>
              <a:rPr lang="zh-CN" altLang="en-US" sz="2400">
                <a:latin typeface="Gill Sans MT"/>
              </a:rPr>
              <a:t>    </a:t>
            </a:r>
            <a:r>
              <a:rPr lang="en-US" altLang="zh-CN" sz="2400">
                <a:solidFill>
                  <a:srgbClr val="FF0000"/>
                </a:solidFill>
                <a:latin typeface="Gill Sans MT"/>
              </a:rPr>
              <a:t>delete p;</a:t>
            </a:r>
            <a:r>
              <a:rPr lang="en-US" altLang="zh-CN" sz="2400">
                <a:latin typeface="Gill Sans MT"/>
              </a:rPr>
              <a:t>        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释放空间</a:t>
            </a:r>
          </a:p>
          <a:p>
            <a:pPr eaLnBrk="1" hangingPunct="1"/>
            <a:r>
              <a:rPr lang="zh-CN" altLang="en-US" sz="2400">
                <a:latin typeface="Gill Sans MT"/>
              </a:rPr>
              <a:t>    </a:t>
            </a:r>
            <a:r>
              <a:rPr lang="en-US" altLang="zh-CN" sz="2400">
                <a:solidFill>
                  <a:srgbClr val="FF0000"/>
                </a:solidFill>
                <a:latin typeface="Gill Sans MT"/>
              </a:rPr>
              <a:t>p = q;		</a:t>
            </a:r>
            <a:r>
              <a:rPr lang="en-US" altLang="zh-CN" sz="2400">
                <a:solidFill>
                  <a:srgbClr val="008000"/>
                </a:solidFill>
                <a:latin typeface="Gill Sans MT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Gill Sans MT"/>
              </a:rPr>
              <a:t>准备删除下一个结点</a:t>
            </a:r>
          </a:p>
          <a:p>
            <a:pPr eaLnBrk="1" hangingPunct="1"/>
            <a:r>
              <a:rPr lang="en-US" altLang="zh-CN" sz="2400">
                <a:latin typeface="Gill Sans MT"/>
              </a:rPr>
              <a:t>  }</a:t>
            </a:r>
          </a:p>
          <a:p>
            <a:pPr eaLnBrk="1" hangingPunct="1"/>
            <a:r>
              <a:rPr lang="en-US" altLang="zh-CN" sz="2400">
                <a:latin typeface="Gill Sans M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56983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单链表小结</a:t>
            </a:r>
          </a:p>
        </p:txBody>
      </p:sp>
      <p:sp>
        <p:nvSpPr>
          <p:cNvPr id="16281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r>
              <a:rPr lang="zh-CN" altLang="en-US"/>
              <a:t>每个结点</a:t>
            </a:r>
            <a:r>
              <a:rPr lang="zh-CN" altLang="en-US">
                <a:solidFill>
                  <a:srgbClr val="FF0000"/>
                </a:solidFill>
              </a:rPr>
              <a:t>只有一个</a:t>
            </a:r>
            <a:r>
              <a:rPr lang="zh-CN" altLang="en-US"/>
              <a:t>用于</a:t>
            </a:r>
            <a:r>
              <a:rPr lang="zh-CN" altLang="en-US">
                <a:solidFill>
                  <a:srgbClr val="FF0000"/>
                </a:solidFill>
              </a:rPr>
              <a:t>记录后继结点</a:t>
            </a:r>
            <a:r>
              <a:rPr lang="zh-CN" altLang="en-US"/>
              <a:t>的指针域的链表</a:t>
            </a:r>
          </a:p>
          <a:p>
            <a:r>
              <a:rPr lang="zh-CN" altLang="en-US"/>
              <a:t>逻辑结构：线性结构</a:t>
            </a:r>
          </a:p>
          <a:p>
            <a:r>
              <a:rPr lang="zh-CN" altLang="en-US"/>
              <a:t>存储结构：</a:t>
            </a:r>
          </a:p>
          <a:p>
            <a:pPr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）内容存放于各结点</a:t>
            </a:r>
            <a:r>
              <a:rPr lang="zh-CN" altLang="en-US">
                <a:solidFill>
                  <a:srgbClr val="FF0000"/>
                </a:solidFill>
              </a:rPr>
              <a:t>数据域</a:t>
            </a:r>
            <a:r>
              <a:rPr lang="zh-CN" altLang="en-US"/>
              <a:t>中</a:t>
            </a:r>
          </a:p>
          <a:p>
            <a:pPr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）结点关系通过各结点</a:t>
            </a:r>
            <a:r>
              <a:rPr lang="zh-CN" altLang="en-US">
                <a:solidFill>
                  <a:srgbClr val="FF0000"/>
                </a:solidFill>
              </a:rPr>
              <a:t>指针域</a:t>
            </a:r>
            <a:r>
              <a:rPr lang="zh-CN" altLang="en-US"/>
              <a:t>体现（各结点所在内存地址不连续）</a:t>
            </a:r>
          </a:p>
          <a:p>
            <a:r>
              <a:rPr lang="zh-CN" altLang="en-US"/>
              <a:t>运算：</a:t>
            </a:r>
          </a:p>
          <a:p>
            <a:pPr>
              <a:buFont typeface="Wingdings 3" pitchFamily="18" charset="2"/>
              <a:buNone/>
            </a:pPr>
            <a:r>
              <a:rPr lang="en-US" altLang="zh-CN"/>
              <a:t>  </a:t>
            </a:r>
            <a:r>
              <a:rPr lang="zh-CN" altLang="en-US">
                <a:solidFill>
                  <a:srgbClr val="FF0000"/>
                </a:solidFill>
              </a:rPr>
              <a:t>建表</a:t>
            </a:r>
            <a:r>
              <a:rPr lang="zh-CN" altLang="en-US"/>
              <a:t>、初始化、求表长、</a:t>
            </a:r>
            <a:r>
              <a:rPr lang="zh-CN" altLang="en-US">
                <a:solidFill>
                  <a:srgbClr val="FF0000"/>
                </a:solidFill>
              </a:rPr>
              <a:t>查找</a:t>
            </a:r>
            <a:r>
              <a:rPr lang="zh-CN" altLang="en-US"/>
              <a:t>（按序号，按值）、</a:t>
            </a:r>
            <a:r>
              <a:rPr lang="zh-CN" altLang="en-US">
                <a:solidFill>
                  <a:srgbClr val="FF0000"/>
                </a:solidFill>
              </a:rPr>
              <a:t>插入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删除</a:t>
            </a:r>
            <a:r>
              <a:rPr lang="zh-CN" altLang="en-US"/>
              <a:t>、销毁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9263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单链表小结</a:t>
            </a:r>
          </a:p>
        </p:txBody>
      </p:sp>
      <p:sp>
        <p:nvSpPr>
          <p:cNvPr id="163843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r>
              <a:rPr lang="zh-CN" altLang="en-US"/>
              <a:t>优点：</a:t>
            </a:r>
          </a:p>
          <a:p>
            <a:pPr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）动态分配内存，节省空间</a:t>
            </a:r>
          </a:p>
          <a:p>
            <a:pPr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）插入、删除不用移动数据，实现简单</a:t>
            </a:r>
          </a:p>
          <a:p>
            <a:pPr>
              <a:buFont typeface="Wingdings 3" pitchFamily="18" charset="2"/>
              <a:buNone/>
            </a:pPr>
            <a:endParaRPr lang="zh-CN" altLang="en-US"/>
          </a:p>
          <a:p>
            <a:r>
              <a:rPr lang="zh-CN" altLang="en-US"/>
              <a:t>缺点：</a:t>
            </a:r>
          </a:p>
          <a:p>
            <a:pPr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）后继容易获得，前趋较难获得</a:t>
            </a:r>
          </a:p>
          <a:p>
            <a:pPr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solidFill>
                  <a:srgbClr val="FF0000"/>
                </a:solidFill>
              </a:rPr>
              <a:t>不能实现随机存取</a:t>
            </a:r>
          </a:p>
        </p:txBody>
      </p:sp>
    </p:spTree>
    <p:extLst>
      <p:ext uri="{BB962C8B-B14F-4D97-AF65-F5344CB8AC3E}">
        <p14:creationId xmlns:p14="http://schemas.microsoft.com/office/powerpoint/2010/main" val="27972053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4E159-5808-476E-842C-E4C74BE5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7359A-B08B-4060-A0CB-1BAB40484C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）链表</a:t>
            </a:r>
            <a:r>
              <a:rPr lang="zh-CN" altLang="en-US" dirty="0">
                <a:solidFill>
                  <a:srgbClr val="FF0000"/>
                </a:solidFill>
              </a:rPr>
              <a:t>不</a:t>
            </a:r>
            <a:r>
              <a:rPr lang="zh-CN" altLang="en-US" dirty="0"/>
              <a:t>具有的特点是（    ） </a:t>
            </a:r>
          </a:p>
          <a:p>
            <a:pPr marL="0" indent="0">
              <a:buNone/>
            </a:pPr>
            <a:r>
              <a:rPr lang="en-US" altLang="zh-CN" dirty="0"/>
              <a:t>    A</a:t>
            </a:r>
            <a:r>
              <a:rPr lang="zh-CN" altLang="en-US" dirty="0"/>
              <a:t>．插入、删除不需要移动元素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B</a:t>
            </a:r>
            <a:r>
              <a:rPr lang="zh-CN" altLang="en-US" dirty="0"/>
              <a:t>．可随机访问任一元素 </a:t>
            </a:r>
          </a:p>
          <a:p>
            <a:pPr marL="0" indent="0">
              <a:buNone/>
            </a:pPr>
            <a:r>
              <a:rPr lang="en-US" altLang="zh-CN" dirty="0"/>
              <a:t>    C</a:t>
            </a:r>
            <a:r>
              <a:rPr lang="zh-CN" altLang="en-US" dirty="0"/>
              <a:t>．不必事先估计存储空间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D</a:t>
            </a:r>
            <a:r>
              <a:rPr lang="zh-CN" altLang="en-US" dirty="0"/>
              <a:t>．所需空间与线性长度成正比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）在单链表中，增加一个头节点的目的是为了（    ）。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A. </a:t>
            </a:r>
            <a:r>
              <a:rPr lang="zh-CN" altLang="en-US" dirty="0"/>
              <a:t>使单链表至少有一个节点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B. </a:t>
            </a:r>
            <a:r>
              <a:rPr lang="zh-CN" altLang="en-US" dirty="0"/>
              <a:t>标识链表中重要节点的位置      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C. </a:t>
            </a:r>
            <a:r>
              <a:rPr lang="zh-CN" altLang="en-US" dirty="0"/>
              <a:t>方便运算的实现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D. </a:t>
            </a:r>
            <a:r>
              <a:rPr lang="zh-CN" altLang="en-US" dirty="0"/>
              <a:t>说明单链表是线性表的链式存储结构</a:t>
            </a:r>
          </a:p>
        </p:txBody>
      </p:sp>
    </p:spTree>
    <p:extLst>
      <p:ext uri="{BB962C8B-B14F-4D97-AF65-F5344CB8AC3E}">
        <p14:creationId xmlns:p14="http://schemas.microsoft.com/office/powerpoint/2010/main" val="21926861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4E159-5808-476E-842C-E4C74BE5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7359A-B08B-4060-A0CB-1BAB40484C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）在一个长度为</a:t>
            </a:r>
            <a:r>
              <a:rPr lang="en-US" altLang="zh-CN" dirty="0"/>
              <a:t>n(n&gt;1)</a:t>
            </a:r>
            <a:r>
              <a:rPr lang="zh-CN" altLang="en-US" dirty="0"/>
              <a:t>的带头结点的单链表</a:t>
            </a:r>
            <a:r>
              <a:rPr lang="en-US" altLang="zh-CN" dirty="0"/>
              <a:t>h</a:t>
            </a:r>
            <a:r>
              <a:rPr lang="zh-CN" altLang="en-US" dirty="0"/>
              <a:t>上，另设有尾指针</a:t>
            </a:r>
            <a:r>
              <a:rPr lang="en-US" altLang="zh-CN" dirty="0"/>
              <a:t>r</a:t>
            </a:r>
            <a:r>
              <a:rPr lang="zh-CN" altLang="en-US" dirty="0"/>
              <a:t>（指向尾节点），执行（    ）操作与链表的长度有关。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A. </a:t>
            </a:r>
            <a:r>
              <a:rPr lang="zh-CN" altLang="en-US" dirty="0"/>
              <a:t>删除单链表中的第一个元素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B. </a:t>
            </a:r>
            <a:r>
              <a:rPr lang="zh-CN" altLang="en-US" dirty="0"/>
              <a:t>删除单链表中的尾节点      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C. </a:t>
            </a:r>
            <a:r>
              <a:rPr lang="zh-CN" altLang="en-US" dirty="0"/>
              <a:t>在单链表第一个元素前插入一个新节点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D. </a:t>
            </a:r>
            <a:r>
              <a:rPr lang="zh-CN" altLang="en-US" dirty="0"/>
              <a:t>在单链表最后一个元素后插入一个新节点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）线性表（ </a:t>
            </a:r>
            <a:r>
              <a:rPr lang="en-US" altLang="zh-CN" dirty="0"/>
              <a:t>a1,a2,…,an</a:t>
            </a:r>
            <a:r>
              <a:rPr lang="zh-CN" altLang="en-US" dirty="0"/>
              <a:t>）以链接方式存储时，访问其中元素的时间复杂性为（    ）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．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zh-CN" altLang="en-US" dirty="0"/>
              <a:t>）      </a:t>
            </a:r>
            <a:r>
              <a:rPr lang="en-US" altLang="zh-CN" dirty="0"/>
              <a:t>B</a:t>
            </a:r>
            <a:r>
              <a:rPr lang="zh-CN" altLang="en-US" dirty="0"/>
              <a:t>．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     </a:t>
            </a:r>
            <a:r>
              <a:rPr lang="en-US" altLang="zh-CN" dirty="0"/>
              <a:t>C</a:t>
            </a:r>
            <a:r>
              <a:rPr lang="zh-CN" altLang="en-US" dirty="0"/>
              <a:t>．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      </a:t>
            </a:r>
            <a:r>
              <a:rPr lang="en-US" altLang="zh-CN" dirty="0"/>
              <a:t>D</a:t>
            </a:r>
            <a:r>
              <a:rPr lang="zh-CN" altLang="en-US" dirty="0"/>
              <a:t>．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48690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4E159-5808-476E-842C-E4C74BE5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7359A-B08B-4060-A0CB-1BAB40484C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）链接存储的特点是利用</a:t>
            </a:r>
            <a:r>
              <a:rPr lang="en-US" altLang="zh-CN" dirty="0"/>
              <a:t>________</a:t>
            </a:r>
            <a:r>
              <a:rPr lang="zh-CN" altLang="en-US" dirty="0"/>
              <a:t>来表示数据元素之间的逻辑关系。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）设单链表的结点结构为</a:t>
            </a:r>
            <a:r>
              <a:rPr lang="en-US" altLang="zh-CN" dirty="0"/>
              <a:t>(</a:t>
            </a:r>
            <a:r>
              <a:rPr lang="en-US" altLang="zh-CN" dirty="0" err="1"/>
              <a:t>data,next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next</a:t>
            </a:r>
            <a:r>
              <a:rPr lang="zh-CN" altLang="en-US" dirty="0"/>
              <a:t>为指针域，已知指针</a:t>
            </a:r>
            <a:r>
              <a:rPr lang="en-US" altLang="zh-CN" dirty="0"/>
              <a:t>px</a:t>
            </a:r>
            <a:r>
              <a:rPr lang="zh-CN" altLang="en-US" dirty="0"/>
              <a:t>指向单链表中</a:t>
            </a:r>
            <a:r>
              <a:rPr lang="en-US" altLang="zh-CN" dirty="0"/>
              <a:t>data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的结点，指针</a:t>
            </a:r>
            <a:r>
              <a:rPr lang="en-US" altLang="zh-CN" dirty="0" err="1"/>
              <a:t>py</a:t>
            </a:r>
            <a:r>
              <a:rPr lang="zh-CN" altLang="en-US" dirty="0"/>
              <a:t>指向</a:t>
            </a:r>
            <a:r>
              <a:rPr lang="en-US" altLang="zh-CN" dirty="0"/>
              <a:t>data</a:t>
            </a:r>
            <a:r>
              <a:rPr lang="zh-CN" altLang="en-US" dirty="0"/>
              <a:t>为</a:t>
            </a:r>
            <a:r>
              <a:rPr lang="en-US" altLang="zh-CN" dirty="0"/>
              <a:t>y</a:t>
            </a:r>
            <a:r>
              <a:rPr lang="zh-CN" altLang="en-US" dirty="0"/>
              <a:t>的新结点 </a:t>
            </a:r>
            <a:r>
              <a:rPr lang="en-US" altLang="zh-CN" dirty="0"/>
              <a:t>, </a:t>
            </a:r>
            <a:r>
              <a:rPr lang="zh-CN" altLang="en-US" dirty="0"/>
              <a:t>若将结点</a:t>
            </a:r>
            <a:r>
              <a:rPr lang="en-US" altLang="zh-CN" dirty="0"/>
              <a:t>y</a:t>
            </a:r>
            <a:r>
              <a:rPr lang="zh-CN" altLang="en-US" dirty="0"/>
              <a:t>插入结点</a:t>
            </a:r>
            <a:r>
              <a:rPr lang="en-US" altLang="zh-CN" dirty="0"/>
              <a:t>x</a:t>
            </a:r>
            <a:r>
              <a:rPr lang="zh-CN" altLang="en-US" dirty="0">
                <a:solidFill>
                  <a:srgbClr val="FF0000"/>
                </a:solidFill>
              </a:rPr>
              <a:t>之后</a:t>
            </a:r>
            <a:r>
              <a:rPr lang="zh-CN" altLang="en-US" dirty="0"/>
              <a:t>，则需要执行的语句为</a:t>
            </a:r>
            <a:r>
              <a:rPr lang="en-US" altLang="zh-CN" dirty="0"/>
              <a:t>:_______</a:t>
            </a:r>
            <a:r>
              <a:rPr lang="zh-CN" altLang="en-US" dirty="0"/>
              <a:t>； </a:t>
            </a:r>
            <a:r>
              <a:rPr lang="en-US" altLang="zh-CN" dirty="0"/>
              <a:t>______;</a:t>
            </a:r>
            <a:r>
              <a:rPr lang="zh-CN" altLang="en-US" dirty="0"/>
              <a:t>（两个语句）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）对于一个具有</a:t>
            </a:r>
            <a:r>
              <a:rPr lang="en-US" altLang="zh-CN" dirty="0"/>
              <a:t>n</a:t>
            </a:r>
            <a:r>
              <a:rPr lang="zh-CN" altLang="en-US" dirty="0"/>
              <a:t>个结点的单链表，在已知的结点*</a:t>
            </a:r>
            <a:r>
              <a:rPr lang="en-US" altLang="zh-CN" dirty="0"/>
              <a:t>p</a:t>
            </a:r>
            <a:r>
              <a:rPr lang="zh-CN" altLang="en-US" dirty="0"/>
              <a:t>后插入一个新结点的时间复杂度为</a:t>
            </a:r>
            <a:r>
              <a:rPr lang="en-US" altLang="zh-CN" dirty="0"/>
              <a:t>________</a:t>
            </a:r>
            <a:r>
              <a:rPr lang="zh-CN" altLang="en-US" dirty="0"/>
              <a:t>（用</a:t>
            </a:r>
            <a:r>
              <a:rPr lang="en-US" altLang="zh-CN" dirty="0"/>
              <a:t>O</a:t>
            </a:r>
            <a:r>
              <a:rPr lang="zh-CN" altLang="en-US" dirty="0"/>
              <a:t>表示）</a:t>
            </a:r>
            <a:r>
              <a:rPr lang="en-US" altLang="zh-CN" dirty="0"/>
              <a:t>,</a:t>
            </a:r>
            <a:r>
              <a:rPr lang="zh-CN" altLang="en-US" dirty="0"/>
              <a:t>在给定值为</a:t>
            </a:r>
            <a:r>
              <a:rPr lang="en-US" altLang="zh-CN" dirty="0"/>
              <a:t>x</a:t>
            </a:r>
            <a:r>
              <a:rPr lang="zh-CN" altLang="en-US" dirty="0"/>
              <a:t>的结点后插入一个新结点的时间复杂度为</a:t>
            </a:r>
            <a:r>
              <a:rPr lang="en-US" altLang="zh-CN" dirty="0"/>
              <a:t>______</a:t>
            </a:r>
            <a:r>
              <a:rPr lang="zh-CN" altLang="en-US" dirty="0"/>
              <a:t>（用</a:t>
            </a:r>
            <a:r>
              <a:rPr lang="en-US" altLang="zh-CN" dirty="0"/>
              <a:t>O</a:t>
            </a:r>
            <a:r>
              <a:rPr lang="zh-CN" altLang="en-US" dirty="0"/>
              <a:t>表示）。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91571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4E159-5808-476E-842C-E4C74BE5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7359A-B08B-4060-A0CB-1BAB40484C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）已知指针</a:t>
            </a:r>
            <a:r>
              <a:rPr lang="en-US" altLang="zh-CN" dirty="0"/>
              <a:t>p</a:t>
            </a:r>
            <a:r>
              <a:rPr lang="zh-CN" altLang="en-US" dirty="0"/>
              <a:t>指向单链表</a:t>
            </a:r>
            <a:r>
              <a:rPr lang="en-US" altLang="zh-CN" dirty="0"/>
              <a:t>L</a:t>
            </a:r>
            <a:r>
              <a:rPr lang="zh-CN" altLang="en-US" dirty="0"/>
              <a:t>中的某结点，则删除其后继结点的语句是：</a:t>
            </a:r>
            <a:r>
              <a:rPr lang="en-US" altLang="zh-CN" dirty="0"/>
              <a:t>________</a:t>
            </a:r>
            <a:r>
              <a:rPr lang="zh-CN" altLang="en-US" dirty="0"/>
              <a:t>；</a:t>
            </a:r>
            <a:r>
              <a:rPr lang="zh-CN" altLang="en-US" u="sng" dirty="0"/>
              <a:t>                </a:t>
            </a:r>
            <a:r>
              <a:rPr lang="zh-CN" altLang="en-US" dirty="0"/>
              <a:t>；</a:t>
            </a:r>
            <a:r>
              <a:rPr lang="zh-CN" altLang="en-US" u="sng" dirty="0"/>
              <a:t>              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）在单链表</a:t>
            </a:r>
            <a:r>
              <a:rPr lang="en-US" altLang="zh-CN" dirty="0"/>
              <a:t>L</a:t>
            </a:r>
            <a:r>
              <a:rPr lang="zh-CN" altLang="en-US" dirty="0"/>
              <a:t>中，指针</a:t>
            </a:r>
            <a:r>
              <a:rPr lang="en-US" altLang="zh-CN" dirty="0"/>
              <a:t>p</a:t>
            </a:r>
            <a:r>
              <a:rPr lang="zh-CN" altLang="en-US" dirty="0"/>
              <a:t>所指结点有后继结点的条件是：</a:t>
            </a:r>
            <a:r>
              <a:rPr lang="en-US" altLang="zh-CN" u="sng" dirty="0"/>
              <a:t>                 </a:t>
            </a:r>
            <a:r>
              <a:rPr lang="zh-CN" altLang="en-US" dirty="0"/>
              <a:t>（用语句来表示）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）说明在线性表的链式存储结构中，头指针与头结点之间的根本区别；头结点与首元结点的关系。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709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 </a:t>
            </a:r>
            <a:r>
              <a:rPr lang="zh-CN" altLang="en-US"/>
              <a:t>单链表</a:t>
            </a:r>
          </a:p>
        </p:txBody>
      </p:sp>
      <p:sp>
        <p:nvSpPr>
          <p:cNvPr id="93187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/>
              <a:t>最常见的链表，其结点只有一个指针域，用于指向后继结点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752725" y="2949575"/>
          <a:ext cx="1008063" cy="5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556125" y="2949575"/>
          <a:ext cx="1008063" cy="5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394450" y="2949575"/>
          <a:ext cx="1008063" cy="5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3760788" y="3238500"/>
            <a:ext cx="7953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5564188" y="3238500"/>
            <a:ext cx="8302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</p:cNvCxnSpPr>
          <p:nvPr/>
        </p:nvCxnSpPr>
        <p:spPr>
          <a:xfrm>
            <a:off x="7402513" y="3238500"/>
            <a:ext cx="6635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4" idx="1"/>
          </p:cNvCxnSpPr>
          <p:nvPr/>
        </p:nvCxnSpPr>
        <p:spPr>
          <a:xfrm>
            <a:off x="2071688" y="3238500"/>
            <a:ext cx="681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16" name="TextBox 10"/>
          <p:cNvSpPr txBox="1">
            <a:spLocks noChangeArrowheads="1"/>
          </p:cNvSpPr>
          <p:nvPr/>
        </p:nvSpPr>
        <p:spPr bwMode="auto">
          <a:xfrm>
            <a:off x="1230313" y="2976563"/>
            <a:ext cx="912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sp>
        <p:nvSpPr>
          <p:cNvPr id="93217" name="TextBox 11"/>
          <p:cNvSpPr txBox="1">
            <a:spLocks noChangeArrowheads="1"/>
          </p:cNvSpPr>
          <p:nvPr/>
        </p:nvSpPr>
        <p:spPr bwMode="auto">
          <a:xfrm>
            <a:off x="8066088" y="2976563"/>
            <a:ext cx="682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……</a:t>
            </a:r>
            <a:endParaRPr lang="zh-CN" altLang="en-US" sz="280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925888" y="4533900"/>
          <a:ext cx="2301876" cy="93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6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next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 flipH="1">
            <a:off x="3919538" y="3500438"/>
            <a:ext cx="627062" cy="10287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554663" y="3500438"/>
            <a:ext cx="657225" cy="105727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28" name="TextBox 26"/>
          <p:cNvSpPr txBox="1">
            <a:spLocks noChangeArrowheads="1"/>
          </p:cNvSpPr>
          <p:nvPr/>
        </p:nvSpPr>
        <p:spPr bwMode="auto">
          <a:xfrm>
            <a:off x="2800350" y="2492375"/>
            <a:ext cx="915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1000</a:t>
            </a:r>
            <a:endParaRPr lang="zh-CN" altLang="en-US" sz="2800"/>
          </a:p>
        </p:txBody>
      </p:sp>
      <p:sp>
        <p:nvSpPr>
          <p:cNvPr id="93229" name="TextBox 28"/>
          <p:cNvSpPr txBox="1">
            <a:spLocks noChangeArrowheads="1"/>
          </p:cNvSpPr>
          <p:nvPr/>
        </p:nvSpPr>
        <p:spPr bwMode="auto">
          <a:xfrm>
            <a:off x="4598988" y="2492375"/>
            <a:ext cx="915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1350</a:t>
            </a:r>
            <a:endParaRPr lang="zh-CN" altLang="en-US" sz="2800"/>
          </a:p>
        </p:txBody>
      </p:sp>
      <p:sp>
        <p:nvSpPr>
          <p:cNvPr id="93230" name="TextBox 29"/>
          <p:cNvSpPr txBox="1">
            <a:spLocks noChangeArrowheads="1"/>
          </p:cNvSpPr>
          <p:nvPr/>
        </p:nvSpPr>
        <p:spPr bwMode="auto">
          <a:xfrm>
            <a:off x="6426200" y="2492375"/>
            <a:ext cx="915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1230</a:t>
            </a:r>
            <a:endParaRPr lang="zh-CN" altLang="en-US" sz="2800"/>
          </a:p>
        </p:txBody>
      </p:sp>
      <p:sp>
        <p:nvSpPr>
          <p:cNvPr id="31" name="椭圆 30"/>
          <p:cNvSpPr/>
          <p:nvPr/>
        </p:nvSpPr>
        <p:spPr>
          <a:xfrm>
            <a:off x="6086475" y="2492375"/>
            <a:ext cx="1647825" cy="13938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3" name="曲线连接符 32"/>
          <p:cNvCxnSpPr>
            <a:stCxn id="17" idx="3"/>
            <a:endCxn id="31" idx="4"/>
          </p:cNvCxnSpPr>
          <p:nvPr/>
        </p:nvCxnSpPr>
        <p:spPr>
          <a:xfrm flipV="1">
            <a:off x="6227764" y="3886200"/>
            <a:ext cx="682624" cy="1116012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标注 34"/>
          <p:cNvSpPr/>
          <p:nvPr/>
        </p:nvSpPr>
        <p:spPr>
          <a:xfrm>
            <a:off x="107950" y="3886200"/>
            <a:ext cx="3532188" cy="1630363"/>
          </a:xfrm>
          <a:prstGeom prst="wedgeRoundRectCallout">
            <a:avLst>
              <a:gd name="adj1" fmla="val -4675"/>
              <a:gd name="adj2" fmla="val -78595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头指针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指向单链表的首结点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单链表的入口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作为单链表名称</a:t>
            </a:r>
          </a:p>
        </p:txBody>
      </p:sp>
      <p:sp>
        <p:nvSpPr>
          <p:cNvPr id="93234" name="TextBox 36"/>
          <p:cNvSpPr txBox="1">
            <a:spLocks noChangeArrowheads="1"/>
          </p:cNvSpPr>
          <p:nvPr/>
        </p:nvSpPr>
        <p:spPr bwMode="auto">
          <a:xfrm>
            <a:off x="4673600" y="551656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结点</a:t>
            </a:r>
          </a:p>
        </p:txBody>
      </p:sp>
      <p:sp>
        <p:nvSpPr>
          <p:cNvPr id="93235" name="TextBox 1"/>
          <p:cNvSpPr txBox="1">
            <a:spLocks noChangeArrowheads="1"/>
          </p:cNvSpPr>
          <p:nvPr/>
        </p:nvSpPr>
        <p:spPr bwMode="auto">
          <a:xfrm>
            <a:off x="1890713" y="5991225"/>
            <a:ext cx="332581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空表时，</a:t>
            </a:r>
            <a:r>
              <a:rPr lang="en-US" altLang="zh-CN" sz="2800" b="1">
                <a:solidFill>
                  <a:srgbClr val="FF0000"/>
                </a:solidFill>
              </a:rPr>
              <a:t>head=NULL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93236" name="TextBox 10"/>
          <p:cNvSpPr txBox="1">
            <a:spLocks noChangeArrowheads="1"/>
          </p:cNvSpPr>
          <p:nvPr/>
        </p:nvSpPr>
        <p:spPr bwMode="auto">
          <a:xfrm>
            <a:off x="5599113" y="5961063"/>
            <a:ext cx="912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448425" y="6199188"/>
            <a:ext cx="6810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8" name="TextBox 10"/>
          <p:cNvSpPr txBox="1">
            <a:spLocks noChangeArrowheads="1"/>
          </p:cNvSpPr>
          <p:nvPr/>
        </p:nvSpPr>
        <p:spPr bwMode="auto">
          <a:xfrm>
            <a:off x="7223125" y="5961063"/>
            <a:ext cx="9493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NULL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908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93234" grpId="0"/>
      <p:bldP spid="93235" grpId="0" animBg="1"/>
      <p:bldP spid="93236" grpId="0"/>
      <p:bldP spid="9323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4E159-5808-476E-842C-E4C74BE5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7359A-B08B-4060-A0CB-1BAB40484C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11</a:t>
            </a:r>
            <a:r>
              <a:rPr lang="zh-CN" altLang="en-US" dirty="0"/>
              <a:t>）线性表有两种存储结构：一是顺序表，二是链表。试问：</a:t>
            </a:r>
          </a:p>
          <a:p>
            <a:pPr marL="0" indent="0">
              <a:buNone/>
            </a:pPr>
            <a:r>
              <a:rPr lang="en-US" altLang="zh-CN" dirty="0"/>
              <a:t>   1</a:t>
            </a:r>
            <a:r>
              <a:rPr lang="zh-CN" altLang="en-US" dirty="0"/>
              <a:t>）如果有 </a:t>
            </a:r>
            <a:r>
              <a:rPr lang="en-US" altLang="zh-CN" dirty="0"/>
              <a:t>n</a:t>
            </a:r>
            <a:r>
              <a:rPr lang="zh-CN" altLang="en-US" dirty="0"/>
              <a:t>个线性表同时并存，并且在处理过程中各表的长度会动态变化，线性表的总数也会自动地改变。在此情况下，应选用哪种存储结构？ 为什么？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2</a:t>
            </a:r>
            <a:r>
              <a:rPr lang="zh-CN" altLang="en-US" dirty="0"/>
              <a:t>）若线性表的总数基本稳定，且很少进行插入和删除，但要求以最快的速度存取线性表中的元素，那么应采用哪种存储结构？为什么？ 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99206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4E159-5808-476E-842C-E4C74BE5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7359A-B08B-4060-A0CB-1BAB40484C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12</a:t>
            </a:r>
            <a:r>
              <a:rPr lang="zh-CN" altLang="en-US" dirty="0"/>
              <a:t>）设计程序删除单链表中奇数号元素，并分析程序的渐近时间复杂度</a:t>
            </a:r>
          </a:p>
          <a:p>
            <a:pPr marL="0" indent="0">
              <a:buNone/>
            </a:pPr>
            <a:r>
              <a:rPr lang="zh-CN" altLang="en-US" dirty="0"/>
              <a:t>要求：</a:t>
            </a:r>
          </a:p>
          <a:p>
            <a:r>
              <a:rPr lang="zh-CN" altLang="en-US" dirty="0"/>
              <a:t>只需要设计子函数，函数头如下：</a:t>
            </a:r>
          </a:p>
          <a:p>
            <a:pPr marL="0" indent="0" algn="ctr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removeOdd</a:t>
            </a:r>
            <a:r>
              <a:rPr lang="en-US" altLang="zh-CN" dirty="0"/>
              <a:t>(</a:t>
            </a:r>
            <a:r>
              <a:rPr lang="en-US" altLang="zh-CN" dirty="0" err="1"/>
              <a:t>lklist</a:t>
            </a:r>
            <a:r>
              <a:rPr lang="en-US" altLang="zh-CN" dirty="0"/>
              <a:t> *L){…}</a:t>
            </a:r>
          </a:p>
          <a:p>
            <a:pPr marL="0" indent="0">
              <a:buNone/>
            </a:pPr>
            <a:r>
              <a:rPr lang="zh-CN" altLang="en-US" dirty="0"/>
              <a:t>其中，</a:t>
            </a:r>
            <a:r>
              <a:rPr lang="en-US" altLang="zh-CN" dirty="0" err="1"/>
              <a:t>lklist</a:t>
            </a:r>
            <a:r>
              <a:rPr lang="zh-CN" altLang="en-US" dirty="0"/>
              <a:t>是单链表结构体，其定义参考</a:t>
            </a:r>
            <a:r>
              <a:rPr lang="en-US" altLang="zh-CN" dirty="0"/>
              <a:t>PPT</a:t>
            </a:r>
            <a:r>
              <a:rPr lang="zh-CN" altLang="en-US" dirty="0"/>
              <a:t>或书上的说明，可直接使用，不用重新定义</a:t>
            </a:r>
          </a:p>
          <a:p>
            <a:r>
              <a:rPr lang="zh-CN" altLang="en-US" dirty="0"/>
              <a:t>可以直接调用</a:t>
            </a:r>
            <a:r>
              <a:rPr lang="en-US" altLang="zh-CN" dirty="0"/>
              <a:t>Insert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函数，其定义参考</a:t>
            </a:r>
            <a:r>
              <a:rPr lang="en-US" altLang="zh-CN" dirty="0"/>
              <a:t>PPT</a:t>
            </a:r>
            <a:r>
              <a:rPr lang="zh-CN" altLang="en-US" dirty="0"/>
              <a:t>或书上的说明，不用直接定义</a:t>
            </a:r>
          </a:p>
          <a:p>
            <a:r>
              <a:rPr lang="zh-CN" altLang="en-US" dirty="0"/>
              <a:t>时间复杂度需要分析过程，不能直接写</a:t>
            </a:r>
            <a:r>
              <a:rPr lang="en-US" altLang="zh-CN" dirty="0"/>
              <a:t>O</a:t>
            </a:r>
            <a:r>
              <a:rPr lang="zh-CN" altLang="en-US" dirty="0"/>
              <a:t>几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42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 </a:t>
            </a:r>
            <a:r>
              <a:rPr lang="zh-CN" altLang="en-US"/>
              <a:t>单链表</a:t>
            </a:r>
          </a:p>
        </p:txBody>
      </p:sp>
      <p:sp>
        <p:nvSpPr>
          <p:cNvPr id="9421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/>
              <a:t>带头结点的单链表，即在单链表首结点前设置的一个特殊的结点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633663" y="3094038"/>
          <a:ext cx="1008062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19575" y="3094038"/>
          <a:ext cx="1008063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42000" y="3094038"/>
          <a:ext cx="1008063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3641725" y="3382963"/>
            <a:ext cx="57785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5227638" y="3382963"/>
            <a:ext cx="6143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</p:cNvCxnSpPr>
          <p:nvPr/>
        </p:nvCxnSpPr>
        <p:spPr>
          <a:xfrm>
            <a:off x="6850063" y="3382963"/>
            <a:ext cx="6651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4" idx="3"/>
            <a:endCxn id="4" idx="1"/>
          </p:cNvCxnSpPr>
          <p:nvPr/>
        </p:nvCxnSpPr>
        <p:spPr>
          <a:xfrm>
            <a:off x="1955800" y="3382963"/>
            <a:ext cx="67786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240" name="TextBox 10"/>
          <p:cNvSpPr txBox="1">
            <a:spLocks noChangeArrowheads="1"/>
          </p:cNvSpPr>
          <p:nvPr/>
        </p:nvSpPr>
        <p:spPr bwMode="auto">
          <a:xfrm>
            <a:off x="179388" y="2374900"/>
            <a:ext cx="912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sp>
        <p:nvSpPr>
          <p:cNvPr id="94241" name="TextBox 11"/>
          <p:cNvSpPr txBox="1">
            <a:spLocks noChangeArrowheads="1"/>
          </p:cNvSpPr>
          <p:nvPr/>
        </p:nvSpPr>
        <p:spPr bwMode="auto">
          <a:xfrm>
            <a:off x="7515225" y="3121025"/>
            <a:ext cx="6810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……</a:t>
            </a:r>
            <a:endParaRPr lang="zh-CN" altLang="en-US" sz="2800"/>
          </a:p>
        </p:txBody>
      </p:sp>
      <p:sp>
        <p:nvSpPr>
          <p:cNvPr id="35" name="圆角矩形标注 34"/>
          <p:cNvSpPr/>
          <p:nvPr/>
        </p:nvSpPr>
        <p:spPr>
          <a:xfrm>
            <a:off x="635000" y="4030663"/>
            <a:ext cx="4752975" cy="1630362"/>
          </a:xfrm>
          <a:prstGeom prst="wedgeRoundRectCallout">
            <a:avLst>
              <a:gd name="adj1" fmla="val -29498"/>
              <a:gd name="adj2" fmla="val -71245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头结点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数据域不用（或用于记录链表元素个数）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指针域指向单链表首结点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947738" y="3094038"/>
          <a:ext cx="1008062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肘形连接符 15"/>
          <p:cNvCxnSpPr>
            <a:stCxn id="94240" idx="2"/>
            <a:endCxn id="24" idx="1"/>
          </p:cNvCxnSpPr>
          <p:nvPr/>
        </p:nvCxnSpPr>
        <p:spPr>
          <a:xfrm rot="16200000" flipH="1">
            <a:off x="549275" y="2984500"/>
            <a:ext cx="484188" cy="31273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324600" y="4030663"/>
            <a:ext cx="2235200" cy="16303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统一空表与非空表的操作</a:t>
            </a:r>
          </a:p>
        </p:txBody>
      </p:sp>
      <p:sp>
        <p:nvSpPr>
          <p:cNvPr id="20" name="右箭头 19"/>
          <p:cNvSpPr/>
          <p:nvPr/>
        </p:nvSpPr>
        <p:spPr>
          <a:xfrm>
            <a:off x="5534025" y="4594225"/>
            <a:ext cx="646113" cy="503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4254" name="TextBox 18"/>
          <p:cNvSpPr txBox="1">
            <a:spLocks noChangeArrowheads="1"/>
          </p:cNvSpPr>
          <p:nvPr/>
        </p:nvSpPr>
        <p:spPr bwMode="auto">
          <a:xfrm>
            <a:off x="946150" y="5991225"/>
            <a:ext cx="4275138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空表时，</a:t>
            </a:r>
            <a:r>
              <a:rPr lang="en-US" altLang="zh-CN" sz="2800" b="1" dirty="0">
                <a:solidFill>
                  <a:srgbClr val="FF0000"/>
                </a:solidFill>
              </a:rPr>
              <a:t>head-&gt;next=NULL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4255" name="TextBox 10"/>
          <p:cNvSpPr txBox="1">
            <a:spLocks noChangeArrowheads="1"/>
          </p:cNvSpPr>
          <p:nvPr/>
        </p:nvSpPr>
        <p:spPr bwMode="auto">
          <a:xfrm>
            <a:off x="5508625" y="5961063"/>
            <a:ext cx="912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lang="zh-CN" altLang="en-US" sz="280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938963" y="5937250"/>
          <a:ext cx="1006475" cy="5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接箭头连接符 24"/>
          <p:cNvCxnSpPr>
            <a:stCxn id="94255" idx="3"/>
            <a:endCxn id="22" idx="1"/>
          </p:cNvCxnSpPr>
          <p:nvPr/>
        </p:nvCxnSpPr>
        <p:spPr>
          <a:xfrm>
            <a:off x="6421438" y="6223000"/>
            <a:ext cx="517525" cy="3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左大括号 12"/>
          <p:cNvSpPr/>
          <p:nvPr/>
        </p:nvSpPr>
        <p:spPr>
          <a:xfrm rot="5400000">
            <a:off x="5160169" y="302419"/>
            <a:ext cx="647700" cy="494506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4266" name="TextBox 10"/>
          <p:cNvSpPr txBox="1">
            <a:spLocks noChangeArrowheads="1"/>
          </p:cNvSpPr>
          <p:nvPr/>
        </p:nvSpPr>
        <p:spPr bwMode="auto">
          <a:xfrm>
            <a:off x="4859338" y="1847850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表结点</a:t>
            </a:r>
          </a:p>
        </p:txBody>
      </p:sp>
    </p:spTree>
    <p:extLst>
      <p:ext uri="{BB962C8B-B14F-4D97-AF65-F5344CB8AC3E}">
        <p14:creationId xmlns:p14="http://schemas.microsoft.com/office/powerpoint/2010/main" val="110486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8" grpId="0" animBg="1"/>
      <p:bldP spid="20" grpId="0" animBg="1"/>
      <p:bldP spid="94254" grpId="0" animBg="1"/>
      <p:bldP spid="94255" grpId="0"/>
      <p:bldP spid="13" grpId="0" animBg="1"/>
      <p:bldP spid="942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 </a:t>
            </a:r>
            <a:r>
              <a:rPr lang="zh-CN" altLang="en-US"/>
              <a:t>单链表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/>
              <a:t>定义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zh-CN" dirty="0">
                <a:solidFill>
                  <a:srgbClr val="FF0000"/>
                </a:solidFill>
              </a:rPr>
              <a:t>①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pointer</a:t>
            </a:r>
            <a:r>
              <a:rPr lang="zh-CN" altLang="en-US" b="1" dirty="0">
                <a:solidFill>
                  <a:srgbClr val="FF0000"/>
                </a:solidFill>
              </a:rPr>
              <a:t>类型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typedef</a:t>
            </a:r>
            <a:r>
              <a:rPr lang="zh-CN" altLang="en-US" dirty="0"/>
              <a:t>将</a:t>
            </a:r>
            <a:r>
              <a:rPr lang="en-US" altLang="zh-CN" dirty="0"/>
              <a:t>pointer</a:t>
            </a:r>
            <a:r>
              <a:rPr lang="zh-CN" altLang="en-US" dirty="0"/>
              <a:t>重命名为</a:t>
            </a:r>
            <a:r>
              <a:rPr lang="en-US" altLang="zh-CN" dirty="0" err="1"/>
              <a:t>struct</a:t>
            </a:r>
            <a:r>
              <a:rPr lang="en-US" altLang="zh-CN" dirty="0"/>
              <a:t> node </a:t>
            </a:r>
            <a:r>
              <a:rPr lang="en-US" altLang="zh-CN" b="1" dirty="0">
                <a:solidFill>
                  <a:srgbClr val="FF0000"/>
                </a:solidFill>
              </a:rPr>
              <a:t>*</a:t>
            </a:r>
            <a:r>
              <a:rPr lang="zh-CN" altLang="en-US" dirty="0"/>
              <a:t>，是结构体</a:t>
            </a:r>
            <a:r>
              <a:rPr lang="en-US" altLang="zh-CN" dirty="0" err="1"/>
              <a:t>struct</a:t>
            </a:r>
            <a:r>
              <a:rPr lang="en-US" altLang="zh-CN" dirty="0"/>
              <a:t> node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指针类型。</a:t>
            </a:r>
            <a:endParaRPr lang="en-US" altLang="zh-CN" dirty="0"/>
          </a:p>
          <a:p>
            <a:pPr marL="0" indent="0" algn="ctr">
              <a:buFont typeface="Wingdings 3" pitchFamily="18" charset="2"/>
              <a:buNone/>
              <a:defRPr/>
            </a:pPr>
            <a:r>
              <a:rPr lang="en-US" altLang="zh-CN" dirty="0"/>
              <a:t>pointer next;</a:t>
            </a:r>
            <a:r>
              <a:rPr lang="zh-CN" altLang="en-US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  </a:t>
            </a:r>
            <a:r>
              <a:rPr lang="en-US" altLang="zh-CN" dirty="0" err="1"/>
              <a:t>struct</a:t>
            </a:r>
            <a:r>
              <a:rPr lang="en-US" altLang="zh-CN" dirty="0"/>
              <a:t> node * next;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4688" y="1711325"/>
            <a:ext cx="7848600" cy="23082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>
                <a:latin typeface="+mn-ea"/>
              </a:rPr>
              <a:t>typedef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</a:rPr>
              <a:t>struct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</a:rPr>
              <a:t> node *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pointer</a:t>
            </a:r>
            <a:r>
              <a:rPr lang="en-US" altLang="zh-CN" sz="2400" b="1" baseline="30000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r>
              <a:rPr lang="en-US" altLang="zh-CN" sz="2400" dirty="0">
                <a:latin typeface="+mn-ea"/>
              </a:rPr>
              <a:t>; 	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结点指针类型</a:t>
            </a:r>
            <a:endParaRPr lang="en-US" altLang="zh-CN" sz="2400" dirty="0">
              <a:solidFill>
                <a:srgbClr val="008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400" dirty="0" err="1">
                <a:latin typeface="+mn-ea"/>
                <a:ea typeface="+mn-ea"/>
              </a:rPr>
              <a:t>struct</a:t>
            </a:r>
            <a:r>
              <a:rPr lang="en-US" altLang="zh-CN" sz="2400" dirty="0">
                <a:latin typeface="+mn-ea"/>
                <a:ea typeface="+mn-ea"/>
              </a:rPr>
              <a:t> node</a:t>
            </a:r>
            <a:r>
              <a:rPr lang="en-US" altLang="zh-CN" sz="2400" b="1" baseline="30000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r>
              <a:rPr lang="en-US" altLang="zh-CN" sz="2400" dirty="0">
                <a:latin typeface="+mn-ea"/>
                <a:ea typeface="+mn-ea"/>
              </a:rPr>
              <a:t> {			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结点结构</a:t>
            </a:r>
          </a:p>
          <a:p>
            <a:pPr>
              <a:defRPr/>
            </a:pPr>
            <a:r>
              <a:rPr lang="zh-CN" altLang="en-US" sz="2400" dirty="0">
                <a:latin typeface="+mn-ea"/>
                <a:ea typeface="+mn-ea"/>
              </a:rPr>
              <a:t>   </a:t>
            </a:r>
            <a:r>
              <a:rPr lang="en-US" altLang="zh-CN" sz="2400" dirty="0" err="1">
                <a:latin typeface="+mn-ea"/>
                <a:ea typeface="+mn-ea"/>
              </a:rPr>
              <a:t>datatype</a:t>
            </a:r>
            <a:r>
              <a:rPr lang="en-US" altLang="zh-CN" sz="2400" dirty="0">
                <a:latin typeface="+mn-ea"/>
                <a:ea typeface="+mn-ea"/>
              </a:rPr>
              <a:t> data;			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数据域</a:t>
            </a:r>
            <a:endParaRPr lang="en-US" altLang="zh-CN" sz="2400" dirty="0">
              <a:solidFill>
                <a:srgbClr val="008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400" dirty="0">
                <a:latin typeface="+mn-ea"/>
                <a:ea typeface="+mn-ea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pointer</a:t>
            </a:r>
            <a:r>
              <a:rPr lang="en-US" altLang="zh-CN" sz="2400" dirty="0">
                <a:latin typeface="+mn-ea"/>
                <a:ea typeface="+mn-ea"/>
              </a:rPr>
              <a:t> next;			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指针域</a:t>
            </a:r>
            <a:endParaRPr lang="en-US" altLang="zh-CN" sz="2400" dirty="0">
              <a:solidFill>
                <a:srgbClr val="008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400" dirty="0">
                <a:latin typeface="+mn-ea"/>
                <a:ea typeface="+mn-ea"/>
              </a:rPr>
              <a:t>};</a:t>
            </a:r>
          </a:p>
          <a:p>
            <a:pPr>
              <a:defRPr/>
            </a:pPr>
            <a:r>
              <a:rPr lang="en-US" altLang="zh-CN" sz="2400" dirty="0" err="1">
                <a:latin typeface="+mn-ea"/>
                <a:ea typeface="+mn-ea"/>
              </a:rPr>
              <a:t>typedef</a:t>
            </a:r>
            <a:r>
              <a:rPr lang="en-US" altLang="zh-CN" sz="2400" dirty="0">
                <a:latin typeface="+mn-ea"/>
                <a:ea typeface="+mn-ea"/>
              </a:rPr>
              <a:t> pointer </a:t>
            </a:r>
            <a:r>
              <a:rPr lang="en-US" altLang="zh-CN" sz="2400" dirty="0" err="1">
                <a:latin typeface="+mn-ea"/>
                <a:ea typeface="+mn-ea"/>
              </a:rPr>
              <a:t>lklist</a:t>
            </a:r>
            <a:r>
              <a:rPr lang="en-US" altLang="zh-CN" sz="2400" b="1" baseline="30000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r>
              <a:rPr lang="en-US" altLang="zh-CN" sz="2400" dirty="0">
                <a:latin typeface="+mn-ea"/>
                <a:ea typeface="+mn-ea"/>
              </a:rPr>
              <a:t>; 	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单链表类型，即头指针类型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3276600" y="692150"/>
            <a:ext cx="5400675" cy="612775"/>
          </a:xfrm>
          <a:prstGeom prst="wedgeRoundRectCallout">
            <a:avLst>
              <a:gd name="adj1" fmla="val -38810"/>
              <a:gd name="adj2" fmla="val 125566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区别于</a:t>
            </a:r>
            <a:r>
              <a:rPr lang="en-US" altLang="zh-CN" sz="2400" dirty="0" err="1">
                <a:solidFill>
                  <a:schemeClr val="tx1"/>
                </a:solidFill>
              </a:rPr>
              <a:t>typedef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</a:rPr>
              <a:t> node pointer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04850" y="2090738"/>
            <a:ext cx="41862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02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671</TotalTime>
  <Words>6134</Words>
  <Application>Microsoft Office PowerPoint</Application>
  <PresentationFormat>全屏显示(4:3)</PresentationFormat>
  <Paragraphs>921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0" baseType="lpstr">
      <vt:lpstr>华文新魏</vt:lpstr>
      <vt:lpstr>宋体</vt:lpstr>
      <vt:lpstr>Arial</vt:lpstr>
      <vt:lpstr>Bookman Old Style</vt:lpstr>
      <vt:lpstr>Calibri</vt:lpstr>
      <vt:lpstr>Gill Sans MT</vt:lpstr>
      <vt:lpstr>Wingdings</vt:lpstr>
      <vt:lpstr>Wingdings 3</vt:lpstr>
      <vt:lpstr>质朴</vt:lpstr>
      <vt:lpstr>                 第4讲 链表                               ——线性表的链式实现</vt:lpstr>
      <vt:lpstr>上节回顾</vt:lpstr>
      <vt:lpstr>上节回顾</vt:lpstr>
      <vt:lpstr>2.3 线性表的链接实现</vt:lpstr>
      <vt:lpstr>2.3 线性表的链接实现</vt:lpstr>
      <vt:lpstr>2.3 线性表的链接实现</vt:lpstr>
      <vt:lpstr>2.3.1 单链表</vt:lpstr>
      <vt:lpstr>2.3.1 单链表</vt:lpstr>
      <vt:lpstr>2.3.1 单链表</vt:lpstr>
      <vt:lpstr>2.3.1 单链表</vt:lpstr>
      <vt:lpstr>2.3.1 单链表</vt:lpstr>
      <vt:lpstr>2.3.1 单链表</vt:lpstr>
      <vt:lpstr>2.3.1 单链表</vt:lpstr>
      <vt:lpstr>2.3.1 单链表</vt:lpstr>
      <vt:lpstr>2.3.1 单链表</vt:lpstr>
      <vt:lpstr>2.3.1 单链表</vt:lpstr>
      <vt:lpstr>2.3.1 单链表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2.3.2 单链表上的运算</vt:lpstr>
      <vt:lpstr>单链表小结</vt:lpstr>
      <vt:lpstr>单链表小结</vt:lpstr>
      <vt:lpstr>作业3</vt:lpstr>
      <vt:lpstr>作业3</vt:lpstr>
      <vt:lpstr>作业3</vt:lpstr>
      <vt:lpstr>作业3</vt:lpstr>
      <vt:lpstr>作业3</vt:lpstr>
      <vt:lpstr>作业3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概论</dc:title>
  <dc:creator>Willianlam</dc:creator>
  <cp:lastModifiedBy>Willianlam</cp:lastModifiedBy>
  <cp:revision>13</cp:revision>
  <dcterms:created xsi:type="dcterms:W3CDTF">2017-09-03T12:22:19Z</dcterms:created>
  <dcterms:modified xsi:type="dcterms:W3CDTF">2020-08-30T15:15:34Z</dcterms:modified>
</cp:coreProperties>
</file>