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Lst>
  <p:notesMasterIdLst>
    <p:notesMasterId r:id="rId31"/>
  </p:notesMasterIdLst>
  <p:handoutMasterIdLst>
    <p:handoutMasterId r:id="rId32"/>
  </p:handoutMasterIdLst>
  <p:sldIdLst>
    <p:sldId id="547" r:id="rId2"/>
    <p:sldId id="583" r:id="rId3"/>
    <p:sldId id="574" r:id="rId4"/>
    <p:sldId id="575" r:id="rId5"/>
    <p:sldId id="584" r:id="rId6"/>
    <p:sldId id="576" r:id="rId7"/>
    <p:sldId id="577" r:id="rId8"/>
    <p:sldId id="571" r:id="rId9"/>
    <p:sldId id="578" r:id="rId10"/>
    <p:sldId id="500" r:id="rId11"/>
    <p:sldId id="573" r:id="rId12"/>
    <p:sldId id="553" r:id="rId13"/>
    <p:sldId id="558" r:id="rId14"/>
    <p:sldId id="559" r:id="rId15"/>
    <p:sldId id="605" r:id="rId16"/>
    <p:sldId id="604" r:id="rId17"/>
    <p:sldId id="585" r:id="rId18"/>
    <p:sldId id="586" r:id="rId19"/>
    <p:sldId id="603" r:id="rId20"/>
    <p:sldId id="587" r:id="rId21"/>
    <p:sldId id="588" r:id="rId22"/>
    <p:sldId id="589" r:id="rId23"/>
    <p:sldId id="590" r:id="rId24"/>
    <p:sldId id="591" r:id="rId25"/>
    <p:sldId id="592" r:id="rId26"/>
    <p:sldId id="595" r:id="rId27"/>
    <p:sldId id="593" r:id="rId28"/>
    <p:sldId id="596" r:id="rId29"/>
    <p:sldId id="365" r:id="rId30"/>
  </p:sldIdLst>
  <p:sldSz cx="9144000" cy="6858000" type="screen4x3"/>
  <p:notesSz cx="7099300" cy="10234613"/>
  <p:defaultTextStyle>
    <a:defPPr>
      <a:defRPr lang="en-US"/>
    </a:defPPr>
    <a:lvl1pPr algn="l" rtl="0" fontAlgn="base">
      <a:spcBef>
        <a:spcPct val="0"/>
      </a:spcBef>
      <a:spcAft>
        <a:spcPct val="0"/>
      </a:spcAft>
      <a:defRPr sz="2800" kern="1200">
        <a:solidFill>
          <a:schemeClr val="tx1"/>
        </a:solidFill>
        <a:latin typeface="Times New Roman" pitchFamily="18" charset="0"/>
        <a:ea typeface="+mn-ea"/>
        <a:cs typeface="+mn-cs"/>
      </a:defRPr>
    </a:lvl1pPr>
    <a:lvl2pPr marL="457200" algn="l" rtl="0" fontAlgn="base">
      <a:spcBef>
        <a:spcPct val="0"/>
      </a:spcBef>
      <a:spcAft>
        <a:spcPct val="0"/>
      </a:spcAft>
      <a:defRPr sz="2800" kern="1200">
        <a:solidFill>
          <a:schemeClr val="tx1"/>
        </a:solidFill>
        <a:latin typeface="Times New Roman" pitchFamily="18" charset="0"/>
        <a:ea typeface="+mn-ea"/>
        <a:cs typeface="+mn-cs"/>
      </a:defRPr>
    </a:lvl2pPr>
    <a:lvl3pPr marL="914400" algn="l" rtl="0" fontAlgn="base">
      <a:spcBef>
        <a:spcPct val="0"/>
      </a:spcBef>
      <a:spcAft>
        <a:spcPct val="0"/>
      </a:spcAft>
      <a:defRPr sz="2800" kern="1200">
        <a:solidFill>
          <a:schemeClr val="tx1"/>
        </a:solidFill>
        <a:latin typeface="Times New Roman" pitchFamily="18" charset="0"/>
        <a:ea typeface="+mn-ea"/>
        <a:cs typeface="+mn-cs"/>
      </a:defRPr>
    </a:lvl3pPr>
    <a:lvl4pPr marL="1371600" algn="l" rtl="0" fontAlgn="base">
      <a:spcBef>
        <a:spcPct val="0"/>
      </a:spcBef>
      <a:spcAft>
        <a:spcPct val="0"/>
      </a:spcAft>
      <a:defRPr sz="2800" kern="1200">
        <a:solidFill>
          <a:schemeClr val="tx1"/>
        </a:solidFill>
        <a:latin typeface="Times New Roman" pitchFamily="18" charset="0"/>
        <a:ea typeface="+mn-ea"/>
        <a:cs typeface="+mn-cs"/>
      </a:defRPr>
    </a:lvl4pPr>
    <a:lvl5pPr marL="1828800" algn="l" rtl="0" fontAlgn="base">
      <a:spcBef>
        <a:spcPct val="0"/>
      </a:spcBef>
      <a:spcAft>
        <a:spcPct val="0"/>
      </a:spcAft>
      <a:defRPr sz="2800" kern="1200">
        <a:solidFill>
          <a:schemeClr val="tx1"/>
        </a:solidFill>
        <a:latin typeface="Times New Roman" pitchFamily="18" charset="0"/>
        <a:ea typeface="+mn-ea"/>
        <a:cs typeface="+mn-cs"/>
      </a:defRPr>
    </a:lvl5pPr>
    <a:lvl6pPr marL="2286000" algn="l" defTabSz="914400" rtl="0" eaLnBrk="1" latinLnBrk="0" hangingPunct="1">
      <a:defRPr sz="2800" kern="1200">
        <a:solidFill>
          <a:schemeClr val="tx1"/>
        </a:solidFill>
        <a:latin typeface="Times New Roman" pitchFamily="18" charset="0"/>
        <a:ea typeface="+mn-ea"/>
        <a:cs typeface="+mn-cs"/>
      </a:defRPr>
    </a:lvl6pPr>
    <a:lvl7pPr marL="2743200" algn="l" defTabSz="914400" rtl="0" eaLnBrk="1" latinLnBrk="0" hangingPunct="1">
      <a:defRPr sz="2800" kern="1200">
        <a:solidFill>
          <a:schemeClr val="tx1"/>
        </a:solidFill>
        <a:latin typeface="Times New Roman" pitchFamily="18" charset="0"/>
        <a:ea typeface="+mn-ea"/>
        <a:cs typeface="+mn-cs"/>
      </a:defRPr>
    </a:lvl7pPr>
    <a:lvl8pPr marL="3200400" algn="l" defTabSz="914400" rtl="0" eaLnBrk="1" latinLnBrk="0" hangingPunct="1">
      <a:defRPr sz="2800" kern="1200">
        <a:solidFill>
          <a:schemeClr val="tx1"/>
        </a:solidFill>
        <a:latin typeface="Times New Roman" pitchFamily="18" charset="0"/>
        <a:ea typeface="+mn-ea"/>
        <a:cs typeface="+mn-cs"/>
      </a:defRPr>
    </a:lvl8pPr>
    <a:lvl9pPr marL="3657600" algn="l" defTabSz="914400" rtl="0" eaLnBrk="1" latinLnBrk="0" hangingPunct="1">
      <a:defRPr sz="2800" kern="1200">
        <a:solidFill>
          <a:schemeClr val="tx1"/>
        </a:solidFill>
        <a:latin typeface="Times New Roman" pitchFamily="18" charset="0"/>
        <a:ea typeface="+mn-ea"/>
        <a:cs typeface="+mn-cs"/>
      </a:defRPr>
    </a:lvl9pPr>
  </p:defaultTextStyle>
  <p:extLst>
    <p:ext uri="{521415D9-36F7-43E2-AB2F-B90AF26B5E84}">
      <p14:sectionLst xmlns:p14="http://schemas.microsoft.com/office/powerpoint/2010/main">
        <p14:section name="Default Section" id="{C7D45B05-E1FD-1144-A7D6-50BE38F24166}">
          <p14:sldIdLst>
            <p14:sldId id="547"/>
          </p14:sldIdLst>
        </p14:section>
        <p14:section name="Untitled Section" id="{5C6AF1FF-6FBA-504B-AF65-DC588EE55192}">
          <p14:sldIdLst>
            <p14:sldId id="583"/>
            <p14:sldId id="574"/>
            <p14:sldId id="575"/>
            <p14:sldId id="584"/>
            <p14:sldId id="576"/>
            <p14:sldId id="577"/>
            <p14:sldId id="571"/>
            <p14:sldId id="578"/>
            <p14:sldId id="500"/>
            <p14:sldId id="573"/>
            <p14:sldId id="553"/>
            <p14:sldId id="558"/>
            <p14:sldId id="559"/>
            <p14:sldId id="605"/>
            <p14:sldId id="604"/>
            <p14:sldId id="585"/>
            <p14:sldId id="586"/>
            <p14:sldId id="603"/>
            <p14:sldId id="587"/>
            <p14:sldId id="588"/>
            <p14:sldId id="589"/>
            <p14:sldId id="590"/>
            <p14:sldId id="591"/>
            <p14:sldId id="592"/>
            <p14:sldId id="595"/>
            <p14:sldId id="593"/>
            <p14:sldId id="596"/>
            <p14:sldId id="36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C9900"/>
    <a:srgbClr val="99CCFF"/>
    <a:srgbClr val="99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294" autoAdjust="0"/>
    <p:restoredTop sz="87412" autoAdjust="0"/>
  </p:normalViewPr>
  <p:slideViewPr>
    <p:cSldViewPr>
      <p:cViewPr varScale="1">
        <p:scale>
          <a:sx n="124" d="100"/>
          <a:sy n="124" d="100"/>
        </p:scale>
        <p:origin x="176" y="68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92"/>
    </p:cViewPr>
  </p:sorterViewPr>
  <p:notesViewPr>
    <p:cSldViewPr>
      <p:cViewPr varScale="1">
        <p:scale>
          <a:sx n="55" d="100"/>
          <a:sy n="55" d="100"/>
        </p:scale>
        <p:origin x="2678" y="53"/>
      </p:cViewPr>
      <p:guideLst>
        <p:guide orient="horz" pos="3224"/>
        <p:guide pos="2236"/>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2"/>
          <p:cNvSpPr>
            <a:spLocks noGrp="1" noChangeArrowheads="1"/>
          </p:cNvSpPr>
          <p:nvPr>
            <p:ph type="hdr" sz="quarter"/>
          </p:nvPr>
        </p:nvSpPr>
        <p:spPr bwMode="auto">
          <a:xfrm>
            <a:off x="-1586" y="55418"/>
            <a:ext cx="7099299" cy="751290"/>
          </a:xfrm>
          <a:prstGeom prst="rect">
            <a:avLst/>
          </a:prstGeom>
          <a:noFill/>
          <a:ln w="9525">
            <a:noFill/>
            <a:miter lim="800000"/>
            <a:headEnd/>
            <a:tailEnd/>
          </a:ln>
          <a:effectLst/>
        </p:spPr>
        <p:txBody>
          <a:bodyPr vert="horz" wrap="square" lIns="137266" tIns="68634" rIns="137266" bIns="68634" numCol="1" anchor="t" anchorCtr="0" compatLnSpc="1">
            <a:prstTxWarp prst="textNoShape">
              <a:avLst/>
            </a:prstTxWarp>
          </a:bodyPr>
          <a:lstStyle>
            <a:lvl1pPr>
              <a:defRPr sz="1700"/>
            </a:lvl1pPr>
          </a:lstStyle>
          <a:p>
            <a:pPr algn="ctr">
              <a:defRPr/>
            </a:pPr>
            <a:endParaRPr lang="en-SG" sz="1200" b="1" u="none" dirty="0">
              <a:latin typeface="Arial" pitchFamily="34" charset="0"/>
              <a:cs typeface="Arial" pitchFamily="34" charset="0"/>
            </a:endParaRPr>
          </a:p>
          <a:p>
            <a:pPr algn="ctr">
              <a:defRPr/>
            </a:pPr>
            <a:r>
              <a:rPr lang="en-SG" sz="1200" b="1" u="none" dirty="0">
                <a:latin typeface="Arial" pitchFamily="34" charset="0"/>
                <a:cs typeface="Arial" pitchFamily="34" charset="0"/>
              </a:rPr>
              <a:t>Software Engineering Practices &amp;</a:t>
            </a:r>
          </a:p>
          <a:p>
            <a:pPr algn="ctr">
              <a:defRPr/>
            </a:pPr>
            <a:r>
              <a:rPr lang="en-GB" sz="1200" b="1" u="none" dirty="0">
                <a:latin typeface="Arial" pitchFamily="34" charset="0"/>
                <a:cs typeface="Arial" pitchFamily="34" charset="0"/>
              </a:rPr>
              <a:t>Software Engineering</a:t>
            </a:r>
            <a:endParaRPr lang="en-US" sz="1200" b="1" u="none" dirty="0">
              <a:latin typeface="Arial" pitchFamily="34" charset="0"/>
              <a:cs typeface="Arial" pitchFamily="34" charset="0"/>
            </a:endParaRPr>
          </a:p>
        </p:txBody>
      </p:sp>
      <p:sp>
        <p:nvSpPr>
          <p:cNvPr id="7" name="Rectangle 13"/>
          <p:cNvSpPr>
            <a:spLocks noChangeArrowheads="1"/>
          </p:cNvSpPr>
          <p:nvPr/>
        </p:nvSpPr>
        <p:spPr bwMode="auto">
          <a:xfrm>
            <a:off x="0" y="9460092"/>
            <a:ext cx="7217235" cy="456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7466" tIns="53733" rIns="107466" bIns="53733">
            <a:spAutoFit/>
          </a:bodyPr>
          <a:lstStyle/>
          <a:p>
            <a:pPr eaLnBrk="0" hangingPunct="0">
              <a:tabLst>
                <a:tab pos="537334" algn="l"/>
                <a:tab pos="3962841" algn="dec"/>
                <a:tab pos="7321181" algn="r"/>
              </a:tabLst>
            </a:pPr>
            <a:r>
              <a:rPr lang="en-US" sz="1100" dirty="0">
                <a:latin typeface="Verdana" pitchFamily="34" charset="0"/>
              </a:rPr>
              <a:t>			</a:t>
            </a:r>
          </a:p>
          <a:p>
            <a:pPr eaLnBrk="0" hangingPunct="0">
              <a:tabLst>
                <a:tab pos="537334" algn="l"/>
                <a:tab pos="3962841" algn="dec"/>
                <a:tab pos="7321181" algn="r"/>
              </a:tabLst>
            </a:pPr>
            <a:endParaRPr lang="en-US" sz="1100" dirty="0">
              <a:latin typeface="Verdana" pitchFamily="34" charset="0"/>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06650" y="9680055"/>
            <a:ext cx="2614520" cy="536610"/>
          </a:xfrm>
          <a:prstGeom prst="rect">
            <a:avLst/>
          </a:prstGeom>
        </p:spPr>
      </p:pic>
      <p:sp>
        <p:nvSpPr>
          <p:cNvPr id="9" name="Footer Placeholder 1"/>
          <p:cNvSpPr>
            <a:spLocks noGrp="1"/>
          </p:cNvSpPr>
          <p:nvPr>
            <p:ph type="ftr" sz="quarter" idx="2"/>
          </p:nvPr>
        </p:nvSpPr>
        <p:spPr>
          <a:xfrm>
            <a:off x="210585" y="9607599"/>
            <a:ext cx="2902241" cy="511175"/>
          </a:xfrm>
          <a:prstGeom prst="rect">
            <a:avLst/>
          </a:prstGeom>
        </p:spPr>
        <p:txBody>
          <a:bodyPr vert="horz" lIns="91440" tIns="45720" rIns="91440" bIns="45720" rtlCol="0" anchor="b"/>
          <a:lstStyle>
            <a:lvl1pPr algn="l">
              <a:defRPr sz="1200"/>
            </a:lvl1pPr>
          </a:lstStyle>
          <a:p>
            <a:r>
              <a:rPr lang="en-GB" sz="1100" u="none" dirty="0">
                <a:latin typeface="Arial" panose="020B0604020202020204" pitchFamily="34" charset="0"/>
                <a:cs typeface="Arial" panose="020B0604020202020204" pitchFamily="34" charset="0"/>
              </a:rPr>
              <a:t>AY2018 S1</a:t>
            </a:r>
            <a:endParaRPr lang="en-SG" sz="1100" u="none" dirty="0">
              <a:latin typeface="Arial" panose="020B0604020202020204" pitchFamily="34" charset="0"/>
              <a:cs typeface="Arial" panose="020B0604020202020204" pitchFamily="34" charset="0"/>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00" y="70638"/>
            <a:ext cx="1949450" cy="316093"/>
          </a:xfrm>
          <a:prstGeom prst="rect">
            <a:avLst/>
          </a:prstGeom>
          <a:ln>
            <a:noFill/>
          </a:ln>
          <a:effectLst>
            <a:outerShdw blurRad="292100" dist="139700" dir="2700000" algn="tl" rotWithShape="0">
              <a:srgbClr val="333333">
                <a:alpha val="65000"/>
              </a:srgbClr>
            </a:outerShdw>
          </a:effectLst>
        </p:spPr>
      </p:pic>
      <p:sp>
        <p:nvSpPr>
          <p:cNvPr id="11" name="Slide Number Placeholder 2"/>
          <p:cNvSpPr>
            <a:spLocks noGrp="1"/>
          </p:cNvSpPr>
          <p:nvPr>
            <p:ph type="sldNum" sz="quarter" idx="3"/>
          </p:nvPr>
        </p:nvSpPr>
        <p:spPr>
          <a:xfrm>
            <a:off x="4021138" y="9721850"/>
            <a:ext cx="3076575" cy="511175"/>
          </a:xfrm>
          <a:prstGeom prst="rect">
            <a:avLst/>
          </a:prstGeom>
        </p:spPr>
        <p:txBody>
          <a:bodyPr vert="horz" lIns="91440" tIns="45720" rIns="91440" bIns="45720" rtlCol="0" anchor="b"/>
          <a:lstStyle>
            <a:lvl1pPr algn="r">
              <a:defRPr sz="1200"/>
            </a:lvl1pPr>
          </a:lstStyle>
          <a:p>
            <a:fld id="{3D254117-DC9B-47A1-890B-EB0CA24E0BE4}" type="slidenum">
              <a:rPr lang="en-SG" smtClean="0"/>
              <a:pPr/>
              <a:t>‹#›</a:t>
            </a:fld>
            <a:endParaRPr lang="en-SG"/>
          </a:p>
        </p:txBody>
      </p:sp>
    </p:spTree>
    <p:extLst>
      <p:ext uri="{BB962C8B-B14F-4D97-AF65-F5344CB8AC3E}">
        <p14:creationId xmlns:p14="http://schemas.microsoft.com/office/powerpoint/2010/main" val="23125650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76363" cy="511464"/>
          </a:xfrm>
          <a:prstGeom prst="rect">
            <a:avLst/>
          </a:prstGeom>
          <a:noFill/>
          <a:ln w="9525">
            <a:noFill/>
            <a:miter lim="800000"/>
            <a:headEnd/>
            <a:tailEnd/>
          </a:ln>
          <a:effectLst/>
        </p:spPr>
        <p:txBody>
          <a:bodyPr vert="horz" wrap="square" lIns="99193" tIns="49596" rIns="99193" bIns="49596" numCol="1" anchor="t" anchorCtr="0" compatLnSpc="1">
            <a:prstTxWarp prst="textNoShape">
              <a:avLst/>
            </a:prstTxWarp>
          </a:bodyPr>
          <a:lstStyle>
            <a:lvl1pPr>
              <a:defRPr sz="1300"/>
            </a:lvl1pPr>
          </a:lstStyle>
          <a:p>
            <a:pPr>
              <a:defRPr/>
            </a:pPr>
            <a:endParaRPr lang="en-US"/>
          </a:p>
        </p:txBody>
      </p:sp>
      <p:sp>
        <p:nvSpPr>
          <p:cNvPr id="3075" name="Rectangle 3"/>
          <p:cNvSpPr>
            <a:spLocks noGrp="1" noChangeArrowheads="1"/>
          </p:cNvSpPr>
          <p:nvPr>
            <p:ph type="dt" idx="1"/>
          </p:nvPr>
        </p:nvSpPr>
        <p:spPr bwMode="auto">
          <a:xfrm>
            <a:off x="4022939" y="0"/>
            <a:ext cx="3076363" cy="511464"/>
          </a:xfrm>
          <a:prstGeom prst="rect">
            <a:avLst/>
          </a:prstGeom>
          <a:noFill/>
          <a:ln w="9525">
            <a:noFill/>
            <a:miter lim="800000"/>
            <a:headEnd/>
            <a:tailEnd/>
          </a:ln>
          <a:effectLst/>
        </p:spPr>
        <p:txBody>
          <a:bodyPr vert="horz" wrap="square" lIns="99193" tIns="49596" rIns="99193" bIns="49596" numCol="1" anchor="t" anchorCtr="0" compatLnSpc="1">
            <a:prstTxWarp prst="textNoShape">
              <a:avLst/>
            </a:prstTxWarp>
          </a:bodyPr>
          <a:lstStyle>
            <a:lvl1pPr algn="r">
              <a:defRPr sz="1300"/>
            </a:lvl1pPr>
          </a:lstStyle>
          <a:p>
            <a:pPr>
              <a:defRPr/>
            </a:pPr>
            <a:endParaRPr lang="en-US"/>
          </a:p>
        </p:txBody>
      </p:sp>
      <p:sp>
        <p:nvSpPr>
          <p:cNvPr id="25604" name="Rectangle 4"/>
          <p:cNvSpPr>
            <a:spLocks noGrp="1" noRot="1" noChangeAspect="1" noChangeArrowheads="1" noTextEdit="1"/>
          </p:cNvSpPr>
          <p:nvPr>
            <p:ph type="sldImg" idx="2"/>
          </p:nvPr>
        </p:nvSpPr>
        <p:spPr bwMode="auto">
          <a:xfrm>
            <a:off x="993775" y="768350"/>
            <a:ext cx="5114925"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946576" y="4861574"/>
            <a:ext cx="5206153" cy="4604952"/>
          </a:xfrm>
          <a:prstGeom prst="rect">
            <a:avLst/>
          </a:prstGeom>
          <a:noFill/>
          <a:ln w="9525">
            <a:noFill/>
            <a:miter lim="800000"/>
            <a:headEnd/>
            <a:tailEnd/>
          </a:ln>
          <a:effectLst/>
        </p:spPr>
        <p:txBody>
          <a:bodyPr vert="horz" wrap="square" lIns="99193" tIns="49596" rIns="99193" bIns="4959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9723150"/>
            <a:ext cx="3076363" cy="511464"/>
          </a:xfrm>
          <a:prstGeom prst="rect">
            <a:avLst/>
          </a:prstGeom>
          <a:noFill/>
          <a:ln w="9525">
            <a:noFill/>
            <a:miter lim="800000"/>
            <a:headEnd/>
            <a:tailEnd/>
          </a:ln>
          <a:effectLst/>
        </p:spPr>
        <p:txBody>
          <a:bodyPr vert="horz" wrap="square" lIns="99193" tIns="49596" rIns="99193" bIns="49596" numCol="1" anchor="b" anchorCtr="0" compatLnSpc="1">
            <a:prstTxWarp prst="textNoShape">
              <a:avLst/>
            </a:prstTxWarp>
          </a:bodyPr>
          <a:lstStyle>
            <a:lvl1pPr>
              <a:defRPr sz="1300"/>
            </a:lvl1pPr>
          </a:lstStyle>
          <a:p>
            <a:pPr>
              <a:defRPr/>
            </a:pPr>
            <a:endParaRPr lang="en-US"/>
          </a:p>
        </p:txBody>
      </p:sp>
      <p:sp>
        <p:nvSpPr>
          <p:cNvPr id="3079" name="Rectangle 7"/>
          <p:cNvSpPr>
            <a:spLocks noGrp="1" noChangeArrowheads="1"/>
          </p:cNvSpPr>
          <p:nvPr>
            <p:ph type="sldNum" sz="quarter" idx="5"/>
          </p:nvPr>
        </p:nvSpPr>
        <p:spPr bwMode="auto">
          <a:xfrm>
            <a:off x="4022939" y="9723150"/>
            <a:ext cx="3076363" cy="511464"/>
          </a:xfrm>
          <a:prstGeom prst="rect">
            <a:avLst/>
          </a:prstGeom>
          <a:noFill/>
          <a:ln w="9525">
            <a:noFill/>
            <a:miter lim="800000"/>
            <a:headEnd/>
            <a:tailEnd/>
          </a:ln>
          <a:effectLst/>
        </p:spPr>
        <p:txBody>
          <a:bodyPr vert="horz" wrap="square" lIns="99193" tIns="49596" rIns="99193" bIns="49596" numCol="1" anchor="b" anchorCtr="0" compatLnSpc="1">
            <a:prstTxWarp prst="textNoShape">
              <a:avLst/>
            </a:prstTxWarp>
          </a:bodyPr>
          <a:lstStyle>
            <a:lvl1pPr algn="r">
              <a:defRPr sz="1300"/>
            </a:lvl1pPr>
          </a:lstStyle>
          <a:p>
            <a:pPr>
              <a:defRPr/>
            </a:pPr>
            <a:fld id="{38626D80-4B0D-4FF4-8359-C15517D023B1}" type="slidenum">
              <a:rPr lang="en-US"/>
              <a:pPr>
                <a:defRPr/>
              </a:pPr>
              <a:t>‹#›</a:t>
            </a:fld>
            <a:endParaRPr lang="en-US"/>
          </a:p>
        </p:txBody>
      </p:sp>
    </p:spTree>
    <p:extLst>
      <p:ext uri="{BB962C8B-B14F-4D97-AF65-F5344CB8AC3E}">
        <p14:creationId xmlns:p14="http://schemas.microsoft.com/office/powerpoint/2010/main" val="38666893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chemeClr val="tx1"/>
                </a:solidFill>
                <a:latin typeface="Times New Roman" pitchFamily="18" charset="0"/>
              </a:defRPr>
            </a:lvl1pPr>
            <a:lvl2pPr marL="805943" indent="-309978" eaLnBrk="0" hangingPunct="0">
              <a:defRPr sz="3000">
                <a:solidFill>
                  <a:schemeClr val="tx1"/>
                </a:solidFill>
                <a:latin typeface="Times New Roman" pitchFamily="18" charset="0"/>
              </a:defRPr>
            </a:lvl2pPr>
            <a:lvl3pPr marL="1239911" indent="-247981" eaLnBrk="0" hangingPunct="0">
              <a:defRPr sz="3000">
                <a:solidFill>
                  <a:schemeClr val="tx1"/>
                </a:solidFill>
                <a:latin typeface="Times New Roman" pitchFamily="18" charset="0"/>
              </a:defRPr>
            </a:lvl3pPr>
            <a:lvl4pPr marL="1735877" indent="-247981" eaLnBrk="0" hangingPunct="0">
              <a:defRPr sz="3000">
                <a:solidFill>
                  <a:schemeClr val="tx1"/>
                </a:solidFill>
                <a:latin typeface="Times New Roman" pitchFamily="18" charset="0"/>
              </a:defRPr>
            </a:lvl4pPr>
            <a:lvl5pPr marL="2231842" indent="-247981" eaLnBrk="0" hangingPunct="0">
              <a:defRPr sz="3000">
                <a:solidFill>
                  <a:schemeClr val="tx1"/>
                </a:solidFill>
                <a:latin typeface="Times New Roman" pitchFamily="18" charset="0"/>
              </a:defRPr>
            </a:lvl5pPr>
            <a:lvl6pPr marL="2727806" indent="-247981" eaLnBrk="0" fontAlgn="base" hangingPunct="0">
              <a:spcBef>
                <a:spcPct val="0"/>
              </a:spcBef>
              <a:spcAft>
                <a:spcPct val="0"/>
              </a:spcAft>
              <a:defRPr sz="3000">
                <a:solidFill>
                  <a:schemeClr val="tx1"/>
                </a:solidFill>
                <a:latin typeface="Times New Roman" pitchFamily="18" charset="0"/>
              </a:defRPr>
            </a:lvl6pPr>
            <a:lvl7pPr marL="3223770" indent="-247981" eaLnBrk="0" fontAlgn="base" hangingPunct="0">
              <a:spcBef>
                <a:spcPct val="0"/>
              </a:spcBef>
              <a:spcAft>
                <a:spcPct val="0"/>
              </a:spcAft>
              <a:defRPr sz="3000">
                <a:solidFill>
                  <a:schemeClr val="tx1"/>
                </a:solidFill>
                <a:latin typeface="Times New Roman" pitchFamily="18" charset="0"/>
              </a:defRPr>
            </a:lvl7pPr>
            <a:lvl8pPr marL="3719735" indent="-247981" eaLnBrk="0" fontAlgn="base" hangingPunct="0">
              <a:spcBef>
                <a:spcPct val="0"/>
              </a:spcBef>
              <a:spcAft>
                <a:spcPct val="0"/>
              </a:spcAft>
              <a:defRPr sz="3000">
                <a:solidFill>
                  <a:schemeClr val="tx1"/>
                </a:solidFill>
                <a:latin typeface="Times New Roman" pitchFamily="18" charset="0"/>
              </a:defRPr>
            </a:lvl8pPr>
            <a:lvl9pPr marL="4215700" indent="-247981" eaLnBrk="0" fontAlgn="base" hangingPunct="0">
              <a:spcBef>
                <a:spcPct val="0"/>
              </a:spcBef>
              <a:spcAft>
                <a:spcPct val="0"/>
              </a:spcAft>
              <a:defRPr sz="3000">
                <a:solidFill>
                  <a:schemeClr val="tx1"/>
                </a:solidFill>
                <a:latin typeface="Times New Roman" pitchFamily="18" charset="0"/>
              </a:defRPr>
            </a:lvl9pPr>
          </a:lstStyle>
          <a:p>
            <a:pPr eaLnBrk="1" hangingPunct="1"/>
            <a:fld id="{8B2BAB0A-AD45-41ED-808E-0899155D06D2}" type="slidenum">
              <a:rPr lang="en-US" sz="1300"/>
              <a:pPr eaLnBrk="1" hangingPunct="1"/>
              <a:t>1</a:t>
            </a:fld>
            <a:endParaRPr lang="en-US" sz="130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605405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A representation of a system that allows for investigation of the properties of the system </a:t>
            </a:r>
          </a:p>
          <a:p>
            <a:r>
              <a:rPr lang="en-SG" dirty="0"/>
              <a:t>A model is any simplification, substitute or stand-in for what you are actually studying or trying to predict. </a:t>
            </a:r>
          </a:p>
        </p:txBody>
      </p:sp>
      <p:sp>
        <p:nvSpPr>
          <p:cNvPr id="4" name="Slide Number Placeholder 3"/>
          <p:cNvSpPr>
            <a:spLocks noGrp="1"/>
          </p:cNvSpPr>
          <p:nvPr>
            <p:ph type="sldNum" sz="quarter" idx="10"/>
          </p:nvPr>
        </p:nvSpPr>
        <p:spPr/>
        <p:txBody>
          <a:bodyPr/>
          <a:lstStyle/>
          <a:p>
            <a:pPr>
              <a:defRPr/>
            </a:pPr>
            <a:fld id="{38626D80-4B0D-4FF4-8359-C15517D023B1}" type="slidenum">
              <a:rPr lang="en-US" smtClean="0"/>
              <a:pPr>
                <a:defRPr/>
              </a:pPr>
              <a:t>3</a:t>
            </a:fld>
            <a:endParaRPr lang="en-US"/>
          </a:p>
        </p:txBody>
      </p:sp>
    </p:spTree>
    <p:extLst>
      <p:ext uri="{BB962C8B-B14F-4D97-AF65-F5344CB8AC3E}">
        <p14:creationId xmlns:p14="http://schemas.microsoft.com/office/powerpoint/2010/main" val="13263452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Unified Modeling Language (UML) is a standardized, general-purpose modeling language in the field of software engineering. The Unified Modeling Language includes a set of graphic notation techniques to create visual models of object-oriented software-intensive systems.</a:t>
            </a:r>
          </a:p>
          <a:p>
            <a:r>
              <a:rPr lang="en-SG" dirty="0"/>
              <a:t>The Unified Modeling Language was developed by Grady </a:t>
            </a:r>
            <a:r>
              <a:rPr lang="en-SG" dirty="0" err="1"/>
              <a:t>Booch</a:t>
            </a:r>
            <a:r>
              <a:rPr lang="en-SG" dirty="0"/>
              <a:t>, </a:t>
            </a:r>
            <a:r>
              <a:rPr lang="en-SG" dirty="0" err="1"/>
              <a:t>Ivar</a:t>
            </a:r>
            <a:r>
              <a:rPr lang="en-SG" dirty="0"/>
              <a:t> Jacobson and James </a:t>
            </a:r>
            <a:r>
              <a:rPr lang="en-SG" dirty="0" err="1"/>
              <a:t>Rumbaugh</a:t>
            </a:r>
            <a:r>
              <a:rPr lang="en-SG" dirty="0"/>
              <a:t> at Rational Software in the 1990s.[1] It was adopted by the Object Management Group (OMG) in 1997, and has been managed by this organisation ever since. In 2000 the Unified Modeling Language was accepted by the International Organization for Standardization (ISO) as industry standard for modeling software-intensive systems. The current version of the UML is 2.4.1 published by the OMG in August of 2011.</a:t>
            </a:r>
          </a:p>
          <a:p>
            <a:endParaRPr lang="en-GB" dirty="0"/>
          </a:p>
          <a:p>
            <a:endParaRPr lang="en-SG" dirty="0"/>
          </a:p>
          <a:p>
            <a:r>
              <a:rPr lang="en-SG" dirty="0"/>
              <a:t>UML is a standard language for specifying, visualizing, constructing, and documenting the artifacts of software systems.</a:t>
            </a:r>
          </a:p>
          <a:p>
            <a:endParaRPr lang="en-SG" dirty="0"/>
          </a:p>
          <a:p>
            <a:r>
              <a:rPr lang="en-SG" dirty="0"/>
              <a:t>UML was created by Object Management Group (OMG) and UML 1.0 specification draft was proposed to the OMG in January 1997.</a:t>
            </a:r>
          </a:p>
          <a:p>
            <a:endParaRPr lang="en-SG" dirty="0"/>
          </a:p>
          <a:p>
            <a:r>
              <a:rPr lang="en-SG" dirty="0"/>
              <a:t>OMG is continuously putting effort to make a truly industry standard.</a:t>
            </a:r>
          </a:p>
          <a:p>
            <a:endParaRPr lang="en-SG" dirty="0"/>
          </a:p>
          <a:p>
            <a:r>
              <a:rPr lang="en-SG" dirty="0"/>
              <a:t>UML stands for Unified Modeling Language.</a:t>
            </a:r>
          </a:p>
          <a:p>
            <a:endParaRPr lang="en-SG" dirty="0"/>
          </a:p>
          <a:p>
            <a:r>
              <a:rPr lang="en-SG" dirty="0"/>
              <a:t>UML is different from the other common programming languages like C++, Java, COBOL etc.</a:t>
            </a:r>
          </a:p>
          <a:p>
            <a:endParaRPr lang="en-SG" dirty="0"/>
          </a:p>
          <a:p>
            <a:r>
              <a:rPr lang="en-SG" dirty="0"/>
              <a:t>UML is a pictorial language used to make software blue prints.</a:t>
            </a:r>
          </a:p>
          <a:p>
            <a:endParaRPr lang="en-SG" dirty="0"/>
          </a:p>
          <a:p>
            <a:r>
              <a:rPr lang="en-SG" dirty="0"/>
              <a:t>So UML can be described as a general purpose visual modeling language to visualize, specify, construct and document software system. Although UML is generally used to model software systems but it is not limited within this boundary. It is also used to model non software systems as well like process flow in a manufacturing unit etc.</a:t>
            </a:r>
          </a:p>
          <a:p>
            <a:endParaRPr lang="en-SG" dirty="0"/>
          </a:p>
          <a:p>
            <a:r>
              <a:rPr lang="en-SG" dirty="0"/>
              <a:t>UML is not a programming language but tools can be used to generate code in various languages using UML diagrams. UML has a direct relation with object oriented analysis and design. After some standardization UML is become an OMG (Object Management Group) standard.</a:t>
            </a:r>
          </a:p>
        </p:txBody>
      </p:sp>
      <p:sp>
        <p:nvSpPr>
          <p:cNvPr id="4" name="Slide Number Placeholder 3"/>
          <p:cNvSpPr>
            <a:spLocks noGrp="1"/>
          </p:cNvSpPr>
          <p:nvPr>
            <p:ph type="sldNum" sz="quarter" idx="10"/>
          </p:nvPr>
        </p:nvSpPr>
        <p:spPr/>
        <p:txBody>
          <a:bodyPr/>
          <a:lstStyle/>
          <a:p>
            <a:pPr>
              <a:defRPr/>
            </a:pPr>
            <a:fld id="{38626D80-4B0D-4FF4-8359-C15517D023B1}" type="slidenum">
              <a:rPr lang="en-US" smtClean="0"/>
              <a:pPr>
                <a:defRPr/>
              </a:pPr>
              <a:t>5</a:t>
            </a:fld>
            <a:endParaRPr lang="en-US"/>
          </a:p>
        </p:txBody>
      </p:sp>
    </p:spTree>
    <p:extLst>
      <p:ext uri="{BB962C8B-B14F-4D97-AF65-F5344CB8AC3E}">
        <p14:creationId xmlns:p14="http://schemas.microsoft.com/office/powerpoint/2010/main" val="39868933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An association exists whenever an actor is involved with an interaction described by a use case.  Associations are </a:t>
            </a:r>
            <a:r>
              <a:rPr lang="en-SG" dirty="0" err="1"/>
              <a:t>modeled</a:t>
            </a:r>
            <a:r>
              <a:rPr lang="en-SG" dirty="0"/>
              <a:t> as lines connecting use cases and actors to one another, with an optional arrowhead on one end of the line. The arrowhead is often used to indicating the direction of the initial invocation of the relationship or to indicate the primary actor within the use case.   </a:t>
            </a:r>
          </a:p>
          <a:p>
            <a:endParaRPr lang="en-GB" dirty="0"/>
          </a:p>
          <a:p>
            <a:endParaRPr lang="en-SG" dirty="0"/>
          </a:p>
          <a:p>
            <a:r>
              <a:rPr lang="en-SG" dirty="0"/>
              <a:t>Notation for use case diagrams</a:t>
            </a:r>
          </a:p>
          <a:p>
            <a:r>
              <a:rPr lang="en-SG" dirty="0"/>
              <a:t>Simple stick figure represents an Actor </a:t>
            </a:r>
          </a:p>
          <a:p>
            <a:r>
              <a:rPr lang="en-SG" dirty="0"/>
              <a:t>Use case itself symbolized by an oval </a:t>
            </a:r>
          </a:p>
          <a:p>
            <a:r>
              <a:rPr lang="en-SG" dirty="0"/>
              <a:t>Connecting lines match actors to use cases</a:t>
            </a:r>
          </a:p>
          <a:p>
            <a:r>
              <a:rPr lang="en-SG" dirty="0"/>
              <a:t>Identifying actors at the right level of detail</a:t>
            </a:r>
          </a:p>
          <a:p>
            <a:r>
              <a:rPr lang="en-SG" dirty="0"/>
              <a:t>Actors can be people and even non-human types such as devices or other systems</a:t>
            </a:r>
          </a:p>
          <a:p>
            <a:r>
              <a:rPr lang="en-SG" dirty="0"/>
              <a:t>Directly interacting with system</a:t>
            </a:r>
          </a:p>
          <a:p>
            <a:endParaRPr lang="en-SG" dirty="0"/>
          </a:p>
        </p:txBody>
      </p:sp>
      <p:sp>
        <p:nvSpPr>
          <p:cNvPr id="4" name="Slide Number Placeholder 3"/>
          <p:cNvSpPr>
            <a:spLocks noGrp="1"/>
          </p:cNvSpPr>
          <p:nvPr>
            <p:ph type="sldNum" sz="quarter" idx="10"/>
          </p:nvPr>
        </p:nvSpPr>
        <p:spPr/>
        <p:txBody>
          <a:bodyPr/>
          <a:lstStyle/>
          <a:p>
            <a:pPr>
              <a:defRPr/>
            </a:pPr>
            <a:fld id="{38626D80-4B0D-4FF4-8359-C15517D023B1}" type="slidenum">
              <a:rPr lang="en-US" smtClean="0"/>
              <a:pPr>
                <a:defRPr/>
              </a:pPr>
              <a:t>9</a:t>
            </a:fld>
            <a:endParaRPr lang="en-US"/>
          </a:p>
        </p:txBody>
      </p:sp>
    </p:spTree>
    <p:extLst>
      <p:ext uri="{BB962C8B-B14F-4D97-AF65-F5344CB8AC3E}">
        <p14:creationId xmlns:p14="http://schemas.microsoft.com/office/powerpoint/2010/main" val="41962333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An actor specifies a role played by a user or any other system that interacts with the subject.</a:t>
            </a:r>
          </a:p>
          <a:p>
            <a:endParaRPr lang="en-GB" dirty="0"/>
          </a:p>
          <a:p>
            <a:r>
              <a:rPr lang="en-SG" dirty="0"/>
              <a:t>Primary Actor: The primary actor of a use case is the stakeholder that calls on the system to deliver one of its services. It has a goal with respect to the system – one that can be satisfied by its operation. The primary actor is often, but not always, the actor who triggers the use case.</a:t>
            </a:r>
          </a:p>
          <a:p>
            <a:endParaRPr lang="en-SG" dirty="0"/>
          </a:p>
          <a:p>
            <a:r>
              <a:rPr lang="en-SG" dirty="0"/>
              <a:t>Secondary Actors: Actors that the system needs assistance from to achieve the primary actor’s goal</a:t>
            </a:r>
            <a:r>
              <a:rPr lang="en-SG"/>
              <a:t>. It </a:t>
            </a:r>
            <a:r>
              <a:rPr lang="en-SG" dirty="0"/>
              <a:t>might be a high-speed printer, a web service, or humans that have to do some research and get back to us.</a:t>
            </a:r>
          </a:p>
        </p:txBody>
      </p:sp>
      <p:sp>
        <p:nvSpPr>
          <p:cNvPr id="4" name="Slide Number Placeholder 3"/>
          <p:cNvSpPr>
            <a:spLocks noGrp="1"/>
          </p:cNvSpPr>
          <p:nvPr>
            <p:ph type="sldNum" sz="quarter" idx="10"/>
          </p:nvPr>
        </p:nvSpPr>
        <p:spPr/>
        <p:txBody>
          <a:bodyPr/>
          <a:lstStyle/>
          <a:p>
            <a:pPr>
              <a:defRPr/>
            </a:pPr>
            <a:fld id="{38626D80-4B0D-4FF4-8359-C15517D023B1}" type="slidenum">
              <a:rPr lang="en-US" smtClean="0"/>
              <a:pPr>
                <a:defRPr/>
              </a:pPr>
              <a:t>10</a:t>
            </a:fld>
            <a:endParaRPr lang="en-US"/>
          </a:p>
        </p:txBody>
      </p:sp>
    </p:spTree>
    <p:extLst>
      <p:ext uri="{BB962C8B-B14F-4D97-AF65-F5344CB8AC3E}">
        <p14:creationId xmlns:p14="http://schemas.microsoft.com/office/powerpoint/2010/main" val="7026601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Footer Placeholder 3"/>
          <p:cNvSpPr>
            <a:spLocks noGrp="1"/>
          </p:cNvSpPr>
          <p:nvPr>
            <p:ph type="ftr" sz="quarter" idx="10"/>
          </p:nvPr>
        </p:nvSpPr>
        <p:spPr/>
        <p:txBody>
          <a:bodyPr/>
          <a:lstStyle/>
          <a:p>
            <a:pPr>
              <a:defRPr/>
            </a:pPr>
            <a:endParaRPr lang="en-US"/>
          </a:p>
        </p:txBody>
      </p:sp>
      <p:sp>
        <p:nvSpPr>
          <p:cNvPr id="5" name="Slide Number Placeholder 4"/>
          <p:cNvSpPr>
            <a:spLocks noGrp="1"/>
          </p:cNvSpPr>
          <p:nvPr>
            <p:ph type="sldNum" sz="quarter" idx="11"/>
          </p:nvPr>
        </p:nvSpPr>
        <p:spPr/>
        <p:txBody>
          <a:bodyPr/>
          <a:lstStyle/>
          <a:p>
            <a:pPr>
              <a:defRPr/>
            </a:pPr>
            <a:fld id="{5F1E7AA2-424F-462F-BA49-52BC6A414755}" type="slidenum">
              <a:rPr lang="en-US" smtClean="0"/>
              <a:pPr>
                <a:defRPr/>
              </a:pPr>
              <a:t>18</a:t>
            </a:fld>
            <a:endParaRPr lang="en-US"/>
          </a:p>
        </p:txBody>
      </p:sp>
    </p:spTree>
    <p:extLst>
      <p:ext uri="{BB962C8B-B14F-4D97-AF65-F5344CB8AC3E}">
        <p14:creationId xmlns:p14="http://schemas.microsoft.com/office/powerpoint/2010/main" val="5673900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This is a typical use case description template but we will focus on main flow and alternative in </a:t>
            </a:r>
            <a:r>
              <a:rPr lang="en-SG"/>
              <a:t>this module.</a:t>
            </a:r>
            <a:endParaRPr lang="en-SG" dirty="0"/>
          </a:p>
        </p:txBody>
      </p:sp>
      <p:sp>
        <p:nvSpPr>
          <p:cNvPr id="4" name="Slide Number Placeholder 3"/>
          <p:cNvSpPr>
            <a:spLocks noGrp="1"/>
          </p:cNvSpPr>
          <p:nvPr>
            <p:ph type="sldNum" sz="quarter" idx="10"/>
          </p:nvPr>
        </p:nvSpPr>
        <p:spPr/>
        <p:txBody>
          <a:bodyPr/>
          <a:lstStyle/>
          <a:p>
            <a:pPr>
              <a:defRPr/>
            </a:pPr>
            <a:fld id="{38626D80-4B0D-4FF4-8359-C15517D023B1}" type="slidenum">
              <a:rPr lang="en-US" smtClean="0"/>
              <a:pPr>
                <a:defRPr/>
              </a:pPr>
              <a:t>19</a:t>
            </a:fld>
            <a:endParaRPr lang="en-US"/>
          </a:p>
        </p:txBody>
      </p:sp>
    </p:spTree>
    <p:extLst>
      <p:ext uri="{BB962C8B-B14F-4D97-AF65-F5344CB8AC3E}">
        <p14:creationId xmlns:p14="http://schemas.microsoft.com/office/powerpoint/2010/main" val="21843115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scene3d>
            <a:camera prst="orthographicFront"/>
            <a:lightRig rig="threePt" dir="t"/>
          </a:scene3d>
          <a:sp3d>
            <a:bevelT w="165100" prst="coolSlant"/>
          </a:sp3d>
        </p:spPr>
        <p:txBody>
          <a:bodyPr/>
          <a:lstStyle/>
          <a:p>
            <a:r>
              <a:rPr lang="en-US"/>
              <a:t>Click to edit Master title style</a:t>
            </a:r>
            <a:endParaRPr lang="en-GB" dirty="0"/>
          </a:p>
        </p:txBody>
      </p:sp>
      <p:sp>
        <p:nvSpPr>
          <p:cNvPr id="3" name="Subtitle 2"/>
          <p:cNvSpPr>
            <a:spLocks noGrp="1"/>
          </p:cNvSpPr>
          <p:nvPr>
            <p:ph type="subTitle" idx="1"/>
          </p:nvPr>
        </p:nvSpPr>
        <p:spPr>
          <a:xfrm>
            <a:off x="1371600" y="3886200"/>
            <a:ext cx="6400800" cy="1752600"/>
          </a:xfrm>
          <a:solidFill>
            <a:srgbClr val="DA0404"/>
          </a:solidFill>
          <a:scene3d>
            <a:camera prst="orthographicFront"/>
            <a:lightRig rig="threePt" dir="t"/>
          </a:scene3d>
          <a:sp3d>
            <a:bevelT w="165100" prst="coolSlant"/>
          </a:sp3d>
        </p:spPr>
        <p:txBody>
          <a:bodyPr/>
          <a:lstStyle>
            <a:lvl1pPr marL="0" indent="0" algn="ctr">
              <a:buNone/>
              <a:defRPr>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200" y="70638"/>
            <a:ext cx="4688734" cy="760254"/>
          </a:xfrm>
          <a:prstGeom prst="rect">
            <a:avLst/>
          </a:prstGeom>
          <a:ln>
            <a:noFill/>
          </a:ln>
          <a:effectLst>
            <a:outerShdw blurRad="292100" dist="139700" dir="2700000" algn="tl" rotWithShape="0">
              <a:srgbClr val="333333">
                <a:alpha val="65000"/>
              </a:srgbClr>
            </a:outerShdw>
          </a:effectLst>
        </p:spPr>
      </p:pic>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57600" y="6463337"/>
            <a:ext cx="1905000" cy="394661"/>
          </a:xfrm>
          <a:prstGeom prst="rect">
            <a:avLst/>
          </a:prstGeom>
          <a:ln>
            <a:noFill/>
          </a:ln>
          <a:effectLst>
            <a:outerShdw blurRad="292100" dist="139700" dir="2700000" algn="tl" rotWithShape="0">
              <a:srgbClr val="333333">
                <a:alpha val="65000"/>
              </a:srgbClr>
            </a:outerShdw>
          </a:effec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scene3d>
            <a:camera prst="orthographicFront"/>
            <a:lightRig rig="threePt" dir="t"/>
          </a:scene3d>
          <a:sp3d>
            <a:bevelT w="165100" prst="coolSlant"/>
          </a:sp3d>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a:xfrm>
            <a:off x="6553200" y="6453335"/>
            <a:ext cx="2133600" cy="26813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lang="en-GB" sz="1200" b="1" smtClean="0"/>
            </a:lvl1pPr>
          </a:lstStyle>
          <a:p>
            <a:pPr>
              <a:defRPr/>
            </a:pPr>
            <a:fld id="{7EF7012C-61EC-4AD1-B960-593AE3CD57AC}"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Slide Number Placeholder 5"/>
          <p:cNvSpPr>
            <a:spLocks noGrp="1"/>
          </p:cNvSpPr>
          <p:nvPr>
            <p:ph type="sldNum" sz="quarter" idx="12"/>
          </p:nvPr>
        </p:nvSpPr>
        <p:spPr>
          <a:xfrm>
            <a:off x="6553200" y="6453335"/>
            <a:ext cx="2133600" cy="268139"/>
          </a:xfr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lang="en-GB" sz="1200" b="1" smtClean="0"/>
            </a:lvl1pPr>
          </a:lstStyle>
          <a:p>
            <a:pPr>
              <a:defRPr/>
            </a:pPr>
            <a:fld id="{61801A34-4592-4371-AC69-E7EA635EF06C}"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Slide Number Placeholder 5"/>
          <p:cNvSpPr>
            <a:spLocks noGrp="1"/>
          </p:cNvSpPr>
          <p:nvPr>
            <p:ph type="sldNum" sz="quarter" idx="12"/>
          </p:nvPr>
        </p:nvSpPr>
        <p:spPr>
          <a:xfrm>
            <a:off x="6553200" y="6453335"/>
            <a:ext cx="2133600" cy="268139"/>
          </a:xfr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lang="en-GB" sz="1200" b="1" smtClean="0"/>
            </a:lvl1pPr>
          </a:lstStyle>
          <a:p>
            <a:pPr>
              <a:defRPr/>
            </a:pPr>
            <a:fld id="{86A76817-8D00-4EDC-9083-2896A8FEDF3E}"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5" name="Slide Number Placeholder 4"/>
          <p:cNvSpPr>
            <a:spLocks noGrp="1"/>
          </p:cNvSpPr>
          <p:nvPr>
            <p:ph type="sldNum" sz="quarter" idx="12"/>
          </p:nvPr>
        </p:nvSpPr>
        <p:spPr>
          <a:xfrm>
            <a:off x="6876256" y="6453336"/>
            <a:ext cx="2133600" cy="268139"/>
          </a:xfrm>
          <a:prstGeom prst="rect">
            <a:avLst/>
          </a:prstGeom>
        </p:spPr>
        <p:txBody>
          <a:bodyPr/>
          <a:lstStyle>
            <a:lvl1pPr>
              <a:defRPr/>
            </a:lvl1pPr>
          </a:lstStyle>
          <a:p>
            <a:pPr>
              <a:defRPr/>
            </a:pPr>
            <a:fld id="{13EEE725-A30F-474C-ADAD-FC434A7D58EE}"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solidFill>
            <a:schemeClr val="accent6"/>
          </a:solid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GB" dirty="0"/>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8" name="Slide Number Placeholder 5"/>
          <p:cNvSpPr>
            <a:spLocks noGrp="1"/>
          </p:cNvSpPr>
          <p:nvPr>
            <p:ph type="sldNum" sz="quarter" idx="4"/>
          </p:nvPr>
        </p:nvSpPr>
        <p:spPr>
          <a:xfrm>
            <a:off x="6553200" y="6453335"/>
            <a:ext cx="2133600" cy="26813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lang="en-GB" sz="1200" b="1" smtClean="0"/>
            </a:lvl1pPr>
          </a:lstStyle>
          <a:p>
            <a:pPr>
              <a:defRPr/>
            </a:pPr>
            <a:fld id="{D6EA1E04-8628-4D62-B743-5953400C9EBC}" type="slidenum">
              <a:rPr lang="en-US" smtClean="0"/>
              <a:pPr>
                <a:defRPr/>
              </a:pPr>
              <a:t>‹#›</a:t>
            </a:fld>
            <a:endParaRPr lang="en-US"/>
          </a:p>
        </p:txBody>
      </p:sp>
      <p:pic>
        <p:nvPicPr>
          <p:cNvPr id="10" name="Picture 9"/>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3657600" y="6463337"/>
            <a:ext cx="1905000" cy="394661"/>
          </a:xfrm>
          <a:prstGeom prst="rect">
            <a:avLst/>
          </a:prstGeom>
          <a:ln>
            <a:noFill/>
          </a:ln>
          <a:effectLst>
            <a:outerShdw blurRad="292100" dist="139700" dir="2700000" algn="tl" rotWithShape="0">
              <a:srgbClr val="333333">
                <a:alpha val="65000"/>
              </a:srgbClr>
            </a:outerShdw>
          </a:effectLst>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5" r:id="rId3"/>
    <p:sldLayoutId id="2147483666" r:id="rId4"/>
    <p:sldLayoutId id="2147483667" r:id="rId5"/>
  </p:sldLayoutIdLst>
  <p:hf hdr="0" dt="0"/>
  <p:txStyles>
    <p:titleStyle>
      <a:lvl1pPr algn="ctr" rtl="0" eaLnBrk="1" fontAlgn="base" hangingPunct="1">
        <a:spcBef>
          <a:spcPct val="0"/>
        </a:spcBef>
        <a:spcAft>
          <a:spcPct val="0"/>
        </a:spcAft>
        <a:defRPr sz="4400" b="1" cap="none" spc="5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the-nauticalcondo.com/index.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a:xfrm>
            <a:off x="1371600" y="3886200"/>
            <a:ext cx="6400800" cy="1219200"/>
          </a:xfrm>
        </p:spPr>
        <p:txBody>
          <a:bodyPr/>
          <a:lstStyle/>
          <a:p>
            <a:r>
              <a:rPr lang="en-SG" dirty="0">
                <a:latin typeface="Comic Sans MS" pitchFamily="66" charset="0"/>
              </a:rPr>
              <a:t>Use Case Models &amp;</a:t>
            </a:r>
          </a:p>
          <a:p>
            <a:r>
              <a:rPr lang="en-SG" dirty="0">
                <a:latin typeface="Comic Sans MS" pitchFamily="66" charset="0"/>
              </a:rPr>
              <a:t>Use Case Descriptions</a:t>
            </a:r>
            <a:endParaRPr lang="en-US" dirty="0">
              <a:latin typeface="Comic Sans MS" pitchFamily="66" charset="0"/>
            </a:endParaRPr>
          </a:p>
        </p:txBody>
      </p:sp>
      <p:sp>
        <p:nvSpPr>
          <p:cNvPr id="5" name="Rectangle 2"/>
          <p:cNvSpPr>
            <a:spLocks noGrp="1" noChangeArrowheads="1"/>
          </p:cNvSpPr>
          <p:nvPr>
            <p:ph type="ctrTitle"/>
          </p:nvPr>
        </p:nvSpPr>
        <p:spPr>
          <a:xfrm>
            <a:off x="685800" y="1828801"/>
            <a:ext cx="7772400" cy="1771650"/>
          </a:xfrm>
        </p:spPr>
        <p:txBody>
          <a:bodyPr/>
          <a:lstStyle/>
          <a:p>
            <a:r>
              <a:rPr lang="en-GB" sz="3200" dirty="0">
                <a:latin typeface="Comic Sans MS" pitchFamily="66" charset="0"/>
              </a:rPr>
              <a:t>ITP211</a:t>
            </a:r>
            <a:br>
              <a:rPr lang="en-GB" dirty="0">
                <a:latin typeface="Comic Sans MS" pitchFamily="66" charset="0"/>
              </a:rPr>
            </a:br>
            <a:r>
              <a:rPr lang="en-GB" sz="2800" dirty="0">
                <a:latin typeface="Comic Sans MS" pitchFamily="66" charset="0"/>
              </a:rPr>
              <a:t>Object-oriented Analysis and Design </a:t>
            </a:r>
            <a:r>
              <a:rPr lang="en-GB" sz="2800">
                <a:latin typeface="Comic Sans MS" pitchFamily="66" charset="0"/>
              </a:rPr>
              <a:t>and Project</a:t>
            </a:r>
            <a:endParaRPr lang="en-US" sz="2800" dirty="0">
              <a:latin typeface="Comic Sans MS" pitchFamily="66"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a:lstStyle/>
          <a:p>
            <a:pPr eaLnBrk="1" hangingPunct="1"/>
            <a:r>
              <a:rPr lang="en-US">
                <a:cs typeface="Times New Roman" pitchFamily="18" charset="0"/>
              </a:rPr>
              <a:t>Identifying Actors</a:t>
            </a:r>
            <a:r>
              <a:rPr lang="en-US"/>
              <a:t> </a:t>
            </a:r>
          </a:p>
        </p:txBody>
      </p:sp>
      <p:sp>
        <p:nvSpPr>
          <p:cNvPr id="9221" name="Rectangle 3"/>
          <p:cNvSpPr>
            <a:spLocks noGrp="1" noChangeArrowheads="1"/>
          </p:cNvSpPr>
          <p:nvPr>
            <p:ph idx="1"/>
          </p:nvPr>
        </p:nvSpPr>
        <p:spPr/>
        <p:txBody>
          <a:bodyPr/>
          <a:lstStyle/>
          <a:p>
            <a:pPr eaLnBrk="1" hangingPunct="1">
              <a:lnSpc>
                <a:spcPct val="90000"/>
              </a:lnSpc>
              <a:spcBef>
                <a:spcPts val="1800"/>
              </a:spcBef>
              <a:defRPr/>
            </a:pPr>
            <a:r>
              <a:rPr lang="en-US" sz="2800" b="1" dirty="0">
                <a:cs typeface="Times New Roman" pitchFamily="18" charset="0"/>
              </a:rPr>
              <a:t>Actor</a:t>
            </a:r>
          </a:p>
          <a:p>
            <a:pPr lvl="1" eaLnBrk="1" hangingPunct="1">
              <a:lnSpc>
                <a:spcPct val="90000"/>
              </a:lnSpc>
              <a:defRPr/>
            </a:pPr>
            <a:r>
              <a:rPr lang="en-US" sz="2400" dirty="0">
                <a:cs typeface="Times New Roman" pitchFamily="18" charset="0"/>
              </a:rPr>
              <a:t>Person or thing that </a:t>
            </a:r>
            <a:r>
              <a:rPr lang="en-US" sz="2400" u="sng" dirty="0">
                <a:solidFill>
                  <a:srgbClr val="FF0000"/>
                </a:solidFill>
                <a:cs typeface="Times New Roman" pitchFamily="18" charset="0"/>
              </a:rPr>
              <a:t>interacts with the system.</a:t>
            </a:r>
          </a:p>
          <a:p>
            <a:pPr lvl="1" eaLnBrk="1" hangingPunct="1">
              <a:lnSpc>
                <a:spcPct val="90000"/>
              </a:lnSpc>
              <a:defRPr/>
            </a:pPr>
            <a:r>
              <a:rPr lang="en-US" sz="2400" dirty="0">
                <a:cs typeface="Times New Roman" pitchFamily="18" charset="0"/>
              </a:rPr>
              <a:t>Primary actor – initiates or </a:t>
            </a:r>
            <a:r>
              <a:rPr lang="en-US" sz="2400" dirty="0">
                <a:solidFill>
                  <a:srgbClr val="FF0000"/>
                </a:solidFill>
                <a:cs typeface="Times New Roman" pitchFamily="18" charset="0"/>
              </a:rPr>
              <a:t>triggers</a:t>
            </a:r>
            <a:r>
              <a:rPr lang="en-US" sz="2400" dirty="0">
                <a:cs typeface="Times New Roman" pitchFamily="18" charset="0"/>
              </a:rPr>
              <a:t> the use cases to achieve the actor’s goals.</a:t>
            </a:r>
          </a:p>
          <a:p>
            <a:pPr lvl="1">
              <a:lnSpc>
                <a:spcPct val="90000"/>
              </a:lnSpc>
              <a:defRPr/>
            </a:pPr>
            <a:r>
              <a:rPr lang="en-US" sz="2400" dirty="0">
                <a:cs typeface="Times New Roman" pitchFamily="18" charset="0"/>
              </a:rPr>
              <a:t>Secondary actors – participates in the use cases to assist in the completion of a use case.</a:t>
            </a:r>
          </a:p>
          <a:p>
            <a:pPr lvl="1">
              <a:lnSpc>
                <a:spcPct val="90000"/>
              </a:lnSpc>
              <a:defRPr/>
            </a:pPr>
            <a:r>
              <a:rPr lang="en-US" sz="2400" dirty="0">
                <a:cs typeface="Times New Roman" pitchFamily="18" charset="0"/>
              </a:rPr>
              <a:t>Normally described by nouns. </a:t>
            </a:r>
          </a:p>
          <a:p>
            <a:pPr lvl="1">
              <a:lnSpc>
                <a:spcPct val="90000"/>
              </a:lnSpc>
              <a:defRPr/>
            </a:pPr>
            <a:r>
              <a:rPr lang="en-US" sz="2400" b="1" dirty="0">
                <a:cs typeface="Times New Roman" pitchFamily="18" charset="0"/>
              </a:rPr>
              <a:t>Example: </a:t>
            </a:r>
            <a:r>
              <a:rPr lang="en-US" sz="2400" i="1" dirty="0">
                <a:cs typeface="Times New Roman" pitchFamily="18" charset="0"/>
              </a:rPr>
              <a:t>A online bookstore system allows </a:t>
            </a:r>
            <a:r>
              <a:rPr lang="en-US" sz="2400" i="1" u="sng" dirty="0">
                <a:cs typeface="Times New Roman" pitchFamily="18" charset="0"/>
              </a:rPr>
              <a:t>customer</a:t>
            </a:r>
            <a:r>
              <a:rPr lang="en-US" sz="2400" i="1" dirty="0">
                <a:cs typeface="Times New Roman" pitchFamily="18" charset="0"/>
              </a:rPr>
              <a:t> to buy books and payment is handled by an </a:t>
            </a:r>
            <a:r>
              <a:rPr lang="en-US" sz="2400" i="1" u="sng" dirty="0">
                <a:cs typeface="Times New Roman" pitchFamily="18" charset="0"/>
              </a:rPr>
              <a:t>external</a:t>
            </a:r>
            <a:r>
              <a:rPr lang="en-US" sz="2400" i="1" dirty="0">
                <a:cs typeface="Times New Roman" pitchFamily="18" charset="0"/>
              </a:rPr>
              <a:t> payment system (e.g. </a:t>
            </a:r>
            <a:r>
              <a:rPr lang="en-US" sz="2400" i="1" dirty="0" err="1">
                <a:cs typeface="Times New Roman" pitchFamily="18" charset="0"/>
              </a:rPr>
              <a:t>Paypal</a:t>
            </a:r>
            <a:r>
              <a:rPr lang="en-US" sz="2400" i="1" dirty="0">
                <a:cs typeface="Times New Roman" pitchFamily="18" charset="0"/>
              </a:rPr>
              <a:t> or </a:t>
            </a:r>
            <a:r>
              <a:rPr lang="en-US" sz="2400" i="1" dirty="0" err="1">
                <a:cs typeface="Times New Roman" pitchFamily="18" charset="0"/>
              </a:rPr>
              <a:t>eNets</a:t>
            </a:r>
            <a:r>
              <a:rPr lang="en-US" sz="2400" i="1" dirty="0">
                <a:cs typeface="Times New Roman" pitchFamily="18" charset="0"/>
              </a:rPr>
              <a:t>).</a:t>
            </a:r>
          </a:p>
          <a:p>
            <a:pPr lvl="1">
              <a:lnSpc>
                <a:spcPct val="90000"/>
              </a:lnSpc>
              <a:defRPr/>
            </a:pPr>
            <a:r>
              <a:rPr lang="en-US" sz="2400" i="1" dirty="0">
                <a:cs typeface="Times New Roman" pitchFamily="18" charset="0"/>
              </a:rPr>
              <a:t>Customer – Primary actor</a:t>
            </a:r>
          </a:p>
          <a:p>
            <a:pPr lvl="1">
              <a:lnSpc>
                <a:spcPct val="90000"/>
              </a:lnSpc>
              <a:defRPr/>
            </a:pPr>
            <a:r>
              <a:rPr lang="en-US" sz="2400" i="1" dirty="0">
                <a:cs typeface="Times New Roman" pitchFamily="18" charset="0"/>
              </a:rPr>
              <a:t>External payment system – Secondary actors</a:t>
            </a:r>
          </a:p>
          <a:p>
            <a:pPr marL="457200" lvl="1" indent="0" eaLnBrk="1" hangingPunct="1">
              <a:lnSpc>
                <a:spcPct val="90000"/>
              </a:lnSpc>
              <a:buFont typeface="Wingdings" pitchFamily="2" charset="2"/>
              <a:buNone/>
              <a:defRPr/>
            </a:pPr>
            <a:r>
              <a:rPr lang="en-US" sz="2400" dirty="0">
                <a:cs typeface="Times New Roman" pitchFamily="18" charset="0"/>
              </a:rPr>
              <a:t> </a:t>
            </a:r>
          </a:p>
        </p:txBody>
      </p:sp>
      <p:sp>
        <p:nvSpPr>
          <p:cNvPr id="10243" name="Slide Number Placeholder 4"/>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6E200FD4-136B-4024-A1AE-B0E245CB42C2}" type="slidenum">
              <a:rPr lang="en-US"/>
              <a:pPr/>
              <a:t>10</a:t>
            </a:fld>
            <a:endParaRPr lang="en-US"/>
          </a:p>
        </p:txBody>
      </p:sp>
      <p:cxnSp>
        <p:nvCxnSpPr>
          <p:cNvPr id="3" name="Straight Connector 2"/>
          <p:cNvCxnSpPr/>
          <p:nvPr/>
        </p:nvCxnSpPr>
        <p:spPr>
          <a:xfrm>
            <a:off x="7391400" y="4648200"/>
            <a:ext cx="1219200" cy="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11" name="Straight Connector 10"/>
          <p:cNvCxnSpPr/>
          <p:nvPr/>
        </p:nvCxnSpPr>
        <p:spPr>
          <a:xfrm>
            <a:off x="1371600" y="5334000"/>
            <a:ext cx="2133600" cy="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221">
                                            <p:txEl>
                                              <p:pRg st="0" end="0"/>
                                            </p:txEl>
                                          </p:spTgt>
                                        </p:tgtEl>
                                        <p:attrNameLst>
                                          <p:attrName>style.visibility</p:attrName>
                                        </p:attrNameLst>
                                      </p:cBhvr>
                                      <p:to>
                                        <p:strVal val="visible"/>
                                      </p:to>
                                    </p:set>
                                    <p:animEffect transition="in" filter="fade">
                                      <p:cBhvr>
                                        <p:cTn id="7" dur="500"/>
                                        <p:tgtEl>
                                          <p:spTgt spid="92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221">
                                            <p:txEl>
                                              <p:pRg st="1" end="1"/>
                                            </p:txEl>
                                          </p:spTgt>
                                        </p:tgtEl>
                                        <p:attrNameLst>
                                          <p:attrName>style.visibility</p:attrName>
                                        </p:attrNameLst>
                                      </p:cBhvr>
                                      <p:to>
                                        <p:strVal val="visible"/>
                                      </p:to>
                                    </p:set>
                                    <p:animEffect transition="in" filter="fade">
                                      <p:cBhvr>
                                        <p:cTn id="12" dur="500"/>
                                        <p:tgtEl>
                                          <p:spTgt spid="922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221">
                                            <p:txEl>
                                              <p:pRg st="2" end="2"/>
                                            </p:txEl>
                                          </p:spTgt>
                                        </p:tgtEl>
                                        <p:attrNameLst>
                                          <p:attrName>style.visibility</p:attrName>
                                        </p:attrNameLst>
                                      </p:cBhvr>
                                      <p:to>
                                        <p:strVal val="visible"/>
                                      </p:to>
                                    </p:set>
                                    <p:animEffect transition="in" filter="fade">
                                      <p:cBhvr>
                                        <p:cTn id="17" dur="500"/>
                                        <p:tgtEl>
                                          <p:spTgt spid="922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221">
                                            <p:txEl>
                                              <p:pRg st="3" end="3"/>
                                            </p:txEl>
                                          </p:spTgt>
                                        </p:tgtEl>
                                        <p:attrNameLst>
                                          <p:attrName>style.visibility</p:attrName>
                                        </p:attrNameLst>
                                      </p:cBhvr>
                                      <p:to>
                                        <p:strVal val="visible"/>
                                      </p:to>
                                    </p:set>
                                    <p:animEffect transition="in" filter="fade">
                                      <p:cBhvr>
                                        <p:cTn id="22" dur="500"/>
                                        <p:tgtEl>
                                          <p:spTgt spid="922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221">
                                            <p:txEl>
                                              <p:pRg st="4" end="4"/>
                                            </p:txEl>
                                          </p:spTgt>
                                        </p:tgtEl>
                                        <p:attrNameLst>
                                          <p:attrName>style.visibility</p:attrName>
                                        </p:attrNameLst>
                                      </p:cBhvr>
                                      <p:to>
                                        <p:strVal val="visible"/>
                                      </p:to>
                                    </p:set>
                                    <p:animEffect transition="in" filter="fade">
                                      <p:cBhvr>
                                        <p:cTn id="27" dur="500"/>
                                        <p:tgtEl>
                                          <p:spTgt spid="922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221">
                                            <p:txEl>
                                              <p:pRg st="5" end="5"/>
                                            </p:txEl>
                                          </p:spTgt>
                                        </p:tgtEl>
                                        <p:attrNameLst>
                                          <p:attrName>style.visibility</p:attrName>
                                        </p:attrNameLst>
                                      </p:cBhvr>
                                      <p:to>
                                        <p:strVal val="visible"/>
                                      </p:to>
                                    </p:set>
                                    <p:animEffect transition="in" filter="fade">
                                      <p:cBhvr>
                                        <p:cTn id="32" dur="500"/>
                                        <p:tgtEl>
                                          <p:spTgt spid="922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221">
                                            <p:txEl>
                                              <p:pRg st="6" end="6"/>
                                            </p:txEl>
                                          </p:spTgt>
                                        </p:tgtEl>
                                        <p:attrNameLst>
                                          <p:attrName>style.visibility</p:attrName>
                                        </p:attrNameLst>
                                      </p:cBhvr>
                                      <p:to>
                                        <p:strVal val="visible"/>
                                      </p:to>
                                    </p:set>
                                    <p:animEffect transition="in" filter="fade">
                                      <p:cBhvr>
                                        <p:cTn id="37" dur="500"/>
                                        <p:tgtEl>
                                          <p:spTgt spid="922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9221">
                                            <p:txEl>
                                              <p:pRg st="7" end="7"/>
                                            </p:txEl>
                                          </p:spTgt>
                                        </p:tgtEl>
                                        <p:attrNameLst>
                                          <p:attrName>style.visibility</p:attrName>
                                        </p:attrNameLst>
                                      </p:cBhvr>
                                      <p:to>
                                        <p:strVal val="visible"/>
                                      </p:to>
                                    </p:set>
                                    <p:animEffect transition="in" filter="fade">
                                      <p:cBhvr>
                                        <p:cTn id="42" dur="500"/>
                                        <p:tgtEl>
                                          <p:spTgt spid="922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9221">
                                            <p:txEl>
                                              <p:pRg st="8" end="8"/>
                                            </p:txEl>
                                          </p:spTgt>
                                        </p:tgtEl>
                                        <p:attrNameLst>
                                          <p:attrName>style.visibility</p:attrName>
                                        </p:attrNameLst>
                                      </p:cBhvr>
                                      <p:to>
                                        <p:strVal val="visible"/>
                                      </p:to>
                                    </p:set>
                                    <p:animEffect transition="in" filter="fade">
                                      <p:cBhvr>
                                        <p:cTn id="47" dur="500"/>
                                        <p:tgtEl>
                                          <p:spTgt spid="9221">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wipe(left)">
                                      <p:cBhvr>
                                        <p:cTn id="52" dur="500"/>
                                        <p:tgtEl>
                                          <p:spTgt spid="3"/>
                                        </p:tgtEl>
                                      </p:cBhvr>
                                    </p:animEffect>
                                  </p:childTnLst>
                                </p:cTn>
                              </p:par>
                              <p:par>
                                <p:cTn id="53" presetID="22" presetClass="entr" presetSubtype="8" fill="hold" nodeType="with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wipe(left)">
                                      <p:cBhvr>
                                        <p:cTn id="5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1" grpId="0" build="p" bldLvl="2"/>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pPr eaLnBrk="1" hangingPunct="1"/>
            <a:r>
              <a:rPr lang="en-US">
                <a:cs typeface="Times New Roman" pitchFamily="18" charset="0"/>
              </a:rPr>
              <a:t>Identifying Use Case</a:t>
            </a:r>
            <a:r>
              <a:rPr lang="en-US"/>
              <a:t> </a:t>
            </a:r>
          </a:p>
        </p:txBody>
      </p:sp>
      <p:sp>
        <p:nvSpPr>
          <p:cNvPr id="9221" name="Rectangle 3"/>
          <p:cNvSpPr>
            <a:spLocks noGrp="1" noChangeArrowheads="1"/>
          </p:cNvSpPr>
          <p:nvPr>
            <p:ph idx="1"/>
          </p:nvPr>
        </p:nvSpPr>
        <p:spPr>
          <a:xfrm>
            <a:off x="381000" y="1600200"/>
            <a:ext cx="8458200" cy="4525963"/>
          </a:xfrm>
        </p:spPr>
        <p:txBody>
          <a:bodyPr/>
          <a:lstStyle/>
          <a:p>
            <a:pPr eaLnBrk="1" hangingPunct="1">
              <a:lnSpc>
                <a:spcPct val="90000"/>
              </a:lnSpc>
              <a:spcBef>
                <a:spcPts val="1800"/>
              </a:spcBef>
              <a:defRPr/>
            </a:pPr>
            <a:r>
              <a:rPr lang="en-US" sz="2800" b="1" dirty="0">
                <a:cs typeface="Times New Roman" pitchFamily="18" charset="0"/>
              </a:rPr>
              <a:t>Use Case</a:t>
            </a:r>
          </a:p>
          <a:p>
            <a:pPr lvl="1" eaLnBrk="1" hangingPunct="1">
              <a:lnSpc>
                <a:spcPct val="90000"/>
              </a:lnSpc>
              <a:defRPr/>
            </a:pPr>
            <a:r>
              <a:rPr lang="en-US" sz="2400" b="1" dirty="0">
                <a:cs typeface="Times New Roman" pitchFamily="18" charset="0"/>
              </a:rPr>
              <a:t>Something that the actors wants the system to do in order to achieve a goal.</a:t>
            </a:r>
          </a:p>
          <a:p>
            <a:pPr lvl="1" eaLnBrk="1" hangingPunct="1">
              <a:lnSpc>
                <a:spcPct val="90000"/>
              </a:lnSpc>
              <a:defRPr/>
            </a:pPr>
            <a:r>
              <a:rPr lang="en-US" sz="2400" dirty="0">
                <a:cs typeface="Times New Roman" pitchFamily="18" charset="0"/>
              </a:rPr>
              <a:t>Always </a:t>
            </a:r>
            <a:r>
              <a:rPr lang="en-US" sz="2400" u="sng" dirty="0">
                <a:cs typeface="Times New Roman" pitchFamily="18" charset="0"/>
              </a:rPr>
              <a:t>triggered</a:t>
            </a:r>
            <a:r>
              <a:rPr lang="en-US" sz="2400" dirty="0">
                <a:cs typeface="Times New Roman" pitchFamily="18" charset="0"/>
              </a:rPr>
              <a:t> by primary actor(s)</a:t>
            </a:r>
          </a:p>
          <a:p>
            <a:pPr lvl="1" eaLnBrk="1" hangingPunct="1">
              <a:lnSpc>
                <a:spcPct val="90000"/>
              </a:lnSpc>
              <a:defRPr/>
            </a:pPr>
            <a:r>
              <a:rPr lang="en-US" sz="2400" dirty="0">
                <a:cs typeface="Times New Roman" pitchFamily="18" charset="0"/>
              </a:rPr>
              <a:t>Identified from the point of view of the actor</a:t>
            </a:r>
          </a:p>
          <a:p>
            <a:pPr lvl="1" eaLnBrk="1" hangingPunct="1">
              <a:lnSpc>
                <a:spcPct val="90000"/>
              </a:lnSpc>
              <a:defRPr/>
            </a:pPr>
            <a:r>
              <a:rPr lang="en-US" sz="2400" dirty="0">
                <a:cs typeface="Times New Roman" pitchFamily="18" charset="0"/>
              </a:rPr>
              <a:t>Actions phrases or verbs</a:t>
            </a:r>
          </a:p>
          <a:p>
            <a:pPr marL="457200" lvl="1" indent="0">
              <a:lnSpc>
                <a:spcPct val="90000"/>
              </a:lnSpc>
              <a:buNone/>
              <a:defRPr/>
            </a:pPr>
            <a:r>
              <a:rPr lang="en-SG" sz="2400" dirty="0" err="1">
                <a:cs typeface="Times New Roman" pitchFamily="18" charset="0"/>
              </a:rPr>
              <a:t>Eg</a:t>
            </a:r>
            <a:r>
              <a:rPr lang="en-SG" sz="2400" dirty="0">
                <a:cs typeface="Times New Roman" pitchFamily="18" charset="0"/>
              </a:rPr>
              <a:t>: A online bookstore allows customer to </a:t>
            </a:r>
            <a:r>
              <a:rPr lang="en-SG" sz="2400" u="sng" dirty="0">
                <a:cs typeface="Times New Roman" pitchFamily="18" charset="0"/>
              </a:rPr>
              <a:t>buy books </a:t>
            </a:r>
            <a:r>
              <a:rPr lang="en-SG" sz="2400" dirty="0">
                <a:cs typeface="Times New Roman" pitchFamily="18" charset="0"/>
              </a:rPr>
              <a:t>and payment is done through an external payment system (e.g. </a:t>
            </a:r>
            <a:r>
              <a:rPr lang="en-SG" sz="2400" dirty="0" err="1">
                <a:cs typeface="Times New Roman" pitchFamily="18" charset="0"/>
              </a:rPr>
              <a:t>Paypal</a:t>
            </a:r>
            <a:r>
              <a:rPr lang="en-SG" sz="2400" dirty="0">
                <a:cs typeface="Times New Roman" pitchFamily="18" charset="0"/>
              </a:rPr>
              <a:t> or </a:t>
            </a:r>
            <a:r>
              <a:rPr lang="en-SG" sz="2400" dirty="0" err="1">
                <a:cs typeface="Times New Roman" pitchFamily="18" charset="0"/>
              </a:rPr>
              <a:t>eNets</a:t>
            </a:r>
            <a:r>
              <a:rPr lang="en-SG" sz="2400" dirty="0">
                <a:cs typeface="Times New Roman" pitchFamily="18" charset="0"/>
              </a:rPr>
              <a:t>).</a:t>
            </a:r>
            <a:endParaRPr lang="en-US" sz="2400" dirty="0">
              <a:cs typeface="Times New Roman" pitchFamily="18" charset="0"/>
            </a:endParaRPr>
          </a:p>
          <a:p>
            <a:pPr eaLnBrk="1" hangingPunct="1">
              <a:lnSpc>
                <a:spcPct val="90000"/>
              </a:lnSpc>
              <a:spcBef>
                <a:spcPts val="1800"/>
              </a:spcBef>
              <a:defRPr/>
            </a:pPr>
            <a:r>
              <a:rPr lang="en-US" sz="2800" b="1" dirty="0">
                <a:cs typeface="Times New Roman" pitchFamily="18" charset="0"/>
              </a:rPr>
              <a:t>Use Case Name: </a:t>
            </a:r>
            <a:r>
              <a:rPr lang="en-US" sz="2400" dirty="0">
                <a:cs typeface="Times New Roman" pitchFamily="18" charset="0"/>
              </a:rPr>
              <a:t>use a short </a:t>
            </a:r>
            <a:r>
              <a:rPr lang="en-US" sz="2400" u="sng" dirty="0">
                <a:cs typeface="Times New Roman" pitchFamily="18" charset="0"/>
              </a:rPr>
              <a:t>verb</a:t>
            </a:r>
            <a:r>
              <a:rPr lang="en-US" sz="2400" dirty="0">
                <a:cs typeface="Times New Roman" pitchFamily="18" charset="0"/>
              </a:rPr>
              <a:t> phrase</a:t>
            </a:r>
          </a:p>
          <a:p>
            <a:pPr lvl="1" eaLnBrk="1" hangingPunct="1">
              <a:lnSpc>
                <a:spcPct val="90000"/>
              </a:lnSpc>
              <a:defRPr/>
            </a:pPr>
            <a:r>
              <a:rPr lang="en-US" sz="2400" dirty="0">
                <a:cs typeface="Times New Roman" pitchFamily="18" charset="0"/>
              </a:rPr>
              <a:t>E.g. Add orders, Cancel membership, Print reports</a:t>
            </a:r>
            <a:endParaRPr lang="en-US" sz="2400" b="1" dirty="0">
              <a:cs typeface="Times New Roman" pitchFamily="18" charset="0"/>
            </a:endParaRPr>
          </a:p>
        </p:txBody>
      </p:sp>
      <p:sp>
        <p:nvSpPr>
          <p:cNvPr id="11267" name="Slide Number Placeholder 4"/>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BB8651C4-0BE6-4142-98BD-D0088818BBF1}" type="slidenum">
              <a:rPr lang="en-US"/>
              <a:pPr/>
              <a:t>11</a:t>
            </a:fld>
            <a:endParaRPr lang="en-US"/>
          </a:p>
        </p:txBody>
      </p:sp>
      <p:cxnSp>
        <p:nvCxnSpPr>
          <p:cNvPr id="6" name="Straight Connector 5"/>
          <p:cNvCxnSpPr/>
          <p:nvPr/>
        </p:nvCxnSpPr>
        <p:spPr>
          <a:xfrm>
            <a:off x="6705600" y="4343400"/>
            <a:ext cx="1371600" cy="0"/>
          </a:xfrm>
          <a:prstGeom prst="line">
            <a:avLst/>
          </a:prstGeom>
          <a:ln>
            <a:solidFill>
              <a:srgbClr val="00B050"/>
            </a:solidFill>
          </a:ln>
        </p:spPr>
        <p:style>
          <a:lnRef idx="2">
            <a:schemeClr val="accent2"/>
          </a:lnRef>
          <a:fillRef idx="0">
            <a:schemeClr val="accent2"/>
          </a:fillRef>
          <a:effectRef idx="1">
            <a:schemeClr val="accent2"/>
          </a:effectRef>
          <a:fontRef idx="minor">
            <a:schemeClr val="tx1"/>
          </a:fontRef>
        </p:style>
      </p:cxnSp>
      <p:cxnSp>
        <p:nvCxnSpPr>
          <p:cNvPr id="7" name="Straight Connector 6"/>
          <p:cNvCxnSpPr/>
          <p:nvPr/>
        </p:nvCxnSpPr>
        <p:spPr>
          <a:xfrm>
            <a:off x="1828800" y="6096000"/>
            <a:ext cx="533400" cy="0"/>
          </a:xfrm>
          <a:prstGeom prst="line">
            <a:avLst/>
          </a:prstGeom>
          <a:ln>
            <a:solidFill>
              <a:srgbClr val="00B050"/>
            </a:solidFill>
          </a:ln>
        </p:spPr>
        <p:style>
          <a:lnRef idx="2">
            <a:schemeClr val="accent2"/>
          </a:lnRef>
          <a:fillRef idx="0">
            <a:schemeClr val="accent2"/>
          </a:fillRef>
          <a:effectRef idx="1">
            <a:schemeClr val="accent2"/>
          </a:effectRef>
          <a:fontRef idx="minor">
            <a:schemeClr val="tx1"/>
          </a:fontRef>
        </p:style>
      </p:cxnSp>
      <p:cxnSp>
        <p:nvCxnSpPr>
          <p:cNvPr id="8" name="Straight Connector 7"/>
          <p:cNvCxnSpPr/>
          <p:nvPr/>
        </p:nvCxnSpPr>
        <p:spPr>
          <a:xfrm>
            <a:off x="3505200" y="6104021"/>
            <a:ext cx="838200" cy="0"/>
          </a:xfrm>
          <a:prstGeom prst="line">
            <a:avLst/>
          </a:prstGeom>
          <a:ln>
            <a:solidFill>
              <a:srgbClr val="00B050"/>
            </a:solidFill>
          </a:ln>
        </p:spPr>
        <p:style>
          <a:lnRef idx="2">
            <a:schemeClr val="accent2"/>
          </a:lnRef>
          <a:fillRef idx="0">
            <a:schemeClr val="accent2"/>
          </a:fillRef>
          <a:effectRef idx="1">
            <a:schemeClr val="accent2"/>
          </a:effectRef>
          <a:fontRef idx="minor">
            <a:schemeClr val="tx1"/>
          </a:fontRef>
        </p:style>
      </p:cxnSp>
      <p:cxnSp>
        <p:nvCxnSpPr>
          <p:cNvPr id="10" name="Straight Connector 9"/>
          <p:cNvCxnSpPr/>
          <p:nvPr/>
        </p:nvCxnSpPr>
        <p:spPr>
          <a:xfrm>
            <a:off x="6477000" y="6104021"/>
            <a:ext cx="533400" cy="0"/>
          </a:xfrm>
          <a:prstGeom prst="line">
            <a:avLst/>
          </a:prstGeom>
          <a:ln>
            <a:solidFill>
              <a:srgbClr val="00B050"/>
            </a:solidFill>
          </a:ln>
        </p:spPr>
        <p:style>
          <a:lnRef idx="2">
            <a:schemeClr val="accent2"/>
          </a:lnRef>
          <a:fillRef idx="0">
            <a:schemeClr val="accent2"/>
          </a:fillRef>
          <a:effectRef idx="1">
            <a:schemeClr val="accent2"/>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221">
                                            <p:txEl>
                                              <p:pRg st="0" end="0"/>
                                            </p:txEl>
                                          </p:spTgt>
                                        </p:tgtEl>
                                        <p:attrNameLst>
                                          <p:attrName>style.visibility</p:attrName>
                                        </p:attrNameLst>
                                      </p:cBhvr>
                                      <p:to>
                                        <p:strVal val="visible"/>
                                      </p:to>
                                    </p:set>
                                    <p:animEffect transition="in" filter="fade">
                                      <p:cBhvr>
                                        <p:cTn id="7" dur="500"/>
                                        <p:tgtEl>
                                          <p:spTgt spid="92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221">
                                            <p:txEl>
                                              <p:pRg st="1" end="1"/>
                                            </p:txEl>
                                          </p:spTgt>
                                        </p:tgtEl>
                                        <p:attrNameLst>
                                          <p:attrName>style.visibility</p:attrName>
                                        </p:attrNameLst>
                                      </p:cBhvr>
                                      <p:to>
                                        <p:strVal val="visible"/>
                                      </p:to>
                                    </p:set>
                                    <p:animEffect transition="in" filter="fade">
                                      <p:cBhvr>
                                        <p:cTn id="12" dur="500"/>
                                        <p:tgtEl>
                                          <p:spTgt spid="922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221">
                                            <p:txEl>
                                              <p:pRg st="2" end="2"/>
                                            </p:txEl>
                                          </p:spTgt>
                                        </p:tgtEl>
                                        <p:attrNameLst>
                                          <p:attrName>style.visibility</p:attrName>
                                        </p:attrNameLst>
                                      </p:cBhvr>
                                      <p:to>
                                        <p:strVal val="visible"/>
                                      </p:to>
                                    </p:set>
                                    <p:animEffect transition="in" filter="fade">
                                      <p:cBhvr>
                                        <p:cTn id="17" dur="500"/>
                                        <p:tgtEl>
                                          <p:spTgt spid="922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221">
                                            <p:txEl>
                                              <p:pRg st="3" end="3"/>
                                            </p:txEl>
                                          </p:spTgt>
                                        </p:tgtEl>
                                        <p:attrNameLst>
                                          <p:attrName>style.visibility</p:attrName>
                                        </p:attrNameLst>
                                      </p:cBhvr>
                                      <p:to>
                                        <p:strVal val="visible"/>
                                      </p:to>
                                    </p:set>
                                    <p:animEffect transition="in" filter="fade">
                                      <p:cBhvr>
                                        <p:cTn id="22" dur="500"/>
                                        <p:tgtEl>
                                          <p:spTgt spid="922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221">
                                            <p:txEl>
                                              <p:pRg st="4" end="4"/>
                                            </p:txEl>
                                          </p:spTgt>
                                        </p:tgtEl>
                                        <p:attrNameLst>
                                          <p:attrName>style.visibility</p:attrName>
                                        </p:attrNameLst>
                                      </p:cBhvr>
                                      <p:to>
                                        <p:strVal val="visible"/>
                                      </p:to>
                                    </p:set>
                                    <p:animEffect transition="in" filter="fade">
                                      <p:cBhvr>
                                        <p:cTn id="27" dur="500"/>
                                        <p:tgtEl>
                                          <p:spTgt spid="922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221">
                                            <p:txEl>
                                              <p:pRg st="5" end="5"/>
                                            </p:txEl>
                                          </p:spTgt>
                                        </p:tgtEl>
                                        <p:attrNameLst>
                                          <p:attrName>style.visibility</p:attrName>
                                        </p:attrNameLst>
                                      </p:cBhvr>
                                      <p:to>
                                        <p:strVal val="visible"/>
                                      </p:to>
                                    </p:set>
                                    <p:animEffect transition="in" filter="fade">
                                      <p:cBhvr>
                                        <p:cTn id="32" dur="500"/>
                                        <p:tgtEl>
                                          <p:spTgt spid="922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left)">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9221">
                                            <p:txEl>
                                              <p:pRg st="6" end="6"/>
                                            </p:txEl>
                                          </p:spTgt>
                                        </p:tgtEl>
                                        <p:attrNameLst>
                                          <p:attrName>style.visibility</p:attrName>
                                        </p:attrNameLst>
                                      </p:cBhvr>
                                      <p:to>
                                        <p:strVal val="visible"/>
                                      </p:to>
                                    </p:set>
                                    <p:animEffect transition="in" filter="fade">
                                      <p:cBhvr>
                                        <p:cTn id="42" dur="500"/>
                                        <p:tgtEl>
                                          <p:spTgt spid="9221">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9221">
                                            <p:txEl>
                                              <p:pRg st="7" end="7"/>
                                            </p:txEl>
                                          </p:spTgt>
                                        </p:tgtEl>
                                        <p:attrNameLst>
                                          <p:attrName>style.visibility</p:attrName>
                                        </p:attrNameLst>
                                      </p:cBhvr>
                                      <p:to>
                                        <p:strVal val="visible"/>
                                      </p:to>
                                    </p:set>
                                    <p:animEffect transition="in" filter="fade">
                                      <p:cBhvr>
                                        <p:cTn id="47" dur="500"/>
                                        <p:tgtEl>
                                          <p:spTgt spid="9221">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wipe(left)">
                                      <p:cBhvr>
                                        <p:cTn id="52" dur="500"/>
                                        <p:tgtEl>
                                          <p:spTgt spid="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wipe(left)">
                                      <p:cBhvr>
                                        <p:cTn id="57" dur="500"/>
                                        <p:tgtEl>
                                          <p:spTgt spid="8"/>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10"/>
                                        </p:tgtEl>
                                        <p:attrNameLst>
                                          <p:attrName>style.visibility</p:attrName>
                                        </p:attrNameLst>
                                      </p:cBhvr>
                                      <p:to>
                                        <p:strVal val="visible"/>
                                      </p:to>
                                    </p:set>
                                    <p:animEffect transition="in" filter="wipe(left)">
                                      <p:cBhvr>
                                        <p:cTn id="6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1" grpId="0" uiExpand="1" build="p" bldLvl="3"/>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http://t0.gstatic.com/images?q=tbn:ANd9GcRh8-76pqb3wF6nW8jW7WagUWkw-UlJtwS9zV2C6FSZUPjneSA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53225" y="4343400"/>
            <a:ext cx="2390775" cy="19050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15364" name="Rectangle 2"/>
          <p:cNvSpPr>
            <a:spLocks noGrp="1" noChangeArrowheads="1"/>
          </p:cNvSpPr>
          <p:nvPr>
            <p:ph type="title"/>
          </p:nvPr>
        </p:nvSpPr>
        <p:spPr/>
        <p:txBody>
          <a:bodyPr/>
          <a:lstStyle/>
          <a:p>
            <a:pPr eaLnBrk="1" hangingPunct="1"/>
            <a:r>
              <a:rPr lang="en-US" sz="4000" dirty="0">
                <a:cs typeface="Times New Roman" pitchFamily="18" charset="0"/>
              </a:rPr>
              <a:t>Developing a Use Case Diagram</a:t>
            </a:r>
            <a:r>
              <a:rPr lang="en-US" sz="4000" dirty="0"/>
              <a:t> </a:t>
            </a:r>
          </a:p>
        </p:txBody>
      </p:sp>
      <p:sp>
        <p:nvSpPr>
          <p:cNvPr id="18437" name="Rectangle 3"/>
          <p:cNvSpPr>
            <a:spLocks noGrp="1" noChangeArrowheads="1"/>
          </p:cNvSpPr>
          <p:nvPr>
            <p:ph idx="1"/>
          </p:nvPr>
        </p:nvSpPr>
        <p:spPr>
          <a:xfrm>
            <a:off x="457200" y="1600200"/>
            <a:ext cx="8382000" cy="4525963"/>
          </a:xfrm>
        </p:spPr>
        <p:txBody>
          <a:bodyPr/>
          <a:lstStyle/>
          <a:p>
            <a:pPr eaLnBrk="1" hangingPunct="1">
              <a:spcBef>
                <a:spcPct val="25000"/>
              </a:spcBef>
              <a:defRPr/>
            </a:pPr>
            <a:r>
              <a:rPr lang="en-US" sz="2800" dirty="0">
                <a:cs typeface="Times New Roman" pitchFamily="18" charset="0"/>
              </a:rPr>
              <a:t>Developing Use Case is an </a:t>
            </a:r>
            <a:r>
              <a:rPr lang="en-US" sz="2800" b="1" dirty="0">
                <a:cs typeface="Times New Roman" pitchFamily="18" charset="0"/>
              </a:rPr>
              <a:t>Iterative process:</a:t>
            </a:r>
            <a:r>
              <a:rPr lang="en-US" sz="2800" dirty="0">
                <a:cs typeface="Times New Roman" pitchFamily="18" charset="0"/>
              </a:rPr>
              <a:t> </a:t>
            </a:r>
          </a:p>
          <a:p>
            <a:pPr lvl="1" eaLnBrk="1" hangingPunct="1">
              <a:spcBef>
                <a:spcPct val="25000"/>
              </a:spcBef>
              <a:defRPr/>
            </a:pPr>
            <a:r>
              <a:rPr lang="en-US" sz="2400" dirty="0">
                <a:cs typeface="Times New Roman" pitchFamily="18" charset="0"/>
              </a:rPr>
              <a:t>[1] Identify the actors and roles.</a:t>
            </a:r>
          </a:p>
          <a:p>
            <a:pPr lvl="1" eaLnBrk="1" hangingPunct="1">
              <a:spcBef>
                <a:spcPct val="25000"/>
              </a:spcBef>
              <a:defRPr/>
            </a:pPr>
            <a:r>
              <a:rPr lang="en-US" sz="2400" dirty="0">
                <a:cs typeface="Times New Roman" pitchFamily="18" charset="0"/>
              </a:rPr>
              <a:t>[2] Identify the functions offered by the system.</a:t>
            </a:r>
          </a:p>
          <a:p>
            <a:pPr lvl="1" eaLnBrk="1" hangingPunct="1">
              <a:spcBef>
                <a:spcPct val="25000"/>
              </a:spcBef>
              <a:defRPr/>
            </a:pPr>
            <a:r>
              <a:rPr lang="en-US" sz="2400" dirty="0">
                <a:cs typeface="Times New Roman" pitchFamily="18" charset="0"/>
              </a:rPr>
              <a:t>[3] For each actor map the relationship to functions</a:t>
            </a:r>
            <a:endParaRPr lang="en-US" sz="2400" i="1" dirty="0">
              <a:solidFill>
                <a:srgbClr val="FF0000"/>
              </a:solidFill>
              <a:cs typeface="Times New Roman" pitchFamily="18" charset="0"/>
            </a:endParaRPr>
          </a:p>
          <a:p>
            <a:pPr marL="457200" lvl="1" indent="0" eaLnBrk="1" hangingPunct="1">
              <a:spcBef>
                <a:spcPct val="25000"/>
              </a:spcBef>
              <a:buFont typeface="Wingdings" pitchFamily="2" charset="2"/>
              <a:buNone/>
              <a:defRPr/>
            </a:pPr>
            <a:r>
              <a:rPr lang="en-US" sz="2000" i="1" dirty="0">
                <a:solidFill>
                  <a:srgbClr val="FF0000"/>
                </a:solidFill>
                <a:cs typeface="Times New Roman" pitchFamily="18" charset="0"/>
              </a:rPr>
              <a:t>*Sometimes you will uncover new system capabilities</a:t>
            </a:r>
          </a:p>
          <a:p>
            <a:pPr lvl="1" eaLnBrk="1" hangingPunct="1">
              <a:spcBef>
                <a:spcPct val="25000"/>
              </a:spcBef>
              <a:defRPr/>
            </a:pPr>
            <a:r>
              <a:rPr lang="en-US" sz="2400" dirty="0">
                <a:cs typeface="Times New Roman" pitchFamily="18" charset="0"/>
              </a:rPr>
              <a:t>[4] If required, map the relationship to the use case with the secondary actor. ( actor needed to support the use case but do not trigger the use case )</a:t>
            </a:r>
            <a:endParaRPr lang="en-US" sz="2400" i="1" dirty="0">
              <a:solidFill>
                <a:srgbClr val="FF0000"/>
              </a:solidFill>
              <a:cs typeface="Times New Roman" pitchFamily="18" charset="0"/>
            </a:endParaRPr>
          </a:p>
          <a:p>
            <a:pPr marL="457200" lvl="1" indent="0" eaLnBrk="1" hangingPunct="1">
              <a:spcBef>
                <a:spcPct val="25000"/>
              </a:spcBef>
              <a:buFont typeface="Wingdings" pitchFamily="2" charset="2"/>
              <a:buNone/>
              <a:defRPr/>
            </a:pPr>
            <a:r>
              <a:rPr lang="en-US" sz="2000" i="1" dirty="0">
                <a:solidFill>
                  <a:srgbClr val="FF0000"/>
                </a:solidFill>
                <a:cs typeface="Times New Roman" pitchFamily="18" charset="0"/>
              </a:rPr>
              <a:t>*Sometimes you will uncover new actors</a:t>
            </a:r>
          </a:p>
          <a:p>
            <a:pPr lvl="1" eaLnBrk="1" hangingPunct="1">
              <a:spcBef>
                <a:spcPct val="25000"/>
              </a:spcBef>
              <a:defRPr/>
            </a:pPr>
            <a:r>
              <a:rPr lang="en-US" sz="2400" dirty="0">
                <a:cs typeface="Times New Roman" pitchFamily="18" charset="0"/>
              </a:rPr>
              <a:t>[5] Iteratively refine the model till it stabilizes.</a:t>
            </a:r>
          </a:p>
          <a:p>
            <a:pPr marL="457200" lvl="1" indent="0" eaLnBrk="1" hangingPunct="1">
              <a:spcBef>
                <a:spcPct val="25000"/>
              </a:spcBef>
              <a:buNone/>
              <a:defRPr/>
            </a:pPr>
            <a:endParaRPr lang="en-US" sz="2400" dirty="0"/>
          </a:p>
        </p:txBody>
      </p:sp>
      <p:sp>
        <p:nvSpPr>
          <p:cNvPr id="15363" name="Slide Number Placeholder 4"/>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D67E4D47-B442-4B2B-9F56-88E60CC0D14E}" type="slidenum">
              <a:rPr lang="en-US"/>
              <a:pPr/>
              <a:t>12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437">
                                            <p:txEl>
                                              <p:pRg st="0" end="0"/>
                                            </p:txEl>
                                          </p:spTgt>
                                        </p:tgtEl>
                                        <p:attrNameLst>
                                          <p:attrName>style.visibility</p:attrName>
                                        </p:attrNameLst>
                                      </p:cBhvr>
                                      <p:to>
                                        <p:strVal val="visible"/>
                                      </p:to>
                                    </p:set>
                                    <p:animEffect transition="in" filter="fade">
                                      <p:cBhvr>
                                        <p:cTn id="7" dur="500"/>
                                        <p:tgtEl>
                                          <p:spTgt spid="1843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437">
                                            <p:txEl>
                                              <p:pRg st="1" end="1"/>
                                            </p:txEl>
                                          </p:spTgt>
                                        </p:tgtEl>
                                        <p:attrNameLst>
                                          <p:attrName>style.visibility</p:attrName>
                                        </p:attrNameLst>
                                      </p:cBhvr>
                                      <p:to>
                                        <p:strVal val="visible"/>
                                      </p:to>
                                    </p:set>
                                    <p:animEffect transition="in" filter="fade">
                                      <p:cBhvr>
                                        <p:cTn id="12" dur="500"/>
                                        <p:tgtEl>
                                          <p:spTgt spid="1843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437">
                                            <p:txEl>
                                              <p:pRg st="2" end="2"/>
                                            </p:txEl>
                                          </p:spTgt>
                                        </p:tgtEl>
                                        <p:attrNameLst>
                                          <p:attrName>style.visibility</p:attrName>
                                        </p:attrNameLst>
                                      </p:cBhvr>
                                      <p:to>
                                        <p:strVal val="visible"/>
                                      </p:to>
                                    </p:set>
                                    <p:animEffect transition="in" filter="fade">
                                      <p:cBhvr>
                                        <p:cTn id="17" dur="500"/>
                                        <p:tgtEl>
                                          <p:spTgt spid="1843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8437">
                                            <p:txEl>
                                              <p:pRg st="3" end="3"/>
                                            </p:txEl>
                                          </p:spTgt>
                                        </p:tgtEl>
                                        <p:attrNameLst>
                                          <p:attrName>style.visibility</p:attrName>
                                        </p:attrNameLst>
                                      </p:cBhvr>
                                      <p:to>
                                        <p:strVal val="visible"/>
                                      </p:to>
                                    </p:set>
                                    <p:animEffect transition="in" filter="fade">
                                      <p:cBhvr>
                                        <p:cTn id="22" dur="500"/>
                                        <p:tgtEl>
                                          <p:spTgt spid="1843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8437">
                                            <p:txEl>
                                              <p:pRg st="4" end="4"/>
                                            </p:txEl>
                                          </p:spTgt>
                                        </p:tgtEl>
                                        <p:attrNameLst>
                                          <p:attrName>style.visibility</p:attrName>
                                        </p:attrNameLst>
                                      </p:cBhvr>
                                      <p:to>
                                        <p:strVal val="visible"/>
                                      </p:to>
                                    </p:set>
                                    <p:animEffect transition="in" filter="fade">
                                      <p:cBhvr>
                                        <p:cTn id="27" dur="500"/>
                                        <p:tgtEl>
                                          <p:spTgt spid="1843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8437">
                                            <p:txEl>
                                              <p:pRg st="5" end="5"/>
                                            </p:txEl>
                                          </p:spTgt>
                                        </p:tgtEl>
                                        <p:attrNameLst>
                                          <p:attrName>style.visibility</p:attrName>
                                        </p:attrNameLst>
                                      </p:cBhvr>
                                      <p:to>
                                        <p:strVal val="visible"/>
                                      </p:to>
                                    </p:set>
                                    <p:animEffect transition="in" filter="fade">
                                      <p:cBhvr>
                                        <p:cTn id="32" dur="500"/>
                                        <p:tgtEl>
                                          <p:spTgt spid="1843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8437">
                                            <p:txEl>
                                              <p:pRg st="6" end="6"/>
                                            </p:txEl>
                                          </p:spTgt>
                                        </p:tgtEl>
                                        <p:attrNameLst>
                                          <p:attrName>style.visibility</p:attrName>
                                        </p:attrNameLst>
                                      </p:cBhvr>
                                      <p:to>
                                        <p:strVal val="visible"/>
                                      </p:to>
                                    </p:set>
                                    <p:animEffect transition="in" filter="fade">
                                      <p:cBhvr>
                                        <p:cTn id="37" dur="500"/>
                                        <p:tgtEl>
                                          <p:spTgt spid="1843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8437">
                                            <p:txEl>
                                              <p:pRg st="7" end="7"/>
                                            </p:txEl>
                                          </p:spTgt>
                                        </p:tgtEl>
                                        <p:attrNameLst>
                                          <p:attrName>style.visibility</p:attrName>
                                        </p:attrNameLst>
                                      </p:cBhvr>
                                      <p:to>
                                        <p:strVal val="visible"/>
                                      </p:to>
                                    </p:set>
                                    <p:animEffect transition="in" filter="fade">
                                      <p:cBhvr>
                                        <p:cTn id="42" dur="500"/>
                                        <p:tgtEl>
                                          <p:spTgt spid="1843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7" grpId="0" build="p" bldLvl="3"/>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r>
              <a:rPr lang="en-US" sz="4000" dirty="0">
                <a:cs typeface="Times New Roman" pitchFamily="18" charset="0"/>
              </a:rPr>
              <a:t>Identifying Actors</a:t>
            </a:r>
            <a:endParaRPr lang="en-US" sz="4000" dirty="0"/>
          </a:p>
        </p:txBody>
      </p:sp>
      <p:sp>
        <p:nvSpPr>
          <p:cNvPr id="2" name="Content Placeholder 1"/>
          <p:cNvSpPr>
            <a:spLocks noGrp="1"/>
          </p:cNvSpPr>
          <p:nvPr>
            <p:ph idx="1"/>
          </p:nvPr>
        </p:nvSpPr>
        <p:spPr>
          <a:xfrm>
            <a:off x="304800" y="1600200"/>
            <a:ext cx="8382000" cy="4525963"/>
          </a:xfrm>
        </p:spPr>
        <p:txBody>
          <a:bodyPr/>
          <a:lstStyle/>
          <a:p>
            <a:pPr marL="0" indent="0">
              <a:spcBef>
                <a:spcPts val="600"/>
              </a:spcBef>
              <a:spcAft>
                <a:spcPts val="600"/>
              </a:spcAft>
              <a:buNone/>
            </a:pPr>
            <a:r>
              <a:rPr lang="en-SG" sz="2400" dirty="0">
                <a:solidFill>
                  <a:srgbClr val="FF0000"/>
                </a:solidFill>
              </a:rPr>
              <a:t>Perform a Textual Analysis to Identify Actors and Use Cases</a:t>
            </a:r>
          </a:p>
          <a:p>
            <a:pPr>
              <a:spcBef>
                <a:spcPts val="600"/>
              </a:spcBef>
              <a:spcAft>
                <a:spcPts val="600"/>
              </a:spcAft>
            </a:pPr>
            <a:r>
              <a:rPr lang="en-US" sz="2400" dirty="0">
                <a:solidFill>
                  <a:srgbClr val="FF0000"/>
                </a:solidFill>
              </a:rPr>
              <a:t>Hints to identify Actors:</a:t>
            </a:r>
          </a:p>
          <a:p>
            <a:pPr lvl="1">
              <a:spcBef>
                <a:spcPts val="600"/>
              </a:spcBef>
              <a:spcAft>
                <a:spcPts val="600"/>
              </a:spcAft>
              <a:buFont typeface="Arial" charset="0"/>
              <a:buChar char="•"/>
            </a:pPr>
            <a:r>
              <a:rPr lang="en-US" sz="2000" dirty="0"/>
              <a:t>Looks for nouns that indicates:</a:t>
            </a:r>
          </a:p>
          <a:p>
            <a:pPr lvl="2">
              <a:spcBef>
                <a:spcPts val="600"/>
              </a:spcBef>
              <a:spcAft>
                <a:spcPts val="600"/>
              </a:spcAft>
              <a:buFont typeface="Arial" charset="0"/>
              <a:buChar char="•"/>
            </a:pPr>
            <a:r>
              <a:rPr lang="en-US" sz="1600" dirty="0"/>
              <a:t>Who will use the system?</a:t>
            </a:r>
          </a:p>
          <a:p>
            <a:pPr lvl="2">
              <a:spcBef>
                <a:spcPts val="600"/>
              </a:spcBef>
              <a:spcAft>
                <a:spcPts val="600"/>
              </a:spcAft>
              <a:buFont typeface="Arial" charset="0"/>
              <a:buChar char="•"/>
            </a:pPr>
            <a:r>
              <a:rPr lang="en-US" sz="1600" dirty="0"/>
              <a:t>Who needs the system to support daily work?</a:t>
            </a:r>
          </a:p>
          <a:p>
            <a:pPr lvl="2">
              <a:spcBef>
                <a:spcPts val="600"/>
              </a:spcBef>
              <a:spcAft>
                <a:spcPts val="600"/>
              </a:spcAft>
              <a:buFont typeface="Arial" charset="0"/>
              <a:buChar char="•"/>
            </a:pPr>
            <a:r>
              <a:rPr lang="en-US" sz="1600" dirty="0"/>
              <a:t>Who will maintain, administrate and operate the system?</a:t>
            </a:r>
          </a:p>
          <a:p>
            <a:pPr lvl="1">
              <a:spcBef>
                <a:spcPts val="600"/>
              </a:spcBef>
              <a:spcAft>
                <a:spcPts val="600"/>
              </a:spcAft>
              <a:buFont typeface="Arial" charset="0"/>
              <a:buChar char="•"/>
            </a:pPr>
            <a:r>
              <a:rPr lang="en-US" sz="2000" dirty="0"/>
              <a:t>Will it interact with other systems?</a:t>
            </a:r>
          </a:p>
          <a:p>
            <a:pPr lvl="1">
              <a:spcBef>
                <a:spcPts val="600"/>
              </a:spcBef>
              <a:spcAft>
                <a:spcPts val="600"/>
              </a:spcAft>
              <a:buFont typeface="Arial" charset="0"/>
              <a:buChar char="•"/>
            </a:pPr>
            <a:r>
              <a:rPr lang="en-US" sz="2000" dirty="0"/>
              <a:t>What is the scope of the system? </a:t>
            </a:r>
          </a:p>
          <a:p>
            <a:pPr lvl="1">
              <a:spcBef>
                <a:spcPts val="600"/>
              </a:spcBef>
              <a:spcAft>
                <a:spcPts val="600"/>
              </a:spcAft>
              <a:buFont typeface="Arial" charset="0"/>
              <a:buChar char="•"/>
            </a:pPr>
            <a:r>
              <a:rPr lang="en-US" sz="2000" dirty="0"/>
              <a:t>If functions are outside of the scope do I include </a:t>
            </a:r>
          </a:p>
          <a:p>
            <a:pPr marL="457200" lvl="1" indent="0">
              <a:spcBef>
                <a:spcPts val="600"/>
              </a:spcBef>
              <a:spcAft>
                <a:spcPts val="600"/>
              </a:spcAft>
              <a:buNone/>
            </a:pPr>
            <a:r>
              <a:rPr lang="en-US" sz="2000" dirty="0"/>
              <a:t>    them?</a:t>
            </a:r>
          </a:p>
          <a:p>
            <a:endParaRPr lang="en-SG" sz="2400" dirty="0"/>
          </a:p>
        </p:txBody>
      </p:sp>
      <p:sp>
        <p:nvSpPr>
          <p:cNvPr id="19459" name="Slide Number Placeholder 4"/>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85E6ADF-A2E8-405C-925B-C4D8833189AA}" type="slidenum">
              <a:rPr lang="en-US"/>
              <a:pPr/>
              <a:t>13</a:t>
            </a:fld>
            <a:endParaRPr lang="en-US"/>
          </a:p>
        </p:txBody>
      </p:sp>
      <p:pic>
        <p:nvPicPr>
          <p:cNvPr id="3" name="Picture 2" descr="e-artlab2011-2012 - art discovery journal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58000" y="4308549"/>
            <a:ext cx="1981200" cy="19812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fade">
                                      <p:cBhvr>
                                        <p:cTn id="52"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3"/>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pPr eaLnBrk="1" hangingPunct="1"/>
            <a:r>
              <a:rPr lang="en-US" dirty="0"/>
              <a:t>Identifying Use Cases</a:t>
            </a:r>
          </a:p>
        </p:txBody>
      </p:sp>
      <p:sp>
        <p:nvSpPr>
          <p:cNvPr id="2" name="Content Placeholder 1"/>
          <p:cNvSpPr>
            <a:spLocks noGrp="1"/>
          </p:cNvSpPr>
          <p:nvPr>
            <p:ph idx="1"/>
          </p:nvPr>
        </p:nvSpPr>
        <p:spPr/>
        <p:txBody>
          <a:bodyPr/>
          <a:lstStyle/>
          <a:p>
            <a:pPr>
              <a:spcBef>
                <a:spcPts val="600"/>
              </a:spcBef>
              <a:spcAft>
                <a:spcPts val="600"/>
              </a:spcAft>
            </a:pPr>
            <a:r>
              <a:rPr lang="en-US" dirty="0">
                <a:solidFill>
                  <a:srgbClr val="FF0000"/>
                </a:solidFill>
              </a:rPr>
              <a:t>Hints to identify Use Case:</a:t>
            </a:r>
          </a:p>
          <a:p>
            <a:pPr>
              <a:spcBef>
                <a:spcPts val="600"/>
              </a:spcBef>
              <a:spcAft>
                <a:spcPts val="600"/>
              </a:spcAft>
              <a:buFont typeface="Arial" charset="0"/>
              <a:buChar char="•"/>
            </a:pPr>
            <a:r>
              <a:rPr lang="en-US" dirty="0"/>
              <a:t>Looks for verbs describing the following:</a:t>
            </a:r>
          </a:p>
          <a:p>
            <a:pPr lvl="1">
              <a:spcBef>
                <a:spcPts val="600"/>
              </a:spcBef>
              <a:spcAft>
                <a:spcPts val="600"/>
              </a:spcAft>
              <a:buFont typeface="Arial" charset="0"/>
              <a:buChar char="•"/>
            </a:pPr>
            <a:r>
              <a:rPr lang="en-US" dirty="0"/>
              <a:t>What function does the actor wants the system to perform.</a:t>
            </a:r>
          </a:p>
          <a:p>
            <a:pPr lvl="1">
              <a:spcBef>
                <a:spcPts val="600"/>
              </a:spcBef>
              <a:spcAft>
                <a:spcPts val="600"/>
              </a:spcAft>
              <a:buFont typeface="Arial" charset="0"/>
              <a:buChar char="•"/>
            </a:pPr>
            <a:r>
              <a:rPr lang="en-US" dirty="0"/>
              <a:t>What goals or intentions does the actor wants the system to achieve.</a:t>
            </a:r>
          </a:p>
          <a:p>
            <a:pPr marL="0" indent="0">
              <a:buNone/>
            </a:pPr>
            <a:endParaRPr lang="en-SG" dirty="0"/>
          </a:p>
        </p:txBody>
      </p:sp>
      <p:sp>
        <p:nvSpPr>
          <p:cNvPr id="21507" name="Slide Number Placeholder 4"/>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1CB618F9-C0D0-423F-915F-4884D4AD7C9D}" type="slidenum">
              <a:rPr lang="en-US"/>
              <a:pPr/>
              <a:t>14</a:t>
            </a:fld>
            <a:endParaRPr lang="en-US"/>
          </a:p>
        </p:txBody>
      </p:sp>
      <p:pic>
        <p:nvPicPr>
          <p:cNvPr id="6" name="Picture 2" descr="http://t0.gstatic.com/images?q=tbn:ANd9GcRh8-76pqb3wF6nW8jW7WagUWkw-UlJtwS9zV2C6FSZUPjneSA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53225" y="4343400"/>
            <a:ext cx="2390775" cy="19050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3"/>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a:xfrm>
            <a:off x="457200" y="2590800"/>
            <a:ext cx="8229600" cy="1143000"/>
          </a:xfrm>
        </p:spPr>
        <p:txBody>
          <a:bodyPr/>
          <a:lstStyle/>
          <a:p>
            <a:pPr eaLnBrk="1" hangingPunct="1"/>
            <a:r>
              <a:rPr lang="en-US" dirty="0"/>
              <a:t>Use Case Description</a:t>
            </a:r>
          </a:p>
        </p:txBody>
      </p:sp>
      <p:sp>
        <p:nvSpPr>
          <p:cNvPr id="21507" name="Slide Number Placeholder 4"/>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1CB618F9-C0D0-423F-915F-4884D4AD7C9D}" type="slidenum">
              <a:rPr lang="en-US"/>
              <a:pPr/>
              <a:t>15</a:t>
            </a:fld>
            <a:endParaRPr lang="en-US"/>
          </a:p>
        </p:txBody>
      </p:sp>
      <p:pic>
        <p:nvPicPr>
          <p:cNvPr id="6" name="Picture 2" descr="http://t0.gstatic.com/images?q=tbn:ANd9GcRh8-76pqb3wF6nW8jW7WagUWkw-UlJtwS9zV2C6FSZUPjneSA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53225" y="4343400"/>
            <a:ext cx="2390775" cy="19050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Use case description</a:t>
            </a:r>
          </a:p>
        </p:txBody>
      </p:sp>
      <p:sp>
        <p:nvSpPr>
          <p:cNvPr id="3" name="Content Placeholder 2"/>
          <p:cNvSpPr>
            <a:spLocks noGrp="1"/>
          </p:cNvSpPr>
          <p:nvPr>
            <p:ph idx="1"/>
          </p:nvPr>
        </p:nvSpPr>
        <p:spPr/>
        <p:txBody>
          <a:bodyPr/>
          <a:lstStyle/>
          <a:p>
            <a:r>
              <a:rPr lang="en-SG" sz="2500" dirty="0"/>
              <a:t>Use case diagram is a model suitable for non-technical people to appreciate the functions of the proposed system in a holistic manner.</a:t>
            </a:r>
          </a:p>
          <a:p>
            <a:r>
              <a:rPr lang="en-SG" sz="2500" dirty="0"/>
              <a:t>When we need to develop the system, some extra details would be needed to handle details such as what to do when user cannot remember the login password. So we use another model to manage these details.</a:t>
            </a:r>
          </a:p>
          <a:p>
            <a:r>
              <a:rPr lang="en-SG" sz="2500" dirty="0"/>
              <a:t>We need “Use case description” to specify/define the many possible situations ( scenarios ) that the system is expected to handle.</a:t>
            </a:r>
          </a:p>
        </p:txBody>
      </p:sp>
      <p:sp>
        <p:nvSpPr>
          <p:cNvPr id="4" name="Slide Number Placeholder 3"/>
          <p:cNvSpPr>
            <a:spLocks noGrp="1"/>
          </p:cNvSpPr>
          <p:nvPr>
            <p:ph type="sldNum" sz="quarter" idx="12"/>
          </p:nvPr>
        </p:nvSpPr>
        <p:spPr/>
        <p:txBody>
          <a:bodyPr/>
          <a:lstStyle/>
          <a:p>
            <a:pPr>
              <a:defRPr/>
            </a:pPr>
            <a:fld id="{7EF7012C-61EC-4AD1-B960-593AE3CD57AC}" type="slidenum">
              <a:rPr lang="en-US" smtClean="0"/>
              <a:pPr>
                <a:defRPr/>
              </a:pPr>
              <a:t>16</a:t>
            </a:fld>
            <a:endParaRPr lang="en-US"/>
          </a:p>
        </p:txBody>
      </p:sp>
    </p:spTree>
    <p:extLst>
      <p:ext uri="{BB962C8B-B14F-4D97-AF65-F5344CB8AC3E}">
        <p14:creationId xmlns:p14="http://schemas.microsoft.com/office/powerpoint/2010/main" val="21334870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pPr eaLnBrk="1" hangingPunct="1"/>
            <a:r>
              <a:rPr lang="en-US" dirty="0">
                <a:cs typeface="Times New Roman" pitchFamily="18" charset="0"/>
              </a:rPr>
              <a:t>Use Case Descriptions</a:t>
            </a:r>
            <a:r>
              <a:rPr lang="en-US" dirty="0"/>
              <a:t> </a:t>
            </a:r>
          </a:p>
        </p:txBody>
      </p:sp>
      <p:sp>
        <p:nvSpPr>
          <p:cNvPr id="4101" name="Rectangle 3"/>
          <p:cNvSpPr>
            <a:spLocks noGrp="1" noChangeArrowheads="1"/>
          </p:cNvSpPr>
          <p:nvPr>
            <p:ph idx="1"/>
          </p:nvPr>
        </p:nvSpPr>
        <p:spPr>
          <a:xfrm>
            <a:off x="685800" y="1600200"/>
            <a:ext cx="8610600" cy="4724400"/>
          </a:xfrm>
        </p:spPr>
        <p:txBody>
          <a:bodyPr/>
          <a:lstStyle/>
          <a:p>
            <a:pPr eaLnBrk="1" hangingPunct="1">
              <a:spcBef>
                <a:spcPts val="600"/>
              </a:spcBef>
              <a:defRPr/>
            </a:pPr>
            <a:r>
              <a:rPr lang="en-US" sz="2800" dirty="0">
                <a:cs typeface="Times New Roman" pitchFamily="18" charset="0"/>
              </a:rPr>
              <a:t>Use cases have </a:t>
            </a:r>
            <a:r>
              <a:rPr lang="en-US" sz="2800" b="1" dirty="0">
                <a:cs typeface="Times New Roman" pitchFamily="18" charset="0"/>
              </a:rPr>
              <a:t>internal complexity:</a:t>
            </a:r>
          </a:p>
          <a:p>
            <a:pPr marL="914400" lvl="1" indent="-457200" eaLnBrk="1" hangingPunct="1">
              <a:spcBef>
                <a:spcPts val="600"/>
              </a:spcBef>
              <a:buFont typeface="+mj-lt"/>
              <a:buAutoNum type="arabicPeriod"/>
              <a:defRPr/>
            </a:pPr>
            <a:r>
              <a:rPr lang="en-US" sz="2400" dirty="0">
                <a:cs typeface="Times New Roman" pitchFamily="18" charset="0"/>
              </a:rPr>
              <a:t>Sequence of steps to execute business process to achieve the </a:t>
            </a:r>
            <a:r>
              <a:rPr lang="en-US" sz="2400" u="sng" dirty="0">
                <a:solidFill>
                  <a:srgbClr val="FF0000"/>
                </a:solidFill>
                <a:cs typeface="Times New Roman" pitchFamily="18" charset="0"/>
              </a:rPr>
              <a:t>user’s goal</a:t>
            </a:r>
          </a:p>
          <a:p>
            <a:pPr marL="914400" lvl="1" indent="-457200" eaLnBrk="1" hangingPunct="1">
              <a:spcBef>
                <a:spcPts val="600"/>
              </a:spcBef>
              <a:buFont typeface="+mj-lt"/>
              <a:buAutoNum type="arabicPeriod"/>
              <a:defRPr/>
            </a:pPr>
            <a:r>
              <a:rPr lang="en-US" sz="2400" dirty="0">
                <a:cs typeface="Times New Roman" pitchFamily="18" charset="0"/>
              </a:rPr>
              <a:t>Several variations may exist within single use case - </a:t>
            </a:r>
            <a:r>
              <a:rPr lang="en-US" sz="2400" dirty="0" err="1">
                <a:cs typeface="Times New Roman" pitchFamily="18" charset="0"/>
              </a:rPr>
              <a:t>eg</a:t>
            </a:r>
            <a:r>
              <a:rPr lang="en-US" sz="2400" dirty="0">
                <a:cs typeface="Times New Roman" pitchFamily="18" charset="0"/>
              </a:rPr>
              <a:t>:  “place order” steps varies : is it customer a registered member entitled to privileges?</a:t>
            </a:r>
          </a:p>
          <a:p>
            <a:pPr marL="914400" lvl="1" indent="-457200" eaLnBrk="1" hangingPunct="1">
              <a:spcBef>
                <a:spcPts val="600"/>
              </a:spcBef>
              <a:buFont typeface="+mj-lt"/>
              <a:buAutoNum type="arabicPeriod"/>
              <a:defRPr/>
            </a:pPr>
            <a:r>
              <a:rPr lang="en-US" sz="2400" dirty="0">
                <a:cs typeface="Times New Roman" pitchFamily="18" charset="0"/>
              </a:rPr>
              <a:t>Each variation is called a </a:t>
            </a:r>
            <a:r>
              <a:rPr lang="en-US" sz="2400" u="sng" dirty="0">
                <a:solidFill>
                  <a:srgbClr val="FF0000"/>
                </a:solidFill>
                <a:cs typeface="Times New Roman" pitchFamily="18" charset="0"/>
              </a:rPr>
              <a:t>scenario</a:t>
            </a:r>
          </a:p>
          <a:p>
            <a:pPr marL="1314450" lvl="2" indent="-457200">
              <a:spcBef>
                <a:spcPts val="600"/>
              </a:spcBef>
              <a:buFont typeface="+mj-lt"/>
              <a:buAutoNum type="alphaLcPeriod"/>
              <a:defRPr/>
            </a:pPr>
            <a:r>
              <a:rPr lang="en-US" sz="2000" dirty="0">
                <a:cs typeface="Times New Roman" pitchFamily="18" charset="0"/>
              </a:rPr>
              <a:t>Represents a possible situation that may arise </a:t>
            </a:r>
          </a:p>
          <a:p>
            <a:pPr marL="914400" lvl="1" indent="-457200">
              <a:spcBef>
                <a:spcPts val="600"/>
              </a:spcBef>
              <a:buFont typeface="+mj-lt"/>
              <a:buAutoNum type="arabicPeriod"/>
              <a:defRPr/>
            </a:pPr>
            <a:r>
              <a:rPr lang="en-US" sz="2400" dirty="0">
                <a:cs typeface="Times New Roman" pitchFamily="18" charset="0"/>
              </a:rPr>
              <a:t>Important to identify all possible scenarios</a:t>
            </a:r>
          </a:p>
          <a:p>
            <a:pPr marL="1314450" lvl="2" indent="-457200">
              <a:spcBef>
                <a:spcPts val="600"/>
              </a:spcBef>
              <a:buFont typeface="+mj-lt"/>
              <a:buAutoNum type="alphaLcParenR"/>
              <a:defRPr/>
            </a:pPr>
            <a:r>
              <a:rPr lang="en-US" sz="2000" dirty="0">
                <a:cs typeface="Times New Roman" pitchFamily="18" charset="0"/>
              </a:rPr>
              <a:t>Good system must take care of all identified scenarios</a:t>
            </a:r>
          </a:p>
          <a:p>
            <a:pPr marL="1314450" lvl="2" indent="-457200">
              <a:spcBef>
                <a:spcPts val="600"/>
              </a:spcBef>
              <a:buFont typeface="+mj-lt"/>
              <a:buAutoNum type="alphaLcParenR"/>
              <a:defRPr/>
            </a:pPr>
            <a:r>
              <a:rPr lang="en-US" sz="2000" dirty="0">
                <a:cs typeface="Times New Roman" pitchFamily="18" charset="0"/>
              </a:rPr>
              <a:t>Should we take care of every possible scenarios?</a:t>
            </a:r>
          </a:p>
          <a:p>
            <a:pPr marL="1314450" lvl="2" indent="-457200">
              <a:spcBef>
                <a:spcPts val="600"/>
              </a:spcBef>
              <a:buFont typeface="+mj-lt"/>
              <a:buAutoNum type="alphaLcParenR"/>
              <a:defRPr/>
            </a:pPr>
            <a:endParaRPr lang="en-US" dirty="0">
              <a:cs typeface="Times New Roman" pitchFamily="18" charset="0"/>
            </a:endParaRPr>
          </a:p>
        </p:txBody>
      </p:sp>
    </p:spTree>
    <p:extLst>
      <p:ext uri="{BB962C8B-B14F-4D97-AF65-F5344CB8AC3E}">
        <p14:creationId xmlns:p14="http://schemas.microsoft.com/office/powerpoint/2010/main" val="2255221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01">
                                            <p:txEl>
                                              <p:pRg st="0" end="0"/>
                                            </p:txEl>
                                          </p:spTgt>
                                        </p:tgtEl>
                                        <p:attrNameLst>
                                          <p:attrName>style.visibility</p:attrName>
                                        </p:attrNameLst>
                                      </p:cBhvr>
                                      <p:to>
                                        <p:strVal val="visible"/>
                                      </p:to>
                                    </p:set>
                                    <p:animEffect transition="in" filter="fade">
                                      <p:cBhvr>
                                        <p:cTn id="7" dur="500"/>
                                        <p:tgtEl>
                                          <p:spTgt spid="410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101">
                                            <p:txEl>
                                              <p:pRg st="1" end="1"/>
                                            </p:txEl>
                                          </p:spTgt>
                                        </p:tgtEl>
                                        <p:attrNameLst>
                                          <p:attrName>style.visibility</p:attrName>
                                        </p:attrNameLst>
                                      </p:cBhvr>
                                      <p:to>
                                        <p:strVal val="visible"/>
                                      </p:to>
                                    </p:set>
                                    <p:animEffect transition="in" filter="fade">
                                      <p:cBhvr>
                                        <p:cTn id="12" dur="500"/>
                                        <p:tgtEl>
                                          <p:spTgt spid="410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101">
                                            <p:txEl>
                                              <p:pRg st="2" end="2"/>
                                            </p:txEl>
                                          </p:spTgt>
                                        </p:tgtEl>
                                        <p:attrNameLst>
                                          <p:attrName>style.visibility</p:attrName>
                                        </p:attrNameLst>
                                      </p:cBhvr>
                                      <p:to>
                                        <p:strVal val="visible"/>
                                      </p:to>
                                    </p:set>
                                    <p:animEffect transition="in" filter="fade">
                                      <p:cBhvr>
                                        <p:cTn id="17" dur="500"/>
                                        <p:tgtEl>
                                          <p:spTgt spid="410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101">
                                            <p:txEl>
                                              <p:pRg st="3" end="3"/>
                                            </p:txEl>
                                          </p:spTgt>
                                        </p:tgtEl>
                                        <p:attrNameLst>
                                          <p:attrName>style.visibility</p:attrName>
                                        </p:attrNameLst>
                                      </p:cBhvr>
                                      <p:to>
                                        <p:strVal val="visible"/>
                                      </p:to>
                                    </p:set>
                                    <p:animEffect transition="in" filter="fade">
                                      <p:cBhvr>
                                        <p:cTn id="22" dur="500"/>
                                        <p:tgtEl>
                                          <p:spTgt spid="4101">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101">
                                            <p:txEl>
                                              <p:pRg st="4" end="4"/>
                                            </p:txEl>
                                          </p:spTgt>
                                        </p:tgtEl>
                                        <p:attrNameLst>
                                          <p:attrName>style.visibility</p:attrName>
                                        </p:attrNameLst>
                                      </p:cBhvr>
                                      <p:to>
                                        <p:strVal val="visible"/>
                                      </p:to>
                                    </p:set>
                                    <p:animEffect transition="in" filter="fade">
                                      <p:cBhvr>
                                        <p:cTn id="25" dur="500"/>
                                        <p:tgtEl>
                                          <p:spTgt spid="4101">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101">
                                            <p:txEl>
                                              <p:pRg st="5" end="5"/>
                                            </p:txEl>
                                          </p:spTgt>
                                        </p:tgtEl>
                                        <p:attrNameLst>
                                          <p:attrName>style.visibility</p:attrName>
                                        </p:attrNameLst>
                                      </p:cBhvr>
                                      <p:to>
                                        <p:strVal val="visible"/>
                                      </p:to>
                                    </p:set>
                                    <p:animEffect transition="in" filter="fade">
                                      <p:cBhvr>
                                        <p:cTn id="30" dur="500"/>
                                        <p:tgtEl>
                                          <p:spTgt spid="4101">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101">
                                            <p:txEl>
                                              <p:pRg st="6" end="6"/>
                                            </p:txEl>
                                          </p:spTgt>
                                        </p:tgtEl>
                                        <p:attrNameLst>
                                          <p:attrName>style.visibility</p:attrName>
                                        </p:attrNameLst>
                                      </p:cBhvr>
                                      <p:to>
                                        <p:strVal val="visible"/>
                                      </p:to>
                                    </p:set>
                                    <p:animEffect transition="in" filter="fade">
                                      <p:cBhvr>
                                        <p:cTn id="33" dur="500"/>
                                        <p:tgtEl>
                                          <p:spTgt spid="4101">
                                            <p:txEl>
                                              <p:pRg st="6" end="6"/>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101">
                                            <p:txEl>
                                              <p:pRg st="7" end="7"/>
                                            </p:txEl>
                                          </p:spTgt>
                                        </p:tgtEl>
                                        <p:attrNameLst>
                                          <p:attrName>style.visibility</p:attrName>
                                        </p:attrNameLst>
                                      </p:cBhvr>
                                      <p:to>
                                        <p:strVal val="visible"/>
                                      </p:to>
                                    </p:set>
                                    <p:animEffect transition="in" filter="fade">
                                      <p:cBhvr>
                                        <p:cTn id="36" dur="500"/>
                                        <p:tgtEl>
                                          <p:spTgt spid="410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1" grpId="0" build="p" bldLvl="2"/>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Times New Roman" pitchFamily="18" charset="0"/>
              </a:rPr>
              <a:t>Use Case Descriptions</a:t>
            </a:r>
            <a:r>
              <a:rPr lang="en-US" dirty="0"/>
              <a:t> </a:t>
            </a:r>
            <a:endParaRPr lang="en-SG" dirty="0"/>
          </a:p>
        </p:txBody>
      </p:sp>
      <p:sp>
        <p:nvSpPr>
          <p:cNvPr id="3" name="Content Placeholder 2"/>
          <p:cNvSpPr>
            <a:spLocks noGrp="1"/>
          </p:cNvSpPr>
          <p:nvPr>
            <p:ph idx="1"/>
          </p:nvPr>
        </p:nvSpPr>
        <p:spPr/>
        <p:txBody>
          <a:bodyPr/>
          <a:lstStyle/>
          <a:p>
            <a:r>
              <a:rPr lang="en-GB" dirty="0"/>
              <a:t>Each use case is accompanied with a detailed use case description</a:t>
            </a:r>
            <a:endParaRPr lang="en-SG" dirty="0"/>
          </a:p>
        </p:txBody>
      </p:sp>
      <p:grpSp>
        <p:nvGrpSpPr>
          <p:cNvPr id="7" name="Group 6"/>
          <p:cNvGrpSpPr/>
          <p:nvPr/>
        </p:nvGrpSpPr>
        <p:grpSpPr>
          <a:xfrm>
            <a:off x="838200" y="3112861"/>
            <a:ext cx="7467600" cy="3001076"/>
            <a:chOff x="1072953" y="1468800"/>
            <a:chExt cx="6591363" cy="1720932"/>
          </a:xfrm>
        </p:grpSpPr>
        <p:sp>
          <p:nvSpPr>
            <p:cNvPr id="8" name="Folded Corner 1"/>
            <p:cNvSpPr>
              <a:spLocks noChangeArrowheads="1"/>
            </p:cNvSpPr>
            <p:nvPr/>
          </p:nvSpPr>
          <p:spPr bwMode="auto">
            <a:xfrm>
              <a:off x="1072953" y="1468800"/>
              <a:ext cx="1752600" cy="685800"/>
            </a:xfrm>
            <a:prstGeom prst="foldedCorner">
              <a:avLst>
                <a:gd name="adj" fmla="val 16667"/>
              </a:avLst>
            </a:prstGeom>
            <a:noFill/>
            <a:ln w="9525" algn="ctr">
              <a:solidFill>
                <a:schemeClr val="tx1"/>
              </a:solidFill>
              <a:round/>
              <a:headEnd/>
              <a:tailEnd/>
            </a:ln>
          </p:spPr>
          <p:txBody>
            <a:bodyPr/>
            <a:lstStyle/>
            <a:p>
              <a:r>
                <a:rPr lang="en-GB" sz="2000" dirty="0"/>
                <a:t>Use Case Diagram</a:t>
              </a:r>
              <a:endParaRPr lang="en-SG" sz="2000" dirty="0"/>
            </a:p>
          </p:txBody>
        </p:sp>
        <p:grpSp>
          <p:nvGrpSpPr>
            <p:cNvPr id="9" name="Group 8"/>
            <p:cNvGrpSpPr/>
            <p:nvPr/>
          </p:nvGrpSpPr>
          <p:grpSpPr>
            <a:xfrm>
              <a:off x="1072953" y="1589532"/>
              <a:ext cx="6591363" cy="1600200"/>
              <a:chOff x="1085526" y="1600200"/>
              <a:chExt cx="6591363" cy="1600200"/>
            </a:xfrm>
          </p:grpSpPr>
          <p:sp>
            <p:nvSpPr>
              <p:cNvPr id="10" name="Folded Corner 6"/>
              <p:cNvSpPr>
                <a:spLocks noChangeArrowheads="1"/>
              </p:cNvSpPr>
              <p:nvPr/>
            </p:nvSpPr>
            <p:spPr bwMode="auto">
              <a:xfrm>
                <a:off x="1085526" y="2386031"/>
                <a:ext cx="1733550" cy="692150"/>
              </a:xfrm>
              <a:prstGeom prst="foldedCorner">
                <a:avLst>
                  <a:gd name="adj" fmla="val 16667"/>
                </a:avLst>
              </a:prstGeom>
              <a:noFill/>
              <a:ln w="9525" algn="ctr">
                <a:solidFill>
                  <a:schemeClr val="tx1"/>
                </a:solidFill>
                <a:round/>
                <a:headEnd/>
                <a:tailEnd/>
              </a:ln>
            </p:spPr>
            <p:txBody>
              <a:bodyPr/>
              <a:lstStyle/>
              <a:p>
                <a:r>
                  <a:rPr lang="en-GB" sz="2000" dirty="0"/>
                  <a:t>Requirements Gathered</a:t>
                </a:r>
                <a:endParaRPr lang="en-SG" sz="2000" dirty="0"/>
              </a:p>
            </p:txBody>
          </p:sp>
          <p:cxnSp>
            <p:nvCxnSpPr>
              <p:cNvPr id="11" name="Straight Arrow Connector 3"/>
              <p:cNvCxnSpPr>
                <a:cxnSpLocks noChangeShapeType="1"/>
                <a:stCxn id="8" idx="3"/>
              </p:cNvCxnSpPr>
              <p:nvPr/>
            </p:nvCxnSpPr>
            <p:spPr bwMode="auto">
              <a:xfrm>
                <a:off x="2838126" y="1822368"/>
                <a:ext cx="539625" cy="138556"/>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2" name="Straight Arrow Connector 5"/>
              <p:cNvCxnSpPr>
                <a:cxnSpLocks noChangeShapeType="1"/>
                <a:stCxn id="10" idx="3"/>
              </p:cNvCxnSpPr>
              <p:nvPr/>
            </p:nvCxnSpPr>
            <p:spPr bwMode="auto">
              <a:xfrm flipV="1">
                <a:off x="2819076" y="2574370"/>
                <a:ext cx="488942" cy="157736"/>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3" name="Flowchart: Multidocument 7"/>
              <p:cNvSpPr>
                <a:spLocks noChangeArrowheads="1"/>
              </p:cNvSpPr>
              <p:nvPr/>
            </p:nvSpPr>
            <p:spPr bwMode="auto">
              <a:xfrm>
                <a:off x="5616314" y="1600200"/>
                <a:ext cx="2060575" cy="1600200"/>
              </a:xfrm>
              <a:prstGeom prst="flowChartMultidocument">
                <a:avLst/>
              </a:prstGeom>
              <a:noFill/>
              <a:ln w="9525" algn="ctr">
                <a:solidFill>
                  <a:schemeClr val="tx1"/>
                </a:solidFill>
                <a:round/>
                <a:headEnd/>
                <a:tailEnd/>
              </a:ln>
            </p:spPr>
            <p:txBody>
              <a:bodyPr/>
              <a:lstStyle/>
              <a:p>
                <a:pPr algn="ctr"/>
                <a:r>
                  <a:rPr lang="en-GB" sz="2400" dirty="0"/>
                  <a:t>Use Case Descriptions</a:t>
                </a:r>
              </a:p>
              <a:p>
                <a:pPr algn="ctr"/>
                <a:r>
                  <a:rPr lang="en-GB" sz="2400" dirty="0"/>
                  <a:t>-Main flows</a:t>
                </a:r>
              </a:p>
              <a:p>
                <a:pPr algn="ctr"/>
                <a:r>
                  <a:rPr lang="en-GB" sz="2400" dirty="0"/>
                  <a:t>-Exceptions</a:t>
                </a:r>
              </a:p>
            </p:txBody>
          </p:sp>
        </p:grpSp>
      </p:grpSp>
      <p:pic>
        <p:nvPicPr>
          <p:cNvPr id="4" name="Picture 3" descr="[フリーイラスト素材] クリップアート, 人物, 男性 / 男の人, ビジネス, デスクワーク, PC / パソコン ..."/>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12856" y="3356059"/>
            <a:ext cx="1850678" cy="2119792"/>
          </a:xfrm>
          <a:prstGeom prst="rect">
            <a:avLst/>
          </a:prstGeom>
        </p:spPr>
      </p:pic>
      <p:cxnSp>
        <p:nvCxnSpPr>
          <p:cNvPr id="17" name="Straight Arrow Connector 16"/>
          <p:cNvCxnSpPr>
            <a:endCxn id="13" idx="1"/>
          </p:cNvCxnSpPr>
          <p:nvPr/>
        </p:nvCxnSpPr>
        <p:spPr>
          <a:xfrm>
            <a:off x="5320147" y="4718669"/>
            <a:ext cx="651151"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10899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Use Case Description Template</a:t>
            </a:r>
            <a:endParaRPr lang="en-SG" sz="4000"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799" y="1524000"/>
            <a:ext cx="7299787" cy="46482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1219200" y="4191000"/>
            <a:ext cx="6934200" cy="19812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787978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4" descr="http://www.ecvet-projects.eu/images/BannerSeminar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00800" y="4761713"/>
            <a:ext cx="2498041" cy="168671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8194" name="Title 1"/>
          <p:cNvSpPr>
            <a:spLocks noGrp="1"/>
          </p:cNvSpPr>
          <p:nvPr>
            <p:ph type="title"/>
          </p:nvPr>
        </p:nvSpPr>
        <p:spPr/>
        <p:txBody>
          <a:bodyPr/>
          <a:lstStyle/>
          <a:p>
            <a:r>
              <a:rPr lang="en-GB" sz="3600" dirty="0"/>
              <a:t>Learning Outcomes</a:t>
            </a:r>
            <a:endParaRPr lang="en-SG" sz="3600" dirty="0"/>
          </a:p>
        </p:txBody>
      </p:sp>
      <p:sp>
        <p:nvSpPr>
          <p:cNvPr id="8195" name="Content Placeholder 3"/>
          <p:cNvSpPr>
            <a:spLocks noGrp="1"/>
          </p:cNvSpPr>
          <p:nvPr>
            <p:ph idx="1"/>
          </p:nvPr>
        </p:nvSpPr>
        <p:spPr>
          <a:xfrm>
            <a:off x="475938" y="2133600"/>
            <a:ext cx="8229600" cy="2971800"/>
          </a:xfrm>
        </p:spPr>
        <p:txBody>
          <a:bodyPr/>
          <a:lstStyle/>
          <a:p>
            <a:pPr marL="571500" indent="-514350">
              <a:buAutoNum type="arabicPeriod"/>
            </a:pPr>
            <a:r>
              <a:rPr lang="en-SG" sz="2800" dirty="0"/>
              <a:t>explain the purpose of developing models	</a:t>
            </a:r>
          </a:p>
          <a:p>
            <a:pPr marL="571500" indent="-514350">
              <a:buAutoNum type="arabicPeriod"/>
            </a:pPr>
            <a:r>
              <a:rPr lang="en-SG" sz="2800" dirty="0"/>
              <a:t>identify components in a use case diagram</a:t>
            </a:r>
          </a:p>
          <a:p>
            <a:pPr marL="571500" indent="-514350">
              <a:buFontTx/>
              <a:buAutoNum type="arabicPeriod"/>
            </a:pPr>
            <a:r>
              <a:rPr lang="en-SG" sz="2800" dirty="0"/>
              <a:t>construct a use case model</a:t>
            </a:r>
          </a:p>
          <a:p>
            <a:pPr marL="571500" indent="-514350">
              <a:buFontTx/>
              <a:buAutoNum type="arabicPeriod"/>
            </a:pPr>
            <a:r>
              <a:rPr lang="en-SG" sz="2800" dirty="0"/>
              <a:t>describe main flow and alternative flows (scenarios ) for a use case using a use case description. </a:t>
            </a:r>
          </a:p>
        </p:txBody>
      </p:sp>
      <p:sp>
        <p:nvSpPr>
          <p:cNvPr id="3" name="Slide Number Placeholder 2"/>
          <p:cNvSpPr>
            <a:spLocks noGrp="1"/>
          </p:cNvSpPr>
          <p:nvPr>
            <p:ph type="sldNum" sz="quarter" idx="12"/>
          </p:nvPr>
        </p:nvSpPr>
        <p:spPr/>
        <p:txBody>
          <a:bodyPr/>
          <a:lstStyle/>
          <a:p>
            <a:pPr>
              <a:defRPr/>
            </a:pPr>
            <a:fld id="{6600C15B-1DC9-4F79-8C49-014DECB25EDB}" type="slidenum">
              <a:rPr lang="en-US" smtClean="0"/>
              <a:pPr>
                <a:defRPr/>
              </a:pPr>
              <a:t>2</a:t>
            </a:fld>
            <a:endParaRPr lang="en-US"/>
          </a:p>
        </p:txBody>
      </p:sp>
      <p:sp>
        <p:nvSpPr>
          <p:cNvPr id="4" name="Rectangle 3"/>
          <p:cNvSpPr/>
          <p:nvPr/>
        </p:nvSpPr>
        <p:spPr>
          <a:xfrm>
            <a:off x="475938" y="1504731"/>
            <a:ext cx="2346220" cy="52322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SG" b="1" dirty="0">
                <a:ln w="11430"/>
                <a:solidFill>
                  <a:srgbClr val="C00000"/>
                </a:solidFill>
                <a:effectLst>
                  <a:outerShdw blurRad="50800" dist="39000" dir="5460000" algn="tl">
                    <a:srgbClr val="000000">
                      <a:alpha val="38000"/>
                    </a:srgbClr>
                  </a:outerShdw>
                </a:effectLst>
              </a:rPr>
              <a:t>To be able to: </a:t>
            </a:r>
          </a:p>
        </p:txBody>
      </p:sp>
    </p:spTree>
    <p:extLst>
      <p:ext uri="{BB962C8B-B14F-4D97-AF65-F5344CB8AC3E}">
        <p14:creationId xmlns:p14="http://schemas.microsoft.com/office/powerpoint/2010/main" val="318026057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p:txBody>
          <a:bodyPr/>
          <a:lstStyle/>
          <a:p>
            <a:pPr eaLnBrk="1" hangingPunct="1"/>
            <a:r>
              <a:rPr lang="en-US" sz="3600" dirty="0">
                <a:cs typeface="Times New Roman" pitchFamily="18" charset="0"/>
              </a:rPr>
              <a:t>Use Case Description Components</a:t>
            </a:r>
            <a:endParaRPr lang="en-US" sz="3600" dirty="0"/>
          </a:p>
        </p:txBody>
      </p:sp>
      <p:sp>
        <p:nvSpPr>
          <p:cNvPr id="2" name="Content Placeholder 1"/>
          <p:cNvSpPr>
            <a:spLocks noGrp="1"/>
          </p:cNvSpPr>
          <p:nvPr>
            <p:ph idx="1"/>
          </p:nvPr>
        </p:nvSpPr>
        <p:spPr>
          <a:xfrm>
            <a:off x="457200" y="1600200"/>
            <a:ext cx="8534400" cy="4525963"/>
          </a:xfrm>
        </p:spPr>
        <p:txBody>
          <a:bodyPr/>
          <a:lstStyle/>
          <a:p>
            <a:pPr marL="514350" indent="-514350">
              <a:buFont typeface="+mj-lt"/>
              <a:buAutoNum type="arabicPeriod"/>
            </a:pPr>
            <a:r>
              <a:rPr lang="en-GB" sz="2400" dirty="0"/>
              <a:t>Primary Actor</a:t>
            </a:r>
          </a:p>
          <a:p>
            <a:pPr marL="914400" lvl="1" indent="-514350"/>
            <a:r>
              <a:rPr lang="en-SG" sz="2000" dirty="0"/>
              <a:t>Actors that triggers/initiates the use case (initiator)</a:t>
            </a:r>
          </a:p>
          <a:p>
            <a:pPr marL="514350" indent="-514350">
              <a:buFont typeface="+mj-lt"/>
              <a:buAutoNum type="arabicPeriod" startAt="2"/>
            </a:pPr>
            <a:r>
              <a:rPr lang="en-GB" sz="2400" dirty="0"/>
              <a:t>Secondary</a:t>
            </a:r>
            <a:r>
              <a:rPr lang="en-GB" dirty="0"/>
              <a:t> </a:t>
            </a:r>
            <a:r>
              <a:rPr lang="en-GB" sz="2400" dirty="0"/>
              <a:t>Actor</a:t>
            </a:r>
          </a:p>
          <a:p>
            <a:pPr marL="914400" lvl="1" indent="-514350"/>
            <a:r>
              <a:rPr lang="en-GB" sz="2000" dirty="0"/>
              <a:t> </a:t>
            </a:r>
            <a:r>
              <a:rPr lang="en-SG" sz="2000" dirty="0"/>
              <a:t>Actors that interact with the use case after it is triggered (participator)</a:t>
            </a:r>
          </a:p>
          <a:p>
            <a:pPr marL="514350" indent="-514350">
              <a:buFont typeface="+mj-lt"/>
              <a:buAutoNum type="arabicPeriod" startAt="3"/>
            </a:pPr>
            <a:r>
              <a:rPr lang="en-GB" sz="2400" dirty="0"/>
              <a:t>Main flow</a:t>
            </a:r>
          </a:p>
          <a:p>
            <a:pPr marL="914400" lvl="1" indent="-514350"/>
            <a:r>
              <a:rPr lang="en-SG" sz="2000" dirty="0"/>
              <a:t>List the user actions and system responses that will take place during execution of the use case </a:t>
            </a:r>
            <a:r>
              <a:rPr lang="en-SG" sz="2000" u="sng" dirty="0">
                <a:solidFill>
                  <a:srgbClr val="FF0000"/>
                </a:solidFill>
              </a:rPr>
              <a:t>under normal</a:t>
            </a:r>
            <a:r>
              <a:rPr lang="en-SG" sz="2000" dirty="0"/>
              <a:t>, expected conditions. </a:t>
            </a:r>
            <a:r>
              <a:rPr lang="en-GB" sz="2400" dirty="0"/>
              <a:t> </a:t>
            </a:r>
          </a:p>
          <a:p>
            <a:pPr marL="914400" lvl="1" indent="-514350"/>
            <a:r>
              <a:rPr lang="en-SG" sz="2000" dirty="0"/>
              <a:t>The sequence of actions and responses will ultimately lead to accomplishing the goal stated in the use case name and description</a:t>
            </a:r>
          </a:p>
          <a:p>
            <a:pPr marL="914400" lvl="1" indent="-514350"/>
            <a:endParaRPr lang="en-GB" sz="2000" dirty="0"/>
          </a:p>
          <a:p>
            <a:pPr marL="514350" indent="-514350">
              <a:buFont typeface="+mj-lt"/>
              <a:buAutoNum type="arabicPeriod" startAt="4"/>
            </a:pPr>
            <a:endParaRPr lang="en-GB" sz="2400" dirty="0"/>
          </a:p>
        </p:txBody>
      </p:sp>
    </p:spTree>
    <p:extLst>
      <p:ext uri="{BB962C8B-B14F-4D97-AF65-F5344CB8AC3E}">
        <p14:creationId xmlns:p14="http://schemas.microsoft.com/office/powerpoint/2010/main" val="20097694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p:txBody>
          <a:bodyPr/>
          <a:lstStyle/>
          <a:p>
            <a:pPr eaLnBrk="1" hangingPunct="1"/>
            <a:r>
              <a:rPr lang="en-US" sz="3600" dirty="0">
                <a:cs typeface="Times New Roman" pitchFamily="18" charset="0"/>
              </a:rPr>
              <a:t>Use Case Description Components</a:t>
            </a:r>
            <a:endParaRPr lang="en-US" sz="3600" dirty="0"/>
          </a:p>
        </p:txBody>
      </p:sp>
      <p:sp>
        <p:nvSpPr>
          <p:cNvPr id="2" name="Content Placeholder 1"/>
          <p:cNvSpPr>
            <a:spLocks noGrp="1"/>
          </p:cNvSpPr>
          <p:nvPr>
            <p:ph idx="1"/>
          </p:nvPr>
        </p:nvSpPr>
        <p:spPr>
          <a:xfrm>
            <a:off x="457200" y="1600200"/>
            <a:ext cx="8534400" cy="4525963"/>
          </a:xfrm>
        </p:spPr>
        <p:txBody>
          <a:bodyPr/>
          <a:lstStyle/>
          <a:p>
            <a:pPr marL="514350" indent="-514350">
              <a:buFont typeface="+mj-lt"/>
              <a:buAutoNum type="arabicPeriod" startAt="4"/>
            </a:pPr>
            <a:r>
              <a:rPr lang="en-GB" sz="2400" dirty="0"/>
              <a:t>Alternative flows</a:t>
            </a:r>
          </a:p>
          <a:p>
            <a:pPr marL="914400" lvl="1" indent="-514350"/>
            <a:r>
              <a:rPr lang="en-SG" sz="2000" dirty="0"/>
              <a:t>Document other, legitimate usage scenarios that can take place within the use case </a:t>
            </a:r>
          </a:p>
          <a:p>
            <a:pPr marL="914400" lvl="1" indent="-514350"/>
            <a:r>
              <a:rPr lang="en-GB" sz="2000" dirty="0"/>
              <a:t>Each flow should be preceded with a scenario name</a:t>
            </a:r>
          </a:p>
          <a:p>
            <a:pPr marL="914400" lvl="1" indent="-514350"/>
            <a:r>
              <a:rPr lang="en-GB" sz="2000" dirty="0"/>
              <a:t>List the user actions and system responses for the alternate scenario</a:t>
            </a:r>
          </a:p>
          <a:p>
            <a:pPr marL="514350" indent="-514350">
              <a:buFont typeface="+mj-lt"/>
              <a:buAutoNum type="arabicPeriod" startAt="4"/>
            </a:pPr>
            <a:endParaRPr lang="en-GB" sz="2400" dirty="0"/>
          </a:p>
        </p:txBody>
      </p:sp>
    </p:spTree>
    <p:extLst>
      <p:ext uri="{BB962C8B-B14F-4D97-AF65-F5344CB8AC3E}">
        <p14:creationId xmlns:p14="http://schemas.microsoft.com/office/powerpoint/2010/main" val="9807779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sz="3600" dirty="0"/>
              <a:t>Guidelines for use case description</a:t>
            </a:r>
          </a:p>
        </p:txBody>
      </p:sp>
      <p:sp>
        <p:nvSpPr>
          <p:cNvPr id="3" name="Content Placeholder 2"/>
          <p:cNvSpPr>
            <a:spLocks noGrp="1"/>
          </p:cNvSpPr>
          <p:nvPr>
            <p:ph idx="1"/>
          </p:nvPr>
        </p:nvSpPr>
        <p:spPr/>
        <p:txBody>
          <a:bodyPr/>
          <a:lstStyle/>
          <a:p>
            <a:pPr>
              <a:buFont typeface="Arial" pitchFamily="34" charset="0"/>
              <a:buChar char="•"/>
            </a:pPr>
            <a:r>
              <a:rPr lang="en-GB" sz="2400" dirty="0"/>
              <a:t>UML does not provide standard rules for writing detail use case descriptions</a:t>
            </a:r>
          </a:p>
          <a:p>
            <a:pPr>
              <a:buFont typeface="Arial" pitchFamily="34" charset="0"/>
              <a:buChar char="•"/>
            </a:pPr>
            <a:r>
              <a:rPr lang="en-GB" sz="2400" dirty="0"/>
              <a:t>There are </a:t>
            </a:r>
            <a:r>
              <a:rPr lang="en-GB" sz="2400" dirty="0">
                <a:solidFill>
                  <a:srgbClr val="FF0000"/>
                </a:solidFill>
              </a:rPr>
              <a:t>guidelines</a:t>
            </a:r>
            <a:r>
              <a:rPr lang="en-GB" sz="2400" dirty="0"/>
              <a:t> that one can adhere to</a:t>
            </a:r>
          </a:p>
          <a:p>
            <a:pPr>
              <a:spcBef>
                <a:spcPct val="55000"/>
              </a:spcBef>
              <a:buFont typeface="Arial" pitchFamily="34" charset="0"/>
              <a:buChar char="•"/>
              <a:defRPr/>
            </a:pPr>
            <a:r>
              <a:rPr lang="en-US" sz="2400" dirty="0">
                <a:cs typeface="Times New Roman" pitchFamily="18" charset="0"/>
              </a:rPr>
              <a:t>Use Simple Grammar, </a:t>
            </a:r>
            <a:r>
              <a:rPr lang="en-US" sz="2400" dirty="0" err="1">
                <a:cs typeface="Times New Roman" pitchFamily="18" charset="0"/>
              </a:rPr>
              <a:t>eg</a:t>
            </a:r>
            <a:r>
              <a:rPr lang="en-US" sz="2400" dirty="0">
                <a:cs typeface="Times New Roman" pitchFamily="18" charset="0"/>
              </a:rPr>
              <a:t>:</a:t>
            </a:r>
          </a:p>
          <a:p>
            <a:pPr marL="857250" lvl="1" indent="-457200">
              <a:spcBef>
                <a:spcPct val="55000"/>
              </a:spcBef>
              <a:defRPr/>
            </a:pPr>
            <a:r>
              <a:rPr lang="en-US" sz="2000" dirty="0">
                <a:cs typeface="Times New Roman" pitchFamily="18" charset="0"/>
              </a:rPr>
              <a:t>Librarian </a:t>
            </a:r>
            <a:r>
              <a:rPr lang="en-US" sz="2000" u="sng" dirty="0">
                <a:solidFill>
                  <a:srgbClr val="FF0000"/>
                </a:solidFill>
                <a:cs typeface="Times New Roman" pitchFamily="18" charset="0"/>
              </a:rPr>
              <a:t>enters</a:t>
            </a:r>
            <a:r>
              <a:rPr lang="en-US" sz="2000" dirty="0">
                <a:solidFill>
                  <a:srgbClr val="FF0000"/>
                </a:solidFill>
                <a:cs typeface="Times New Roman" pitchFamily="18" charset="0"/>
              </a:rPr>
              <a:t> </a:t>
            </a:r>
            <a:r>
              <a:rPr lang="en-US" sz="2000" dirty="0">
                <a:cs typeface="Times New Roman" pitchFamily="18" charset="0"/>
              </a:rPr>
              <a:t>book ID</a:t>
            </a:r>
          </a:p>
          <a:p>
            <a:pPr marL="857250" lvl="1" indent="-457200">
              <a:spcBef>
                <a:spcPts val="600"/>
              </a:spcBef>
              <a:defRPr/>
            </a:pPr>
            <a:r>
              <a:rPr lang="en-US" sz="2000" dirty="0">
                <a:cs typeface="Times New Roman" pitchFamily="18" charset="0"/>
              </a:rPr>
              <a:t>System </a:t>
            </a:r>
            <a:r>
              <a:rPr lang="en-US" sz="2000" u="sng" dirty="0">
                <a:solidFill>
                  <a:srgbClr val="FF0000"/>
                </a:solidFill>
                <a:cs typeface="Times New Roman" pitchFamily="18" charset="0"/>
              </a:rPr>
              <a:t>displays</a:t>
            </a:r>
            <a:r>
              <a:rPr lang="en-US" sz="2000" dirty="0">
                <a:cs typeface="Times New Roman" pitchFamily="18" charset="0"/>
              </a:rPr>
              <a:t> book details</a:t>
            </a:r>
          </a:p>
          <a:p>
            <a:pPr marL="457200" indent="-457200">
              <a:spcBef>
                <a:spcPts val="600"/>
              </a:spcBef>
              <a:defRPr/>
            </a:pPr>
            <a:r>
              <a:rPr lang="en-SG" sz="2400" dirty="0">
                <a:cs typeface="Times New Roman" pitchFamily="18" charset="0"/>
              </a:rPr>
              <a:t>Show clearly who is in control at point in time</a:t>
            </a:r>
          </a:p>
          <a:p>
            <a:pPr marL="857250" lvl="1" indent="-457200">
              <a:spcBef>
                <a:spcPts val="600"/>
              </a:spcBef>
              <a:defRPr/>
            </a:pPr>
            <a:r>
              <a:rPr lang="en-SG" sz="2000" dirty="0">
                <a:cs typeface="Times New Roman" pitchFamily="18" charset="0"/>
              </a:rPr>
              <a:t>Always start with:</a:t>
            </a:r>
          </a:p>
          <a:p>
            <a:pPr marL="1257300" lvl="2" indent="-457200">
              <a:spcBef>
                <a:spcPts val="600"/>
              </a:spcBef>
              <a:defRPr/>
            </a:pPr>
            <a:r>
              <a:rPr lang="en-SG" sz="1800" dirty="0">
                <a:cs typeface="Times New Roman" pitchFamily="18" charset="0"/>
              </a:rPr>
              <a:t>The</a:t>
            </a:r>
            <a:r>
              <a:rPr lang="en-SG" sz="1800" i="1" dirty="0">
                <a:solidFill>
                  <a:srgbClr val="00B050"/>
                </a:solidFill>
                <a:cs typeface="Times New Roman" pitchFamily="18" charset="0"/>
              </a:rPr>
              <a:t> actor </a:t>
            </a:r>
            <a:r>
              <a:rPr lang="en-SG" sz="1800" dirty="0">
                <a:cs typeface="Times New Roman" pitchFamily="18" charset="0"/>
              </a:rPr>
              <a:t>….  (replace actor with the actor’s name in the use case)</a:t>
            </a:r>
          </a:p>
          <a:p>
            <a:pPr marL="1257300" lvl="2" indent="-457200">
              <a:spcBef>
                <a:spcPts val="600"/>
              </a:spcBef>
              <a:defRPr/>
            </a:pPr>
            <a:r>
              <a:rPr lang="en-SG" sz="1800" dirty="0">
                <a:cs typeface="Times New Roman" pitchFamily="18" charset="0"/>
              </a:rPr>
              <a:t>The system …</a:t>
            </a:r>
          </a:p>
          <a:p>
            <a:pPr marL="457200" indent="-457200">
              <a:spcBef>
                <a:spcPts val="600"/>
              </a:spcBef>
              <a:defRPr/>
            </a:pPr>
            <a:endParaRPr lang="en-US" sz="2400" dirty="0">
              <a:cs typeface="Times New Roman" pitchFamily="18" charset="0"/>
            </a:endParaRPr>
          </a:p>
          <a:p>
            <a:endParaRPr lang="en-GB" dirty="0"/>
          </a:p>
          <a:p>
            <a:pPr lvl="1"/>
            <a:endParaRPr lang="en-SG" sz="2400" dirty="0"/>
          </a:p>
        </p:txBody>
      </p:sp>
    </p:spTree>
    <p:extLst>
      <p:ext uri="{BB962C8B-B14F-4D97-AF65-F5344CB8AC3E}">
        <p14:creationId xmlns:p14="http://schemas.microsoft.com/office/powerpoint/2010/main" val="23774387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pPr eaLnBrk="1" hangingPunct="1"/>
            <a:r>
              <a:rPr lang="en-US" sz="3600" dirty="0">
                <a:cs typeface="Times New Roman" pitchFamily="18" charset="0"/>
              </a:rPr>
              <a:t>Guidelines for use case description</a:t>
            </a:r>
            <a:endParaRPr lang="en-US" sz="3600" dirty="0"/>
          </a:p>
        </p:txBody>
      </p:sp>
      <p:sp>
        <p:nvSpPr>
          <p:cNvPr id="2" name="Content Placeholder 1"/>
          <p:cNvSpPr>
            <a:spLocks noGrp="1"/>
          </p:cNvSpPr>
          <p:nvPr>
            <p:ph idx="1"/>
          </p:nvPr>
        </p:nvSpPr>
        <p:spPr/>
        <p:txBody>
          <a:bodyPr/>
          <a:lstStyle/>
          <a:p>
            <a:pPr marL="57150">
              <a:spcBef>
                <a:spcPct val="55000"/>
              </a:spcBef>
              <a:buFont typeface="Arial" pitchFamily="34" charset="0"/>
              <a:buChar char="•"/>
              <a:defRPr/>
            </a:pPr>
            <a:r>
              <a:rPr lang="en-US" sz="2400" kern="1200" dirty="0" err="1">
                <a:ea typeface="+mn-ea"/>
                <a:cs typeface="Times New Roman" pitchFamily="18" charset="0"/>
              </a:rPr>
              <a:t>Eg</a:t>
            </a:r>
            <a:r>
              <a:rPr lang="en-US" sz="2400" kern="1200" dirty="0">
                <a:ea typeface="+mn-ea"/>
                <a:cs typeface="Times New Roman" pitchFamily="18" charset="0"/>
              </a:rPr>
              <a:t>:</a:t>
            </a:r>
          </a:p>
          <a:p>
            <a:pPr marL="856800" lvl="2" indent="-342900">
              <a:spcBef>
                <a:spcPts val="0"/>
              </a:spcBef>
              <a:buFont typeface="Times New Roman" pitchFamily="18" charset="0"/>
              <a:buChar char="−"/>
              <a:defRPr/>
            </a:pPr>
            <a:r>
              <a:rPr lang="en-US" sz="2000" dirty="0">
                <a:solidFill>
                  <a:srgbClr val="FF0000"/>
                </a:solidFill>
              </a:rPr>
              <a:t>The customer </a:t>
            </a:r>
            <a:r>
              <a:rPr lang="en-US" sz="2000" dirty="0">
                <a:solidFill>
                  <a:srgbClr val="000000"/>
                </a:solidFill>
              </a:rPr>
              <a:t>enters quantity to purchase</a:t>
            </a:r>
          </a:p>
          <a:p>
            <a:pPr marL="857250" lvl="2" indent="-342900">
              <a:spcBef>
                <a:spcPts val="0"/>
              </a:spcBef>
              <a:buFont typeface="Times New Roman" pitchFamily="18" charset="0"/>
              <a:buChar char="−"/>
              <a:defRPr/>
            </a:pPr>
            <a:r>
              <a:rPr lang="en-US" sz="2000" dirty="0">
                <a:solidFill>
                  <a:srgbClr val="FF0000"/>
                </a:solidFill>
              </a:rPr>
              <a:t>The system </a:t>
            </a:r>
            <a:r>
              <a:rPr lang="en-US" sz="2000" dirty="0">
                <a:solidFill>
                  <a:srgbClr val="000000"/>
                </a:solidFill>
              </a:rPr>
              <a:t>adds items into order list</a:t>
            </a:r>
          </a:p>
          <a:p>
            <a:pPr lvl="0"/>
            <a:r>
              <a:rPr lang="en-SG" sz="2400" dirty="0">
                <a:solidFill>
                  <a:srgbClr val="000000"/>
                </a:solidFill>
              </a:rPr>
              <a:t>Do not impose constraints on user interface</a:t>
            </a:r>
          </a:p>
          <a:p>
            <a:pPr lvl="1"/>
            <a:r>
              <a:rPr lang="en-SG" sz="2000" dirty="0">
                <a:solidFill>
                  <a:srgbClr val="000000"/>
                </a:solidFill>
              </a:rPr>
              <a:t>User </a:t>
            </a:r>
            <a:r>
              <a:rPr lang="en-SG" sz="2000" strike="sngStrike" dirty="0">
                <a:solidFill>
                  <a:srgbClr val="FF0000"/>
                </a:solidFill>
              </a:rPr>
              <a:t>clicks on OK button</a:t>
            </a:r>
            <a:r>
              <a:rPr lang="en-SG" sz="2000" dirty="0">
                <a:solidFill>
                  <a:srgbClr val="000000"/>
                </a:solidFill>
              </a:rPr>
              <a:t> to submit personal details   </a:t>
            </a:r>
          </a:p>
          <a:p>
            <a:pPr lvl="1"/>
            <a:r>
              <a:rPr lang="en-SG" sz="2000" dirty="0">
                <a:solidFill>
                  <a:srgbClr val="000000"/>
                </a:solidFill>
              </a:rPr>
              <a:t>User submits personal details to system</a:t>
            </a:r>
          </a:p>
          <a:p>
            <a:r>
              <a:rPr lang="en-GB" sz="2400" u="sng" dirty="0">
                <a:effectLst>
                  <a:outerShdw blurRad="38100" dist="38100" dir="2700000" algn="tl">
                    <a:srgbClr val="000000">
                      <a:alpha val="43137"/>
                    </a:srgbClr>
                  </a:outerShdw>
                </a:effectLst>
              </a:rPr>
              <a:t>User Input1 (by entering data):</a:t>
            </a:r>
          </a:p>
          <a:p>
            <a:pPr marL="914400" lvl="1" indent="-457200">
              <a:buFont typeface="+mj-lt"/>
              <a:buAutoNum type="arabicPeriod"/>
            </a:pPr>
            <a:r>
              <a:rPr lang="en-GB" sz="2000" dirty="0"/>
              <a:t>The actor enters ….</a:t>
            </a:r>
          </a:p>
          <a:p>
            <a:pPr marL="914400" lvl="1" indent="-457200">
              <a:buFont typeface="+mj-lt"/>
              <a:buAutoNum type="arabicPeriod"/>
            </a:pPr>
            <a:r>
              <a:rPr lang="en-GB" sz="2000" dirty="0"/>
              <a:t>The actor submits …</a:t>
            </a:r>
          </a:p>
          <a:p>
            <a:pPr marL="914400" lvl="1" indent="-457200">
              <a:buFont typeface="+mj-lt"/>
              <a:buAutoNum type="arabicPeriod"/>
            </a:pPr>
            <a:r>
              <a:rPr lang="en-GB" sz="2000" dirty="0"/>
              <a:t>The system validates ….</a:t>
            </a:r>
          </a:p>
          <a:p>
            <a:pPr marL="914400" lvl="1" indent="-457200">
              <a:buFont typeface="+mj-lt"/>
              <a:buAutoNum type="arabicPeriod"/>
            </a:pPr>
            <a:r>
              <a:rPr lang="en-GB" sz="2000" dirty="0"/>
              <a:t>The system verifies …</a:t>
            </a:r>
          </a:p>
        </p:txBody>
      </p:sp>
      <p:sp>
        <p:nvSpPr>
          <p:cNvPr id="7" name="Rectangle 6"/>
          <p:cNvSpPr/>
          <p:nvPr/>
        </p:nvSpPr>
        <p:spPr>
          <a:xfrm>
            <a:off x="6976870" y="2971800"/>
            <a:ext cx="990599" cy="523220"/>
          </a:xfrm>
          <a:prstGeom prst="rect">
            <a:avLst/>
          </a:prstGeom>
          <a:noFill/>
        </p:spPr>
        <p:txBody>
          <a:bodyPr wrap="square">
            <a:spAutoFit/>
          </a:bodyPr>
          <a:lstStyle/>
          <a:p>
            <a:pPr lvl="1"/>
            <a:r>
              <a:rPr lang="en-SG" b="1" dirty="0">
                <a:solidFill>
                  <a:srgbClr val="FF0000"/>
                </a:solidFill>
                <a:sym typeface="Wingdings 2"/>
              </a:rPr>
              <a:t></a:t>
            </a:r>
            <a:endParaRPr lang="en-SG" b="1" dirty="0">
              <a:solidFill>
                <a:srgbClr val="FF0000"/>
              </a:solidFill>
            </a:endParaRPr>
          </a:p>
        </p:txBody>
      </p:sp>
      <p:sp>
        <p:nvSpPr>
          <p:cNvPr id="8" name="Rectangle 7"/>
          <p:cNvSpPr/>
          <p:nvPr/>
        </p:nvSpPr>
        <p:spPr>
          <a:xfrm>
            <a:off x="5486400" y="3431410"/>
            <a:ext cx="922047" cy="523220"/>
          </a:xfrm>
          <a:prstGeom prst="rect">
            <a:avLst/>
          </a:prstGeom>
        </p:spPr>
        <p:txBody>
          <a:bodyPr wrap="none">
            <a:spAutoFit/>
          </a:bodyPr>
          <a:lstStyle/>
          <a:p>
            <a:pPr lvl="1"/>
            <a:r>
              <a:rPr lang="en-SG" b="1" dirty="0">
                <a:solidFill>
                  <a:srgbClr val="FF0000"/>
                </a:solidFill>
                <a:sym typeface="Wingdings 2"/>
              </a:rPr>
              <a:t></a:t>
            </a:r>
            <a:endParaRPr lang="en-SG" b="1" dirty="0">
              <a:solidFill>
                <a:srgbClr val="FF0000"/>
              </a:solidFill>
            </a:endParaRPr>
          </a:p>
        </p:txBody>
      </p:sp>
    </p:spTree>
    <p:extLst>
      <p:ext uri="{BB962C8B-B14F-4D97-AF65-F5344CB8AC3E}">
        <p14:creationId xmlns:p14="http://schemas.microsoft.com/office/powerpoint/2010/main" val="33012455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pPr eaLnBrk="1" hangingPunct="1"/>
            <a:r>
              <a:rPr lang="en-US" sz="3600">
                <a:cs typeface="Times New Roman" pitchFamily="18" charset="0"/>
              </a:rPr>
              <a:t>Guidelines for use case description</a:t>
            </a:r>
            <a:endParaRPr lang="en-US" sz="3600"/>
          </a:p>
        </p:txBody>
      </p:sp>
      <p:sp>
        <p:nvSpPr>
          <p:cNvPr id="2" name="Content Placeholder 1"/>
          <p:cNvSpPr>
            <a:spLocks noGrp="1"/>
          </p:cNvSpPr>
          <p:nvPr>
            <p:ph idx="1"/>
          </p:nvPr>
        </p:nvSpPr>
        <p:spPr>
          <a:xfrm>
            <a:off x="457200" y="1600200"/>
            <a:ext cx="7848600" cy="4525963"/>
          </a:xfrm>
        </p:spPr>
        <p:txBody>
          <a:bodyPr/>
          <a:lstStyle/>
          <a:p>
            <a:r>
              <a:rPr lang="en-GB" sz="2400" u="sng" dirty="0">
                <a:effectLst>
                  <a:outerShdw blurRad="38100" dist="38100" dir="2700000" algn="tl">
                    <a:srgbClr val="000000">
                      <a:alpha val="43137"/>
                    </a:srgbClr>
                  </a:outerShdw>
                </a:effectLst>
              </a:rPr>
              <a:t>User Input2 (by selecting data):</a:t>
            </a:r>
          </a:p>
          <a:p>
            <a:pPr marL="914400" lvl="1" indent="-457200">
              <a:buFont typeface="+mj-lt"/>
              <a:buAutoNum type="arabicPeriod"/>
            </a:pPr>
            <a:r>
              <a:rPr lang="en-GB" sz="2000" dirty="0"/>
              <a:t>The system retrieves  list of …</a:t>
            </a:r>
          </a:p>
          <a:p>
            <a:pPr marL="914400" lvl="1" indent="-457200">
              <a:buFont typeface="+mj-lt"/>
              <a:buAutoNum type="arabicPeriod"/>
            </a:pPr>
            <a:r>
              <a:rPr lang="en-GB" sz="2000" dirty="0"/>
              <a:t>The system displays list of …</a:t>
            </a:r>
          </a:p>
          <a:p>
            <a:pPr marL="914400" lvl="1" indent="-457200">
              <a:buFont typeface="+mj-lt"/>
              <a:buAutoNum type="arabicPeriod"/>
            </a:pPr>
            <a:r>
              <a:rPr lang="en-GB" sz="2000" dirty="0"/>
              <a:t>The actor selects …</a:t>
            </a:r>
          </a:p>
          <a:p>
            <a:pPr marL="914400" lvl="1" indent="-457200">
              <a:buFont typeface="+mj-lt"/>
              <a:buAutoNum type="arabicPeriod"/>
            </a:pPr>
            <a:r>
              <a:rPr lang="en-GB" sz="2000" dirty="0"/>
              <a:t>The actor submits  ….</a:t>
            </a:r>
          </a:p>
          <a:p>
            <a:pPr marL="914400" lvl="1" indent="-457200">
              <a:buFont typeface="+mj-lt"/>
              <a:buAutoNum type="arabicPeriod"/>
            </a:pPr>
            <a:r>
              <a:rPr lang="en-GB" sz="2000" dirty="0"/>
              <a:t>The system validates ….</a:t>
            </a:r>
          </a:p>
          <a:p>
            <a:pPr marL="514350" indent="-457200"/>
            <a:r>
              <a:rPr lang="en-GB" sz="2400" u="sng" dirty="0">
                <a:effectLst>
                  <a:outerShdw blurRad="38100" dist="38100" dir="2700000" algn="tl">
                    <a:srgbClr val="000000">
                      <a:alpha val="43137"/>
                    </a:srgbClr>
                  </a:outerShdw>
                </a:effectLst>
              </a:rPr>
              <a:t>System responses:</a:t>
            </a:r>
          </a:p>
          <a:p>
            <a:pPr lvl="1"/>
            <a:r>
              <a:rPr lang="en-GB" sz="2000" dirty="0"/>
              <a:t>The system computes …</a:t>
            </a:r>
          </a:p>
          <a:p>
            <a:pPr lvl="1"/>
            <a:r>
              <a:rPr lang="en-GB" sz="2000" dirty="0"/>
              <a:t>The system prints …</a:t>
            </a:r>
          </a:p>
          <a:p>
            <a:pPr lvl="1"/>
            <a:r>
              <a:rPr lang="en-GB" sz="2000" dirty="0"/>
              <a:t>The system triggers …</a:t>
            </a:r>
          </a:p>
          <a:p>
            <a:pPr lvl="1"/>
            <a:r>
              <a:rPr lang="en-GB" sz="2000" dirty="0"/>
              <a:t>The system  :-</a:t>
            </a:r>
          </a:p>
          <a:p>
            <a:pPr lvl="2"/>
            <a:r>
              <a:rPr lang="en-GB" sz="1800" dirty="0"/>
              <a:t>inserts, creates, updates, deletes</a:t>
            </a:r>
          </a:p>
        </p:txBody>
      </p:sp>
    </p:spTree>
    <p:extLst>
      <p:ext uri="{BB962C8B-B14F-4D97-AF65-F5344CB8AC3E}">
        <p14:creationId xmlns:p14="http://schemas.microsoft.com/office/powerpoint/2010/main" val="4837657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dirty="0"/>
              <a:t>Use Case Description Example - login</a:t>
            </a:r>
            <a:endParaRPr lang="en-SG" sz="3200"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1752218"/>
            <a:ext cx="8423410" cy="41243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623502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SG" sz="3500" dirty="0"/>
              <a:t>Use case description example</a:t>
            </a:r>
          </a:p>
        </p:txBody>
      </p:sp>
      <p:sp>
        <p:nvSpPr>
          <p:cNvPr id="3" name="Content Placeholder 2"/>
          <p:cNvSpPr>
            <a:spLocks noGrp="1"/>
          </p:cNvSpPr>
          <p:nvPr>
            <p:ph idx="1"/>
          </p:nvPr>
        </p:nvSpPr>
        <p:spPr/>
        <p:txBody>
          <a:bodyPr/>
          <a:lstStyle/>
          <a:p>
            <a:r>
              <a:rPr lang="en-SG" b="1" u="sng" dirty="0"/>
              <a:t>Requirements gathered:</a:t>
            </a:r>
            <a:endParaRPr lang="en-SG" dirty="0"/>
          </a:p>
          <a:p>
            <a:pPr marL="400050" lvl="1" indent="0">
              <a:buNone/>
            </a:pPr>
            <a:r>
              <a:rPr lang="en-SG" sz="2400" dirty="0"/>
              <a:t>A use case is used by the athlete/official administrator to register the athlete / official. The user has to key in the personal information such as name, date of birth, gender, address, country, passport number, type of participation and contact.  Passport number and contact must be only in numbers.</a:t>
            </a:r>
          </a:p>
        </p:txBody>
      </p:sp>
      <p:pic>
        <p:nvPicPr>
          <p:cNvPr id="4" name="Picture 3"/>
          <p:cNvPicPr>
            <a:picLocks noChangeAspect="1"/>
          </p:cNvPicPr>
          <p:nvPr/>
        </p:nvPicPr>
        <p:blipFill>
          <a:blip r:embed="rId2" cstate="print"/>
          <a:stretch>
            <a:fillRect/>
          </a:stretch>
        </p:blipFill>
        <p:spPr>
          <a:xfrm>
            <a:off x="3200400" y="4337050"/>
            <a:ext cx="5248275" cy="1971675"/>
          </a:xfrm>
          <a:prstGeom prst="rect">
            <a:avLst/>
          </a:prstGeom>
        </p:spPr>
      </p:pic>
    </p:spTree>
    <p:extLst>
      <p:ext uri="{BB962C8B-B14F-4D97-AF65-F5344CB8AC3E}">
        <p14:creationId xmlns:p14="http://schemas.microsoft.com/office/powerpoint/2010/main" val="4844601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SG" sz="3000" dirty="0"/>
              <a:t>Use case description – First attempt</a:t>
            </a:r>
          </a:p>
        </p:txBody>
      </p:sp>
      <p:sp>
        <p:nvSpPr>
          <p:cNvPr id="4" name="Rectangle 3"/>
          <p:cNvSpPr/>
          <p:nvPr/>
        </p:nvSpPr>
        <p:spPr>
          <a:xfrm>
            <a:off x="304800" y="1600200"/>
            <a:ext cx="8534400" cy="4697696"/>
          </a:xfrm>
          <a:prstGeom prst="rect">
            <a:avLst/>
          </a:prstGeom>
        </p:spPr>
        <p:txBody>
          <a:bodyPr wrap="square">
            <a:spAutoFit/>
          </a:bodyPr>
          <a:lstStyle/>
          <a:p>
            <a:pPr>
              <a:lnSpc>
                <a:spcPct val="115000"/>
              </a:lnSpc>
              <a:spcBef>
                <a:spcPts val="2400"/>
              </a:spcBef>
              <a:spcAft>
                <a:spcPts val="0"/>
              </a:spcAft>
            </a:pPr>
            <a:r>
              <a:rPr lang="en-US" b="1" kern="0" dirty="0">
                <a:solidFill>
                  <a:srgbClr val="2E74B5"/>
                </a:solidFill>
                <a:latin typeface="Arial" panose="020B0604020202020204" pitchFamily="34" charset="0"/>
                <a:ea typeface="SimSun" panose="02010600030101010101" pitchFamily="2" charset="-122"/>
                <a:cs typeface="Arial" panose="020B0604020202020204" pitchFamily="34" charset="0"/>
              </a:rPr>
              <a:t>Use Case Name: Register Athletes </a:t>
            </a:r>
            <a:endParaRPr lang="en-SG" sz="2000" b="1" kern="0" dirty="0">
              <a:solidFill>
                <a:srgbClr val="2E74B5"/>
              </a:solidFill>
              <a:latin typeface="Arial" panose="020B0604020202020204" pitchFamily="34" charset="0"/>
              <a:ea typeface="SimSun" panose="02010600030101010101" pitchFamily="2" charset="-122"/>
              <a:cs typeface="Arial" panose="020B0604020202020204" pitchFamily="34" charset="0"/>
            </a:endParaRPr>
          </a:p>
          <a:p>
            <a:pPr>
              <a:lnSpc>
                <a:spcPct val="115000"/>
              </a:lnSpc>
              <a:spcAft>
                <a:spcPts val="1000"/>
              </a:spcAft>
            </a:pPr>
            <a:r>
              <a:rPr lang="en-SG" b="1" dirty="0">
                <a:latin typeface="Arial" panose="020B0604020202020204" pitchFamily="34" charset="0"/>
                <a:ea typeface="Calibri" panose="020F0502020204030204" pitchFamily="34" charset="0"/>
                <a:cs typeface="Arial" panose="020B0604020202020204" pitchFamily="34" charset="0"/>
              </a:rPr>
              <a:t>Actor: Administrator  </a:t>
            </a:r>
            <a:endParaRPr lang="en-SG" sz="1600" dirty="0">
              <a:latin typeface="Arial" panose="020B0604020202020204" pitchFamily="34" charset="0"/>
              <a:ea typeface="Calibri" panose="020F0502020204030204" pitchFamily="34" charset="0"/>
              <a:cs typeface="Arial" panose="020B0604020202020204" pitchFamily="34" charset="0"/>
            </a:endParaRPr>
          </a:p>
          <a:p>
            <a:r>
              <a:rPr lang="en-SG" sz="2400" b="1" dirty="0">
                <a:latin typeface="Arial" panose="020B0604020202020204" pitchFamily="34" charset="0"/>
                <a:cs typeface="Arial" panose="020B0604020202020204" pitchFamily="34" charset="0"/>
              </a:rPr>
              <a:t>Basic flow:</a:t>
            </a:r>
            <a:endParaRPr lang="en-SG" sz="2400" dirty="0">
              <a:latin typeface="Arial" panose="020B0604020202020204" pitchFamily="34" charset="0"/>
              <a:cs typeface="Arial" panose="020B0604020202020204" pitchFamily="34" charset="0"/>
            </a:endParaRPr>
          </a:p>
          <a:p>
            <a:pPr marL="857250" lvl="1" indent="-457200">
              <a:buFont typeface="+mj-lt"/>
              <a:buAutoNum type="arabicPeriod"/>
            </a:pPr>
            <a:r>
              <a:rPr lang="en-SG" sz="2000" dirty="0">
                <a:latin typeface="Arial" panose="020B0604020202020204" pitchFamily="34" charset="0"/>
                <a:cs typeface="Arial" panose="020B0604020202020204" pitchFamily="34" charset="0"/>
              </a:rPr>
              <a:t>Administrator Choose </a:t>
            </a:r>
            <a:r>
              <a:rPr lang="en-SG" sz="2000" dirty="0">
                <a:solidFill>
                  <a:srgbClr val="FF0000"/>
                </a:solidFill>
                <a:latin typeface="Arial" panose="020B0604020202020204" pitchFamily="34" charset="0"/>
                <a:cs typeface="Arial" panose="020B0604020202020204" pitchFamily="34" charset="0"/>
              </a:rPr>
              <a:t>Create</a:t>
            </a:r>
            <a:r>
              <a:rPr lang="en-SG" sz="2000" dirty="0">
                <a:latin typeface="Arial" panose="020B0604020202020204" pitchFamily="34" charset="0"/>
                <a:cs typeface="Arial" panose="020B0604020202020204" pitchFamily="34" charset="0"/>
              </a:rPr>
              <a:t> 	 </a:t>
            </a:r>
          </a:p>
          <a:p>
            <a:pPr marL="857250" lvl="1" indent="-457200">
              <a:buFont typeface="+mj-lt"/>
              <a:buAutoNum type="arabicPeriod"/>
            </a:pPr>
            <a:r>
              <a:rPr lang="en-SG" sz="2000" dirty="0">
                <a:latin typeface="Arial" panose="020B0604020202020204" pitchFamily="34" charset="0"/>
                <a:cs typeface="Arial" panose="020B0604020202020204" pitchFamily="34" charset="0"/>
              </a:rPr>
              <a:t>Administrator Key in </a:t>
            </a:r>
            <a:r>
              <a:rPr lang="en-SG" sz="2000" dirty="0">
                <a:solidFill>
                  <a:srgbClr val="FF0000"/>
                </a:solidFill>
                <a:latin typeface="Arial" panose="020B0604020202020204" pitchFamily="34" charset="0"/>
                <a:cs typeface="Arial" panose="020B0604020202020204" pitchFamily="34" charset="0"/>
              </a:rPr>
              <a:t>information</a:t>
            </a:r>
            <a:r>
              <a:rPr lang="en-SG" sz="2000" dirty="0">
                <a:latin typeface="Arial" panose="020B0604020202020204" pitchFamily="34" charset="0"/>
                <a:cs typeface="Arial" panose="020B0604020202020204" pitchFamily="34" charset="0"/>
              </a:rPr>
              <a:t>  </a:t>
            </a:r>
          </a:p>
          <a:p>
            <a:pPr marL="857250" lvl="1" indent="-457200">
              <a:buFont typeface="+mj-lt"/>
              <a:buAutoNum type="arabicPeriod"/>
            </a:pPr>
            <a:r>
              <a:rPr lang="en-SG" sz="2000" dirty="0">
                <a:latin typeface="Arial" panose="020B0604020202020204" pitchFamily="34" charset="0"/>
                <a:cs typeface="Arial" panose="020B0604020202020204" pitchFamily="34" charset="0"/>
              </a:rPr>
              <a:t>The System validates the </a:t>
            </a:r>
            <a:r>
              <a:rPr lang="en-SG" sz="2000" dirty="0">
                <a:solidFill>
                  <a:srgbClr val="FF0000"/>
                </a:solidFill>
                <a:latin typeface="Arial" panose="020B0604020202020204" pitchFamily="34" charset="0"/>
                <a:cs typeface="Arial" panose="020B0604020202020204" pitchFamily="34" charset="0"/>
              </a:rPr>
              <a:t>information</a:t>
            </a:r>
            <a:r>
              <a:rPr lang="en-SG" sz="2000" dirty="0">
                <a:latin typeface="Arial" panose="020B0604020202020204" pitchFamily="34" charset="0"/>
                <a:cs typeface="Arial" panose="020B0604020202020204" pitchFamily="34" charset="0"/>
              </a:rPr>
              <a:t> entered.</a:t>
            </a:r>
          </a:p>
          <a:p>
            <a:pPr marL="857250" lvl="1" indent="-457200">
              <a:buFont typeface="+mj-lt"/>
              <a:buAutoNum type="arabicPeriod"/>
            </a:pPr>
            <a:r>
              <a:rPr lang="en-SG" sz="2000" dirty="0">
                <a:latin typeface="Arial" panose="020B0604020202020204" pitchFamily="34" charset="0"/>
                <a:cs typeface="Arial" panose="020B0604020202020204" pitchFamily="34" charset="0"/>
              </a:rPr>
              <a:t>The System </a:t>
            </a:r>
            <a:r>
              <a:rPr lang="en-SG" sz="2000" dirty="0">
                <a:solidFill>
                  <a:srgbClr val="FF0000"/>
                </a:solidFill>
                <a:latin typeface="Arial" panose="020B0604020202020204" pitchFamily="34" charset="0"/>
                <a:cs typeface="Arial" panose="020B0604020202020204" pitchFamily="34" charset="0"/>
              </a:rPr>
              <a:t>check</a:t>
            </a:r>
            <a:r>
              <a:rPr lang="en-SG" sz="2000" dirty="0">
                <a:latin typeface="Arial" panose="020B0604020202020204" pitchFamily="34" charset="0"/>
                <a:cs typeface="Arial" panose="020B0604020202020204" pitchFamily="34" charset="0"/>
              </a:rPr>
              <a:t> for duplicate record from the data base. </a:t>
            </a:r>
          </a:p>
          <a:p>
            <a:pPr marL="857250" lvl="1" indent="-457200">
              <a:buFont typeface="+mj-lt"/>
              <a:buAutoNum type="arabicPeriod"/>
            </a:pPr>
            <a:r>
              <a:rPr lang="en-SG" sz="2000" dirty="0">
                <a:latin typeface="Arial" panose="020B0604020202020204" pitchFamily="34" charset="0"/>
                <a:cs typeface="Arial" panose="020B0604020202020204" pitchFamily="34" charset="0"/>
              </a:rPr>
              <a:t>System </a:t>
            </a:r>
            <a:r>
              <a:rPr lang="en-SG" sz="2000" dirty="0">
                <a:solidFill>
                  <a:srgbClr val="FF0000"/>
                </a:solidFill>
                <a:latin typeface="Arial" panose="020B0604020202020204" pitchFamily="34" charset="0"/>
                <a:cs typeface="Arial" panose="020B0604020202020204" pitchFamily="34" charset="0"/>
              </a:rPr>
              <a:t>Creates</a:t>
            </a:r>
            <a:r>
              <a:rPr lang="en-SG" sz="2000" dirty="0">
                <a:latin typeface="Arial" panose="020B0604020202020204" pitchFamily="34" charset="0"/>
                <a:cs typeface="Arial" panose="020B0604020202020204" pitchFamily="34" charset="0"/>
              </a:rPr>
              <a:t> the Athletes record successfully. </a:t>
            </a:r>
          </a:p>
          <a:p>
            <a:r>
              <a:rPr lang="en-SG" sz="2400" b="1" dirty="0">
                <a:latin typeface="Arial" panose="020B0604020202020204" pitchFamily="34" charset="0"/>
                <a:cs typeface="Arial" panose="020B0604020202020204" pitchFamily="34" charset="0"/>
              </a:rPr>
              <a:t>Alternate flow </a:t>
            </a:r>
            <a:endParaRPr lang="en-SG" sz="2400" dirty="0">
              <a:latin typeface="Arial" panose="020B0604020202020204" pitchFamily="34" charset="0"/>
              <a:cs typeface="Arial" panose="020B0604020202020204" pitchFamily="34" charset="0"/>
            </a:endParaRPr>
          </a:p>
          <a:p>
            <a:pPr marL="400050" lvl="1" indent="0">
              <a:buNone/>
            </a:pPr>
            <a:r>
              <a:rPr lang="en-SG" sz="2000" dirty="0">
                <a:latin typeface="Arial" panose="020B0604020202020204" pitchFamily="34" charset="0"/>
                <a:cs typeface="Arial" panose="020B0604020202020204" pitchFamily="34" charset="0"/>
              </a:rPr>
              <a:t>3.1) </a:t>
            </a:r>
            <a:r>
              <a:rPr lang="en-SG" sz="2000" dirty="0">
                <a:solidFill>
                  <a:srgbClr val="FF0000"/>
                </a:solidFill>
                <a:latin typeface="Arial" panose="020B0604020202020204" pitchFamily="34" charset="0"/>
                <a:cs typeface="Arial" panose="020B0604020202020204" pitchFamily="34" charset="0"/>
              </a:rPr>
              <a:t>Error message </a:t>
            </a:r>
            <a:r>
              <a:rPr lang="en-SG" sz="2000" dirty="0">
                <a:latin typeface="Arial" panose="020B0604020202020204" pitchFamily="34" charset="0"/>
                <a:cs typeface="Arial" panose="020B0604020202020204" pitchFamily="34" charset="0"/>
              </a:rPr>
              <a:t>displayed. The system prompts Administrator to key in the information correctly. </a:t>
            </a:r>
          </a:p>
          <a:p>
            <a:pPr marL="400050" lvl="1" indent="0">
              <a:buNone/>
            </a:pPr>
            <a:r>
              <a:rPr lang="en-SG" sz="2000" dirty="0">
                <a:latin typeface="Arial" panose="020B0604020202020204" pitchFamily="34" charset="0"/>
                <a:cs typeface="Arial" panose="020B0604020202020204" pitchFamily="34" charset="0"/>
              </a:rPr>
              <a:t>4.1) </a:t>
            </a:r>
            <a:r>
              <a:rPr lang="en-SG" sz="2000" dirty="0">
                <a:solidFill>
                  <a:srgbClr val="FF0000"/>
                </a:solidFill>
                <a:latin typeface="Arial" panose="020B0604020202020204" pitchFamily="34" charset="0"/>
                <a:cs typeface="Arial" panose="020B0604020202020204" pitchFamily="34" charset="0"/>
              </a:rPr>
              <a:t>Error message </a:t>
            </a:r>
            <a:r>
              <a:rPr lang="en-SG" sz="2000" dirty="0">
                <a:latin typeface="Arial" panose="020B0604020202020204" pitchFamily="34" charset="0"/>
                <a:cs typeface="Arial" panose="020B0604020202020204" pitchFamily="34" charset="0"/>
              </a:rPr>
              <a:t>displayed. The System prompts Administrator that there is an Athlete with the same information. </a:t>
            </a:r>
          </a:p>
        </p:txBody>
      </p:sp>
    </p:spTree>
    <p:extLst>
      <p:ext uri="{BB962C8B-B14F-4D97-AF65-F5344CB8AC3E}">
        <p14:creationId xmlns:p14="http://schemas.microsoft.com/office/powerpoint/2010/main" val="6787001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txBody>
          <a:bodyPr/>
          <a:lstStyle/>
          <a:p>
            <a:pPr algn="l"/>
            <a:r>
              <a:rPr lang="en-SG" sz="3000" dirty="0"/>
              <a:t>Use case description example (improved)</a:t>
            </a:r>
          </a:p>
        </p:txBody>
      </p:sp>
      <p:sp>
        <p:nvSpPr>
          <p:cNvPr id="5" name="Rectangle 4"/>
          <p:cNvSpPr/>
          <p:nvPr/>
        </p:nvSpPr>
        <p:spPr>
          <a:xfrm>
            <a:off x="457200" y="1676400"/>
            <a:ext cx="8382000" cy="4820807"/>
          </a:xfrm>
          <a:prstGeom prst="rect">
            <a:avLst/>
          </a:prstGeom>
        </p:spPr>
        <p:txBody>
          <a:bodyPr wrap="square">
            <a:spAutoFit/>
          </a:bodyPr>
          <a:lstStyle/>
          <a:p>
            <a:pPr>
              <a:lnSpc>
                <a:spcPct val="115000"/>
              </a:lnSpc>
              <a:spcAft>
                <a:spcPts val="1000"/>
              </a:spcAft>
            </a:pPr>
            <a:r>
              <a:rPr lang="en-SG" sz="2400" b="1" u="sng" dirty="0">
                <a:latin typeface="Calibri" panose="020F0502020204030204" pitchFamily="34" charset="0"/>
                <a:ea typeface="Calibri" panose="020F0502020204030204" pitchFamily="34" charset="0"/>
                <a:cs typeface="Times New Roman" panose="02020603050405020304" pitchFamily="18" charset="0"/>
              </a:rPr>
              <a:t>Basic Flow:</a:t>
            </a:r>
            <a:endParaRPr lang="en-SG" sz="2000" dirty="0">
              <a:latin typeface="Calibri" panose="020F0502020204030204" pitchFamily="34" charset="0"/>
              <a:ea typeface="Calibri" panose="020F0502020204030204" pitchFamily="34" charset="0"/>
              <a:cs typeface="Times New Roman" panose="02020603050405020304" pitchFamily="18" charset="0"/>
            </a:endParaRPr>
          </a:p>
          <a:p>
            <a:pPr indent="-360363">
              <a:spcAft>
                <a:spcPts val="0"/>
              </a:spcAft>
              <a:buFont typeface="+mj-lt"/>
              <a:buAutoNum type="arabicPeriod"/>
            </a:pPr>
            <a:r>
              <a:rPr lang="en-SG" sz="2000" dirty="0">
                <a:latin typeface="Calibri" panose="020F0502020204030204" pitchFamily="34" charset="0"/>
                <a:ea typeface="Calibri" panose="020F0502020204030204" pitchFamily="34" charset="0"/>
                <a:cs typeface="Times New Roman" panose="02020603050405020304" pitchFamily="18" charset="0"/>
              </a:rPr>
              <a:t>Administrator selects create </a:t>
            </a:r>
            <a:r>
              <a:rPr lang="en-SG" sz="2000" u="sng" dirty="0">
                <a:latin typeface="Calibri" panose="020F0502020204030204" pitchFamily="34" charset="0"/>
                <a:ea typeface="Calibri" panose="020F0502020204030204" pitchFamily="34" charset="0"/>
                <a:cs typeface="Times New Roman" panose="02020603050405020304" pitchFamily="18" charset="0"/>
              </a:rPr>
              <a:t>athlete record option</a:t>
            </a:r>
            <a:r>
              <a:rPr lang="en-SG" sz="2000" dirty="0">
                <a:latin typeface="Calibri" panose="020F0502020204030204" pitchFamily="34" charset="0"/>
                <a:ea typeface="Calibri" panose="020F0502020204030204" pitchFamily="34" charset="0"/>
                <a:cs typeface="Times New Roman" panose="02020603050405020304" pitchFamily="18" charset="0"/>
              </a:rPr>
              <a:t>.</a:t>
            </a:r>
          </a:p>
          <a:p>
            <a:pPr indent="-360363">
              <a:spcAft>
                <a:spcPts val="0"/>
              </a:spcAft>
              <a:buFont typeface="+mj-lt"/>
              <a:buAutoNum type="arabicPeriod"/>
            </a:pPr>
            <a:r>
              <a:rPr lang="en-SG" sz="2000" u="sng" dirty="0">
                <a:latin typeface="Calibri" panose="020F0502020204030204" pitchFamily="34" charset="0"/>
                <a:ea typeface="Calibri" panose="020F0502020204030204" pitchFamily="34" charset="0"/>
                <a:cs typeface="Times New Roman" panose="02020603050405020304" pitchFamily="18" charset="0"/>
              </a:rPr>
              <a:t>System prompts </a:t>
            </a:r>
            <a:r>
              <a:rPr lang="en-SG" sz="2000" dirty="0">
                <a:latin typeface="Calibri" panose="020F0502020204030204" pitchFamily="34" charset="0"/>
                <a:ea typeface="Calibri" panose="020F0502020204030204" pitchFamily="34" charset="0"/>
                <a:cs typeface="Times New Roman" panose="02020603050405020304" pitchFamily="18" charset="0"/>
              </a:rPr>
              <a:t>administrator for details .</a:t>
            </a:r>
          </a:p>
          <a:p>
            <a:pPr indent="-360363">
              <a:spcAft>
                <a:spcPts val="0"/>
              </a:spcAft>
              <a:buFont typeface="+mj-lt"/>
              <a:buAutoNum type="arabicPeriod"/>
            </a:pPr>
            <a:r>
              <a:rPr lang="en-SG" sz="2000" dirty="0">
                <a:latin typeface="Calibri" panose="020F0502020204030204" pitchFamily="34" charset="0"/>
                <a:ea typeface="Calibri" panose="020F0502020204030204" pitchFamily="34" charset="0"/>
                <a:cs typeface="Times New Roman" panose="02020603050405020304" pitchFamily="18" charset="0"/>
              </a:rPr>
              <a:t>Administrator enters </a:t>
            </a:r>
            <a:r>
              <a:rPr lang="en-SG" sz="2000" u="sng" dirty="0">
                <a:latin typeface="Calibri" panose="020F0502020204030204" pitchFamily="34" charset="0"/>
                <a:ea typeface="Calibri" panose="020F0502020204030204" pitchFamily="34" charset="0"/>
                <a:cs typeface="Times New Roman" panose="02020603050405020304" pitchFamily="18" charset="0"/>
              </a:rPr>
              <a:t>athlete/official’s details </a:t>
            </a:r>
            <a:r>
              <a:rPr lang="en-SG" sz="2000" dirty="0">
                <a:latin typeface="Calibri" panose="020F0502020204030204" pitchFamily="34" charset="0"/>
                <a:ea typeface="Calibri" panose="020F0502020204030204" pitchFamily="34" charset="0"/>
                <a:cs typeface="Times New Roman" panose="02020603050405020304" pitchFamily="18" charset="0"/>
              </a:rPr>
              <a:t>and submits.</a:t>
            </a:r>
          </a:p>
          <a:p>
            <a:pPr indent="-360363">
              <a:spcAft>
                <a:spcPts val="0"/>
              </a:spcAft>
              <a:buFont typeface="+mj-lt"/>
              <a:buAutoNum type="arabicPeriod"/>
            </a:pPr>
            <a:r>
              <a:rPr lang="en-SG" sz="2000" dirty="0">
                <a:latin typeface="Calibri" panose="020F0502020204030204" pitchFamily="34" charset="0"/>
                <a:ea typeface="Calibri" panose="020F0502020204030204" pitchFamily="34" charset="0"/>
                <a:cs typeface="Times New Roman" panose="02020603050405020304" pitchFamily="18" charset="0"/>
              </a:rPr>
              <a:t>System validates </a:t>
            </a:r>
            <a:r>
              <a:rPr lang="en-SG" sz="2000" u="sng" dirty="0">
                <a:latin typeface="Calibri" panose="020F0502020204030204" pitchFamily="34" charset="0"/>
                <a:ea typeface="Calibri" panose="020F0502020204030204" pitchFamily="34" charset="0"/>
                <a:cs typeface="Times New Roman" panose="02020603050405020304" pitchFamily="18" charset="0"/>
              </a:rPr>
              <a:t>user personal </a:t>
            </a:r>
            <a:r>
              <a:rPr lang="en-SG" sz="2000" dirty="0">
                <a:latin typeface="Calibri" panose="020F0502020204030204" pitchFamily="34" charset="0"/>
                <a:ea typeface="Calibri" panose="020F0502020204030204" pitchFamily="34" charset="0"/>
                <a:cs typeface="Times New Roman" panose="02020603050405020304" pitchFamily="18" charset="0"/>
              </a:rPr>
              <a:t>details</a:t>
            </a:r>
          </a:p>
          <a:p>
            <a:pPr indent="-360363">
              <a:spcAft>
                <a:spcPts val="0"/>
              </a:spcAft>
              <a:buFont typeface="+mj-lt"/>
              <a:buAutoNum type="arabicPeriod"/>
            </a:pPr>
            <a:r>
              <a:rPr lang="en-SG" sz="2000" dirty="0">
                <a:latin typeface="Calibri" panose="020F0502020204030204" pitchFamily="34" charset="0"/>
                <a:ea typeface="Calibri" panose="020F0502020204030204" pitchFamily="34" charset="0"/>
                <a:cs typeface="Times New Roman" panose="02020603050405020304" pitchFamily="18" charset="0"/>
              </a:rPr>
              <a:t>System </a:t>
            </a:r>
            <a:r>
              <a:rPr lang="en-SG" sz="2000" u="sng" dirty="0">
                <a:latin typeface="Calibri" panose="020F0502020204030204" pitchFamily="34" charset="0"/>
                <a:ea typeface="Calibri" panose="020F0502020204030204" pitchFamily="34" charset="0"/>
                <a:cs typeface="Times New Roman" panose="02020603050405020304" pitchFamily="18" charset="0"/>
              </a:rPr>
              <a:t>verifies </a:t>
            </a:r>
            <a:r>
              <a:rPr lang="en-SG" sz="2000" dirty="0">
                <a:latin typeface="Calibri" panose="020F0502020204030204" pitchFamily="34" charset="0"/>
                <a:ea typeface="Calibri" panose="020F0502020204030204" pitchFamily="34" charset="0"/>
                <a:cs typeface="Times New Roman" panose="02020603050405020304" pitchFamily="18" charset="0"/>
              </a:rPr>
              <a:t>the passport number for duplicate records.</a:t>
            </a:r>
          </a:p>
          <a:p>
            <a:pPr indent="-360363">
              <a:spcAft>
                <a:spcPts val="0"/>
              </a:spcAft>
              <a:buFont typeface="+mj-lt"/>
              <a:buAutoNum type="arabicPeriod"/>
            </a:pPr>
            <a:r>
              <a:rPr lang="en-SG" sz="2000" dirty="0">
                <a:solidFill>
                  <a:srgbClr val="FF0000"/>
                </a:solidFill>
                <a:latin typeface="Calibri" panose="020F0502020204030204" pitchFamily="34" charset="0"/>
                <a:ea typeface="Calibri" panose="020F0502020204030204" pitchFamily="34" charset="0"/>
                <a:cs typeface="Times New Roman" panose="02020603050405020304" pitchFamily="18" charset="0"/>
              </a:rPr>
              <a:t>System displays personal details, and prompts for confirmation.</a:t>
            </a:r>
          </a:p>
          <a:p>
            <a:pPr indent="-360363">
              <a:spcAft>
                <a:spcPts val="0"/>
              </a:spcAft>
              <a:buFont typeface="+mj-lt"/>
              <a:buAutoNum type="arabicPeriod"/>
            </a:pPr>
            <a:r>
              <a:rPr lang="en-SG" sz="2000" dirty="0">
                <a:solidFill>
                  <a:srgbClr val="FF0000"/>
                </a:solidFill>
                <a:latin typeface="Calibri" panose="020F0502020204030204" pitchFamily="34" charset="0"/>
                <a:ea typeface="Calibri" panose="020F0502020204030204" pitchFamily="34" charset="0"/>
                <a:cs typeface="Times New Roman" panose="02020603050405020304" pitchFamily="18" charset="0"/>
              </a:rPr>
              <a:t>Administrator confirms details entered.</a:t>
            </a:r>
          </a:p>
          <a:p>
            <a:pPr indent="-360363">
              <a:spcAft>
                <a:spcPts val="0"/>
              </a:spcAft>
              <a:buFont typeface="+mj-lt"/>
              <a:buAutoNum type="arabicPeriod"/>
            </a:pPr>
            <a:r>
              <a:rPr lang="en-SG" sz="2000" dirty="0">
                <a:latin typeface="Calibri" panose="020F0502020204030204" pitchFamily="34" charset="0"/>
                <a:ea typeface="Calibri" panose="020F0502020204030204" pitchFamily="34" charset="0"/>
                <a:cs typeface="Times New Roman" panose="02020603050405020304" pitchFamily="18" charset="0"/>
              </a:rPr>
              <a:t>System </a:t>
            </a:r>
            <a:r>
              <a:rPr lang="en-SG" sz="2000" dirty="0">
                <a:solidFill>
                  <a:srgbClr val="FF0000"/>
                </a:solidFill>
                <a:latin typeface="Calibri" panose="020F0502020204030204" pitchFamily="34" charset="0"/>
                <a:ea typeface="Calibri" panose="020F0502020204030204" pitchFamily="34" charset="0"/>
                <a:cs typeface="Times New Roman" panose="02020603050405020304" pitchFamily="18" charset="0"/>
              </a:rPr>
              <a:t>saves</a:t>
            </a:r>
            <a:r>
              <a:rPr lang="en-SG" sz="2000" dirty="0">
                <a:latin typeface="Calibri" panose="020F0502020204030204" pitchFamily="34" charset="0"/>
                <a:ea typeface="Calibri" panose="020F0502020204030204" pitchFamily="34" charset="0"/>
                <a:cs typeface="Times New Roman" panose="02020603050405020304" pitchFamily="18" charset="0"/>
              </a:rPr>
              <a:t> the personal details of the athlete/official in DB.</a:t>
            </a:r>
          </a:p>
          <a:p>
            <a:pPr indent="-360363">
              <a:spcAft>
                <a:spcPts val="0"/>
              </a:spcAft>
              <a:buFont typeface="+mj-lt"/>
              <a:buAutoNum type="arabicPeriod"/>
            </a:pPr>
            <a:r>
              <a:rPr lang="en-SG" sz="2000" dirty="0">
                <a:latin typeface="Calibri" panose="020F0502020204030204" pitchFamily="34" charset="0"/>
                <a:ea typeface="Calibri" panose="020F0502020204030204" pitchFamily="34" charset="0"/>
                <a:cs typeface="Times New Roman" panose="02020603050405020304" pitchFamily="18" charset="0"/>
              </a:rPr>
              <a:t>System displays success message.</a:t>
            </a:r>
          </a:p>
          <a:p>
            <a:pPr>
              <a:lnSpc>
                <a:spcPct val="115000"/>
              </a:lnSpc>
              <a:spcAft>
                <a:spcPts val="1000"/>
              </a:spcAft>
            </a:pPr>
            <a:r>
              <a:rPr lang="en-SG" sz="2000" b="1" u="sng" dirty="0">
                <a:latin typeface="Calibri" panose="020F0502020204030204" pitchFamily="34" charset="0"/>
                <a:ea typeface="Calibri" panose="020F0502020204030204" pitchFamily="34" charset="0"/>
                <a:cs typeface="Times New Roman" panose="02020603050405020304" pitchFamily="18" charset="0"/>
              </a:rPr>
              <a:t>Alternate Flows:</a:t>
            </a:r>
          </a:p>
          <a:p>
            <a:pPr>
              <a:spcAft>
                <a:spcPts val="0"/>
              </a:spcAft>
            </a:pPr>
            <a:r>
              <a:rPr lang="en-SG" sz="2000" dirty="0">
                <a:latin typeface="Calibri" panose="020F0502020204030204" pitchFamily="34" charset="0"/>
                <a:ea typeface="Calibri" panose="020F0502020204030204" pitchFamily="34" charset="0"/>
                <a:cs typeface="Times New Roman" panose="02020603050405020304" pitchFamily="18" charset="0"/>
              </a:rPr>
              <a:t>4A</a:t>
            </a:r>
            <a:r>
              <a:rPr lang="en-SG" sz="2000" u="sng" dirty="0">
                <a:latin typeface="Calibri" panose="020F0502020204030204" pitchFamily="34" charset="0"/>
                <a:ea typeface="Calibri" panose="020F0502020204030204" pitchFamily="34" charset="0"/>
                <a:cs typeface="Times New Roman" panose="02020603050405020304" pitchFamily="18" charset="0"/>
              </a:rPr>
              <a:t>. Invalid </a:t>
            </a:r>
            <a:r>
              <a:rPr lang="en-SG" sz="2000" dirty="0">
                <a:latin typeface="Calibri" panose="020F0502020204030204" pitchFamily="34" charset="0"/>
                <a:ea typeface="Calibri" panose="020F0502020204030204" pitchFamily="34" charset="0"/>
                <a:cs typeface="Times New Roman" panose="02020603050405020304" pitchFamily="18" charset="0"/>
              </a:rPr>
              <a:t>personal details. Prompt user to re-enter.</a:t>
            </a:r>
          </a:p>
          <a:p>
            <a:pPr>
              <a:spcAft>
                <a:spcPts val="0"/>
              </a:spcAft>
            </a:pPr>
            <a:r>
              <a:rPr lang="en-SG" sz="2000" dirty="0">
                <a:latin typeface="Calibri" panose="020F0502020204030204" pitchFamily="34" charset="0"/>
                <a:ea typeface="Calibri" panose="020F0502020204030204" pitchFamily="34" charset="0"/>
                <a:cs typeface="Times New Roman" panose="02020603050405020304" pitchFamily="18" charset="0"/>
              </a:rPr>
              <a:t>5A. </a:t>
            </a:r>
            <a:r>
              <a:rPr lang="en-SG" sz="2000" u="sng" dirty="0">
                <a:latin typeface="Calibri" panose="020F0502020204030204" pitchFamily="34" charset="0"/>
                <a:ea typeface="Calibri" panose="020F0502020204030204" pitchFamily="34" charset="0"/>
                <a:cs typeface="Times New Roman" panose="02020603050405020304" pitchFamily="18" charset="0"/>
              </a:rPr>
              <a:t>Duplicated</a:t>
            </a:r>
            <a:r>
              <a:rPr lang="en-SG" sz="2000" dirty="0">
                <a:latin typeface="Calibri" panose="020F0502020204030204" pitchFamily="34" charset="0"/>
                <a:ea typeface="Calibri" panose="020F0502020204030204" pitchFamily="34" charset="0"/>
                <a:cs typeface="Times New Roman" panose="02020603050405020304" pitchFamily="18" charset="0"/>
              </a:rPr>
              <a:t> records detected. Prompt user to re-enter.</a:t>
            </a:r>
          </a:p>
          <a:p>
            <a:pPr>
              <a:spcAft>
                <a:spcPts val="0"/>
              </a:spcAft>
            </a:pPr>
            <a:r>
              <a:rPr lang="en-SG" sz="2000" dirty="0">
                <a:latin typeface="Calibri" panose="020F0502020204030204" pitchFamily="34" charset="0"/>
                <a:ea typeface="Calibri" panose="020F0502020204030204" pitchFamily="34" charset="0"/>
                <a:cs typeface="Times New Roman" panose="02020603050405020304" pitchFamily="18" charset="0"/>
              </a:rPr>
              <a:t>8A. Record is </a:t>
            </a:r>
            <a:r>
              <a:rPr lang="en-SG" sz="2000" u="sng" dirty="0">
                <a:latin typeface="Calibri" panose="020F0502020204030204" pitchFamily="34" charset="0"/>
                <a:ea typeface="Calibri" panose="020F0502020204030204" pitchFamily="34" charset="0"/>
                <a:cs typeface="Times New Roman" panose="02020603050405020304" pitchFamily="18" charset="0"/>
              </a:rPr>
              <a:t>not saved successfully</a:t>
            </a:r>
            <a:r>
              <a:rPr lang="en-SG" sz="2000" dirty="0">
                <a:latin typeface="Calibri" panose="020F0502020204030204" pitchFamily="34"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6126890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pPr eaLnBrk="1" hangingPunct="1"/>
            <a:r>
              <a:rPr lang="en-US"/>
              <a:t>Summary</a:t>
            </a:r>
          </a:p>
        </p:txBody>
      </p:sp>
      <p:sp>
        <p:nvSpPr>
          <p:cNvPr id="2" name="Content Placeholder 1"/>
          <p:cNvSpPr>
            <a:spLocks noGrp="1"/>
          </p:cNvSpPr>
          <p:nvPr>
            <p:ph idx="1"/>
          </p:nvPr>
        </p:nvSpPr>
        <p:spPr>
          <a:xfrm>
            <a:off x="457200" y="1600200"/>
            <a:ext cx="8382000" cy="4525963"/>
          </a:xfrm>
        </p:spPr>
        <p:txBody>
          <a:bodyPr/>
          <a:lstStyle/>
          <a:p>
            <a:pPr lvl="0">
              <a:spcBef>
                <a:spcPts val="1200"/>
              </a:spcBef>
              <a:buClr>
                <a:schemeClr val="tx1"/>
              </a:buClr>
              <a:buFont typeface="Arial" pitchFamily="34" charset="0"/>
              <a:buChar char="•"/>
            </a:pPr>
            <a:r>
              <a:rPr lang="en-US" sz="2400" kern="1200" dirty="0">
                <a:solidFill>
                  <a:srgbClr val="292526"/>
                </a:solidFill>
                <a:latin typeface="+mj-lt"/>
                <a:cs typeface="Times New Roman" pitchFamily="18" charset="0"/>
              </a:rPr>
              <a:t>Different UML models are used to model </a:t>
            </a:r>
            <a:r>
              <a:rPr lang="en-US" sz="2400" b="1" kern="1200" dirty="0">
                <a:solidFill>
                  <a:srgbClr val="292526"/>
                </a:solidFill>
                <a:latin typeface="+mj-lt"/>
                <a:cs typeface="Times New Roman" pitchFamily="18" charset="0"/>
              </a:rPr>
              <a:t>business events</a:t>
            </a:r>
            <a:r>
              <a:rPr lang="en-US" sz="2400" kern="1200" dirty="0">
                <a:solidFill>
                  <a:srgbClr val="292526"/>
                </a:solidFill>
                <a:latin typeface="+mj-lt"/>
                <a:cs typeface="Times New Roman" pitchFamily="18" charset="0"/>
              </a:rPr>
              <a:t> and </a:t>
            </a:r>
            <a:r>
              <a:rPr lang="en-US" sz="2400" b="1" kern="1200" dirty="0">
                <a:solidFill>
                  <a:srgbClr val="292526"/>
                </a:solidFill>
                <a:latin typeface="+mj-lt"/>
                <a:cs typeface="Times New Roman" pitchFamily="18" charset="0"/>
              </a:rPr>
              <a:t>objects</a:t>
            </a:r>
            <a:r>
              <a:rPr lang="en-US" sz="2400" kern="1200" dirty="0">
                <a:solidFill>
                  <a:srgbClr val="292526"/>
                </a:solidFill>
                <a:latin typeface="+mj-lt"/>
                <a:cs typeface="Times New Roman" pitchFamily="18" charset="0"/>
              </a:rPr>
              <a:t>.  </a:t>
            </a:r>
          </a:p>
          <a:p>
            <a:pPr lvl="0">
              <a:spcBef>
                <a:spcPts val="1200"/>
              </a:spcBef>
              <a:buClr>
                <a:schemeClr val="tx1"/>
              </a:buClr>
              <a:buFont typeface="Arial" pitchFamily="34" charset="0"/>
              <a:buChar char="•"/>
            </a:pPr>
            <a:r>
              <a:rPr lang="en-US" sz="2400" kern="1200" dirty="0">
                <a:solidFill>
                  <a:srgbClr val="292526"/>
                </a:solidFill>
                <a:latin typeface="+mj-lt"/>
                <a:cs typeface="Times New Roman" pitchFamily="18" charset="0"/>
              </a:rPr>
              <a:t>Models are used to </a:t>
            </a:r>
            <a:r>
              <a:rPr lang="en-US" sz="2400" b="1" kern="1200" dirty="0">
                <a:solidFill>
                  <a:srgbClr val="292526"/>
                </a:solidFill>
                <a:latin typeface="+mj-lt"/>
                <a:cs typeface="Times New Roman" pitchFamily="18" charset="0"/>
              </a:rPr>
              <a:t>document system requirements</a:t>
            </a:r>
          </a:p>
          <a:p>
            <a:pPr lvl="0">
              <a:spcBef>
                <a:spcPts val="1200"/>
              </a:spcBef>
              <a:buClr>
                <a:schemeClr val="tx1"/>
              </a:buClr>
              <a:buFont typeface="Arial" pitchFamily="34" charset="0"/>
              <a:buChar char="•"/>
            </a:pPr>
            <a:r>
              <a:rPr lang="en-US" sz="2400" kern="1200" dirty="0">
                <a:solidFill>
                  <a:srgbClr val="292526"/>
                </a:solidFill>
                <a:latin typeface="+mj-lt"/>
                <a:cs typeface="Times New Roman" pitchFamily="18" charset="0"/>
              </a:rPr>
              <a:t>Use case diagram is used to model functional requirements for users to appreciate what the system can do. </a:t>
            </a:r>
            <a:r>
              <a:rPr lang="en-US" sz="2400" kern="1200" dirty="0" err="1">
                <a:solidFill>
                  <a:srgbClr val="292526"/>
                </a:solidFill>
                <a:latin typeface="+mj-lt"/>
                <a:cs typeface="Times New Roman" pitchFamily="18" charset="0"/>
              </a:rPr>
              <a:t>Ie</a:t>
            </a:r>
            <a:r>
              <a:rPr lang="en-US" sz="2400" kern="1200" dirty="0">
                <a:solidFill>
                  <a:srgbClr val="292526"/>
                </a:solidFill>
                <a:latin typeface="+mj-lt"/>
                <a:cs typeface="Times New Roman" pitchFamily="18" charset="0"/>
              </a:rPr>
              <a:t> the Goal the user wants the system to achieve.  </a:t>
            </a:r>
          </a:p>
          <a:p>
            <a:pPr lvl="0">
              <a:spcBef>
                <a:spcPts val="1200"/>
              </a:spcBef>
              <a:buClr>
                <a:schemeClr val="tx1"/>
              </a:buClr>
              <a:buFont typeface="Arial" pitchFamily="34" charset="0"/>
              <a:buChar char="•"/>
            </a:pPr>
            <a:r>
              <a:rPr lang="en-US" sz="2400" kern="1200" dirty="0">
                <a:solidFill>
                  <a:srgbClr val="292526"/>
                </a:solidFill>
                <a:latin typeface="+mj-lt"/>
                <a:cs typeface="Times New Roman" pitchFamily="18" charset="0"/>
              </a:rPr>
              <a:t>Use case description is used to supplement a use case by defining the main flow ( steps to achieve the goals ) and alternate flows ( exceptions) that the use case is expected to handle.</a:t>
            </a:r>
          </a:p>
        </p:txBody>
      </p:sp>
      <p:sp>
        <p:nvSpPr>
          <p:cNvPr id="16387" name="Slide Number Placeholder 4"/>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081AFDF2-35A5-4EBF-A28A-9F3EDBDC599E}" type="slidenum">
              <a:rPr lang="en-US"/>
              <a:pPr/>
              <a:t>29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p:txBody>
          <a:bodyPr/>
          <a:lstStyle/>
          <a:p>
            <a:pPr eaLnBrk="1" hangingPunct="1"/>
            <a:r>
              <a:rPr lang="en-US" sz="3600" dirty="0">
                <a:cs typeface="Times New Roman" pitchFamily="18" charset="0"/>
              </a:rPr>
              <a:t>Models and Modeling</a:t>
            </a:r>
            <a:r>
              <a:rPr lang="en-US" sz="3600" dirty="0"/>
              <a:t> </a:t>
            </a:r>
          </a:p>
        </p:txBody>
      </p:sp>
      <p:sp>
        <p:nvSpPr>
          <p:cNvPr id="13317" name="Rectangle 3"/>
          <p:cNvSpPr>
            <a:spLocks noGrp="1" noChangeArrowheads="1"/>
          </p:cNvSpPr>
          <p:nvPr>
            <p:ph idx="1"/>
          </p:nvPr>
        </p:nvSpPr>
        <p:spPr>
          <a:xfrm>
            <a:off x="457200" y="1600200"/>
            <a:ext cx="8382000" cy="4525963"/>
          </a:xfrm>
        </p:spPr>
        <p:txBody>
          <a:bodyPr/>
          <a:lstStyle/>
          <a:p>
            <a:pPr eaLnBrk="1" hangingPunct="1">
              <a:lnSpc>
                <a:spcPct val="90000"/>
              </a:lnSpc>
              <a:spcBef>
                <a:spcPct val="55000"/>
              </a:spcBef>
            </a:pPr>
            <a:r>
              <a:rPr lang="en-US" sz="2400" b="1" dirty="0">
                <a:solidFill>
                  <a:srgbClr val="000000"/>
                </a:solidFill>
                <a:cs typeface="Times New Roman" pitchFamily="18" charset="0"/>
              </a:rPr>
              <a:t>What are Models?</a:t>
            </a:r>
            <a:endParaRPr lang="en-US" sz="2400" dirty="0">
              <a:solidFill>
                <a:srgbClr val="000000"/>
              </a:solidFill>
              <a:cs typeface="Times New Roman" pitchFamily="18" charset="0"/>
            </a:endParaRPr>
          </a:p>
          <a:p>
            <a:pPr lvl="1" eaLnBrk="1" hangingPunct="1">
              <a:lnSpc>
                <a:spcPct val="90000"/>
              </a:lnSpc>
              <a:spcBef>
                <a:spcPct val="55000"/>
              </a:spcBef>
            </a:pPr>
            <a:r>
              <a:rPr lang="en-US" sz="2000" dirty="0">
                <a:solidFill>
                  <a:srgbClr val="000000"/>
                </a:solidFill>
                <a:cs typeface="Times New Roman" pitchFamily="18" charset="0"/>
              </a:rPr>
              <a:t>Is a simplified representation to describe some selected aspects of the system being built.</a:t>
            </a:r>
          </a:p>
          <a:p>
            <a:pPr>
              <a:lnSpc>
                <a:spcPct val="90000"/>
              </a:lnSpc>
              <a:spcBef>
                <a:spcPts val="1200"/>
              </a:spcBef>
            </a:pPr>
            <a:r>
              <a:rPr lang="en-US" sz="2400" b="1" dirty="0">
                <a:solidFill>
                  <a:srgbClr val="000000"/>
                </a:solidFill>
                <a:cs typeface="Times New Roman" pitchFamily="18" charset="0"/>
              </a:rPr>
              <a:t>Purpose of Modeling </a:t>
            </a:r>
          </a:p>
          <a:p>
            <a:pPr lvl="1" eaLnBrk="1" hangingPunct="1">
              <a:lnSpc>
                <a:spcPct val="90000"/>
              </a:lnSpc>
              <a:spcBef>
                <a:spcPts val="1200"/>
              </a:spcBef>
            </a:pPr>
            <a:r>
              <a:rPr lang="en-US" sz="2000" dirty="0">
                <a:solidFill>
                  <a:srgbClr val="000000"/>
                </a:solidFill>
                <a:cs typeface="Times New Roman" pitchFamily="18" charset="0"/>
              </a:rPr>
              <a:t>Models can be used to document different parts of a problem and/or solution during software development.</a:t>
            </a:r>
          </a:p>
          <a:p>
            <a:pPr lvl="1" eaLnBrk="1" hangingPunct="1">
              <a:lnSpc>
                <a:spcPct val="90000"/>
              </a:lnSpc>
              <a:spcBef>
                <a:spcPts val="1200"/>
              </a:spcBef>
            </a:pPr>
            <a:r>
              <a:rPr lang="en-US" sz="2000" dirty="0">
                <a:solidFill>
                  <a:srgbClr val="000000"/>
                </a:solidFill>
                <a:cs typeface="Times New Roman" pitchFamily="18" charset="0"/>
              </a:rPr>
              <a:t>Analyst uses different types of models to show different levels of system details.</a:t>
            </a:r>
          </a:p>
          <a:p>
            <a:pPr lvl="1" eaLnBrk="1" hangingPunct="1">
              <a:lnSpc>
                <a:spcPct val="90000"/>
              </a:lnSpc>
              <a:spcBef>
                <a:spcPts val="1200"/>
              </a:spcBef>
            </a:pPr>
            <a:r>
              <a:rPr lang="en-US" sz="2000" dirty="0">
                <a:solidFill>
                  <a:srgbClr val="000000"/>
                </a:solidFill>
                <a:cs typeface="Times New Roman" pitchFamily="18" charset="0"/>
              </a:rPr>
              <a:t>View the same problem from different perspectives for new requirements discovery.</a:t>
            </a:r>
          </a:p>
          <a:p>
            <a:pPr lvl="1">
              <a:lnSpc>
                <a:spcPct val="90000"/>
              </a:lnSpc>
              <a:spcBef>
                <a:spcPts val="1200"/>
              </a:spcBef>
            </a:pPr>
            <a:r>
              <a:rPr lang="en-US" sz="2000" dirty="0">
                <a:solidFill>
                  <a:srgbClr val="000000"/>
                </a:solidFill>
                <a:cs typeface="Times New Roman" pitchFamily="18" charset="0"/>
              </a:rPr>
              <a:t>Models are communication tools among stakeholders of a project.</a:t>
            </a:r>
          </a:p>
          <a:p>
            <a:pPr marL="457200" lvl="1" indent="0">
              <a:lnSpc>
                <a:spcPct val="90000"/>
              </a:lnSpc>
              <a:spcBef>
                <a:spcPts val="1200"/>
              </a:spcBef>
              <a:buNone/>
            </a:pPr>
            <a:r>
              <a:rPr lang="en-US" sz="2000" dirty="0" err="1">
                <a:solidFill>
                  <a:srgbClr val="000000"/>
                </a:solidFill>
                <a:cs typeface="Times New Roman" pitchFamily="18" charset="0"/>
              </a:rPr>
              <a:t>Eg</a:t>
            </a:r>
            <a:r>
              <a:rPr lang="en-US" sz="2000" dirty="0">
                <a:solidFill>
                  <a:srgbClr val="000000"/>
                </a:solidFill>
                <a:cs typeface="Times New Roman" pitchFamily="18" charset="0"/>
              </a:rPr>
              <a:t>. Use case diagram, use case description, class diagrams. </a:t>
            </a:r>
          </a:p>
        </p:txBody>
      </p:sp>
      <p:sp>
        <p:nvSpPr>
          <p:cNvPr id="4099" name="Slide Number Placeholder 4"/>
          <p:cNvSpPr>
            <a:spLocks noGrp="1"/>
          </p:cNvSpPr>
          <p:nvPr>
            <p:ph type="sldNum" sz="quarter" idx="12"/>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ct val="0"/>
              </a:spcBef>
            </a:pPr>
            <a:fld id="{360659BD-DF87-4D2D-B043-CFFD4E016D70}" type="slidenum">
              <a:rPr lang="en-US">
                <a:solidFill>
                  <a:schemeClr val="tx1"/>
                </a:solidFill>
                <a:cs typeface="+mn-cs"/>
              </a:rPr>
              <a:pPr>
                <a:spcBef>
                  <a:spcPct val="0"/>
                </a:spcBef>
              </a:pPr>
              <a:t>3</a:t>
            </a:fld>
            <a:endParaRPr lang="en-US">
              <a:solidFill>
                <a:schemeClr val="tx1"/>
              </a:solidFill>
              <a:cs typeface="+mn-cs"/>
            </a:endParaRPr>
          </a:p>
        </p:txBody>
      </p:sp>
      <p:pic>
        <p:nvPicPr>
          <p:cNvPr id="1026" name="Picture 2" descr="C:\Users\tantc\AppData\Local\Microsoft\Windows\Temporary Internet Files\Content.IE5\BO3V1QRI\MP900442233[1].jpg">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01000" y="5823694"/>
            <a:ext cx="533400" cy="76371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317">
                                            <p:txEl>
                                              <p:pRg st="0" end="0"/>
                                            </p:txEl>
                                          </p:spTgt>
                                        </p:tgtEl>
                                        <p:attrNameLst>
                                          <p:attrName>style.visibility</p:attrName>
                                        </p:attrNameLst>
                                      </p:cBhvr>
                                      <p:to>
                                        <p:strVal val="visible"/>
                                      </p:to>
                                    </p:set>
                                    <p:animEffect transition="in" filter="fade">
                                      <p:cBhvr>
                                        <p:cTn id="7" dur="500"/>
                                        <p:tgtEl>
                                          <p:spTgt spid="133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317">
                                            <p:txEl>
                                              <p:pRg st="1" end="1"/>
                                            </p:txEl>
                                          </p:spTgt>
                                        </p:tgtEl>
                                        <p:attrNameLst>
                                          <p:attrName>style.visibility</p:attrName>
                                        </p:attrNameLst>
                                      </p:cBhvr>
                                      <p:to>
                                        <p:strVal val="visible"/>
                                      </p:to>
                                    </p:set>
                                    <p:animEffect transition="in" filter="fade">
                                      <p:cBhvr>
                                        <p:cTn id="12" dur="500"/>
                                        <p:tgtEl>
                                          <p:spTgt spid="1331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317">
                                            <p:txEl>
                                              <p:pRg st="2" end="2"/>
                                            </p:txEl>
                                          </p:spTgt>
                                        </p:tgtEl>
                                        <p:attrNameLst>
                                          <p:attrName>style.visibility</p:attrName>
                                        </p:attrNameLst>
                                      </p:cBhvr>
                                      <p:to>
                                        <p:strVal val="visible"/>
                                      </p:to>
                                    </p:set>
                                    <p:animEffect transition="in" filter="fade">
                                      <p:cBhvr>
                                        <p:cTn id="17" dur="500"/>
                                        <p:tgtEl>
                                          <p:spTgt spid="1331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317">
                                            <p:txEl>
                                              <p:pRg st="3" end="3"/>
                                            </p:txEl>
                                          </p:spTgt>
                                        </p:tgtEl>
                                        <p:attrNameLst>
                                          <p:attrName>style.visibility</p:attrName>
                                        </p:attrNameLst>
                                      </p:cBhvr>
                                      <p:to>
                                        <p:strVal val="visible"/>
                                      </p:to>
                                    </p:set>
                                    <p:animEffect transition="in" filter="fade">
                                      <p:cBhvr>
                                        <p:cTn id="22" dur="500"/>
                                        <p:tgtEl>
                                          <p:spTgt spid="1331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317">
                                            <p:txEl>
                                              <p:pRg st="4" end="4"/>
                                            </p:txEl>
                                          </p:spTgt>
                                        </p:tgtEl>
                                        <p:attrNameLst>
                                          <p:attrName>style.visibility</p:attrName>
                                        </p:attrNameLst>
                                      </p:cBhvr>
                                      <p:to>
                                        <p:strVal val="visible"/>
                                      </p:to>
                                    </p:set>
                                    <p:animEffect transition="in" filter="fade">
                                      <p:cBhvr>
                                        <p:cTn id="27" dur="500"/>
                                        <p:tgtEl>
                                          <p:spTgt spid="1331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317">
                                            <p:txEl>
                                              <p:pRg st="5" end="5"/>
                                            </p:txEl>
                                          </p:spTgt>
                                        </p:tgtEl>
                                        <p:attrNameLst>
                                          <p:attrName>style.visibility</p:attrName>
                                        </p:attrNameLst>
                                      </p:cBhvr>
                                      <p:to>
                                        <p:strVal val="visible"/>
                                      </p:to>
                                    </p:set>
                                    <p:animEffect transition="in" filter="fade">
                                      <p:cBhvr>
                                        <p:cTn id="32" dur="500"/>
                                        <p:tgtEl>
                                          <p:spTgt spid="1331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317">
                                            <p:txEl>
                                              <p:pRg st="6" end="6"/>
                                            </p:txEl>
                                          </p:spTgt>
                                        </p:tgtEl>
                                        <p:attrNameLst>
                                          <p:attrName>style.visibility</p:attrName>
                                        </p:attrNameLst>
                                      </p:cBhvr>
                                      <p:to>
                                        <p:strVal val="visible"/>
                                      </p:to>
                                    </p:set>
                                    <p:animEffect transition="in" filter="fade">
                                      <p:cBhvr>
                                        <p:cTn id="37" dur="500"/>
                                        <p:tgtEl>
                                          <p:spTgt spid="1331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3317">
                                            <p:txEl>
                                              <p:pRg st="7" end="7"/>
                                            </p:txEl>
                                          </p:spTgt>
                                        </p:tgtEl>
                                        <p:attrNameLst>
                                          <p:attrName>style.visibility</p:attrName>
                                        </p:attrNameLst>
                                      </p:cBhvr>
                                      <p:to>
                                        <p:strVal val="visible"/>
                                      </p:to>
                                    </p:set>
                                    <p:animEffect transition="in" filter="fade">
                                      <p:cBhvr>
                                        <p:cTn id="42" dur="500"/>
                                        <p:tgtEl>
                                          <p:spTgt spid="1331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7" grpId="0" build="p" bldLvl="2"/>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pPr eaLnBrk="1" hangingPunct="1"/>
            <a:r>
              <a:rPr lang="en-US" sz="3600" dirty="0">
                <a:cs typeface="Times New Roman" pitchFamily="18" charset="0"/>
              </a:rPr>
              <a:t>Advantages of using models</a:t>
            </a:r>
            <a:endParaRPr lang="en-US" sz="3600" dirty="0"/>
          </a:p>
        </p:txBody>
      </p:sp>
      <p:sp>
        <p:nvSpPr>
          <p:cNvPr id="5125" name="Rectangle 3"/>
          <p:cNvSpPr>
            <a:spLocks noGrp="1" noChangeArrowheads="1"/>
          </p:cNvSpPr>
          <p:nvPr>
            <p:ph idx="1"/>
          </p:nvPr>
        </p:nvSpPr>
        <p:spPr>
          <a:xfrm>
            <a:off x="457200" y="1600200"/>
            <a:ext cx="8534400" cy="4525963"/>
          </a:xfrm>
        </p:spPr>
        <p:txBody>
          <a:bodyPr/>
          <a:lstStyle/>
          <a:p>
            <a:pPr>
              <a:lnSpc>
                <a:spcPct val="90000"/>
              </a:lnSpc>
              <a:spcBef>
                <a:spcPts val="1800"/>
              </a:spcBef>
            </a:pPr>
            <a:r>
              <a:rPr lang="en-US" sz="2400" b="1" dirty="0">
                <a:solidFill>
                  <a:srgbClr val="000000"/>
                </a:solidFill>
                <a:cs typeface="Times New Roman" pitchFamily="18" charset="0"/>
              </a:rPr>
              <a:t>Manage complexity </a:t>
            </a:r>
            <a:r>
              <a:rPr lang="en-US" sz="2400" dirty="0">
                <a:solidFill>
                  <a:srgbClr val="000000"/>
                </a:solidFill>
                <a:cs typeface="Times New Roman" pitchFamily="18" charset="0"/>
              </a:rPr>
              <a:t>of system to essential components.</a:t>
            </a:r>
          </a:p>
          <a:p>
            <a:pPr eaLnBrk="1" hangingPunct="1">
              <a:lnSpc>
                <a:spcPct val="90000"/>
              </a:lnSpc>
              <a:spcBef>
                <a:spcPts val="1800"/>
              </a:spcBef>
            </a:pPr>
            <a:r>
              <a:rPr lang="en-US" sz="2400" dirty="0">
                <a:solidFill>
                  <a:srgbClr val="000000"/>
                </a:solidFill>
                <a:cs typeface="Times New Roman" pitchFamily="18" charset="0"/>
              </a:rPr>
              <a:t>As a </a:t>
            </a:r>
            <a:r>
              <a:rPr lang="en-US" sz="2400" b="1" dirty="0">
                <a:solidFill>
                  <a:srgbClr val="000000"/>
                </a:solidFill>
                <a:cs typeface="Times New Roman" pitchFamily="18" charset="0"/>
              </a:rPr>
              <a:t>visual cue </a:t>
            </a:r>
            <a:r>
              <a:rPr lang="en-US" sz="2400" dirty="0">
                <a:solidFill>
                  <a:srgbClr val="000000"/>
                </a:solidFill>
                <a:cs typeface="Times New Roman" pitchFamily="18" charset="0"/>
              </a:rPr>
              <a:t>to convey information to users and get feedback.</a:t>
            </a:r>
          </a:p>
          <a:p>
            <a:pPr eaLnBrk="1" hangingPunct="1">
              <a:lnSpc>
                <a:spcPct val="90000"/>
              </a:lnSpc>
              <a:spcBef>
                <a:spcPts val="1800"/>
              </a:spcBef>
            </a:pPr>
            <a:r>
              <a:rPr lang="en-US" sz="2400" dirty="0">
                <a:solidFill>
                  <a:srgbClr val="000000"/>
                </a:solidFill>
                <a:cs typeface="Times New Roman" pitchFamily="18" charset="0"/>
              </a:rPr>
              <a:t>Allow analysts to </a:t>
            </a:r>
            <a:r>
              <a:rPr lang="en-US" sz="2400" b="1" dirty="0">
                <a:solidFill>
                  <a:srgbClr val="000000"/>
                </a:solidFill>
                <a:cs typeface="Times New Roman" pitchFamily="18" charset="0"/>
              </a:rPr>
              <a:t>clarify and refine requirements </a:t>
            </a:r>
            <a:r>
              <a:rPr lang="en-US" sz="2400" dirty="0">
                <a:solidFill>
                  <a:srgbClr val="000000"/>
                </a:solidFill>
                <a:cs typeface="Times New Roman" pitchFamily="18" charset="0"/>
              </a:rPr>
              <a:t>early in the development.</a:t>
            </a:r>
          </a:p>
          <a:p>
            <a:pPr eaLnBrk="1" hangingPunct="1">
              <a:lnSpc>
                <a:spcPct val="90000"/>
              </a:lnSpc>
              <a:spcBef>
                <a:spcPts val="1800"/>
              </a:spcBef>
            </a:pPr>
            <a:r>
              <a:rPr lang="en-US" sz="2400" dirty="0">
                <a:solidFill>
                  <a:srgbClr val="000000"/>
                </a:solidFill>
                <a:cs typeface="Times New Roman" pitchFamily="18" charset="0"/>
              </a:rPr>
              <a:t>Provides a way to </a:t>
            </a:r>
            <a:r>
              <a:rPr lang="en-US" sz="2400" b="1" dirty="0">
                <a:solidFill>
                  <a:srgbClr val="000000"/>
                </a:solidFill>
                <a:cs typeface="Times New Roman" pitchFamily="18" charset="0"/>
              </a:rPr>
              <a:t>store information </a:t>
            </a:r>
            <a:r>
              <a:rPr lang="en-US" sz="2400" dirty="0">
                <a:solidFill>
                  <a:srgbClr val="000000"/>
                </a:solidFill>
                <a:cs typeface="Times New Roman" pitchFamily="18" charset="0"/>
              </a:rPr>
              <a:t>as documentation for later use and reference.</a:t>
            </a:r>
          </a:p>
          <a:p>
            <a:pPr eaLnBrk="1" hangingPunct="1">
              <a:lnSpc>
                <a:spcPct val="90000"/>
              </a:lnSpc>
              <a:spcBef>
                <a:spcPts val="1800"/>
              </a:spcBef>
            </a:pPr>
            <a:r>
              <a:rPr lang="en-US" sz="2400" dirty="0">
                <a:solidFill>
                  <a:srgbClr val="000000"/>
                </a:solidFill>
                <a:cs typeface="Times New Roman" pitchFamily="18" charset="0"/>
              </a:rPr>
              <a:t>Serve as a platform for </a:t>
            </a:r>
            <a:r>
              <a:rPr lang="en-US" sz="2400" b="1" dirty="0">
                <a:solidFill>
                  <a:srgbClr val="000000"/>
                </a:solidFill>
                <a:cs typeface="Times New Roman" pitchFamily="18" charset="0"/>
              </a:rPr>
              <a:t>effective teamwork </a:t>
            </a:r>
            <a:r>
              <a:rPr lang="en-US" sz="2400" dirty="0">
                <a:solidFill>
                  <a:srgbClr val="000000"/>
                </a:solidFill>
                <a:cs typeface="Times New Roman" pitchFamily="18" charset="0"/>
              </a:rPr>
              <a:t>amongst project team members.</a:t>
            </a:r>
          </a:p>
          <a:p>
            <a:pPr eaLnBrk="1" hangingPunct="1">
              <a:lnSpc>
                <a:spcPct val="90000"/>
              </a:lnSpc>
              <a:spcBef>
                <a:spcPts val="1800"/>
              </a:spcBef>
            </a:pPr>
            <a:r>
              <a:rPr lang="en-US" sz="2400" dirty="0">
                <a:solidFill>
                  <a:srgbClr val="000000"/>
                </a:solidFill>
                <a:cs typeface="Times New Roman" pitchFamily="18" charset="0"/>
              </a:rPr>
              <a:t>Promotes </a:t>
            </a:r>
            <a:r>
              <a:rPr lang="en-US" sz="2400" b="1" dirty="0">
                <a:solidFill>
                  <a:srgbClr val="000000"/>
                </a:solidFill>
                <a:cs typeface="Times New Roman" pitchFamily="18" charset="0"/>
              </a:rPr>
              <a:t>understanding.</a:t>
            </a:r>
            <a:endParaRPr lang="en-US" sz="2400" b="1" dirty="0"/>
          </a:p>
        </p:txBody>
      </p:sp>
      <p:sp>
        <p:nvSpPr>
          <p:cNvPr id="5123" name="Slide Number Placeholder 4"/>
          <p:cNvSpPr>
            <a:spLocks noGrp="1"/>
          </p:cNvSpPr>
          <p:nvPr>
            <p:ph type="sldNum" sz="quarter" idx="12"/>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ct val="0"/>
              </a:spcBef>
            </a:pPr>
            <a:fld id="{56860AC0-1EAD-48A8-957E-036FFA5AF67F}" type="slidenum">
              <a:rPr lang="en-US">
                <a:solidFill>
                  <a:schemeClr val="tx1"/>
                </a:solidFill>
                <a:cs typeface="+mn-cs"/>
              </a:rPr>
              <a:pPr>
                <a:spcBef>
                  <a:spcPct val="0"/>
                </a:spcBef>
              </a:pPr>
              <a:t>4</a:t>
            </a:fld>
            <a:endParaRPr lang="en-US">
              <a:solidFill>
                <a:schemeClr val="tx1"/>
              </a:solidFill>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25">
                                            <p:txEl>
                                              <p:pRg st="0" end="0"/>
                                            </p:txEl>
                                          </p:spTgt>
                                        </p:tgtEl>
                                        <p:attrNameLst>
                                          <p:attrName>style.visibility</p:attrName>
                                        </p:attrNameLst>
                                      </p:cBhvr>
                                      <p:to>
                                        <p:strVal val="visible"/>
                                      </p:to>
                                    </p:set>
                                    <p:animEffect transition="in" filter="fade">
                                      <p:cBhvr>
                                        <p:cTn id="7" dur="500"/>
                                        <p:tgtEl>
                                          <p:spTgt spid="512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125">
                                            <p:txEl>
                                              <p:pRg st="1" end="1"/>
                                            </p:txEl>
                                          </p:spTgt>
                                        </p:tgtEl>
                                        <p:attrNameLst>
                                          <p:attrName>style.visibility</p:attrName>
                                        </p:attrNameLst>
                                      </p:cBhvr>
                                      <p:to>
                                        <p:strVal val="visible"/>
                                      </p:to>
                                    </p:set>
                                    <p:animEffect transition="in" filter="fade">
                                      <p:cBhvr>
                                        <p:cTn id="12" dur="500"/>
                                        <p:tgtEl>
                                          <p:spTgt spid="512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125">
                                            <p:txEl>
                                              <p:pRg st="2" end="2"/>
                                            </p:txEl>
                                          </p:spTgt>
                                        </p:tgtEl>
                                        <p:attrNameLst>
                                          <p:attrName>style.visibility</p:attrName>
                                        </p:attrNameLst>
                                      </p:cBhvr>
                                      <p:to>
                                        <p:strVal val="visible"/>
                                      </p:to>
                                    </p:set>
                                    <p:animEffect transition="in" filter="fade">
                                      <p:cBhvr>
                                        <p:cTn id="17" dur="500"/>
                                        <p:tgtEl>
                                          <p:spTgt spid="512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125">
                                            <p:txEl>
                                              <p:pRg st="3" end="3"/>
                                            </p:txEl>
                                          </p:spTgt>
                                        </p:tgtEl>
                                        <p:attrNameLst>
                                          <p:attrName>style.visibility</p:attrName>
                                        </p:attrNameLst>
                                      </p:cBhvr>
                                      <p:to>
                                        <p:strVal val="visible"/>
                                      </p:to>
                                    </p:set>
                                    <p:animEffect transition="in" filter="fade">
                                      <p:cBhvr>
                                        <p:cTn id="22" dur="500"/>
                                        <p:tgtEl>
                                          <p:spTgt spid="512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125">
                                            <p:txEl>
                                              <p:pRg st="4" end="4"/>
                                            </p:txEl>
                                          </p:spTgt>
                                        </p:tgtEl>
                                        <p:attrNameLst>
                                          <p:attrName>style.visibility</p:attrName>
                                        </p:attrNameLst>
                                      </p:cBhvr>
                                      <p:to>
                                        <p:strVal val="visible"/>
                                      </p:to>
                                    </p:set>
                                    <p:animEffect transition="in" filter="fade">
                                      <p:cBhvr>
                                        <p:cTn id="27" dur="500"/>
                                        <p:tgtEl>
                                          <p:spTgt spid="512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125">
                                            <p:txEl>
                                              <p:pRg st="5" end="5"/>
                                            </p:txEl>
                                          </p:spTgt>
                                        </p:tgtEl>
                                        <p:attrNameLst>
                                          <p:attrName>style.visibility</p:attrName>
                                        </p:attrNameLst>
                                      </p:cBhvr>
                                      <p:to>
                                        <p:strVal val="visible"/>
                                      </p:to>
                                    </p:set>
                                    <p:animEffect transition="in" filter="fade">
                                      <p:cBhvr>
                                        <p:cTn id="32" dur="500"/>
                                        <p:tgtEl>
                                          <p:spTgt spid="512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600" dirty="0"/>
              <a:t>UML</a:t>
            </a:r>
            <a:endParaRPr lang="en-SG" sz="3600" dirty="0"/>
          </a:p>
        </p:txBody>
      </p:sp>
      <p:sp>
        <p:nvSpPr>
          <p:cNvPr id="3" name="Content Placeholder 2"/>
          <p:cNvSpPr>
            <a:spLocks noGrp="1"/>
          </p:cNvSpPr>
          <p:nvPr>
            <p:ph idx="1"/>
          </p:nvPr>
        </p:nvSpPr>
        <p:spPr>
          <a:xfrm>
            <a:off x="609600" y="1607828"/>
            <a:ext cx="8382000" cy="4525963"/>
          </a:xfrm>
        </p:spPr>
        <p:txBody>
          <a:bodyPr/>
          <a:lstStyle/>
          <a:p>
            <a:r>
              <a:rPr lang="en-GB" sz="2400" b="1" dirty="0">
                <a:solidFill>
                  <a:srgbClr val="FF0000"/>
                </a:solidFill>
              </a:rPr>
              <a:t>U</a:t>
            </a:r>
            <a:r>
              <a:rPr lang="en-GB" sz="2400" dirty="0"/>
              <a:t>nified </a:t>
            </a:r>
            <a:r>
              <a:rPr lang="en-GB" sz="2400" b="1" dirty="0">
                <a:solidFill>
                  <a:srgbClr val="FF0000"/>
                </a:solidFill>
              </a:rPr>
              <a:t>M</a:t>
            </a:r>
            <a:r>
              <a:rPr lang="en-GB" sz="2400" dirty="0"/>
              <a:t>odeling </a:t>
            </a:r>
            <a:r>
              <a:rPr lang="en-GB" sz="2400" b="1" dirty="0">
                <a:solidFill>
                  <a:srgbClr val="FF0000"/>
                </a:solidFill>
              </a:rPr>
              <a:t>L</a:t>
            </a:r>
            <a:r>
              <a:rPr lang="en-GB" sz="2400" dirty="0"/>
              <a:t>anguage</a:t>
            </a:r>
          </a:p>
          <a:p>
            <a:r>
              <a:rPr lang="en-GB" sz="2400" dirty="0"/>
              <a:t>Not a programming language like C++, C# or Java</a:t>
            </a:r>
          </a:p>
          <a:p>
            <a:r>
              <a:rPr lang="en-SG" sz="2400" dirty="0"/>
              <a:t>UML is a pictorial language used to make software blue prints.</a:t>
            </a:r>
          </a:p>
          <a:p>
            <a:r>
              <a:rPr lang="en-SG" sz="2400" dirty="0"/>
              <a:t>A standardized, general-purpose visual modeling “language” used in software engineering to visualize, specify, construct and document software system.</a:t>
            </a:r>
          </a:p>
          <a:p>
            <a:r>
              <a:rPr lang="en-SG" sz="2400" dirty="0"/>
              <a:t>Includes a set of graphic notation techniques to create visual models of object-oriented software systems.</a:t>
            </a:r>
          </a:p>
          <a:p>
            <a:endParaRPr lang="en-GB" sz="2400" dirty="0"/>
          </a:p>
          <a:p>
            <a:endParaRPr lang="en-GB" sz="2400" dirty="0"/>
          </a:p>
          <a:p>
            <a:endParaRPr lang="en-SG" sz="2400" dirty="0"/>
          </a:p>
        </p:txBody>
      </p:sp>
      <p:sp>
        <p:nvSpPr>
          <p:cNvPr id="4" name="Slide Number Placeholder 3"/>
          <p:cNvSpPr>
            <a:spLocks noGrp="1"/>
          </p:cNvSpPr>
          <p:nvPr>
            <p:ph type="sldNum" sz="quarter" idx="12"/>
          </p:nvPr>
        </p:nvSpPr>
        <p:spPr/>
        <p:txBody>
          <a:bodyPr/>
          <a:lstStyle/>
          <a:p>
            <a:pPr>
              <a:defRPr/>
            </a:pPr>
            <a:fld id="{7EF7012C-61EC-4AD1-B960-593AE3CD57AC}" type="slidenum">
              <a:rPr lang="en-US" smtClean="0"/>
              <a:pPr>
                <a:defRPr/>
              </a:pPr>
              <a:t>5</a:t>
            </a:fld>
            <a:endParaRPr lang="en-US"/>
          </a:p>
        </p:txBody>
      </p:sp>
      <p:pic>
        <p:nvPicPr>
          <p:cNvPr id="1026" name="Picture 2" descr="http://upload.wikimedia.org/wikipedia/en/thumb/2/2d/UML_logo.gif/220px-UML_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48500" y="4967435"/>
            <a:ext cx="2095500" cy="1485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6053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sz="3600" dirty="0"/>
              <a:t>UML Diagrams used for </a:t>
            </a:r>
            <a:r>
              <a:rPr lang="en-SG" sz="3600" dirty="0" err="1"/>
              <a:t>Modeling</a:t>
            </a:r>
            <a:r>
              <a:rPr lang="en-SG" sz="3600" dirty="0"/>
              <a:t> </a:t>
            </a:r>
          </a:p>
        </p:txBody>
      </p:sp>
      <p:sp>
        <p:nvSpPr>
          <p:cNvPr id="6147" name="Slide Number Placeholder 2"/>
          <p:cNvSpPr>
            <a:spLocks noGrp="1"/>
          </p:cNvSpPr>
          <p:nvPr>
            <p:ph type="sldNum" sz="quarter" idx="12"/>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ct val="0"/>
              </a:spcBef>
            </a:pPr>
            <a:fld id="{86CC6392-EC8A-436D-BBB7-01C62DA5EF61}" type="slidenum">
              <a:rPr lang="en-US">
                <a:solidFill>
                  <a:schemeClr val="tx1"/>
                </a:solidFill>
                <a:cs typeface="+mn-cs"/>
              </a:rPr>
              <a:pPr>
                <a:spcBef>
                  <a:spcPct val="0"/>
                </a:spcBef>
              </a:pPr>
              <a:t>6</a:t>
            </a:fld>
            <a:endParaRPr lang="en-US">
              <a:solidFill>
                <a:schemeClr val="tx1"/>
              </a:solidFill>
              <a:cs typeface="+mn-cs"/>
            </a:endParaRPr>
          </a:p>
        </p:txBody>
      </p:sp>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1676400"/>
            <a:ext cx="2200275" cy="13049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21743" y="1676400"/>
            <a:ext cx="2076450" cy="13049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0"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96000" y="1661361"/>
            <a:ext cx="2190750" cy="13239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1"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59242" y="3200400"/>
            <a:ext cx="2200275" cy="14668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2"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31268" y="3286125"/>
            <a:ext cx="2066925" cy="13811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3"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212807" y="3286125"/>
            <a:ext cx="2085975" cy="14001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4" name="Picture 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562601" y="4953000"/>
            <a:ext cx="2066925" cy="13620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fade">
                                      <p:cBhvr>
                                        <p:cTn id="7" dur="500"/>
                                        <p:tgtEl>
                                          <p:spTgt spid="92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221"/>
                                        </p:tgtEl>
                                        <p:attrNameLst>
                                          <p:attrName>style.visibility</p:attrName>
                                        </p:attrNameLst>
                                      </p:cBhvr>
                                      <p:to>
                                        <p:strVal val="visible"/>
                                      </p:to>
                                    </p:set>
                                    <p:animEffect transition="in" filter="fade">
                                      <p:cBhvr>
                                        <p:cTn id="12" dur="500"/>
                                        <p:tgtEl>
                                          <p:spTgt spid="92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219"/>
                                        </p:tgtEl>
                                        <p:attrNameLst>
                                          <p:attrName>style.visibility</p:attrName>
                                        </p:attrNameLst>
                                      </p:cBhvr>
                                      <p:to>
                                        <p:strVal val="visible"/>
                                      </p:to>
                                    </p:set>
                                    <p:animEffect transition="in" filter="fade">
                                      <p:cBhvr>
                                        <p:cTn id="17" dur="500"/>
                                        <p:tgtEl>
                                          <p:spTgt spid="921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220"/>
                                        </p:tgtEl>
                                        <p:attrNameLst>
                                          <p:attrName>style.visibility</p:attrName>
                                        </p:attrNameLst>
                                      </p:cBhvr>
                                      <p:to>
                                        <p:strVal val="visible"/>
                                      </p:to>
                                    </p:set>
                                    <p:animEffect transition="in" filter="fade">
                                      <p:cBhvr>
                                        <p:cTn id="22" dur="500"/>
                                        <p:tgtEl>
                                          <p:spTgt spid="922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222"/>
                                        </p:tgtEl>
                                        <p:attrNameLst>
                                          <p:attrName>style.visibility</p:attrName>
                                        </p:attrNameLst>
                                      </p:cBhvr>
                                      <p:to>
                                        <p:strVal val="visible"/>
                                      </p:to>
                                    </p:set>
                                    <p:animEffect transition="in" filter="fade">
                                      <p:cBhvr>
                                        <p:cTn id="27" dur="500"/>
                                        <p:tgtEl>
                                          <p:spTgt spid="922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223"/>
                                        </p:tgtEl>
                                        <p:attrNameLst>
                                          <p:attrName>style.visibility</p:attrName>
                                        </p:attrNameLst>
                                      </p:cBhvr>
                                      <p:to>
                                        <p:strVal val="visible"/>
                                      </p:to>
                                    </p:set>
                                    <p:animEffect transition="in" filter="fade">
                                      <p:cBhvr>
                                        <p:cTn id="32" dur="500"/>
                                        <p:tgtEl>
                                          <p:spTgt spid="922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224"/>
                                        </p:tgtEl>
                                        <p:attrNameLst>
                                          <p:attrName>style.visibility</p:attrName>
                                        </p:attrNameLst>
                                      </p:cBhvr>
                                      <p:to>
                                        <p:strVal val="visible"/>
                                      </p:to>
                                    </p:set>
                                    <p:animEffect transition="in" filter="fade">
                                      <p:cBhvr>
                                        <p:cTn id="37" dur="500"/>
                                        <p:tgtEl>
                                          <p:spTgt spid="92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UML Use Case Diagram</a:t>
            </a:r>
            <a:endParaRPr lang="en-SG" dirty="0"/>
          </a:p>
        </p:txBody>
      </p:sp>
      <p:sp>
        <p:nvSpPr>
          <p:cNvPr id="3" name="Content Placeholder 2"/>
          <p:cNvSpPr>
            <a:spLocks noGrp="1"/>
          </p:cNvSpPr>
          <p:nvPr>
            <p:ph idx="1"/>
          </p:nvPr>
        </p:nvSpPr>
        <p:spPr/>
        <p:txBody>
          <a:bodyPr/>
          <a:lstStyle/>
          <a:p>
            <a:r>
              <a:rPr lang="en-SG" dirty="0"/>
              <a:t>Provides an overview of the requirements for a system.</a:t>
            </a:r>
          </a:p>
          <a:p>
            <a:pPr lvl="1"/>
            <a:r>
              <a:rPr lang="en-GB" dirty="0"/>
              <a:t>Focus in the </a:t>
            </a:r>
            <a:r>
              <a:rPr lang="en-GB" b="1" u="sng" dirty="0"/>
              <a:t>functional requirements of system </a:t>
            </a:r>
            <a:r>
              <a:rPr lang="en-GB" dirty="0"/>
              <a:t>used by users.</a:t>
            </a:r>
          </a:p>
          <a:p>
            <a:r>
              <a:rPr lang="en-SG" dirty="0"/>
              <a:t>Components of a Use case diagrams:</a:t>
            </a:r>
          </a:p>
          <a:p>
            <a:pPr lvl="1"/>
            <a:r>
              <a:rPr lang="en-GB" b="1" u="sng" dirty="0"/>
              <a:t>Use cases</a:t>
            </a:r>
          </a:p>
          <a:p>
            <a:pPr lvl="1"/>
            <a:r>
              <a:rPr lang="en-GB" dirty="0"/>
              <a:t>Actors</a:t>
            </a:r>
          </a:p>
          <a:p>
            <a:pPr lvl="1"/>
            <a:r>
              <a:rPr lang="en-GB" dirty="0"/>
              <a:t>Associations</a:t>
            </a:r>
          </a:p>
          <a:p>
            <a:pPr lvl="1"/>
            <a:r>
              <a:rPr lang="en-GB" dirty="0"/>
              <a:t>System boundary</a:t>
            </a:r>
          </a:p>
        </p:txBody>
      </p:sp>
      <p:sp>
        <p:nvSpPr>
          <p:cNvPr id="5" name="Slide Number Placeholder 4"/>
          <p:cNvSpPr>
            <a:spLocks noGrp="1"/>
          </p:cNvSpPr>
          <p:nvPr>
            <p:ph type="sldNum" sz="quarter" idx="12"/>
          </p:nvPr>
        </p:nvSpPr>
        <p:spPr/>
        <p:txBody>
          <a:bodyPr/>
          <a:lstStyle/>
          <a:p>
            <a:pPr>
              <a:defRPr/>
            </a:pPr>
            <a:fld id="{7EF7012C-61EC-4AD1-B960-593AE3CD57AC}" type="slidenum">
              <a:rPr lang="en-US" smtClean="0"/>
              <a:pPr>
                <a:defRPr/>
              </a:pPr>
              <a:t>7</a:t>
            </a:fld>
            <a:endParaRPr lang="en-US"/>
          </a:p>
        </p:txBody>
      </p:sp>
    </p:spTree>
    <p:extLst>
      <p:ext uri="{BB962C8B-B14F-4D97-AF65-F5344CB8AC3E}">
        <p14:creationId xmlns:p14="http://schemas.microsoft.com/office/powerpoint/2010/main" val="1814465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52600" y="1676400"/>
            <a:ext cx="5181600" cy="44661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SG" sz="3600" dirty="0"/>
              <a:t>A Use Case Diagram for </a:t>
            </a:r>
            <a:br>
              <a:rPr lang="en-SG" sz="3600" dirty="0"/>
            </a:br>
            <a:r>
              <a:rPr lang="en-SG" sz="3600" dirty="0"/>
              <a:t>an Order System</a:t>
            </a:r>
          </a:p>
        </p:txBody>
      </p:sp>
      <p:sp>
        <p:nvSpPr>
          <p:cNvPr id="7171" name="Slide Number Placeholder 2"/>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A57E585F-D401-44D0-99EB-FC144E18247A}" type="slidenum">
              <a:rPr lang="en-US"/>
              <a:pPr/>
              <a:t>8</a:t>
            </a:fld>
            <a:endParaRPr lang="en-US"/>
          </a:p>
        </p:txBody>
      </p:sp>
      <p:sp>
        <p:nvSpPr>
          <p:cNvPr id="35" name="Rectangular Callout 50"/>
          <p:cNvSpPr>
            <a:spLocks noChangeArrowheads="1"/>
          </p:cNvSpPr>
          <p:nvPr/>
        </p:nvSpPr>
        <p:spPr bwMode="auto">
          <a:xfrm>
            <a:off x="7086600" y="1883952"/>
            <a:ext cx="1734251" cy="359953"/>
          </a:xfrm>
          <a:prstGeom prst="wedgeRectCallout">
            <a:avLst>
              <a:gd name="adj1" fmla="val -76067"/>
              <a:gd name="adj2" fmla="val 118875"/>
            </a:avLst>
          </a:prstGeom>
          <a:solidFill>
            <a:srgbClr val="00B0F0">
              <a:alpha val="20000"/>
            </a:srgbClr>
          </a:solidFill>
          <a:ln w="9525" algn="ctr">
            <a:solidFill>
              <a:schemeClr val="tx1"/>
            </a:solidFill>
            <a:round/>
            <a:headEnd/>
            <a:tailEnd/>
          </a:ln>
        </p:spPr>
        <p:txBody>
          <a:bodyPr/>
          <a:lstStyle/>
          <a:p>
            <a:r>
              <a:rPr lang="en-GB" sz="1600" dirty="0"/>
              <a:t>System Boundary</a:t>
            </a:r>
            <a:endParaRPr lang="en-SG" sz="1600" dirty="0"/>
          </a:p>
        </p:txBody>
      </p:sp>
      <p:sp>
        <p:nvSpPr>
          <p:cNvPr id="37" name="Rectangular Callout 51"/>
          <p:cNvSpPr>
            <a:spLocks noChangeArrowheads="1"/>
          </p:cNvSpPr>
          <p:nvPr/>
        </p:nvSpPr>
        <p:spPr bwMode="auto">
          <a:xfrm>
            <a:off x="3124200" y="1496423"/>
            <a:ext cx="1417694" cy="359953"/>
          </a:xfrm>
          <a:prstGeom prst="wedgeRectCallout">
            <a:avLst>
              <a:gd name="adj1" fmla="val 43471"/>
              <a:gd name="adj2" fmla="val 125064"/>
            </a:avLst>
          </a:prstGeom>
          <a:solidFill>
            <a:srgbClr val="00B0F0">
              <a:alpha val="20000"/>
            </a:srgbClr>
          </a:solidFill>
          <a:ln w="9525" algn="ctr">
            <a:solidFill>
              <a:schemeClr val="tx1"/>
            </a:solidFill>
            <a:round/>
            <a:headEnd/>
            <a:tailEnd/>
          </a:ln>
        </p:spPr>
        <p:txBody>
          <a:bodyPr/>
          <a:lstStyle/>
          <a:p>
            <a:r>
              <a:rPr lang="en-GB" sz="1600" dirty="0"/>
              <a:t>System Name</a:t>
            </a:r>
            <a:endParaRPr lang="en-SG" sz="1600" dirty="0"/>
          </a:p>
        </p:txBody>
      </p:sp>
      <p:sp>
        <p:nvSpPr>
          <p:cNvPr id="38" name="Rectangular Callout 48"/>
          <p:cNvSpPr>
            <a:spLocks noChangeArrowheads="1"/>
          </p:cNvSpPr>
          <p:nvPr/>
        </p:nvSpPr>
        <p:spPr bwMode="auto">
          <a:xfrm>
            <a:off x="5799062" y="4011022"/>
            <a:ext cx="2270275" cy="359953"/>
          </a:xfrm>
          <a:prstGeom prst="wedgeRectCallout">
            <a:avLst>
              <a:gd name="adj1" fmla="val -118032"/>
              <a:gd name="adj2" fmla="val -129535"/>
            </a:avLst>
          </a:prstGeom>
          <a:solidFill>
            <a:srgbClr val="00B0F0">
              <a:alpha val="20000"/>
            </a:srgbClr>
          </a:solidFill>
          <a:ln w="9525" algn="ctr">
            <a:solidFill>
              <a:schemeClr val="tx1"/>
            </a:solidFill>
            <a:round/>
            <a:headEnd/>
            <a:tailEnd/>
          </a:ln>
        </p:spPr>
        <p:txBody>
          <a:bodyPr/>
          <a:lstStyle/>
          <a:p>
            <a:r>
              <a:rPr lang="en-GB" sz="1600" dirty="0"/>
              <a:t>Association/Relationship</a:t>
            </a:r>
            <a:endParaRPr lang="en-SG" sz="1600" dirty="0"/>
          </a:p>
        </p:txBody>
      </p:sp>
      <p:sp>
        <p:nvSpPr>
          <p:cNvPr id="39" name="Rectangular Callout 47"/>
          <p:cNvSpPr>
            <a:spLocks noChangeArrowheads="1"/>
          </p:cNvSpPr>
          <p:nvPr/>
        </p:nvSpPr>
        <p:spPr bwMode="auto">
          <a:xfrm>
            <a:off x="972872" y="1814281"/>
            <a:ext cx="878944" cy="480497"/>
          </a:xfrm>
          <a:prstGeom prst="wedgeRectCallout">
            <a:avLst>
              <a:gd name="adj1" fmla="val 90178"/>
              <a:gd name="adj2" fmla="val 158138"/>
            </a:avLst>
          </a:prstGeom>
          <a:solidFill>
            <a:srgbClr val="00B0F0">
              <a:alpha val="20000"/>
            </a:srgbClr>
          </a:solidFill>
          <a:ln w="9525" algn="ctr">
            <a:solidFill>
              <a:schemeClr val="tx1"/>
            </a:solidFill>
            <a:round/>
            <a:headEnd/>
            <a:tailEnd/>
          </a:ln>
        </p:spPr>
        <p:txBody>
          <a:bodyPr/>
          <a:lstStyle/>
          <a:p>
            <a:r>
              <a:rPr lang="en-GB" sz="1800"/>
              <a:t>Actor</a:t>
            </a:r>
            <a:endParaRPr lang="en-SG" sz="1800"/>
          </a:p>
        </p:txBody>
      </p:sp>
      <p:sp>
        <p:nvSpPr>
          <p:cNvPr id="40" name="Rectangular Callout 47"/>
          <p:cNvSpPr>
            <a:spLocks noChangeArrowheads="1"/>
          </p:cNvSpPr>
          <p:nvPr/>
        </p:nvSpPr>
        <p:spPr bwMode="auto">
          <a:xfrm>
            <a:off x="873656" y="4370975"/>
            <a:ext cx="878944" cy="480497"/>
          </a:xfrm>
          <a:prstGeom prst="wedgeRectCallout">
            <a:avLst>
              <a:gd name="adj1" fmla="val 90178"/>
              <a:gd name="adj2" fmla="val 158138"/>
            </a:avLst>
          </a:prstGeom>
          <a:solidFill>
            <a:srgbClr val="00B0F0">
              <a:alpha val="20000"/>
            </a:srgbClr>
          </a:solidFill>
          <a:ln w="9525" algn="ctr">
            <a:solidFill>
              <a:schemeClr val="tx1"/>
            </a:solidFill>
            <a:round/>
            <a:headEnd/>
            <a:tailEnd/>
          </a:ln>
        </p:spPr>
        <p:txBody>
          <a:bodyPr/>
          <a:lstStyle/>
          <a:p>
            <a:r>
              <a:rPr lang="en-GB" sz="1800" dirty="0"/>
              <a:t>Actor</a:t>
            </a:r>
            <a:endParaRPr lang="en-SG" sz="1800" dirty="0"/>
          </a:p>
        </p:txBody>
      </p:sp>
      <p:sp>
        <p:nvSpPr>
          <p:cNvPr id="41" name="Rectangular Callout 49"/>
          <p:cNvSpPr>
            <a:spLocks noChangeArrowheads="1"/>
          </p:cNvSpPr>
          <p:nvPr/>
        </p:nvSpPr>
        <p:spPr bwMode="auto">
          <a:xfrm>
            <a:off x="7062651" y="2676982"/>
            <a:ext cx="1019636" cy="359953"/>
          </a:xfrm>
          <a:prstGeom prst="wedgeRectCallout">
            <a:avLst>
              <a:gd name="adj1" fmla="val -193556"/>
              <a:gd name="adj2" fmla="val 116088"/>
            </a:avLst>
          </a:prstGeom>
          <a:solidFill>
            <a:srgbClr val="00B0F0">
              <a:alpha val="20000"/>
            </a:srgbClr>
          </a:solidFill>
          <a:ln w="9525" algn="ctr">
            <a:solidFill>
              <a:schemeClr val="tx1"/>
            </a:solidFill>
            <a:round/>
            <a:headEnd/>
            <a:tailEnd/>
          </a:ln>
        </p:spPr>
        <p:txBody>
          <a:bodyPr/>
          <a:lstStyle/>
          <a:p>
            <a:r>
              <a:rPr lang="en-GB" sz="1600" dirty="0"/>
              <a:t>Use Case</a:t>
            </a:r>
            <a:endParaRPr lang="en-SG" sz="1600" dirty="0"/>
          </a:p>
        </p:txBody>
      </p:sp>
      <p:sp>
        <p:nvSpPr>
          <p:cNvPr id="42" name="Rectangular Callout 49"/>
          <p:cNvSpPr>
            <a:spLocks noChangeArrowheads="1"/>
          </p:cNvSpPr>
          <p:nvPr/>
        </p:nvSpPr>
        <p:spPr bwMode="auto">
          <a:xfrm>
            <a:off x="7443907" y="4953000"/>
            <a:ext cx="1019636" cy="359953"/>
          </a:xfrm>
          <a:prstGeom prst="wedgeRectCallout">
            <a:avLst>
              <a:gd name="adj1" fmla="val -220460"/>
              <a:gd name="adj2" fmla="val -58106"/>
            </a:avLst>
          </a:prstGeom>
          <a:solidFill>
            <a:srgbClr val="00B0F0">
              <a:alpha val="20000"/>
            </a:srgbClr>
          </a:solidFill>
          <a:ln w="9525" algn="ctr">
            <a:solidFill>
              <a:schemeClr val="tx1"/>
            </a:solidFill>
            <a:round/>
            <a:headEnd/>
            <a:tailEnd/>
          </a:ln>
        </p:spPr>
        <p:txBody>
          <a:bodyPr/>
          <a:lstStyle/>
          <a:p>
            <a:r>
              <a:rPr lang="en-GB" sz="1600" dirty="0"/>
              <a:t>Use Case</a:t>
            </a:r>
            <a:endParaRPr lang="en-SG"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down)">
                                      <p:cBhvr>
                                        <p:cTn id="7" dur="500"/>
                                        <p:tgtEl>
                                          <p:spTgt spid="39"/>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wipe(down)">
                                      <p:cBhvr>
                                        <p:cTn id="10" dur="500"/>
                                        <p:tgtEl>
                                          <p:spTgt spid="4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2"/>
                                        </p:tgtEl>
                                        <p:attrNameLst>
                                          <p:attrName>style.visibility</p:attrName>
                                        </p:attrNameLst>
                                      </p:cBhvr>
                                      <p:to>
                                        <p:strVal val="visible"/>
                                      </p:to>
                                    </p:set>
                                    <p:animEffect transition="in" filter="wipe(left)">
                                      <p:cBhvr>
                                        <p:cTn id="15" dur="500"/>
                                        <p:tgtEl>
                                          <p:spTgt spid="4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1"/>
                                        </p:tgtEl>
                                        <p:attrNameLst>
                                          <p:attrName>style.visibility</p:attrName>
                                        </p:attrNameLst>
                                      </p:cBhvr>
                                      <p:to>
                                        <p:strVal val="visible"/>
                                      </p:to>
                                    </p:set>
                                    <p:animEffect transition="in" filter="wipe(left)">
                                      <p:cBhvr>
                                        <p:cTn id="18" dur="500"/>
                                        <p:tgtEl>
                                          <p:spTgt spid="41"/>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wipe(down)">
                                      <p:cBhvr>
                                        <p:cTn id="23" dur="500"/>
                                        <p:tgtEl>
                                          <p:spTgt spid="3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wipe(down)">
                                      <p:cBhvr>
                                        <p:cTn id="28" dur="500"/>
                                        <p:tgtEl>
                                          <p:spTgt spid="3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38"/>
                                        </p:tgtEl>
                                        <p:attrNameLst>
                                          <p:attrName>style.visibility</p:attrName>
                                        </p:attrNameLst>
                                      </p:cBhvr>
                                      <p:to>
                                        <p:strVal val="visible"/>
                                      </p:to>
                                    </p:set>
                                    <p:animEffect transition="in" filter="wipe(left)">
                                      <p:cBhvr>
                                        <p:cTn id="3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7" grpId="0" animBg="1"/>
      <p:bldP spid="38" grpId="0" animBg="1"/>
      <p:bldP spid="39" grpId="0" animBg="1"/>
      <p:bldP spid="40" grpId="0" animBg="1"/>
      <p:bldP spid="41" grpId="0" animBg="1"/>
      <p:bldP spid="4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Components of a Use Case Diagram</a:t>
            </a:r>
            <a:endParaRPr lang="en-SG" sz="4000" dirty="0"/>
          </a:p>
        </p:txBody>
      </p:sp>
      <p:sp>
        <p:nvSpPr>
          <p:cNvPr id="3" name="Content Placeholder 2"/>
          <p:cNvSpPr>
            <a:spLocks noGrp="1"/>
          </p:cNvSpPr>
          <p:nvPr>
            <p:ph idx="1"/>
          </p:nvPr>
        </p:nvSpPr>
        <p:spPr/>
        <p:txBody>
          <a:bodyPr/>
          <a:lstStyle/>
          <a:p>
            <a:r>
              <a:rPr lang="en-SG" sz="2800" dirty="0"/>
              <a:t>Use cases name </a:t>
            </a:r>
          </a:p>
          <a:p>
            <a:pPr lvl="1"/>
            <a:r>
              <a:rPr lang="en-SG" sz="2400" dirty="0"/>
              <a:t>describes a </a:t>
            </a:r>
            <a:r>
              <a:rPr lang="en-SG" sz="2400" b="1" u="sng" dirty="0">
                <a:ln w="1905"/>
                <a:solidFill>
                  <a:srgbClr val="FF0000"/>
                </a:solidFill>
                <a:effectLst>
                  <a:innerShdw blurRad="69850" dist="43180" dir="5400000">
                    <a:srgbClr val="000000">
                      <a:alpha val="65000"/>
                    </a:srgbClr>
                  </a:innerShdw>
                </a:effectLst>
              </a:rPr>
              <a:t>goal</a:t>
            </a:r>
            <a:r>
              <a:rPr lang="en-SG" sz="2400" dirty="0"/>
              <a:t> (system function) that the user wants to achieve by using the system.</a:t>
            </a:r>
          </a:p>
          <a:p>
            <a:r>
              <a:rPr lang="en-SG" sz="2800" dirty="0"/>
              <a:t>Actors </a:t>
            </a:r>
          </a:p>
          <a:p>
            <a:pPr lvl="1"/>
            <a:r>
              <a:rPr lang="en-SG" sz="2400" dirty="0"/>
              <a:t> a person, organization, or external system that directly (or indirectly) interacts with the system with a specific role. </a:t>
            </a:r>
          </a:p>
          <a:p>
            <a:r>
              <a:rPr lang="en-SG" sz="2800" dirty="0"/>
              <a:t>Associations</a:t>
            </a:r>
          </a:p>
          <a:p>
            <a:pPr lvl="1"/>
            <a:r>
              <a:rPr lang="en-SG" sz="2400" dirty="0"/>
              <a:t> shows interactions between use cases and actors.</a:t>
            </a:r>
          </a:p>
        </p:txBody>
      </p:sp>
      <p:sp>
        <p:nvSpPr>
          <p:cNvPr id="5" name="Slide Number Placeholder 4"/>
          <p:cNvSpPr>
            <a:spLocks noGrp="1"/>
          </p:cNvSpPr>
          <p:nvPr>
            <p:ph type="sldNum" sz="quarter" idx="12"/>
          </p:nvPr>
        </p:nvSpPr>
        <p:spPr/>
        <p:txBody>
          <a:bodyPr/>
          <a:lstStyle/>
          <a:p>
            <a:pPr>
              <a:defRPr/>
            </a:pPr>
            <a:fld id="{7EF7012C-61EC-4AD1-B960-593AE3CD57AC}" type="slidenum">
              <a:rPr lang="en-US" smtClean="0"/>
              <a:pPr>
                <a:defRPr/>
              </a:pPr>
              <a:t>9</a:t>
            </a:fld>
            <a:endParaRPr lang="en-US"/>
          </a:p>
        </p:txBody>
      </p:sp>
    </p:spTree>
    <p:extLst>
      <p:ext uri="{BB962C8B-B14F-4D97-AF65-F5344CB8AC3E}">
        <p14:creationId xmlns:p14="http://schemas.microsoft.com/office/powerpoint/2010/main" val="2029680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theme/theme1.xml><?xml version="1.0" encoding="utf-8"?>
<a:theme xmlns:a="http://schemas.openxmlformats.org/drawingml/2006/main" name="NYP_logo">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Week 1 (Overview of Software Engineering)</Template>
  <TotalTime>16373</TotalTime>
  <Words>2248</Words>
  <Application>Microsoft Macintosh PowerPoint</Application>
  <PresentationFormat>On-screen Show (4:3)</PresentationFormat>
  <Paragraphs>269</Paragraphs>
  <Slides>29</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Comic Sans MS</vt:lpstr>
      <vt:lpstr>Times New Roman</vt:lpstr>
      <vt:lpstr>Verdana</vt:lpstr>
      <vt:lpstr>Wingdings</vt:lpstr>
      <vt:lpstr>NYP_logo</vt:lpstr>
      <vt:lpstr>ITP211 Object-oriented Analysis and Design and Project</vt:lpstr>
      <vt:lpstr>Learning Outcomes</vt:lpstr>
      <vt:lpstr>Models and Modeling </vt:lpstr>
      <vt:lpstr>Advantages of using models</vt:lpstr>
      <vt:lpstr>UML</vt:lpstr>
      <vt:lpstr>UML Diagrams used for Modeling </vt:lpstr>
      <vt:lpstr>UML Use Case Diagram</vt:lpstr>
      <vt:lpstr>A Use Case Diagram for  an Order System</vt:lpstr>
      <vt:lpstr>Components of a Use Case Diagram</vt:lpstr>
      <vt:lpstr>Identifying Actors </vt:lpstr>
      <vt:lpstr>Identifying Use Case </vt:lpstr>
      <vt:lpstr>Developing a Use Case Diagram </vt:lpstr>
      <vt:lpstr>Identifying Actors</vt:lpstr>
      <vt:lpstr>Identifying Use Cases</vt:lpstr>
      <vt:lpstr>Use Case Description</vt:lpstr>
      <vt:lpstr>Use case description</vt:lpstr>
      <vt:lpstr>Use Case Descriptions </vt:lpstr>
      <vt:lpstr>Use Case Descriptions </vt:lpstr>
      <vt:lpstr>Use Case Description Template</vt:lpstr>
      <vt:lpstr>Use Case Description Components</vt:lpstr>
      <vt:lpstr>Use Case Description Components</vt:lpstr>
      <vt:lpstr>Guidelines for use case description</vt:lpstr>
      <vt:lpstr>Guidelines for use case description</vt:lpstr>
      <vt:lpstr>Guidelines for use case description</vt:lpstr>
      <vt:lpstr>Use Case Description Example - login</vt:lpstr>
      <vt:lpstr>Use case description example</vt:lpstr>
      <vt:lpstr>Use case description – First attempt</vt:lpstr>
      <vt:lpstr>Use case description example (improved)</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6 Use Case Modeling and Detailed Requirements</dc:title>
  <dc:creator>TAN THIAM CHU</dc:creator>
  <cp:lastModifiedBy>Microsoft Office User</cp:lastModifiedBy>
  <cp:revision>652</cp:revision>
  <cp:lastPrinted>2013-04-12T05:44:07Z</cp:lastPrinted>
  <dcterms:created xsi:type="dcterms:W3CDTF">2004-08-05T16:05:47Z</dcterms:created>
  <dcterms:modified xsi:type="dcterms:W3CDTF">2019-03-28T07:33:47Z</dcterms:modified>
</cp:coreProperties>
</file>