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2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3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51"/>
  </p:notesMasterIdLst>
  <p:handoutMasterIdLst>
    <p:handoutMasterId r:id="rId52"/>
  </p:handoutMasterIdLst>
  <p:sldIdLst>
    <p:sldId id="256" r:id="rId5"/>
    <p:sldId id="266" r:id="rId6"/>
    <p:sldId id="257" r:id="rId7"/>
    <p:sldId id="258" r:id="rId8"/>
    <p:sldId id="259" r:id="rId9"/>
    <p:sldId id="260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project%201\Reports\Test%20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project%201\Reports\Test%200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project%201\Reports\Test%200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project%201\Reports\Test%200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project%201\Reports\Test%200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project%201\Reports\Test%200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arinda\Desktop\Training\tharinda\project%201\Reports\Test%2002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project%201\Reports\Test%200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project%201\Reports\Test%200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project%201\Reports\Test%2002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RDT%20%201187\Test%2008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project%201\Reports\Test%20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RDT%20%201187\Test%2008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ownloads\Test%2009%20(1)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ownloads\Test%2009%20(1)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ownloads\Test%2009%20(1)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arinda\Downloads\Test%2009%20(1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project%201\Reports\Test%20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project%201\Reports\Test%20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project%201\Reports\Test%20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arinda\Desktop\Training\tharinda\project%201\Reports\Test%2001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project%201\Reports\Test%200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project%201\Reports\Test%200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rinda\Desktop\Training\tharinda\project%201\Reports\Test%200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Tensile strength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68985126859143E-2"/>
          <c:y val="0.18775481189851267"/>
          <c:w val="0.89164348206474187"/>
          <c:h val="0.71726013414989798"/>
        </c:manualLayout>
      </c:layout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Summery!$G$3:$N$3</c:f>
              <c:strCache>
                <c:ptCount val="8"/>
                <c:pt idx="0">
                  <c:v>control</c:v>
                </c:pt>
                <c:pt idx="1">
                  <c:v>SA 0.5</c:v>
                </c:pt>
                <c:pt idx="2">
                  <c:v>SA 1.0</c:v>
                </c:pt>
                <c:pt idx="3">
                  <c:v>SA 1.5</c:v>
                </c:pt>
                <c:pt idx="4">
                  <c:v>SA 2.0</c:v>
                </c:pt>
                <c:pt idx="5">
                  <c:v>SA 2.5</c:v>
                </c:pt>
                <c:pt idx="6">
                  <c:v>SA 3.0</c:v>
                </c:pt>
                <c:pt idx="7">
                  <c:v>SA 3.5</c:v>
                </c:pt>
              </c:strCache>
            </c:strRef>
          </c:cat>
          <c:val>
            <c:numRef>
              <c:f>Summery!$G$4:$N$4</c:f>
              <c:numCache>
                <c:formatCode>General</c:formatCode>
                <c:ptCount val="8"/>
                <c:pt idx="0">
                  <c:v>160.85400000000001</c:v>
                </c:pt>
                <c:pt idx="1">
                  <c:v>159.76300000000001</c:v>
                </c:pt>
                <c:pt idx="2">
                  <c:v>155.517</c:v>
                </c:pt>
                <c:pt idx="3">
                  <c:v>136.86699999999999</c:v>
                </c:pt>
                <c:pt idx="4">
                  <c:v>151.708</c:v>
                </c:pt>
                <c:pt idx="5">
                  <c:v>160.018</c:v>
                </c:pt>
                <c:pt idx="6">
                  <c:v>137.40700000000001</c:v>
                </c:pt>
                <c:pt idx="7">
                  <c:v>141.09899999999999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09561376"/>
        <c:axId val="409555392"/>
      </c:lineChart>
      <c:catAx>
        <c:axId val="40956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55392"/>
        <c:crosses val="autoZero"/>
        <c:auto val="1"/>
        <c:lblAlgn val="ctr"/>
        <c:lblOffset val="100"/>
        <c:noMultiLvlLbl val="0"/>
      </c:catAx>
      <c:valAx>
        <c:axId val="409555392"/>
        <c:scaling>
          <c:orientation val="minMax"/>
          <c:min val="13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6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Tensile strength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865571381042162E-2"/>
          <c:y val="0.13425572278249739"/>
          <c:w val="0.82976700615313415"/>
          <c:h val="0.76066146871830587"/>
        </c:manualLayout>
      </c:layout>
      <c:lineChart>
        <c:grouping val="standard"/>
        <c:varyColors val="0"/>
        <c:ser>
          <c:idx val="0"/>
          <c:order val="0"/>
          <c:tx>
            <c:v>Tensile strength</c:v>
          </c:tx>
          <c:spPr>
            <a:ln w="34925" cap="rnd">
              <a:solidFill>
                <a:srgbClr val="00B0F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Summery!$F$4:$L$4</c:f>
              <c:strCache>
                <c:ptCount val="7"/>
                <c:pt idx="0">
                  <c:v>ZnO 1.0</c:v>
                </c:pt>
                <c:pt idx="1">
                  <c:v>ZnO 2.0</c:v>
                </c:pt>
                <c:pt idx="2">
                  <c:v>ZnO 2.5</c:v>
                </c:pt>
                <c:pt idx="3">
                  <c:v>ZnO 3.0</c:v>
                </c:pt>
                <c:pt idx="4">
                  <c:v>ZnO 3.5</c:v>
                </c:pt>
                <c:pt idx="5">
                  <c:v>ZnO 4.0</c:v>
                </c:pt>
                <c:pt idx="6">
                  <c:v>ZnO 5.0</c:v>
                </c:pt>
              </c:strCache>
            </c:strRef>
          </c:cat>
          <c:val>
            <c:numRef>
              <c:f>Summery!$F$5:$L$5</c:f>
              <c:numCache>
                <c:formatCode>General</c:formatCode>
                <c:ptCount val="7"/>
                <c:pt idx="0">
                  <c:v>144.81100000000001</c:v>
                </c:pt>
                <c:pt idx="1">
                  <c:v>144.82400000000001</c:v>
                </c:pt>
                <c:pt idx="2">
                  <c:v>149.20099999999999</c:v>
                </c:pt>
                <c:pt idx="3">
                  <c:v>148.846</c:v>
                </c:pt>
                <c:pt idx="4">
                  <c:v>145.05500000000001</c:v>
                </c:pt>
                <c:pt idx="5">
                  <c:v>144.81899999999999</c:v>
                </c:pt>
                <c:pt idx="6">
                  <c:v>146.405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195968"/>
        <c:axId val="419189440"/>
      </c:lineChart>
      <c:catAx>
        <c:axId val="419195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89440"/>
        <c:crosses val="autoZero"/>
        <c:auto val="1"/>
        <c:lblAlgn val="ctr"/>
        <c:lblOffset val="100"/>
        <c:noMultiLvlLbl val="0"/>
      </c:catAx>
      <c:valAx>
        <c:axId val="41918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9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Tear strength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382398488797951E-2"/>
          <c:y val="0.12025898803494965"/>
          <c:w val="0.9153856594509111"/>
          <c:h val="0.79908558935449858"/>
        </c:manualLayout>
      </c:layout>
      <c:lineChart>
        <c:grouping val="standard"/>
        <c:varyColors val="0"/>
        <c:ser>
          <c:idx val="0"/>
          <c:order val="0"/>
          <c:tx>
            <c:v>Tear strength</c:v>
          </c:tx>
          <c:spPr>
            <a:ln w="34925" cap="rnd">
              <a:solidFill>
                <a:srgbClr val="00B0F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Summery!$H$14:$N$14</c:f>
              <c:strCache>
                <c:ptCount val="7"/>
                <c:pt idx="0">
                  <c:v>ZnO 1.0</c:v>
                </c:pt>
                <c:pt idx="1">
                  <c:v>ZnO 2.0</c:v>
                </c:pt>
                <c:pt idx="2">
                  <c:v>ZnO 2.5</c:v>
                </c:pt>
                <c:pt idx="3">
                  <c:v>ZnO 3.0</c:v>
                </c:pt>
                <c:pt idx="4">
                  <c:v>ZnO 3.5</c:v>
                </c:pt>
                <c:pt idx="5">
                  <c:v>ZnO 4.0</c:v>
                </c:pt>
                <c:pt idx="6">
                  <c:v>ZnO 5.0</c:v>
                </c:pt>
              </c:strCache>
            </c:strRef>
          </c:cat>
          <c:val>
            <c:numRef>
              <c:f>Summery!$H$15:$N$15</c:f>
              <c:numCache>
                <c:formatCode>General</c:formatCode>
                <c:ptCount val="7"/>
                <c:pt idx="0">
                  <c:v>27.69</c:v>
                </c:pt>
                <c:pt idx="1">
                  <c:v>35.537999999999997</c:v>
                </c:pt>
                <c:pt idx="2">
                  <c:v>33.606999999999999</c:v>
                </c:pt>
                <c:pt idx="3">
                  <c:v>37.042999999999999</c:v>
                </c:pt>
                <c:pt idx="4">
                  <c:v>31.454999999999998</c:v>
                </c:pt>
                <c:pt idx="5">
                  <c:v>30.652999999999999</c:v>
                </c:pt>
                <c:pt idx="6">
                  <c:v>30.638000000000002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188896"/>
        <c:axId val="419181824"/>
      </c:lineChart>
      <c:catAx>
        <c:axId val="4191888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81824"/>
        <c:crosses val="autoZero"/>
        <c:auto val="1"/>
        <c:lblAlgn val="ctr"/>
        <c:lblOffset val="100"/>
        <c:noMultiLvlLbl val="0"/>
      </c:catAx>
      <c:valAx>
        <c:axId val="419181824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88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3376330404164063E-2"/>
          <c:y val="5.5555555555555552E-2"/>
          <c:w val="0.921511561085822"/>
          <c:h val="0.81520518268549769"/>
        </c:manualLayout>
      </c:layout>
      <c:lineChart>
        <c:grouping val="standard"/>
        <c:varyColors val="0"/>
        <c:ser>
          <c:idx val="0"/>
          <c:order val="0"/>
          <c:tx>
            <c:v>Modulus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Summery!$B$35:$H$35</c:f>
              <c:strCache>
                <c:ptCount val="7"/>
                <c:pt idx="0">
                  <c:v>ZnO 1.0</c:v>
                </c:pt>
                <c:pt idx="1">
                  <c:v>ZnO 2.0</c:v>
                </c:pt>
                <c:pt idx="2">
                  <c:v>ZnO 2.5</c:v>
                </c:pt>
                <c:pt idx="3">
                  <c:v>ZnO 3.0</c:v>
                </c:pt>
                <c:pt idx="4">
                  <c:v>ZnO 3.5</c:v>
                </c:pt>
                <c:pt idx="5">
                  <c:v>ZnO 4.0</c:v>
                </c:pt>
                <c:pt idx="6">
                  <c:v>ZnO 5.0</c:v>
                </c:pt>
              </c:strCache>
            </c:strRef>
          </c:cat>
          <c:val>
            <c:numRef>
              <c:f>Summery!$B$36:$H$36</c:f>
              <c:numCache>
                <c:formatCode>General</c:formatCode>
                <c:ptCount val="7"/>
                <c:pt idx="0">
                  <c:v>45.552</c:v>
                </c:pt>
                <c:pt idx="1">
                  <c:v>79.656999999999996</c:v>
                </c:pt>
                <c:pt idx="2">
                  <c:v>90.995000000000005</c:v>
                </c:pt>
                <c:pt idx="3">
                  <c:v>91.504999999999995</c:v>
                </c:pt>
                <c:pt idx="4">
                  <c:v>93.65</c:v>
                </c:pt>
                <c:pt idx="5">
                  <c:v>90.744</c:v>
                </c:pt>
                <c:pt idx="6">
                  <c:v>92.23</c:v>
                </c:pt>
              </c:numCache>
            </c:numRef>
          </c:val>
          <c:smooth val="0"/>
        </c:ser>
        <c:ser>
          <c:idx val="1"/>
          <c:order val="1"/>
          <c:tx>
            <c:v>Elongation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Summery!$B$35:$H$35</c:f>
              <c:strCache>
                <c:ptCount val="7"/>
                <c:pt idx="0">
                  <c:v>ZnO 1.0</c:v>
                </c:pt>
                <c:pt idx="1">
                  <c:v>ZnO 2.0</c:v>
                </c:pt>
                <c:pt idx="2">
                  <c:v>ZnO 2.5</c:v>
                </c:pt>
                <c:pt idx="3">
                  <c:v>ZnO 3.0</c:v>
                </c:pt>
                <c:pt idx="4">
                  <c:v>ZnO 3.5</c:v>
                </c:pt>
                <c:pt idx="5">
                  <c:v>ZnO 4.0</c:v>
                </c:pt>
                <c:pt idx="6">
                  <c:v>ZnO 5.0</c:v>
                </c:pt>
              </c:strCache>
            </c:strRef>
          </c:cat>
          <c:val>
            <c:numRef>
              <c:f>Summery!$B$37:$H$37</c:f>
              <c:numCache>
                <c:formatCode>General</c:formatCode>
                <c:ptCount val="7"/>
                <c:pt idx="0">
                  <c:v>560</c:v>
                </c:pt>
                <c:pt idx="1">
                  <c:v>430</c:v>
                </c:pt>
                <c:pt idx="2">
                  <c:v>415</c:v>
                </c:pt>
                <c:pt idx="3">
                  <c:v>417.5</c:v>
                </c:pt>
                <c:pt idx="4">
                  <c:v>395</c:v>
                </c:pt>
                <c:pt idx="5">
                  <c:v>411.67</c:v>
                </c:pt>
                <c:pt idx="6">
                  <c:v>397.5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186720"/>
        <c:axId val="419190528"/>
      </c:lineChart>
      <c:catAx>
        <c:axId val="41918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90528"/>
        <c:crosses val="autoZero"/>
        <c:auto val="1"/>
        <c:lblAlgn val="ctr"/>
        <c:lblOffset val="100"/>
        <c:noMultiLvlLbl val="0"/>
      </c:catAx>
      <c:valAx>
        <c:axId val="41919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8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Hardness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348664062928089E-2"/>
          <c:y val="0.12314316152523937"/>
          <c:w val="0.93660534797285"/>
          <c:h val="0.80018027365250821"/>
        </c:manualLayout>
      </c:layout>
      <c:lineChart>
        <c:grouping val="standard"/>
        <c:varyColors val="0"/>
        <c:ser>
          <c:idx val="0"/>
          <c:order val="0"/>
          <c:tx>
            <c:v>hardness</c:v>
          </c:tx>
          <c:spPr>
            <a:ln w="34925" cap="rnd">
              <a:solidFill>
                <a:srgbClr val="00B0F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Summery!$B$56:$H$56</c:f>
              <c:strCache>
                <c:ptCount val="7"/>
                <c:pt idx="0">
                  <c:v>ZnO 1.0</c:v>
                </c:pt>
                <c:pt idx="1">
                  <c:v>ZnO 2.0</c:v>
                </c:pt>
                <c:pt idx="2">
                  <c:v>ZnO 2.5</c:v>
                </c:pt>
                <c:pt idx="3">
                  <c:v>ZnO 3.0</c:v>
                </c:pt>
                <c:pt idx="4">
                  <c:v>ZnO 3.5</c:v>
                </c:pt>
                <c:pt idx="5">
                  <c:v>ZnO 4.0</c:v>
                </c:pt>
                <c:pt idx="6">
                  <c:v>ZnO 5.0</c:v>
                </c:pt>
              </c:strCache>
            </c:strRef>
          </c:cat>
          <c:val>
            <c:numRef>
              <c:f>Summery!$B$57:$H$57</c:f>
              <c:numCache>
                <c:formatCode>General</c:formatCode>
                <c:ptCount val="7"/>
                <c:pt idx="0">
                  <c:v>54</c:v>
                </c:pt>
                <c:pt idx="1">
                  <c:v>66</c:v>
                </c:pt>
                <c:pt idx="2">
                  <c:v>67</c:v>
                </c:pt>
                <c:pt idx="3">
                  <c:v>67</c:v>
                </c:pt>
                <c:pt idx="4">
                  <c:v>68</c:v>
                </c:pt>
                <c:pt idx="5">
                  <c:v>68</c:v>
                </c:pt>
                <c:pt idx="6">
                  <c:v>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194336"/>
        <c:axId val="419194880"/>
      </c:lineChart>
      <c:catAx>
        <c:axId val="419194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94880"/>
        <c:crosses val="autoZero"/>
        <c:auto val="1"/>
        <c:lblAlgn val="ctr"/>
        <c:lblOffset val="100"/>
        <c:noMultiLvlLbl val="0"/>
      </c:catAx>
      <c:valAx>
        <c:axId val="419194880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9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Rebound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085739282589675E-2"/>
          <c:y val="0.15313684747739867"/>
          <c:w val="0.80774693788276475"/>
          <c:h val="0.73088327500729078"/>
        </c:manualLayout>
      </c:layout>
      <c:lineChart>
        <c:grouping val="standard"/>
        <c:varyColors val="0"/>
        <c:ser>
          <c:idx val="0"/>
          <c:order val="0"/>
          <c:tx>
            <c:v>Rebound</c:v>
          </c:tx>
          <c:spPr>
            <a:ln w="34925" cap="rnd">
              <a:solidFill>
                <a:srgbClr val="00B0F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Summery!$B$78:$H$78</c:f>
              <c:strCache>
                <c:ptCount val="7"/>
                <c:pt idx="0">
                  <c:v>ZnO 1.0</c:v>
                </c:pt>
                <c:pt idx="1">
                  <c:v>ZnO 2.0</c:v>
                </c:pt>
                <c:pt idx="2">
                  <c:v>ZnO 2.5</c:v>
                </c:pt>
                <c:pt idx="3">
                  <c:v>ZnO 3.0</c:v>
                </c:pt>
                <c:pt idx="4">
                  <c:v>ZnO 3.5</c:v>
                </c:pt>
                <c:pt idx="5">
                  <c:v>ZnO 4.0</c:v>
                </c:pt>
                <c:pt idx="6">
                  <c:v>ZnO 5.0</c:v>
                </c:pt>
              </c:strCache>
            </c:strRef>
          </c:cat>
          <c:val>
            <c:numRef>
              <c:f>Summery!$B$79:$H$79</c:f>
              <c:numCache>
                <c:formatCode>General</c:formatCode>
                <c:ptCount val="7"/>
                <c:pt idx="0">
                  <c:v>64</c:v>
                </c:pt>
                <c:pt idx="1">
                  <c:v>66</c:v>
                </c:pt>
                <c:pt idx="2">
                  <c:v>66</c:v>
                </c:pt>
                <c:pt idx="3">
                  <c:v>66</c:v>
                </c:pt>
                <c:pt idx="4">
                  <c:v>67</c:v>
                </c:pt>
                <c:pt idx="5">
                  <c:v>67</c:v>
                </c:pt>
                <c:pt idx="6">
                  <c:v>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705792"/>
        <c:axId val="448706880"/>
      </c:lineChart>
      <c:catAx>
        <c:axId val="4487057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706880"/>
        <c:crosses val="autoZero"/>
        <c:auto val="1"/>
        <c:lblAlgn val="ctr"/>
        <c:lblOffset val="100"/>
        <c:noMultiLvlLbl val="0"/>
      </c:catAx>
      <c:valAx>
        <c:axId val="44870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70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ODR!$G$4</c:f>
              <c:strCache>
                <c:ptCount val="1"/>
                <c:pt idx="0">
                  <c:v>MH</c:v>
                </c:pt>
              </c:strCache>
            </c:strRef>
          </c:tx>
          <c:invertIfNegative val="0"/>
          <c:cat>
            <c:strRef>
              <c:f>ODR!$F$5:$F$11</c:f>
              <c:strCache>
                <c:ptCount val="7"/>
                <c:pt idx="0">
                  <c:v>ZnO 1.0</c:v>
                </c:pt>
                <c:pt idx="1">
                  <c:v>ZnO 2.0</c:v>
                </c:pt>
                <c:pt idx="2">
                  <c:v>ZnO 2.5</c:v>
                </c:pt>
                <c:pt idx="3">
                  <c:v>ZnO 3.0</c:v>
                </c:pt>
                <c:pt idx="4">
                  <c:v>ZnO 3.5</c:v>
                </c:pt>
                <c:pt idx="5">
                  <c:v>ZnO 4.0</c:v>
                </c:pt>
                <c:pt idx="6">
                  <c:v>ZnO 5.0</c:v>
                </c:pt>
              </c:strCache>
            </c:strRef>
          </c:cat>
          <c:val>
            <c:numRef>
              <c:f>ODR!$G$5:$G$11</c:f>
              <c:numCache>
                <c:formatCode>General</c:formatCode>
                <c:ptCount val="7"/>
                <c:pt idx="0">
                  <c:v>89.79</c:v>
                </c:pt>
                <c:pt idx="1">
                  <c:v>100.95</c:v>
                </c:pt>
                <c:pt idx="2">
                  <c:v>101.53</c:v>
                </c:pt>
                <c:pt idx="3">
                  <c:v>101.58</c:v>
                </c:pt>
                <c:pt idx="4">
                  <c:v>103.87</c:v>
                </c:pt>
                <c:pt idx="5">
                  <c:v>103.06</c:v>
                </c:pt>
                <c:pt idx="6">
                  <c:v>105.84</c:v>
                </c:pt>
              </c:numCache>
            </c:numRef>
          </c:val>
        </c:ser>
        <c:ser>
          <c:idx val="1"/>
          <c:order val="1"/>
          <c:tx>
            <c:strRef>
              <c:f>ODR!$H$4</c:f>
              <c:strCache>
                <c:ptCount val="1"/>
                <c:pt idx="0">
                  <c:v>ML</c:v>
                </c:pt>
              </c:strCache>
            </c:strRef>
          </c:tx>
          <c:invertIfNegative val="0"/>
          <c:cat>
            <c:strRef>
              <c:f>ODR!$F$5:$F$11</c:f>
              <c:strCache>
                <c:ptCount val="7"/>
                <c:pt idx="0">
                  <c:v>ZnO 1.0</c:v>
                </c:pt>
                <c:pt idx="1">
                  <c:v>ZnO 2.0</c:v>
                </c:pt>
                <c:pt idx="2">
                  <c:v>ZnO 2.5</c:v>
                </c:pt>
                <c:pt idx="3">
                  <c:v>ZnO 3.0</c:v>
                </c:pt>
                <c:pt idx="4">
                  <c:v>ZnO 3.5</c:v>
                </c:pt>
                <c:pt idx="5">
                  <c:v>ZnO 4.0</c:v>
                </c:pt>
                <c:pt idx="6">
                  <c:v>ZnO 5.0</c:v>
                </c:pt>
              </c:strCache>
            </c:strRef>
          </c:cat>
          <c:val>
            <c:numRef>
              <c:f>ODR!$H$5:$H$11</c:f>
              <c:numCache>
                <c:formatCode>General</c:formatCode>
                <c:ptCount val="7"/>
                <c:pt idx="0">
                  <c:v>12.35</c:v>
                </c:pt>
                <c:pt idx="1">
                  <c:v>12.1</c:v>
                </c:pt>
                <c:pt idx="2">
                  <c:v>13.4</c:v>
                </c:pt>
                <c:pt idx="3">
                  <c:v>13.4</c:v>
                </c:pt>
                <c:pt idx="4">
                  <c:v>13.42</c:v>
                </c:pt>
                <c:pt idx="5">
                  <c:v>13.61</c:v>
                </c:pt>
                <c:pt idx="6">
                  <c:v>13.63</c:v>
                </c:pt>
              </c:numCache>
            </c:numRef>
          </c:val>
        </c:ser>
        <c:ser>
          <c:idx val="2"/>
          <c:order val="2"/>
          <c:tx>
            <c:strRef>
              <c:f>ODR!$I$4</c:f>
              <c:strCache>
                <c:ptCount val="1"/>
                <c:pt idx="0">
                  <c:v>TS2</c:v>
                </c:pt>
              </c:strCache>
            </c:strRef>
          </c:tx>
          <c:invertIfNegative val="0"/>
          <c:cat>
            <c:strRef>
              <c:f>ODR!$F$5:$F$11</c:f>
              <c:strCache>
                <c:ptCount val="7"/>
                <c:pt idx="0">
                  <c:v>ZnO 1.0</c:v>
                </c:pt>
                <c:pt idx="1">
                  <c:v>ZnO 2.0</c:v>
                </c:pt>
                <c:pt idx="2">
                  <c:v>ZnO 2.5</c:v>
                </c:pt>
                <c:pt idx="3">
                  <c:v>ZnO 3.0</c:v>
                </c:pt>
                <c:pt idx="4">
                  <c:v>ZnO 3.5</c:v>
                </c:pt>
                <c:pt idx="5">
                  <c:v>ZnO 4.0</c:v>
                </c:pt>
                <c:pt idx="6">
                  <c:v>ZnO 5.0</c:v>
                </c:pt>
              </c:strCache>
            </c:strRef>
          </c:cat>
          <c:val>
            <c:numRef>
              <c:f>ODR!$I$5:$I$11</c:f>
              <c:numCache>
                <c:formatCode>General</c:formatCode>
                <c:ptCount val="7"/>
                <c:pt idx="0">
                  <c:v>5.53</c:v>
                </c:pt>
                <c:pt idx="1">
                  <c:v>6.04</c:v>
                </c:pt>
                <c:pt idx="2">
                  <c:v>5.53</c:v>
                </c:pt>
                <c:pt idx="3">
                  <c:v>5.53</c:v>
                </c:pt>
                <c:pt idx="4">
                  <c:v>5.54</c:v>
                </c:pt>
                <c:pt idx="5">
                  <c:v>5.58</c:v>
                </c:pt>
                <c:pt idx="6">
                  <c:v>5.53</c:v>
                </c:pt>
              </c:numCache>
            </c:numRef>
          </c:val>
        </c:ser>
        <c:ser>
          <c:idx val="3"/>
          <c:order val="3"/>
          <c:tx>
            <c:strRef>
              <c:f>ODR!$J$4</c:f>
              <c:strCache>
                <c:ptCount val="1"/>
                <c:pt idx="0">
                  <c:v>T90</c:v>
                </c:pt>
              </c:strCache>
            </c:strRef>
          </c:tx>
          <c:invertIfNegative val="0"/>
          <c:cat>
            <c:strRef>
              <c:f>ODR!$F$5:$F$11</c:f>
              <c:strCache>
                <c:ptCount val="7"/>
                <c:pt idx="0">
                  <c:v>ZnO 1.0</c:v>
                </c:pt>
                <c:pt idx="1">
                  <c:v>ZnO 2.0</c:v>
                </c:pt>
                <c:pt idx="2">
                  <c:v>ZnO 2.5</c:v>
                </c:pt>
                <c:pt idx="3">
                  <c:v>ZnO 3.0</c:v>
                </c:pt>
                <c:pt idx="4">
                  <c:v>ZnO 3.5</c:v>
                </c:pt>
                <c:pt idx="5">
                  <c:v>ZnO 4.0</c:v>
                </c:pt>
                <c:pt idx="6">
                  <c:v>ZnO 5.0</c:v>
                </c:pt>
              </c:strCache>
            </c:strRef>
          </c:cat>
          <c:val>
            <c:numRef>
              <c:f>ODR!$J$5:$J$11</c:f>
              <c:numCache>
                <c:formatCode>General</c:formatCode>
                <c:ptCount val="7"/>
                <c:pt idx="0">
                  <c:v>9.1199999999999992</c:v>
                </c:pt>
                <c:pt idx="1">
                  <c:v>10.11</c:v>
                </c:pt>
                <c:pt idx="2">
                  <c:v>9.39</c:v>
                </c:pt>
                <c:pt idx="3">
                  <c:v>9.2799999999999994</c:v>
                </c:pt>
                <c:pt idx="4">
                  <c:v>9.32</c:v>
                </c:pt>
                <c:pt idx="5">
                  <c:v>10.48</c:v>
                </c:pt>
                <c:pt idx="6">
                  <c:v>9.49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8717216"/>
        <c:axId val="448719392"/>
      </c:barChart>
      <c:catAx>
        <c:axId val="4487172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448719392"/>
        <c:crosses val="autoZero"/>
        <c:auto val="1"/>
        <c:lblAlgn val="ctr"/>
        <c:lblOffset val="100"/>
        <c:noMultiLvlLbl val="0"/>
      </c:catAx>
      <c:valAx>
        <c:axId val="448719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8717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Blow time</a:t>
            </a:r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988407699037624E-2"/>
          <c:y val="0.11948537161229419"/>
          <c:w val="0.84383048993875764"/>
          <c:h val="0.76453463082940543"/>
        </c:manualLayout>
      </c:layout>
      <c:lineChart>
        <c:grouping val="standard"/>
        <c:varyColors val="0"/>
        <c:ser>
          <c:idx val="0"/>
          <c:order val="0"/>
          <c:tx>
            <c:v>Blow time</c:v>
          </c:tx>
          <c:spPr>
            <a:ln w="34925" cap="rnd">
              <a:solidFill>
                <a:srgbClr val="00B0F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'Blowout &amp; Heat buildup'!$D$5:$D$11</c:f>
              <c:strCache>
                <c:ptCount val="7"/>
                <c:pt idx="0">
                  <c:v>ZnO 1.0</c:v>
                </c:pt>
                <c:pt idx="1">
                  <c:v>ZnO 2.0</c:v>
                </c:pt>
                <c:pt idx="2">
                  <c:v>ZnO 2.5</c:v>
                </c:pt>
                <c:pt idx="3">
                  <c:v>ZnO 3.0</c:v>
                </c:pt>
                <c:pt idx="4">
                  <c:v>ZnO 3.5</c:v>
                </c:pt>
                <c:pt idx="5">
                  <c:v>ZnO 4.0</c:v>
                </c:pt>
                <c:pt idx="6">
                  <c:v>ZnO 5.0</c:v>
                </c:pt>
              </c:strCache>
            </c:strRef>
          </c:cat>
          <c:val>
            <c:numRef>
              <c:f>'Blowout &amp; Heat buildup'!$E$5:$E$11</c:f>
              <c:numCache>
                <c:formatCode>General</c:formatCode>
                <c:ptCount val="7"/>
                <c:pt idx="0">
                  <c:v>2.8</c:v>
                </c:pt>
                <c:pt idx="1">
                  <c:v>7.2</c:v>
                </c:pt>
                <c:pt idx="2">
                  <c:v>27</c:v>
                </c:pt>
                <c:pt idx="3">
                  <c:v>37.1</c:v>
                </c:pt>
                <c:pt idx="4">
                  <c:v>37.5</c:v>
                </c:pt>
                <c:pt idx="5">
                  <c:v>35.4</c:v>
                </c:pt>
                <c:pt idx="6">
                  <c:v>50.5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709056"/>
        <c:axId val="448715584"/>
      </c:lineChart>
      <c:catAx>
        <c:axId val="4487090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715584"/>
        <c:crosses val="autoZero"/>
        <c:auto val="1"/>
        <c:lblAlgn val="ctr"/>
        <c:lblOffset val="100"/>
        <c:noMultiLvlLbl val="0"/>
      </c:catAx>
      <c:valAx>
        <c:axId val="44871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70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Heat buildup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988407699037624E-2"/>
          <c:y val="0.19480351414406533"/>
          <c:w val="0.79337182852143484"/>
          <c:h val="0.68921660834062404"/>
        </c:manualLayout>
      </c:layout>
      <c:lineChart>
        <c:grouping val="stacked"/>
        <c:varyColors val="0"/>
        <c:ser>
          <c:idx val="0"/>
          <c:order val="0"/>
          <c:tx>
            <c:v>Heat buildup</c:v>
          </c:tx>
          <c:spPr>
            <a:ln w="34925" cap="rnd">
              <a:solidFill>
                <a:srgbClr val="00B0F0"/>
              </a:solidFill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'Blowout &amp; Heat buildup'!$D$25:$D$31</c:f>
              <c:strCache>
                <c:ptCount val="7"/>
                <c:pt idx="0">
                  <c:v>ZnO 1.0</c:v>
                </c:pt>
                <c:pt idx="1">
                  <c:v>ZnO 2.0</c:v>
                </c:pt>
                <c:pt idx="2">
                  <c:v>ZnO 2.5</c:v>
                </c:pt>
                <c:pt idx="3">
                  <c:v>ZnO 3.0</c:v>
                </c:pt>
                <c:pt idx="4">
                  <c:v>ZnO 3.5</c:v>
                </c:pt>
                <c:pt idx="5">
                  <c:v>ZnO 4.0</c:v>
                </c:pt>
                <c:pt idx="6">
                  <c:v>ZnO 5.0</c:v>
                </c:pt>
              </c:strCache>
            </c:strRef>
          </c:cat>
          <c:val>
            <c:numRef>
              <c:f>'Blowout &amp; Heat buildup'!$E$25:$E$31</c:f>
              <c:numCache>
                <c:formatCode>General</c:formatCode>
                <c:ptCount val="7"/>
                <c:pt idx="0">
                  <c:v>33.67</c:v>
                </c:pt>
                <c:pt idx="1">
                  <c:v>16.260000000000005</c:v>
                </c:pt>
                <c:pt idx="2">
                  <c:v>16.14</c:v>
                </c:pt>
                <c:pt idx="3">
                  <c:v>15.439999999999998</c:v>
                </c:pt>
                <c:pt idx="4">
                  <c:v>16.149999999999991</c:v>
                </c:pt>
                <c:pt idx="5">
                  <c:v>15.599999999999994</c:v>
                </c:pt>
                <c:pt idx="6">
                  <c:v>15.170000000000002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707968"/>
        <c:axId val="448706336"/>
      </c:lineChart>
      <c:catAx>
        <c:axId val="448707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706336"/>
        <c:crosses val="autoZero"/>
        <c:auto val="1"/>
        <c:lblAlgn val="ctr"/>
        <c:lblOffset val="100"/>
        <c:noMultiLvlLbl val="0"/>
      </c:catAx>
      <c:valAx>
        <c:axId val="44870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70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550415986269308E-2"/>
          <c:y val="4.0229349142143454E-2"/>
          <c:w val="0.9266206298255768"/>
          <c:h val="0.796435626310782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Mooney!$G$5</c:f>
              <c:strCache>
                <c:ptCount val="1"/>
                <c:pt idx="0">
                  <c:v>MI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Mooney!$F$6:$F$12</c:f>
              <c:strCache>
                <c:ptCount val="7"/>
                <c:pt idx="0">
                  <c:v>ZnO 1.0</c:v>
                </c:pt>
                <c:pt idx="1">
                  <c:v>ZnO 2.0</c:v>
                </c:pt>
                <c:pt idx="2">
                  <c:v>ZnO 2.5</c:v>
                </c:pt>
                <c:pt idx="3">
                  <c:v>ZnO 3.0</c:v>
                </c:pt>
                <c:pt idx="4">
                  <c:v>ZnO 3.5</c:v>
                </c:pt>
                <c:pt idx="5">
                  <c:v>ZnO 4.0</c:v>
                </c:pt>
                <c:pt idx="6">
                  <c:v>ZnO 5.0</c:v>
                </c:pt>
              </c:strCache>
            </c:strRef>
          </c:cat>
          <c:val>
            <c:numRef>
              <c:f>Mooney!$G$6:$G$12</c:f>
              <c:numCache>
                <c:formatCode>General</c:formatCode>
                <c:ptCount val="7"/>
                <c:pt idx="0">
                  <c:v>76.67</c:v>
                </c:pt>
                <c:pt idx="1">
                  <c:v>69.37</c:v>
                </c:pt>
                <c:pt idx="2">
                  <c:v>73.09</c:v>
                </c:pt>
                <c:pt idx="3">
                  <c:v>79.53</c:v>
                </c:pt>
                <c:pt idx="4">
                  <c:v>73.42</c:v>
                </c:pt>
                <c:pt idx="5">
                  <c:v>83.9</c:v>
                </c:pt>
                <c:pt idx="6">
                  <c:v>76.92</c:v>
                </c:pt>
              </c:numCache>
            </c:numRef>
          </c:val>
        </c:ser>
        <c:ser>
          <c:idx val="1"/>
          <c:order val="1"/>
          <c:tx>
            <c:strRef>
              <c:f>Mooney!$H$5</c:f>
              <c:strCache>
                <c:ptCount val="1"/>
                <c:pt idx="0">
                  <c:v>ML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Mooney!$F$6:$F$12</c:f>
              <c:strCache>
                <c:ptCount val="7"/>
                <c:pt idx="0">
                  <c:v>ZnO 1.0</c:v>
                </c:pt>
                <c:pt idx="1">
                  <c:v>ZnO 2.0</c:v>
                </c:pt>
                <c:pt idx="2">
                  <c:v>ZnO 2.5</c:v>
                </c:pt>
                <c:pt idx="3">
                  <c:v>ZnO 3.0</c:v>
                </c:pt>
                <c:pt idx="4">
                  <c:v>ZnO 3.5</c:v>
                </c:pt>
                <c:pt idx="5">
                  <c:v>ZnO 4.0</c:v>
                </c:pt>
                <c:pt idx="6">
                  <c:v>ZnO 5.0</c:v>
                </c:pt>
              </c:strCache>
            </c:strRef>
          </c:cat>
          <c:val>
            <c:numRef>
              <c:f>Mooney!$H$6:$H$12</c:f>
              <c:numCache>
                <c:formatCode>General</c:formatCode>
                <c:ptCount val="7"/>
                <c:pt idx="0">
                  <c:v>49.76</c:v>
                </c:pt>
                <c:pt idx="1">
                  <c:v>46.85</c:v>
                </c:pt>
                <c:pt idx="2">
                  <c:v>47.67</c:v>
                </c:pt>
                <c:pt idx="3">
                  <c:v>49.36</c:v>
                </c:pt>
                <c:pt idx="4">
                  <c:v>49.62</c:v>
                </c:pt>
                <c:pt idx="5">
                  <c:v>49.24</c:v>
                </c:pt>
                <c:pt idx="6">
                  <c:v>49.2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8714496"/>
        <c:axId val="448718304"/>
      </c:barChart>
      <c:catAx>
        <c:axId val="4487144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718304"/>
        <c:crosses val="autoZero"/>
        <c:auto val="1"/>
        <c:lblAlgn val="ctr"/>
        <c:lblOffset val="100"/>
        <c:noMultiLvlLbl val="0"/>
      </c:catAx>
      <c:valAx>
        <c:axId val="44871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71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Blow out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rgbClr val="00B0F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'Blow out &amp; HBU'!$E$5:$E$9</c:f>
              <c:strCache>
                <c:ptCount val="5"/>
                <c:pt idx="0">
                  <c:v>SM 1045</c:v>
                </c:pt>
                <c:pt idx="1">
                  <c:v>RDT 1187/37C</c:v>
                </c:pt>
                <c:pt idx="2">
                  <c:v>RDT 1187/38D</c:v>
                </c:pt>
                <c:pt idx="3">
                  <c:v>RDT 1187/38E</c:v>
                </c:pt>
                <c:pt idx="4">
                  <c:v>RDT 1187/39</c:v>
                </c:pt>
              </c:strCache>
            </c:strRef>
          </c:cat>
          <c:val>
            <c:numRef>
              <c:f>'Blow out &amp; HBU'!$F$5:$F$9</c:f>
              <c:numCache>
                <c:formatCode>General</c:formatCode>
                <c:ptCount val="5"/>
                <c:pt idx="0">
                  <c:v>47</c:v>
                </c:pt>
                <c:pt idx="1">
                  <c:v>61</c:v>
                </c:pt>
                <c:pt idx="2">
                  <c:v>60.9</c:v>
                </c:pt>
                <c:pt idx="3">
                  <c:v>60.5</c:v>
                </c:pt>
                <c:pt idx="4">
                  <c:v>55.6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0668800"/>
        <c:axId val="520667168"/>
      </c:lineChart>
      <c:catAx>
        <c:axId val="5206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667168"/>
        <c:crosses val="autoZero"/>
        <c:auto val="1"/>
        <c:lblAlgn val="ctr"/>
        <c:lblOffset val="100"/>
        <c:noMultiLvlLbl val="0"/>
      </c:catAx>
      <c:valAx>
        <c:axId val="520667168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66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Tear strength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Summery!$G$3:$N$3</c:f>
              <c:strCache>
                <c:ptCount val="8"/>
                <c:pt idx="0">
                  <c:v>control</c:v>
                </c:pt>
                <c:pt idx="1">
                  <c:v>SA 0.5</c:v>
                </c:pt>
                <c:pt idx="2">
                  <c:v>SA 1.0</c:v>
                </c:pt>
                <c:pt idx="3">
                  <c:v>SA 1.5</c:v>
                </c:pt>
                <c:pt idx="4">
                  <c:v>SA 2.0</c:v>
                </c:pt>
                <c:pt idx="5">
                  <c:v>SA 2.5</c:v>
                </c:pt>
                <c:pt idx="6">
                  <c:v>SA 3.0</c:v>
                </c:pt>
                <c:pt idx="7">
                  <c:v>SA 3.5</c:v>
                </c:pt>
              </c:strCache>
            </c:strRef>
          </c:cat>
          <c:val>
            <c:numRef>
              <c:f>Summery!$G$5:$N$5</c:f>
              <c:numCache>
                <c:formatCode>General</c:formatCode>
                <c:ptCount val="8"/>
                <c:pt idx="0">
                  <c:v>35.436999999999998</c:v>
                </c:pt>
                <c:pt idx="1">
                  <c:v>33.659999999999997</c:v>
                </c:pt>
                <c:pt idx="2">
                  <c:v>32.384</c:v>
                </c:pt>
                <c:pt idx="3">
                  <c:v>31.393999999999998</c:v>
                </c:pt>
                <c:pt idx="4">
                  <c:v>33.473999999999997</c:v>
                </c:pt>
                <c:pt idx="5">
                  <c:v>35.365000000000002</c:v>
                </c:pt>
                <c:pt idx="6">
                  <c:v>26.4</c:v>
                </c:pt>
                <c:pt idx="7">
                  <c:v>32.790999999999997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9559200"/>
        <c:axId val="409550496"/>
      </c:lineChart>
      <c:catAx>
        <c:axId val="40955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50496"/>
        <c:crosses val="autoZero"/>
        <c:auto val="1"/>
        <c:lblAlgn val="ctr"/>
        <c:lblOffset val="100"/>
        <c:noMultiLvlLbl val="0"/>
      </c:catAx>
      <c:valAx>
        <c:axId val="409550496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5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HBU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rgbClr val="00B0F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'Blow out &amp; HBU'!$E$16:$E$20</c:f>
              <c:strCache>
                <c:ptCount val="5"/>
                <c:pt idx="0">
                  <c:v>SM 1045</c:v>
                </c:pt>
                <c:pt idx="1">
                  <c:v>RDT 1187/37C</c:v>
                </c:pt>
                <c:pt idx="2">
                  <c:v>RDT 1187/38D</c:v>
                </c:pt>
                <c:pt idx="3">
                  <c:v>RDT 1187/38E</c:v>
                </c:pt>
                <c:pt idx="4">
                  <c:v>RDT 1187/39</c:v>
                </c:pt>
              </c:strCache>
            </c:strRef>
          </c:cat>
          <c:val>
            <c:numRef>
              <c:f>'Blow out &amp; HBU'!$F$16:$F$20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8</c:v>
                </c:pt>
                <c:pt idx="3">
                  <c:v>8</c:v>
                </c:pt>
                <c:pt idx="4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7776144"/>
        <c:axId val="527777232"/>
      </c:lineChart>
      <c:catAx>
        <c:axId val="52777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777232"/>
        <c:crosses val="autoZero"/>
        <c:auto val="1"/>
        <c:lblAlgn val="ctr"/>
        <c:lblOffset val="100"/>
        <c:noMultiLvlLbl val="0"/>
      </c:catAx>
      <c:valAx>
        <c:axId val="52777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77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247594050743664E-2"/>
          <c:y val="0.13467592592592595"/>
          <c:w val="0.89019685039370078"/>
          <c:h val="0.6520213619130942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'ODR results'!$E$5:$E$9</c:f>
              <c:strCache>
                <c:ptCount val="5"/>
                <c:pt idx="0">
                  <c:v>SM 1045 control</c:v>
                </c:pt>
                <c:pt idx="1">
                  <c:v>RDT 1187/38D</c:v>
                </c:pt>
                <c:pt idx="2">
                  <c:v>RDT 1187/38D2</c:v>
                </c:pt>
                <c:pt idx="3">
                  <c:v>RDT 1187/38E2</c:v>
                </c:pt>
                <c:pt idx="4">
                  <c:v>RDT 1187/40</c:v>
                </c:pt>
              </c:strCache>
            </c:strRef>
          </c:cat>
          <c:val>
            <c:numRef>
              <c:f>'ODR results'!$F$5:$F$9</c:f>
              <c:numCache>
                <c:formatCode>General</c:formatCode>
                <c:ptCount val="5"/>
                <c:pt idx="0">
                  <c:v>109.69</c:v>
                </c:pt>
                <c:pt idx="1">
                  <c:v>133.08000000000001</c:v>
                </c:pt>
                <c:pt idx="2">
                  <c:v>129.88999999999999</c:v>
                </c:pt>
                <c:pt idx="3">
                  <c:v>116.53</c:v>
                </c:pt>
                <c:pt idx="4">
                  <c:v>141.38999999999999</c:v>
                </c:pt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'ODR results'!$E$5:$E$9</c:f>
              <c:strCache>
                <c:ptCount val="5"/>
                <c:pt idx="0">
                  <c:v>SM 1045 control</c:v>
                </c:pt>
                <c:pt idx="1">
                  <c:v>RDT 1187/38D</c:v>
                </c:pt>
                <c:pt idx="2">
                  <c:v>RDT 1187/38D2</c:v>
                </c:pt>
                <c:pt idx="3">
                  <c:v>RDT 1187/38E2</c:v>
                </c:pt>
                <c:pt idx="4">
                  <c:v>RDT 1187/40</c:v>
                </c:pt>
              </c:strCache>
            </c:strRef>
          </c:cat>
          <c:val>
            <c:numRef>
              <c:f>'ODR results'!$G$5:$G$9</c:f>
              <c:numCache>
                <c:formatCode>General</c:formatCode>
                <c:ptCount val="5"/>
                <c:pt idx="0">
                  <c:v>20.85</c:v>
                </c:pt>
                <c:pt idx="1">
                  <c:v>22.45</c:v>
                </c:pt>
                <c:pt idx="2">
                  <c:v>23.08</c:v>
                </c:pt>
                <c:pt idx="3">
                  <c:v>22.43</c:v>
                </c:pt>
                <c:pt idx="4">
                  <c:v>21.94</c:v>
                </c:pt>
              </c:numCache>
            </c:numRef>
          </c:val>
        </c:ser>
        <c:ser>
          <c:idx val="2"/>
          <c:order val="2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'ODR results'!$E$5:$E$9</c:f>
              <c:strCache>
                <c:ptCount val="5"/>
                <c:pt idx="0">
                  <c:v>SM 1045 control</c:v>
                </c:pt>
                <c:pt idx="1">
                  <c:v>RDT 1187/38D</c:v>
                </c:pt>
                <c:pt idx="2">
                  <c:v>RDT 1187/38D2</c:v>
                </c:pt>
                <c:pt idx="3">
                  <c:v>RDT 1187/38E2</c:v>
                </c:pt>
                <c:pt idx="4">
                  <c:v>RDT 1187/40</c:v>
                </c:pt>
              </c:strCache>
            </c:strRef>
          </c:cat>
          <c:val>
            <c:numRef>
              <c:f>'ODR results'!$H$5:$H$9</c:f>
              <c:numCache>
                <c:formatCode>General</c:formatCode>
                <c:ptCount val="5"/>
                <c:pt idx="0">
                  <c:v>2.4500000000000002</c:v>
                </c:pt>
                <c:pt idx="1">
                  <c:v>3.06</c:v>
                </c:pt>
                <c:pt idx="2">
                  <c:v>2.34</c:v>
                </c:pt>
                <c:pt idx="3">
                  <c:v>2.4500000000000002</c:v>
                </c:pt>
                <c:pt idx="4">
                  <c:v>2.38</c:v>
                </c:pt>
              </c:numCache>
            </c:numRef>
          </c:val>
        </c:ser>
        <c:ser>
          <c:idx val="3"/>
          <c:order val="3"/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'ODR results'!$E$5:$E$9</c:f>
              <c:strCache>
                <c:ptCount val="5"/>
                <c:pt idx="0">
                  <c:v>SM 1045 control</c:v>
                </c:pt>
                <c:pt idx="1">
                  <c:v>RDT 1187/38D</c:v>
                </c:pt>
                <c:pt idx="2">
                  <c:v>RDT 1187/38D2</c:v>
                </c:pt>
                <c:pt idx="3">
                  <c:v>RDT 1187/38E2</c:v>
                </c:pt>
                <c:pt idx="4">
                  <c:v>RDT 1187/40</c:v>
                </c:pt>
              </c:strCache>
            </c:strRef>
          </c:cat>
          <c:val>
            <c:numRef>
              <c:f>'ODR results'!$I$5:$I$9</c:f>
              <c:numCache>
                <c:formatCode>General</c:formatCode>
                <c:ptCount val="5"/>
                <c:pt idx="0">
                  <c:v>5.48</c:v>
                </c:pt>
                <c:pt idx="1">
                  <c:v>6.41</c:v>
                </c:pt>
                <c:pt idx="2">
                  <c:v>6.48</c:v>
                </c:pt>
                <c:pt idx="3">
                  <c:v>6.04</c:v>
                </c:pt>
                <c:pt idx="4">
                  <c:v>6.37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75212928"/>
        <c:axId val="747128000"/>
      </c:barChart>
      <c:catAx>
        <c:axId val="57521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128000"/>
        <c:crosses val="autoZero"/>
        <c:auto val="1"/>
        <c:lblAlgn val="ctr"/>
        <c:lblOffset val="100"/>
        <c:noMultiLvlLbl val="0"/>
      </c:catAx>
      <c:valAx>
        <c:axId val="74712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1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Blow</a:t>
            </a:r>
            <a:r>
              <a:rPr lang="en-US" baseline="0"/>
              <a:t> out test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FB at lab mixer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'Blow out &amp; HBU'!$F$6:$F$10</c:f>
              <c:strCache>
                <c:ptCount val="5"/>
                <c:pt idx="0">
                  <c:v>SM 1045 control</c:v>
                </c:pt>
                <c:pt idx="1">
                  <c:v>RDT 1187/38D</c:v>
                </c:pt>
                <c:pt idx="2">
                  <c:v>RDT 1187/38D2</c:v>
                </c:pt>
                <c:pt idx="3">
                  <c:v>RDT 1187/38E2</c:v>
                </c:pt>
                <c:pt idx="4">
                  <c:v>RDT 1187/40</c:v>
                </c:pt>
              </c:strCache>
            </c:strRef>
          </c:cat>
          <c:val>
            <c:numRef>
              <c:f>'Blow out &amp; HBU'!$G$6:$G$10</c:f>
              <c:numCache>
                <c:formatCode>General</c:formatCode>
                <c:ptCount val="5"/>
                <c:pt idx="0">
                  <c:v>36.1</c:v>
                </c:pt>
                <c:pt idx="1">
                  <c:v>51.6</c:v>
                </c:pt>
                <c:pt idx="2">
                  <c:v>67.7</c:v>
                </c:pt>
                <c:pt idx="3">
                  <c:v>48.2</c:v>
                </c:pt>
                <c:pt idx="4">
                  <c:v>61.5</c:v>
                </c:pt>
              </c:numCache>
            </c:numRef>
          </c:val>
          <c:smooth val="0"/>
        </c:ser>
        <c:ser>
          <c:idx val="1"/>
          <c:order val="1"/>
          <c:tx>
            <c:v>FB at CMP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'Blow out &amp; HBU'!$L$6:$L$10</c:f>
              <c:numCache>
                <c:formatCode>General</c:formatCode>
                <c:ptCount val="5"/>
                <c:pt idx="0">
                  <c:v>48.9</c:v>
                </c:pt>
                <c:pt idx="1">
                  <c:v>62.8</c:v>
                </c:pt>
                <c:pt idx="2">
                  <c:v>60.9</c:v>
                </c:pt>
                <c:pt idx="3">
                  <c:v>60.9</c:v>
                </c:pt>
                <c:pt idx="4">
                  <c:v>60.1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708512"/>
        <c:axId val="448710688"/>
      </c:lineChart>
      <c:catAx>
        <c:axId val="44870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710688"/>
        <c:crosses val="autoZero"/>
        <c:auto val="1"/>
        <c:lblAlgn val="ctr"/>
        <c:lblOffset val="100"/>
        <c:noMultiLvlLbl val="0"/>
      </c:catAx>
      <c:valAx>
        <c:axId val="44871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70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HBU</a:t>
            </a:r>
            <a:r>
              <a:rPr lang="en-US" baseline="0"/>
              <a:t> test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FB at lab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'Blow out &amp; HBU'!$F$14:$F$18</c:f>
              <c:strCache>
                <c:ptCount val="5"/>
                <c:pt idx="0">
                  <c:v>SM 1045 control</c:v>
                </c:pt>
                <c:pt idx="1">
                  <c:v>RDT 1187/38D</c:v>
                </c:pt>
                <c:pt idx="2">
                  <c:v>RDT 1187/38D2</c:v>
                </c:pt>
                <c:pt idx="3">
                  <c:v>RDT 1187/38E2</c:v>
                </c:pt>
                <c:pt idx="4">
                  <c:v>RDT 1187/40</c:v>
                </c:pt>
              </c:strCache>
            </c:strRef>
          </c:cat>
          <c:val>
            <c:numRef>
              <c:f>'Blow out &amp; HBU'!$G$14:$G$18</c:f>
              <c:numCache>
                <c:formatCode>General</c:formatCode>
                <c:ptCount val="5"/>
                <c:pt idx="0">
                  <c:v>12</c:v>
                </c:pt>
                <c:pt idx="1">
                  <c:v>10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</c:numCache>
            </c:numRef>
          </c:val>
          <c:smooth val="0"/>
        </c:ser>
        <c:ser>
          <c:idx val="1"/>
          <c:order val="1"/>
          <c:tx>
            <c:v>FB at CMP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'Blow out &amp; HBU'!$L$14:$L$18</c:f>
              <c:numCache>
                <c:formatCode>General</c:formatCode>
                <c:ptCount val="5"/>
                <c:pt idx="0">
                  <c:v>11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7441296"/>
        <c:axId val="577436944"/>
      </c:lineChart>
      <c:catAx>
        <c:axId val="57744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436944"/>
        <c:crosses val="autoZero"/>
        <c:auto val="1"/>
        <c:lblAlgn val="ctr"/>
        <c:lblOffset val="100"/>
        <c:noMultiLvlLbl val="0"/>
      </c:catAx>
      <c:valAx>
        <c:axId val="577436944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44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SM 1045 control</c:v>
          </c:tx>
          <c:spPr>
            <a:ln w="25400"/>
          </c:spPr>
          <c:marker>
            <c:symbol val="circle"/>
            <c:size val="5"/>
          </c:marker>
          <c:xVal>
            <c:numRef>
              <c:f>'tyre testing'!$F$20:$F$31</c:f>
              <c:numCache>
                <c:formatCode>General</c:formatCode>
                <c:ptCount val="12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34</c:v>
                </c:pt>
              </c:numCache>
            </c:numRef>
          </c:xVal>
          <c:yVal>
            <c:numRef>
              <c:f>'tyre testing'!$G$20:$G$31</c:f>
              <c:numCache>
                <c:formatCode>General</c:formatCode>
                <c:ptCount val="12"/>
                <c:pt idx="0">
                  <c:v>116</c:v>
                </c:pt>
                <c:pt idx="1">
                  <c:v>135</c:v>
                </c:pt>
                <c:pt idx="2">
                  <c:v>141</c:v>
                </c:pt>
                <c:pt idx="3">
                  <c:v>146</c:v>
                </c:pt>
                <c:pt idx="4">
                  <c:v>150</c:v>
                </c:pt>
                <c:pt idx="5">
                  <c:v>156</c:v>
                </c:pt>
                <c:pt idx="6">
                  <c:v>163</c:v>
                </c:pt>
                <c:pt idx="7">
                  <c:v>165</c:v>
                </c:pt>
                <c:pt idx="8">
                  <c:v>178</c:v>
                </c:pt>
                <c:pt idx="9">
                  <c:v>181</c:v>
                </c:pt>
                <c:pt idx="10">
                  <c:v>190</c:v>
                </c:pt>
                <c:pt idx="11">
                  <c:v>198</c:v>
                </c:pt>
              </c:numCache>
            </c:numRef>
          </c:yVal>
          <c:smooth val="1"/>
        </c:ser>
        <c:ser>
          <c:idx val="1"/>
          <c:order val="1"/>
          <c:tx>
            <c:v>RDT 1187/38D</c:v>
          </c:tx>
          <c:spPr>
            <a:ln>
              <a:solidFill>
                <a:srgbClr val="0070C0"/>
              </a:solidFill>
            </a:ln>
          </c:spPr>
          <c:marker>
            <c:symbol val="circle"/>
            <c:size val="5"/>
            <c:spPr>
              <a:ln>
                <a:solidFill>
                  <a:srgbClr val="0070C0"/>
                </a:solidFill>
              </a:ln>
            </c:spPr>
          </c:marker>
          <c:xVal>
            <c:numRef>
              <c:f>'tyre testing'!$J$20:$J$33</c:f>
              <c:numCache>
                <c:formatCode>General</c:formatCode>
                <c:ptCount val="14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</c:numCache>
            </c:numRef>
          </c:xVal>
          <c:yVal>
            <c:numRef>
              <c:f>'tyre testing'!$K$20:$K$33</c:f>
              <c:numCache>
                <c:formatCode>General</c:formatCode>
                <c:ptCount val="14"/>
                <c:pt idx="0">
                  <c:v>110</c:v>
                </c:pt>
                <c:pt idx="1">
                  <c:v>126</c:v>
                </c:pt>
                <c:pt idx="2">
                  <c:v>132</c:v>
                </c:pt>
                <c:pt idx="3">
                  <c:v>132</c:v>
                </c:pt>
                <c:pt idx="4">
                  <c:v>134</c:v>
                </c:pt>
                <c:pt idx="5">
                  <c:v>138</c:v>
                </c:pt>
                <c:pt idx="6">
                  <c:v>140</c:v>
                </c:pt>
                <c:pt idx="7">
                  <c:v>144</c:v>
                </c:pt>
                <c:pt idx="8">
                  <c:v>148</c:v>
                </c:pt>
                <c:pt idx="9">
                  <c:v>155</c:v>
                </c:pt>
                <c:pt idx="10">
                  <c:v>161</c:v>
                </c:pt>
                <c:pt idx="11">
                  <c:v>165</c:v>
                </c:pt>
                <c:pt idx="12">
                  <c:v>167</c:v>
                </c:pt>
                <c:pt idx="13">
                  <c:v>198</c:v>
                </c:pt>
              </c:numCache>
            </c:numRef>
          </c:yVal>
          <c:smooth val="1"/>
        </c:ser>
        <c:ser>
          <c:idx val="2"/>
          <c:order val="2"/>
          <c:tx>
            <c:v>RDT 1187/38D2</c:v>
          </c:tx>
          <c:spPr>
            <a:ln w="25400">
              <a:solidFill>
                <a:srgbClr val="00B0F0"/>
              </a:solidFill>
            </a:ln>
          </c:spPr>
          <c:marker>
            <c:symbol val="circle"/>
            <c:size val="5"/>
            <c:spPr>
              <a:ln>
                <a:solidFill>
                  <a:srgbClr val="00B0F0"/>
                </a:solidFill>
              </a:ln>
            </c:spPr>
          </c:marker>
          <c:xVal>
            <c:numRef>
              <c:f>'tyre testing'!$N$20:$N$36</c:f>
              <c:numCache>
                <c:formatCode>General</c:formatCode>
                <c:ptCount val="17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49.1</c:v>
                </c:pt>
              </c:numCache>
            </c:numRef>
          </c:xVal>
          <c:yVal>
            <c:numRef>
              <c:f>'tyre testing'!$O$20:$O$36</c:f>
              <c:numCache>
                <c:formatCode>General</c:formatCode>
                <c:ptCount val="17"/>
                <c:pt idx="0">
                  <c:v>116</c:v>
                </c:pt>
                <c:pt idx="1">
                  <c:v>125</c:v>
                </c:pt>
                <c:pt idx="2">
                  <c:v>131</c:v>
                </c:pt>
                <c:pt idx="3">
                  <c:v>133</c:v>
                </c:pt>
                <c:pt idx="4">
                  <c:v>138</c:v>
                </c:pt>
                <c:pt idx="5">
                  <c:v>140</c:v>
                </c:pt>
                <c:pt idx="6">
                  <c:v>141</c:v>
                </c:pt>
                <c:pt idx="7">
                  <c:v>143</c:v>
                </c:pt>
                <c:pt idx="8">
                  <c:v>148</c:v>
                </c:pt>
                <c:pt idx="9">
                  <c:v>150</c:v>
                </c:pt>
                <c:pt idx="10">
                  <c:v>153</c:v>
                </c:pt>
                <c:pt idx="11">
                  <c:v>155</c:v>
                </c:pt>
                <c:pt idx="12">
                  <c:v>160</c:v>
                </c:pt>
                <c:pt idx="13">
                  <c:v>168</c:v>
                </c:pt>
                <c:pt idx="14">
                  <c:v>173</c:v>
                </c:pt>
                <c:pt idx="15">
                  <c:v>179</c:v>
                </c:pt>
                <c:pt idx="16">
                  <c:v>183</c:v>
                </c:pt>
              </c:numCache>
            </c:numRef>
          </c:yVal>
          <c:smooth val="1"/>
        </c:ser>
        <c:ser>
          <c:idx val="3"/>
          <c:order val="3"/>
          <c:tx>
            <c:v>RDT 1187/38E2</c:v>
          </c:tx>
          <c:spPr>
            <a:ln>
              <a:solidFill>
                <a:srgbClr val="00B050"/>
              </a:solidFill>
            </a:ln>
          </c:spPr>
          <c:marker>
            <c:symbol val="circle"/>
            <c:size val="5"/>
            <c:spPr>
              <a:ln>
                <a:solidFill>
                  <a:srgbClr val="00B050"/>
                </a:solidFill>
              </a:ln>
            </c:spPr>
          </c:marker>
          <c:xVal>
            <c:numRef>
              <c:f>'tyre testing'!$R$20:$R$33</c:f>
              <c:numCache>
                <c:formatCode>General</c:formatCode>
                <c:ptCount val="14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41.2</c:v>
                </c:pt>
              </c:numCache>
            </c:numRef>
          </c:xVal>
          <c:yVal>
            <c:numRef>
              <c:f>'tyre testing'!$S$20:$S$33</c:f>
              <c:numCache>
                <c:formatCode>General</c:formatCode>
                <c:ptCount val="14"/>
                <c:pt idx="0">
                  <c:v>115</c:v>
                </c:pt>
                <c:pt idx="1">
                  <c:v>128</c:v>
                </c:pt>
                <c:pt idx="2">
                  <c:v>132</c:v>
                </c:pt>
                <c:pt idx="3">
                  <c:v>135</c:v>
                </c:pt>
                <c:pt idx="4">
                  <c:v>141</c:v>
                </c:pt>
                <c:pt idx="5">
                  <c:v>147</c:v>
                </c:pt>
                <c:pt idx="6">
                  <c:v>150</c:v>
                </c:pt>
                <c:pt idx="7">
                  <c:v>152</c:v>
                </c:pt>
                <c:pt idx="8">
                  <c:v>154</c:v>
                </c:pt>
                <c:pt idx="9">
                  <c:v>155</c:v>
                </c:pt>
                <c:pt idx="10">
                  <c:v>157</c:v>
                </c:pt>
                <c:pt idx="11">
                  <c:v>161</c:v>
                </c:pt>
                <c:pt idx="12">
                  <c:v>170</c:v>
                </c:pt>
                <c:pt idx="13">
                  <c:v>180</c:v>
                </c:pt>
              </c:numCache>
            </c:numRef>
          </c:yVal>
          <c:smooth val="1"/>
        </c:ser>
        <c:ser>
          <c:idx val="4"/>
          <c:order val="4"/>
          <c:tx>
            <c:v>RDT 1187/40</c:v>
          </c:tx>
          <c:spPr>
            <a:ln>
              <a:solidFill>
                <a:srgbClr val="FF0000"/>
              </a:solidFill>
            </a:ln>
          </c:spPr>
          <c:marker>
            <c:symbol val="circle"/>
            <c:size val="5"/>
            <c:spPr>
              <a:ln>
                <a:solidFill>
                  <a:srgbClr val="FF0000"/>
                </a:solidFill>
              </a:ln>
            </c:spPr>
          </c:marker>
          <c:xVal>
            <c:numRef>
              <c:f>'tyre testing'!$V$20:$V$32</c:f>
              <c:numCache>
                <c:formatCode>General</c:formatCode>
                <c:ptCount val="13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</c:numCache>
            </c:numRef>
          </c:xVal>
          <c:yVal>
            <c:numRef>
              <c:f>'tyre testing'!$W$20:$W$32</c:f>
              <c:numCache>
                <c:formatCode>General</c:formatCode>
                <c:ptCount val="13"/>
                <c:pt idx="0">
                  <c:v>123</c:v>
                </c:pt>
                <c:pt idx="1">
                  <c:v>134</c:v>
                </c:pt>
                <c:pt idx="2">
                  <c:v>139</c:v>
                </c:pt>
                <c:pt idx="3">
                  <c:v>140</c:v>
                </c:pt>
                <c:pt idx="4">
                  <c:v>145</c:v>
                </c:pt>
                <c:pt idx="5">
                  <c:v>151</c:v>
                </c:pt>
                <c:pt idx="6">
                  <c:v>153</c:v>
                </c:pt>
                <c:pt idx="7">
                  <c:v>156</c:v>
                </c:pt>
                <c:pt idx="8">
                  <c:v>158</c:v>
                </c:pt>
                <c:pt idx="9">
                  <c:v>165</c:v>
                </c:pt>
                <c:pt idx="10">
                  <c:v>171</c:v>
                </c:pt>
                <c:pt idx="11">
                  <c:v>173</c:v>
                </c:pt>
                <c:pt idx="12">
                  <c:v>186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5206688"/>
        <c:axId val="755208320"/>
      </c:scatterChart>
      <c:valAx>
        <c:axId val="755206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Run</a:t>
                </a:r>
                <a:r>
                  <a:rPr lang="en-US" sz="1400" baseline="0">
                    <a:solidFill>
                      <a:schemeClr val="accent5">
                        <a:lumMod val="50000"/>
                      </a:schemeClr>
                    </a:solidFill>
                  </a:rPr>
                  <a:t> Hours</a:t>
                </a:r>
                <a:endParaRPr lang="en-US" sz="1400">
                  <a:solidFill>
                    <a:schemeClr val="accent5">
                      <a:lumMod val="50000"/>
                    </a:schemeClr>
                  </a:solidFill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5208320"/>
        <c:crosses val="autoZero"/>
        <c:crossBetween val="midCat"/>
        <c:majorUnit val="3"/>
      </c:valAx>
      <c:valAx>
        <c:axId val="755208320"/>
        <c:scaling>
          <c:orientation val="minMax"/>
          <c:min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>
                    <a:solidFill>
                      <a:schemeClr val="accent5">
                        <a:lumMod val="50000"/>
                      </a:schemeClr>
                    </a:solidFill>
                  </a:rPr>
                  <a:t>Temperature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520668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6458365253667869E-2"/>
          <c:y val="5.140054032898593E-2"/>
          <c:w val="0.65633373452922061"/>
          <c:h val="0.8326195683872849"/>
        </c:manualLayout>
      </c:layout>
      <c:lineChart>
        <c:grouping val="standard"/>
        <c:varyColors val="0"/>
        <c:ser>
          <c:idx val="1"/>
          <c:order val="1"/>
          <c:tx>
            <c:v>elongation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Summery!$B$33:$I$33</c:f>
              <c:strCache>
                <c:ptCount val="8"/>
                <c:pt idx="0">
                  <c:v>control</c:v>
                </c:pt>
                <c:pt idx="1">
                  <c:v>SA 0.5</c:v>
                </c:pt>
                <c:pt idx="2">
                  <c:v>SA 1.0</c:v>
                </c:pt>
                <c:pt idx="3">
                  <c:v>SA 1.5</c:v>
                </c:pt>
                <c:pt idx="4">
                  <c:v>SA 2.0</c:v>
                </c:pt>
                <c:pt idx="5">
                  <c:v>SA 2.5</c:v>
                </c:pt>
                <c:pt idx="6">
                  <c:v>SA 3.0</c:v>
                </c:pt>
                <c:pt idx="7">
                  <c:v>SA 3.5</c:v>
                </c:pt>
              </c:strCache>
            </c:strRef>
          </c:cat>
          <c:val>
            <c:numRef>
              <c:f>Summery!$B$35:$I$35</c:f>
              <c:numCache>
                <c:formatCode>General</c:formatCode>
                <c:ptCount val="8"/>
                <c:pt idx="0">
                  <c:v>487.5</c:v>
                </c:pt>
                <c:pt idx="1">
                  <c:v>432.5</c:v>
                </c:pt>
                <c:pt idx="2">
                  <c:v>420.25</c:v>
                </c:pt>
                <c:pt idx="3">
                  <c:v>391.25</c:v>
                </c:pt>
                <c:pt idx="4">
                  <c:v>406.25</c:v>
                </c:pt>
                <c:pt idx="5">
                  <c:v>403.75</c:v>
                </c:pt>
                <c:pt idx="6">
                  <c:v>402.5</c:v>
                </c:pt>
                <c:pt idx="7">
                  <c:v>397.5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9556480"/>
        <c:axId val="409563008"/>
      </c:lineChart>
      <c:lineChart>
        <c:grouping val="standard"/>
        <c:varyColors val="0"/>
        <c:ser>
          <c:idx val="0"/>
          <c:order val="0"/>
          <c:tx>
            <c:v>modulus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Summery!$B$33:$I$33</c:f>
              <c:strCache>
                <c:ptCount val="8"/>
                <c:pt idx="0">
                  <c:v>control</c:v>
                </c:pt>
                <c:pt idx="1">
                  <c:v>SA 0.5</c:v>
                </c:pt>
                <c:pt idx="2">
                  <c:v>SA 1.0</c:v>
                </c:pt>
                <c:pt idx="3">
                  <c:v>SA 1.5</c:v>
                </c:pt>
                <c:pt idx="4">
                  <c:v>SA 2.0</c:v>
                </c:pt>
                <c:pt idx="5">
                  <c:v>SA 2.5</c:v>
                </c:pt>
                <c:pt idx="6">
                  <c:v>SA 3.0</c:v>
                </c:pt>
                <c:pt idx="7">
                  <c:v>SA 3.5</c:v>
                </c:pt>
              </c:strCache>
            </c:strRef>
          </c:cat>
          <c:val>
            <c:numRef>
              <c:f>Summery!$B$34:$I$34</c:f>
              <c:numCache>
                <c:formatCode>General</c:formatCode>
                <c:ptCount val="8"/>
                <c:pt idx="0">
                  <c:v>91.06</c:v>
                </c:pt>
                <c:pt idx="1">
                  <c:v>99.8</c:v>
                </c:pt>
                <c:pt idx="2">
                  <c:v>96.658000000000001</c:v>
                </c:pt>
                <c:pt idx="3">
                  <c:v>97.216999999999999</c:v>
                </c:pt>
                <c:pt idx="4">
                  <c:v>100.251</c:v>
                </c:pt>
                <c:pt idx="5">
                  <c:v>102.251</c:v>
                </c:pt>
                <c:pt idx="6">
                  <c:v>87.4</c:v>
                </c:pt>
                <c:pt idx="7">
                  <c:v>91.74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9560288"/>
        <c:axId val="409548864"/>
      </c:lineChart>
      <c:catAx>
        <c:axId val="4095564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63008"/>
        <c:crosses val="autoZero"/>
        <c:auto val="1"/>
        <c:lblAlgn val="ctr"/>
        <c:lblOffset val="100"/>
        <c:noMultiLvlLbl val="0"/>
      </c:catAx>
      <c:valAx>
        <c:axId val="40956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56480"/>
        <c:crosses val="autoZero"/>
        <c:crossBetween val="between"/>
      </c:valAx>
      <c:valAx>
        <c:axId val="409548864"/>
        <c:scaling>
          <c:orientation val="minMax"/>
          <c:min val="0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60288"/>
        <c:crosses val="max"/>
        <c:crossBetween val="between"/>
      </c:valAx>
      <c:catAx>
        <c:axId val="409560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95488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707874015748034"/>
          <c:y val="0.41673108727885272"/>
          <c:w val="0.21906552510105201"/>
          <c:h val="5.49294117982057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Hardness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610107560084402E-2"/>
          <c:y val="0.14579642884907987"/>
          <c:w val="0.7194221604652361"/>
          <c:h val="0.74378304050377053"/>
        </c:manualLayout>
      </c:layout>
      <c:lineChart>
        <c:grouping val="standard"/>
        <c:varyColors val="0"/>
        <c:ser>
          <c:idx val="0"/>
          <c:order val="0"/>
          <c:tx>
            <c:v>Hardness</c:v>
          </c:tx>
          <c:spPr>
            <a:ln w="3492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Summery!$K$33:$R$33</c:f>
              <c:strCache>
                <c:ptCount val="8"/>
                <c:pt idx="0">
                  <c:v>control</c:v>
                </c:pt>
                <c:pt idx="1">
                  <c:v>SA 0.5</c:v>
                </c:pt>
                <c:pt idx="2">
                  <c:v>SA 1.0</c:v>
                </c:pt>
                <c:pt idx="3">
                  <c:v>SA 1.5</c:v>
                </c:pt>
                <c:pt idx="4">
                  <c:v>SA 2.0</c:v>
                </c:pt>
                <c:pt idx="5">
                  <c:v>SA 2.5</c:v>
                </c:pt>
                <c:pt idx="6">
                  <c:v>SA 3.0</c:v>
                </c:pt>
                <c:pt idx="7">
                  <c:v>SA 3.5</c:v>
                </c:pt>
              </c:strCache>
            </c:strRef>
          </c:cat>
          <c:val>
            <c:numRef>
              <c:f>Summery!$K$34:$R$34</c:f>
              <c:numCache>
                <c:formatCode>General</c:formatCode>
                <c:ptCount val="8"/>
                <c:pt idx="0">
                  <c:v>67</c:v>
                </c:pt>
                <c:pt idx="1">
                  <c:v>67</c:v>
                </c:pt>
                <c:pt idx="2">
                  <c:v>68</c:v>
                </c:pt>
                <c:pt idx="3">
                  <c:v>68</c:v>
                </c:pt>
                <c:pt idx="4">
                  <c:v>69</c:v>
                </c:pt>
                <c:pt idx="5">
                  <c:v>69</c:v>
                </c:pt>
                <c:pt idx="6">
                  <c:v>68</c:v>
                </c:pt>
                <c:pt idx="7">
                  <c:v>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9549408"/>
        <c:axId val="409560832"/>
      </c:lineChart>
      <c:catAx>
        <c:axId val="4095494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60832"/>
        <c:crosses val="autoZero"/>
        <c:auto val="1"/>
        <c:lblAlgn val="ctr"/>
        <c:lblOffset val="100"/>
        <c:noMultiLvlLbl val="0"/>
      </c:catAx>
      <c:valAx>
        <c:axId val="40956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49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Rebound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967629046369206E-2"/>
          <c:y val="0.15997703412073491"/>
          <c:w val="0.90414348206474193"/>
          <c:h val="0.71726013414989798"/>
        </c:manualLayout>
      </c:layout>
      <c:lineChart>
        <c:grouping val="stacked"/>
        <c:varyColors val="0"/>
        <c:ser>
          <c:idx val="0"/>
          <c:order val="0"/>
          <c:tx>
            <c:v>Rebound</c:v>
          </c:tx>
          <c:spPr>
            <a:ln w="34925" cap="rnd">
              <a:solidFill>
                <a:srgbClr val="00B0F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Summery!$B$75:$I$75</c:f>
              <c:strCache>
                <c:ptCount val="8"/>
                <c:pt idx="0">
                  <c:v>control</c:v>
                </c:pt>
                <c:pt idx="1">
                  <c:v>SA 0.5</c:v>
                </c:pt>
                <c:pt idx="2">
                  <c:v>SA 1.0</c:v>
                </c:pt>
                <c:pt idx="3">
                  <c:v>SA 1.5</c:v>
                </c:pt>
                <c:pt idx="4">
                  <c:v>SA 2.0</c:v>
                </c:pt>
                <c:pt idx="5">
                  <c:v>SA 2.5</c:v>
                </c:pt>
                <c:pt idx="6">
                  <c:v>SA 3.0</c:v>
                </c:pt>
                <c:pt idx="7">
                  <c:v>SA 3.5</c:v>
                </c:pt>
              </c:strCache>
            </c:strRef>
          </c:cat>
          <c:val>
            <c:numRef>
              <c:f>Summery!$B$76:$I$76</c:f>
              <c:numCache>
                <c:formatCode>General</c:formatCode>
                <c:ptCount val="8"/>
                <c:pt idx="0">
                  <c:v>67</c:v>
                </c:pt>
                <c:pt idx="1">
                  <c:v>70</c:v>
                </c:pt>
                <c:pt idx="2">
                  <c:v>69</c:v>
                </c:pt>
                <c:pt idx="3">
                  <c:v>69</c:v>
                </c:pt>
                <c:pt idx="4">
                  <c:v>67</c:v>
                </c:pt>
                <c:pt idx="5">
                  <c:v>66</c:v>
                </c:pt>
                <c:pt idx="6">
                  <c:v>66</c:v>
                </c:pt>
                <c:pt idx="7">
                  <c:v>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9561920"/>
        <c:axId val="409552128"/>
      </c:lineChart>
      <c:catAx>
        <c:axId val="409561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52128"/>
        <c:crosses val="autoZero"/>
        <c:auto val="1"/>
        <c:lblAlgn val="ctr"/>
        <c:lblOffset val="100"/>
        <c:noMultiLvlLbl val="0"/>
      </c:catAx>
      <c:valAx>
        <c:axId val="40955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6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8179047611397707E-2"/>
          <c:y val="6.065981335666374E-2"/>
          <c:w val="0.81182222418569849"/>
          <c:h val="0.83261956838728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'ODR Results'!$D$3</c:f>
              <c:strCache>
                <c:ptCount val="1"/>
                <c:pt idx="0">
                  <c:v>MH</c:v>
                </c:pt>
              </c:strCache>
            </c:strRef>
          </c:tx>
          <c:invertIfNegative val="0"/>
          <c:cat>
            <c:strRef>
              <c:f>'ODR Results'!$C$4:$C$10</c:f>
              <c:strCache>
                <c:ptCount val="7"/>
                <c:pt idx="0">
                  <c:v>control</c:v>
                </c:pt>
                <c:pt idx="1">
                  <c:v>SA 0.5</c:v>
                </c:pt>
                <c:pt idx="2">
                  <c:v>SA 1.0</c:v>
                </c:pt>
                <c:pt idx="3">
                  <c:v>SA 1.5</c:v>
                </c:pt>
                <c:pt idx="4">
                  <c:v>SA 2.0</c:v>
                </c:pt>
                <c:pt idx="5">
                  <c:v>SA 2.5</c:v>
                </c:pt>
                <c:pt idx="6">
                  <c:v>SA 3.5</c:v>
                </c:pt>
              </c:strCache>
            </c:strRef>
          </c:cat>
          <c:val>
            <c:numRef>
              <c:f>'ODR Results'!$D$4:$D$10</c:f>
              <c:numCache>
                <c:formatCode>General</c:formatCode>
                <c:ptCount val="7"/>
                <c:pt idx="0">
                  <c:v>100.54</c:v>
                </c:pt>
                <c:pt idx="1">
                  <c:v>113.98</c:v>
                </c:pt>
                <c:pt idx="2">
                  <c:v>122.85</c:v>
                </c:pt>
                <c:pt idx="3">
                  <c:v>117.78</c:v>
                </c:pt>
                <c:pt idx="4">
                  <c:v>113.65</c:v>
                </c:pt>
                <c:pt idx="5">
                  <c:v>107.86</c:v>
                </c:pt>
                <c:pt idx="6">
                  <c:v>100.08</c:v>
                </c:pt>
              </c:numCache>
            </c:numRef>
          </c:val>
        </c:ser>
        <c:ser>
          <c:idx val="1"/>
          <c:order val="1"/>
          <c:tx>
            <c:strRef>
              <c:f>'ODR Results'!$E$3</c:f>
              <c:strCache>
                <c:ptCount val="1"/>
                <c:pt idx="0">
                  <c:v>ML</c:v>
                </c:pt>
              </c:strCache>
            </c:strRef>
          </c:tx>
          <c:invertIfNegative val="0"/>
          <c:cat>
            <c:strRef>
              <c:f>'ODR Results'!$C$4:$C$10</c:f>
              <c:strCache>
                <c:ptCount val="7"/>
                <c:pt idx="0">
                  <c:v>control</c:v>
                </c:pt>
                <c:pt idx="1">
                  <c:v>SA 0.5</c:v>
                </c:pt>
                <c:pt idx="2">
                  <c:v>SA 1.0</c:v>
                </c:pt>
                <c:pt idx="3">
                  <c:v>SA 1.5</c:v>
                </c:pt>
                <c:pt idx="4">
                  <c:v>SA 2.0</c:v>
                </c:pt>
                <c:pt idx="5">
                  <c:v>SA 2.5</c:v>
                </c:pt>
                <c:pt idx="6">
                  <c:v>SA 3.5</c:v>
                </c:pt>
              </c:strCache>
            </c:strRef>
          </c:cat>
          <c:val>
            <c:numRef>
              <c:f>'ODR Results'!$E$4:$E$10</c:f>
              <c:numCache>
                <c:formatCode>General</c:formatCode>
                <c:ptCount val="7"/>
                <c:pt idx="0">
                  <c:v>12.94</c:v>
                </c:pt>
                <c:pt idx="1">
                  <c:v>16.22</c:v>
                </c:pt>
                <c:pt idx="2">
                  <c:v>15.04</c:v>
                </c:pt>
                <c:pt idx="3">
                  <c:v>15.6</c:v>
                </c:pt>
                <c:pt idx="4">
                  <c:v>13.47</c:v>
                </c:pt>
                <c:pt idx="5">
                  <c:v>13.66</c:v>
                </c:pt>
                <c:pt idx="6">
                  <c:v>11.59</c:v>
                </c:pt>
              </c:numCache>
            </c:numRef>
          </c:val>
        </c:ser>
        <c:ser>
          <c:idx val="2"/>
          <c:order val="2"/>
          <c:tx>
            <c:strRef>
              <c:f>'ODR Results'!$F$3</c:f>
              <c:strCache>
                <c:ptCount val="1"/>
                <c:pt idx="0">
                  <c:v>TS2</c:v>
                </c:pt>
              </c:strCache>
            </c:strRef>
          </c:tx>
          <c:invertIfNegative val="0"/>
          <c:cat>
            <c:strRef>
              <c:f>'ODR Results'!$C$4:$C$10</c:f>
              <c:strCache>
                <c:ptCount val="7"/>
                <c:pt idx="0">
                  <c:v>control</c:v>
                </c:pt>
                <c:pt idx="1">
                  <c:v>SA 0.5</c:v>
                </c:pt>
                <c:pt idx="2">
                  <c:v>SA 1.0</c:v>
                </c:pt>
                <c:pt idx="3">
                  <c:v>SA 1.5</c:v>
                </c:pt>
                <c:pt idx="4">
                  <c:v>SA 2.0</c:v>
                </c:pt>
                <c:pt idx="5">
                  <c:v>SA 2.5</c:v>
                </c:pt>
                <c:pt idx="6">
                  <c:v>SA 3.5</c:v>
                </c:pt>
              </c:strCache>
            </c:strRef>
          </c:cat>
          <c:val>
            <c:numRef>
              <c:f>'ODR Results'!$F$4:$F$10</c:f>
              <c:numCache>
                <c:formatCode>General</c:formatCode>
                <c:ptCount val="7"/>
                <c:pt idx="0">
                  <c:v>6.2</c:v>
                </c:pt>
                <c:pt idx="1">
                  <c:v>7.13</c:v>
                </c:pt>
                <c:pt idx="2">
                  <c:v>7.02</c:v>
                </c:pt>
                <c:pt idx="3">
                  <c:v>6.27</c:v>
                </c:pt>
                <c:pt idx="4">
                  <c:v>6.23</c:v>
                </c:pt>
                <c:pt idx="5">
                  <c:v>6.35</c:v>
                </c:pt>
                <c:pt idx="6">
                  <c:v>6.14</c:v>
                </c:pt>
              </c:numCache>
            </c:numRef>
          </c:val>
        </c:ser>
        <c:ser>
          <c:idx val="3"/>
          <c:order val="3"/>
          <c:tx>
            <c:strRef>
              <c:f>'ODR Results'!$G$3</c:f>
              <c:strCache>
                <c:ptCount val="1"/>
                <c:pt idx="0">
                  <c:v>T90</c:v>
                </c:pt>
              </c:strCache>
            </c:strRef>
          </c:tx>
          <c:invertIfNegative val="0"/>
          <c:cat>
            <c:strRef>
              <c:f>'ODR Results'!$C$4:$C$10</c:f>
              <c:strCache>
                <c:ptCount val="7"/>
                <c:pt idx="0">
                  <c:v>control</c:v>
                </c:pt>
                <c:pt idx="1">
                  <c:v>SA 0.5</c:v>
                </c:pt>
                <c:pt idx="2">
                  <c:v>SA 1.0</c:v>
                </c:pt>
                <c:pt idx="3">
                  <c:v>SA 1.5</c:v>
                </c:pt>
                <c:pt idx="4">
                  <c:v>SA 2.0</c:v>
                </c:pt>
                <c:pt idx="5">
                  <c:v>SA 2.5</c:v>
                </c:pt>
                <c:pt idx="6">
                  <c:v>SA 3.5</c:v>
                </c:pt>
              </c:strCache>
            </c:strRef>
          </c:cat>
          <c:val>
            <c:numRef>
              <c:f>'ODR Results'!$G$4:$G$10</c:f>
              <c:numCache>
                <c:formatCode>General</c:formatCode>
                <c:ptCount val="7"/>
                <c:pt idx="0">
                  <c:v>13.24</c:v>
                </c:pt>
                <c:pt idx="1">
                  <c:v>14.39</c:v>
                </c:pt>
                <c:pt idx="2">
                  <c:v>12.46</c:v>
                </c:pt>
                <c:pt idx="3">
                  <c:v>12.06</c:v>
                </c:pt>
                <c:pt idx="4">
                  <c:v>13.16</c:v>
                </c:pt>
                <c:pt idx="5">
                  <c:v>12.35</c:v>
                </c:pt>
                <c:pt idx="6">
                  <c:v>12.07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9554304"/>
        <c:axId val="409558112"/>
      </c:barChart>
      <c:catAx>
        <c:axId val="409554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09558112"/>
        <c:crosses val="autoZero"/>
        <c:auto val="1"/>
        <c:lblAlgn val="ctr"/>
        <c:lblOffset val="100"/>
        <c:noMultiLvlLbl val="0"/>
      </c:catAx>
      <c:valAx>
        <c:axId val="409558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09554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Blow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578593694924"/>
          <c:y val="0.14850718184893644"/>
          <c:w val="0.80143417579355514"/>
          <c:h val="0.73551290463692043"/>
        </c:manualLayout>
      </c:layout>
      <c:lineChart>
        <c:grouping val="standard"/>
        <c:varyColors val="0"/>
        <c:ser>
          <c:idx val="0"/>
          <c:order val="0"/>
          <c:tx>
            <c:v>Blow time</c:v>
          </c:tx>
          <c:spPr>
            <a:ln w="34925" cap="rnd">
              <a:solidFill>
                <a:srgbClr val="00B0F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'Blowout &amp; Heat buildup'!$D$6:$D$13</c:f>
              <c:strCache>
                <c:ptCount val="8"/>
                <c:pt idx="0">
                  <c:v>Control</c:v>
                </c:pt>
                <c:pt idx="1">
                  <c:v>SA 0.5</c:v>
                </c:pt>
                <c:pt idx="2">
                  <c:v>SA 1.0</c:v>
                </c:pt>
                <c:pt idx="3">
                  <c:v>SA 1.5</c:v>
                </c:pt>
                <c:pt idx="4">
                  <c:v>SA 2.0</c:v>
                </c:pt>
                <c:pt idx="5">
                  <c:v>SA 2.5</c:v>
                </c:pt>
                <c:pt idx="6">
                  <c:v>SA 3.0</c:v>
                </c:pt>
                <c:pt idx="7">
                  <c:v>SA 3.5</c:v>
                </c:pt>
              </c:strCache>
            </c:strRef>
          </c:cat>
          <c:val>
            <c:numRef>
              <c:f>'Blowout &amp; Heat buildup'!$E$6:$E$13</c:f>
              <c:numCache>
                <c:formatCode>General</c:formatCode>
                <c:ptCount val="8"/>
                <c:pt idx="0">
                  <c:v>59.2</c:v>
                </c:pt>
                <c:pt idx="1">
                  <c:v>61.6</c:v>
                </c:pt>
                <c:pt idx="2">
                  <c:v>42.7</c:v>
                </c:pt>
                <c:pt idx="3">
                  <c:v>60.9</c:v>
                </c:pt>
                <c:pt idx="4">
                  <c:v>53.8</c:v>
                </c:pt>
                <c:pt idx="5">
                  <c:v>32.6</c:v>
                </c:pt>
                <c:pt idx="6">
                  <c:v>54.1</c:v>
                </c:pt>
                <c:pt idx="7">
                  <c:v>42.7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192704"/>
        <c:axId val="419188352"/>
      </c:lineChart>
      <c:catAx>
        <c:axId val="4191927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88352"/>
        <c:crosses val="autoZero"/>
        <c:auto val="1"/>
        <c:lblAlgn val="ctr"/>
        <c:lblOffset val="100"/>
        <c:noMultiLvlLbl val="0"/>
      </c:catAx>
      <c:valAx>
        <c:axId val="41918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Heat buildup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085739282589675E-2"/>
          <c:y val="0.15313684747739867"/>
          <c:w val="0.80137181558405013"/>
          <c:h val="0.72243000874890639"/>
        </c:manualLayout>
      </c:layout>
      <c:lineChart>
        <c:grouping val="standard"/>
        <c:varyColors val="0"/>
        <c:ser>
          <c:idx val="0"/>
          <c:order val="0"/>
          <c:tx>
            <c:v>Heat buildup</c:v>
          </c:tx>
          <c:spPr>
            <a:ln w="34925" cap="rnd">
              <a:solidFill>
                <a:srgbClr val="00B0F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'Blowout &amp; Heat buildup'!$D$24:$D$31</c:f>
              <c:strCache>
                <c:ptCount val="8"/>
                <c:pt idx="0">
                  <c:v>Control</c:v>
                </c:pt>
                <c:pt idx="1">
                  <c:v>SA 0.5</c:v>
                </c:pt>
                <c:pt idx="2">
                  <c:v>SA 1.0</c:v>
                </c:pt>
                <c:pt idx="3">
                  <c:v>SA 1.5</c:v>
                </c:pt>
                <c:pt idx="4">
                  <c:v>SA 2.0</c:v>
                </c:pt>
                <c:pt idx="5">
                  <c:v>SA 2.5</c:v>
                </c:pt>
                <c:pt idx="6">
                  <c:v>SA 3.0</c:v>
                </c:pt>
                <c:pt idx="7">
                  <c:v>SA 3.5</c:v>
                </c:pt>
              </c:strCache>
            </c:strRef>
          </c:cat>
          <c:val>
            <c:numRef>
              <c:f>'Blowout &amp; Heat buildup'!$E$24:$E$31</c:f>
              <c:numCache>
                <c:formatCode>General</c:formatCode>
                <c:ptCount val="8"/>
                <c:pt idx="0">
                  <c:v>12.939999999999998</c:v>
                </c:pt>
                <c:pt idx="1">
                  <c:v>13.219999999999999</c:v>
                </c:pt>
                <c:pt idx="2">
                  <c:v>12.77000000000001</c:v>
                </c:pt>
                <c:pt idx="3">
                  <c:v>13</c:v>
                </c:pt>
                <c:pt idx="4">
                  <c:v>13.959999999999994</c:v>
                </c:pt>
                <c:pt idx="5">
                  <c:v>13.830000000000013</c:v>
                </c:pt>
                <c:pt idx="6">
                  <c:v>15.079999999999998</c:v>
                </c:pt>
                <c:pt idx="7">
                  <c:v>14.620000000000005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189984"/>
        <c:axId val="419182368"/>
      </c:lineChart>
      <c:catAx>
        <c:axId val="4191899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82368"/>
        <c:crosses val="autoZero"/>
        <c:auto val="1"/>
        <c:lblAlgn val="ctr"/>
        <c:lblOffset val="100"/>
        <c:noMultiLvlLbl val="0"/>
      </c:catAx>
      <c:valAx>
        <c:axId val="41918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8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Mooney!$G$5</c:f>
              <c:strCache>
                <c:ptCount val="1"/>
                <c:pt idx="0">
                  <c:v>MI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Mooney!$F$6:$F$13</c:f>
              <c:strCache>
                <c:ptCount val="8"/>
                <c:pt idx="0">
                  <c:v>Control</c:v>
                </c:pt>
                <c:pt idx="1">
                  <c:v>SA 0.5</c:v>
                </c:pt>
                <c:pt idx="2">
                  <c:v>SA 1.0</c:v>
                </c:pt>
                <c:pt idx="3">
                  <c:v>SA 1.5</c:v>
                </c:pt>
                <c:pt idx="4">
                  <c:v>SA 2.0</c:v>
                </c:pt>
                <c:pt idx="5">
                  <c:v>SA 2.5</c:v>
                </c:pt>
                <c:pt idx="6">
                  <c:v>SA 3.0</c:v>
                </c:pt>
                <c:pt idx="7">
                  <c:v>SA 3.5</c:v>
                </c:pt>
              </c:strCache>
            </c:strRef>
          </c:cat>
          <c:val>
            <c:numRef>
              <c:f>Mooney!$G$6:$G$13</c:f>
              <c:numCache>
                <c:formatCode>General</c:formatCode>
                <c:ptCount val="8"/>
                <c:pt idx="0">
                  <c:v>72.2</c:v>
                </c:pt>
                <c:pt idx="1">
                  <c:v>91.03</c:v>
                </c:pt>
                <c:pt idx="2">
                  <c:v>87.73</c:v>
                </c:pt>
                <c:pt idx="3">
                  <c:v>31.69</c:v>
                </c:pt>
                <c:pt idx="4">
                  <c:v>97.2</c:v>
                </c:pt>
                <c:pt idx="5">
                  <c:v>82.79</c:v>
                </c:pt>
                <c:pt idx="6">
                  <c:v>76.77</c:v>
                </c:pt>
                <c:pt idx="7">
                  <c:v>70.33</c:v>
                </c:pt>
              </c:numCache>
            </c:numRef>
          </c:val>
        </c:ser>
        <c:ser>
          <c:idx val="1"/>
          <c:order val="1"/>
          <c:tx>
            <c:strRef>
              <c:f>Mooney!$H$5</c:f>
              <c:strCache>
                <c:ptCount val="1"/>
                <c:pt idx="0">
                  <c:v>MF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Mooney!$F$6:$F$13</c:f>
              <c:strCache>
                <c:ptCount val="8"/>
                <c:pt idx="0">
                  <c:v>Control</c:v>
                </c:pt>
                <c:pt idx="1">
                  <c:v>SA 0.5</c:v>
                </c:pt>
                <c:pt idx="2">
                  <c:v>SA 1.0</c:v>
                </c:pt>
                <c:pt idx="3">
                  <c:v>SA 1.5</c:v>
                </c:pt>
                <c:pt idx="4">
                  <c:v>SA 2.0</c:v>
                </c:pt>
                <c:pt idx="5">
                  <c:v>SA 2.5</c:v>
                </c:pt>
                <c:pt idx="6">
                  <c:v>SA 3.0</c:v>
                </c:pt>
                <c:pt idx="7">
                  <c:v>SA 3.5</c:v>
                </c:pt>
              </c:strCache>
            </c:strRef>
          </c:cat>
          <c:val>
            <c:numRef>
              <c:f>Mooney!$H$6:$H$13</c:f>
              <c:numCache>
                <c:formatCode>General</c:formatCode>
                <c:ptCount val="8"/>
                <c:pt idx="0">
                  <c:v>53.8</c:v>
                </c:pt>
                <c:pt idx="1">
                  <c:v>64.41</c:v>
                </c:pt>
                <c:pt idx="2">
                  <c:v>60.38</c:v>
                </c:pt>
                <c:pt idx="3">
                  <c:v>55.8</c:v>
                </c:pt>
                <c:pt idx="4">
                  <c:v>56.04</c:v>
                </c:pt>
                <c:pt idx="5">
                  <c:v>54.87</c:v>
                </c:pt>
                <c:pt idx="6">
                  <c:v>50.52</c:v>
                </c:pt>
                <c:pt idx="7">
                  <c:v>48.63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9187264"/>
        <c:axId val="419185088"/>
      </c:barChart>
      <c:catAx>
        <c:axId val="4191872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85088"/>
        <c:crosses val="autoZero"/>
        <c:auto val="1"/>
        <c:lblAlgn val="ctr"/>
        <c:lblOffset val="100"/>
        <c:noMultiLvlLbl val="0"/>
      </c:catAx>
      <c:valAx>
        <c:axId val="41918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8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9/1/2019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9/1/2019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/>
              <a:t>ACTIVATION FOR HIGH CaCO3 LOADED MIDDLE COMPOUND</a:t>
            </a:r>
            <a:endParaRPr lang="en-US" cap="none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xmlns="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571696" y="82298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THARINDA AMALKA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TRAINEE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Rheological properties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672144"/>
              </p:ext>
            </p:extLst>
          </p:nvPr>
        </p:nvGraphicFramePr>
        <p:xfrm>
          <a:off x="5795494" y="1593760"/>
          <a:ext cx="5975796" cy="425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60495"/>
              </p:ext>
            </p:extLst>
          </p:nvPr>
        </p:nvGraphicFramePr>
        <p:xfrm>
          <a:off x="296213" y="1649571"/>
          <a:ext cx="5563674" cy="38625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27279"/>
                <a:gridCol w="927279"/>
                <a:gridCol w="927279"/>
                <a:gridCol w="927279"/>
                <a:gridCol w="927279"/>
                <a:gridCol w="927279"/>
              </a:tblGrid>
              <a:tr h="482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Batch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TS2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T90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MH-ML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2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control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100.54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12.94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87.6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2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113.98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16.22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7.13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14.39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97.76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2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122.85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12.46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107.81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2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117.78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102.18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2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2.0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113.65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13.47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13.16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100.18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2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107.86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13.66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12.35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94.2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2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100.08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11.59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88.49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82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Blow out test results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4350"/>
              </p:ext>
            </p:extLst>
          </p:nvPr>
        </p:nvGraphicFramePr>
        <p:xfrm>
          <a:off x="772552" y="1853754"/>
          <a:ext cx="4237330" cy="362298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87056"/>
                <a:gridCol w="1395716"/>
                <a:gridCol w="1854558"/>
              </a:tblGrid>
              <a:tr h="40255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Blow 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Peak temperature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2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Control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59.2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2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61.6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2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42.7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2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60.9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2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2.0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53.8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2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32.6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2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3.0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54.1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2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42.7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890978"/>
              </p:ext>
            </p:extLst>
          </p:nvPr>
        </p:nvGraphicFramePr>
        <p:xfrm>
          <a:off x="5125792" y="1609859"/>
          <a:ext cx="6825802" cy="4365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129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build up  test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9823"/>
              </p:ext>
            </p:extLst>
          </p:nvPr>
        </p:nvGraphicFramePr>
        <p:xfrm>
          <a:off x="309094" y="1683108"/>
          <a:ext cx="5035638" cy="358434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94652"/>
                <a:gridCol w="1384907"/>
                <a:gridCol w="1390918"/>
                <a:gridCol w="1365161"/>
              </a:tblGrid>
              <a:tr h="39826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Heat buildup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Initial temp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Final temp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Control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12.94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93.16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106.1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13.22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92.58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105.8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93.13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105.9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92.9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105.9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2.0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13.96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92.04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13.83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92.57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106.4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3.0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15.08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93.02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14.62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93.08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107.7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100415"/>
              </p:ext>
            </p:extLst>
          </p:nvPr>
        </p:nvGraphicFramePr>
        <p:xfrm>
          <a:off x="5602310" y="1622739"/>
          <a:ext cx="6375042" cy="4211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738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242" y="727246"/>
            <a:ext cx="9603275" cy="1049235"/>
          </a:xfrm>
        </p:spPr>
        <p:txBody>
          <a:bodyPr/>
          <a:lstStyle/>
          <a:p>
            <a:r>
              <a:rPr lang="en-US" dirty="0" smtClean="0"/>
              <a:t>Mooney viscosity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42689"/>
              </p:ext>
            </p:extLst>
          </p:nvPr>
        </p:nvGraphicFramePr>
        <p:xfrm>
          <a:off x="334851" y="1867437"/>
          <a:ext cx="4417453" cy="400532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85980"/>
                <a:gridCol w="1612003"/>
                <a:gridCol w="1719470"/>
              </a:tblGrid>
              <a:tr h="398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MF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Control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53.8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 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91.03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64.41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 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87.73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60.38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 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31.69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55.8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 2.0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56.04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 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82.79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54.87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 3.0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76.77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 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70.33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48.63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292455"/>
              </p:ext>
            </p:extLst>
          </p:nvPr>
        </p:nvGraphicFramePr>
        <p:xfrm>
          <a:off x="5022761" y="1671034"/>
          <a:ext cx="6617594" cy="4317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945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01 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75763" y="1865037"/>
            <a:ext cx="10021875" cy="3531211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Tensile </a:t>
            </a:r>
            <a:r>
              <a:rPr lang="en-US" sz="1800" dirty="0" smtClean="0"/>
              <a:t>strength </a:t>
            </a:r>
            <a:r>
              <a:rPr lang="en-US" sz="1800" dirty="0"/>
              <a:t>decreased up to stearic acid 1.5PHR &amp; with the 2.5, 3.5 PHR, tensile strength </a:t>
            </a:r>
            <a:r>
              <a:rPr lang="en-US" sz="1800" dirty="0" smtClean="0"/>
              <a:t> </a:t>
            </a:r>
            <a:r>
              <a:rPr lang="en-US" sz="1800" dirty="0"/>
              <a:t>increased again.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Same kind of variation can be observe in Tear strength.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Can’t observe any significant variation in 300% modulus by increasing stearic acid PHR.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Elongation is decreased.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No any significant difference in hardness and SG values.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TS2 decreased.</a:t>
            </a:r>
          </a:p>
        </p:txBody>
      </p:sp>
    </p:spTree>
    <p:extLst>
      <p:ext uri="{BB962C8B-B14F-4D97-AF65-F5344CB8AC3E}">
        <p14:creationId xmlns:p14="http://schemas.microsoft.com/office/powerpoint/2010/main" val="30289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57" y="392395"/>
            <a:ext cx="9603275" cy="1049235"/>
          </a:xfrm>
        </p:spPr>
        <p:txBody>
          <a:bodyPr/>
          <a:lstStyle/>
          <a:p>
            <a:r>
              <a:rPr lang="en-US" dirty="0" smtClean="0"/>
              <a:t>Test 02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34344"/>
              </p:ext>
            </p:extLst>
          </p:nvPr>
        </p:nvGraphicFramePr>
        <p:xfrm>
          <a:off x="1358757" y="1751525"/>
          <a:ext cx="9208394" cy="40310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12048"/>
                <a:gridCol w="1036042"/>
                <a:gridCol w="1051504"/>
                <a:gridCol w="1055370"/>
                <a:gridCol w="1082431"/>
                <a:gridCol w="1128821"/>
                <a:gridCol w="1066968"/>
                <a:gridCol w="1175210"/>
              </a:tblGrid>
              <a:tr h="50388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1.0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2.0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2.5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3.0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3.5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4.0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5.0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Tensile strength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144.811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144.824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149.201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148.846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145.055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144.819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146.405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Tear strength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27.69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35.538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33.607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37.043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31.455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30.653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30.638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Modulus(300%)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45.552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79.657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90.995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91.505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93.65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90.744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92.23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Elongation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417.5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411.67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397.5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Hardness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Rebound 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08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559821"/>
            <a:ext cx="9603275" cy="1049235"/>
          </a:xfrm>
        </p:spPr>
        <p:txBody>
          <a:bodyPr/>
          <a:lstStyle/>
          <a:p>
            <a:r>
              <a:rPr lang="en-US" dirty="0" smtClean="0"/>
              <a:t>Tensile &amp; tear strength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363236"/>
              </p:ext>
            </p:extLst>
          </p:nvPr>
        </p:nvGraphicFramePr>
        <p:xfrm>
          <a:off x="146870" y="1717862"/>
          <a:ext cx="5904361" cy="3882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99691"/>
              </p:ext>
            </p:extLst>
          </p:nvPr>
        </p:nvGraphicFramePr>
        <p:xfrm>
          <a:off x="6234806" y="1746805"/>
          <a:ext cx="5739480" cy="3860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732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 &amp; elongation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044928"/>
              </p:ext>
            </p:extLst>
          </p:nvPr>
        </p:nvGraphicFramePr>
        <p:xfrm>
          <a:off x="2111828" y="1665514"/>
          <a:ext cx="8091714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0692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hardness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376028"/>
              </p:ext>
            </p:extLst>
          </p:nvPr>
        </p:nvGraphicFramePr>
        <p:xfrm>
          <a:off x="1632858" y="2467428"/>
          <a:ext cx="7482113" cy="4209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35967"/>
              </p:ext>
            </p:extLst>
          </p:nvPr>
        </p:nvGraphicFramePr>
        <p:xfrm>
          <a:off x="1669143" y="1663252"/>
          <a:ext cx="8853713" cy="60097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35314"/>
                <a:gridCol w="1267169"/>
                <a:gridCol w="1345403"/>
                <a:gridCol w="1331812"/>
                <a:gridCol w="1178150"/>
                <a:gridCol w="1195734"/>
                <a:gridCol w="1200131"/>
              </a:tblGrid>
              <a:tr h="300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2.0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3.0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4.0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5.0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0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48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Rebound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058079"/>
              </p:ext>
            </p:extLst>
          </p:nvPr>
        </p:nvGraphicFramePr>
        <p:xfrm>
          <a:off x="2256972" y="2510970"/>
          <a:ext cx="6959600" cy="3788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05664"/>
              </p:ext>
            </p:extLst>
          </p:nvPr>
        </p:nvGraphicFramePr>
        <p:xfrm>
          <a:off x="1611088" y="1663252"/>
          <a:ext cx="8403770" cy="70257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64341"/>
                <a:gridCol w="1105884"/>
                <a:gridCol w="1172858"/>
                <a:gridCol w="1262743"/>
                <a:gridCol w="1223836"/>
                <a:gridCol w="1134968"/>
                <a:gridCol w="1139140"/>
              </a:tblGrid>
              <a:tr h="351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2.0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3.0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4.0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5.0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82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Tests conducted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Results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12352" y="20465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Rheological properties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58412"/>
              </p:ext>
            </p:extLst>
          </p:nvPr>
        </p:nvGraphicFramePr>
        <p:xfrm>
          <a:off x="348343" y="1709057"/>
          <a:ext cx="5675088" cy="41256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45848"/>
                <a:gridCol w="945848"/>
                <a:gridCol w="945848"/>
                <a:gridCol w="945848"/>
                <a:gridCol w="945848"/>
                <a:gridCol w="945848"/>
              </a:tblGrid>
              <a:tr h="515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Batch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TS2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T90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MH-ML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5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1.0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89.79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12.35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9.12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77.44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5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2.0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100.95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10.11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88.85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5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2.5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101.53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9.39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88.13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5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3.0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101.58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9.28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88.18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5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3.5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103.87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13.42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9.32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90.45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5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4.0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103.06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13.61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10.48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89.45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5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5.0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105.84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13.63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92.21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3629837"/>
              </p:ext>
            </p:extLst>
          </p:nvPr>
        </p:nvGraphicFramePr>
        <p:xfrm>
          <a:off x="6161313" y="1665514"/>
          <a:ext cx="5769429" cy="451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8709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Blow out  test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26153"/>
              </p:ext>
            </p:extLst>
          </p:nvPr>
        </p:nvGraphicFramePr>
        <p:xfrm>
          <a:off x="448256" y="1853754"/>
          <a:ext cx="4651778" cy="41478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99031"/>
                <a:gridCol w="1314854"/>
                <a:gridCol w="2137893"/>
              </a:tblGrid>
              <a:tr h="51847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Blow 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Peak temperature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8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ZnO 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8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ZnO 2.0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8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ZnO 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8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ZnO 3.0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37.1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8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ZnO 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37.5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8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ZnO 4.0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35.4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8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ZnO 5.0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50.5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306120"/>
              </p:ext>
            </p:extLst>
          </p:nvPr>
        </p:nvGraphicFramePr>
        <p:xfrm>
          <a:off x="5278190" y="1853754"/>
          <a:ext cx="6441583" cy="410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7300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build up test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10012"/>
              </p:ext>
            </p:extLst>
          </p:nvPr>
        </p:nvGraphicFramePr>
        <p:xfrm>
          <a:off x="206062" y="1751525"/>
          <a:ext cx="5615190" cy="38250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26217"/>
                <a:gridCol w="1447214"/>
                <a:gridCol w="1717360"/>
                <a:gridCol w="1524399"/>
              </a:tblGrid>
              <a:tr h="47812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Heat </a:t>
                      </a:r>
                      <a:r>
                        <a:rPr lang="en-US" sz="1800" u="none" strike="noStrike" dirty="0" err="1">
                          <a:effectLst/>
                        </a:rPr>
                        <a:t>builup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Initial Temp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Final Temp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ZnO 1.0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33.67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93.03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126.7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ZnO 2.0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16.26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93.14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109.4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ZnO 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16.14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92.06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108.2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ZnO 3.0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15.44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92.36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107.8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ZnO 3.5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16.15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92.45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108.6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ZnO 4.0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93.4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ZnO 5.0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15.17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93.33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108.5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077217"/>
              </p:ext>
            </p:extLst>
          </p:nvPr>
        </p:nvGraphicFramePr>
        <p:xfrm>
          <a:off x="6095999" y="1696791"/>
          <a:ext cx="5804079" cy="4098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6464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Mooney viscosity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750587"/>
              </p:ext>
            </p:extLst>
          </p:nvPr>
        </p:nvGraphicFramePr>
        <p:xfrm>
          <a:off x="357926" y="1649569"/>
          <a:ext cx="4136801" cy="3901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84463"/>
                <a:gridCol w="1274298"/>
                <a:gridCol w="1378040"/>
              </a:tblGrid>
              <a:tr h="487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7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ZnO 1.0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76.67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7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ZnO 2.0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69.37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46.85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7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ZnO 2.5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73.09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47.67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7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ZnO 3.0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79.53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49.36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7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ZnO 3.5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73.42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49.62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7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ZnO 4.0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83.9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7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ZnO 5.0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76.92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49.2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522667"/>
              </p:ext>
            </p:extLst>
          </p:nvPr>
        </p:nvGraphicFramePr>
        <p:xfrm>
          <a:off x="4788793" y="1683912"/>
          <a:ext cx="6943859" cy="4085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1333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02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75763" y="1633217"/>
            <a:ext cx="10021875" cy="4033487"/>
          </a:xfrm>
        </p:spPr>
        <p:txBody>
          <a:bodyPr>
            <a:normAutofit fontScale="32500" lnSpcReduction="20000"/>
          </a:bodyPr>
          <a:lstStyle/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dirty="0"/>
              <a:t>Tensile strength is deceased with 3.5PHR stearic acid with compared to previous batch series.</a:t>
            </a:r>
          </a:p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dirty="0" smtClean="0"/>
              <a:t>As the ZnO </a:t>
            </a:r>
            <a:r>
              <a:rPr lang="en-US" dirty="0" err="1" smtClean="0"/>
              <a:t>phr</a:t>
            </a:r>
            <a:r>
              <a:rPr lang="en-US" dirty="0" smtClean="0"/>
              <a:t> increases ,Blow </a:t>
            </a:r>
            <a:r>
              <a:rPr lang="en-US" dirty="0"/>
              <a:t>out time is </a:t>
            </a:r>
            <a:r>
              <a:rPr lang="en-US" dirty="0" smtClean="0"/>
              <a:t>increased.</a:t>
            </a:r>
            <a:endParaRPr lang="en-US" dirty="0"/>
          </a:p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dirty="0"/>
              <a:t>As the ZnO </a:t>
            </a:r>
            <a:r>
              <a:rPr lang="en-US" dirty="0" err="1"/>
              <a:t>phr</a:t>
            </a:r>
            <a:r>
              <a:rPr lang="en-US" dirty="0"/>
              <a:t> </a:t>
            </a:r>
            <a:r>
              <a:rPr lang="en-US" dirty="0" smtClean="0"/>
              <a:t>increases, Heat </a:t>
            </a:r>
            <a:r>
              <a:rPr lang="en-US" dirty="0"/>
              <a:t>buildup </a:t>
            </a:r>
            <a:r>
              <a:rPr lang="en-US" dirty="0" smtClean="0"/>
              <a:t>decreased.</a:t>
            </a:r>
          </a:p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dirty="0" smtClean="0"/>
              <a:t>When </a:t>
            </a:r>
            <a:r>
              <a:rPr lang="en-US" dirty="0"/>
              <a:t>considering these two batch series, ZnO PHR values should be higher than stearic acid PHR values in a compound to get required properties.</a:t>
            </a:r>
          </a:p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dirty="0" smtClean="0"/>
              <a:t>ZnO </a:t>
            </a:r>
            <a:r>
              <a:rPr lang="en-US" dirty="0"/>
              <a:t>5phr, Stearic acid 0.5phr batch was selected considering dynamic and physical properties.</a:t>
            </a:r>
          </a:p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dirty="0"/>
              <a:t>After </a:t>
            </a:r>
            <a:r>
              <a:rPr lang="en-US" dirty="0" smtClean="0"/>
              <a:t>that, </a:t>
            </a:r>
            <a:r>
              <a:rPr lang="en-US" dirty="0"/>
              <a:t>selected batch was repeated with </a:t>
            </a:r>
            <a:r>
              <a:rPr lang="en-US" dirty="0" smtClean="0"/>
              <a:t>control batch.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5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03(physical properties)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07730"/>
              </p:ext>
            </p:extLst>
          </p:nvPr>
        </p:nvGraphicFramePr>
        <p:xfrm>
          <a:off x="1202761" y="1732208"/>
          <a:ext cx="8546546" cy="403752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02962"/>
                <a:gridCol w="1765603"/>
                <a:gridCol w="2098254"/>
                <a:gridCol w="2379727"/>
              </a:tblGrid>
              <a:tr h="54830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control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ZnO 5  SA 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ZnO 5  SA </a:t>
                      </a:r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498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Tensile strength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156.918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146.874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140.803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98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Tear strength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33.891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36.394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34.698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98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Modulus(300%)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96.591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97.211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92.255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98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Elongation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407.5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98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Hardness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98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98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Rebound 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678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Rheological properties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3570"/>
              </p:ext>
            </p:extLst>
          </p:nvPr>
        </p:nvGraphicFramePr>
        <p:xfrm>
          <a:off x="347730" y="1853754"/>
          <a:ext cx="5370490" cy="20477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6068"/>
                <a:gridCol w="1133341"/>
                <a:gridCol w="1120462"/>
                <a:gridCol w="1107583"/>
                <a:gridCol w="953036"/>
              </a:tblGrid>
              <a:tr h="511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Batch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TS2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1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Control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106.69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15.35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1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 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117.38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17.96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15.27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1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SA 5.0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89.3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12.11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13.43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19021"/>
              </p:ext>
            </p:extLst>
          </p:nvPr>
        </p:nvGraphicFramePr>
        <p:xfrm>
          <a:off x="5765443" y="1853755"/>
          <a:ext cx="1098996" cy="206142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8996"/>
              </a:tblGrid>
              <a:tr h="524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MH-ML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4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91.34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4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99.42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7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77.19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893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Blow out &amp; </a:t>
            </a:r>
            <a:r>
              <a:rPr lang="en-US" dirty="0" err="1" smtClean="0"/>
              <a:t>hbu</a:t>
            </a:r>
            <a:r>
              <a:rPr lang="en-US" dirty="0" smtClean="0"/>
              <a:t>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79920"/>
              </p:ext>
            </p:extLst>
          </p:nvPr>
        </p:nvGraphicFramePr>
        <p:xfrm>
          <a:off x="435913" y="1687132"/>
          <a:ext cx="4986091" cy="160986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7855"/>
                <a:gridCol w="1578166"/>
                <a:gridCol w="2310070"/>
              </a:tblGrid>
              <a:tr h="38095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Blow 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Peak temperature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096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control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36.1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096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SA 0.5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61.2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096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SA 5.0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n-lt"/>
                        </a:rPr>
                        <a:t>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n-lt"/>
                        </a:rPr>
                        <a:t>177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96244"/>
              </p:ext>
            </p:extLst>
          </p:nvPr>
        </p:nvGraphicFramePr>
        <p:xfrm>
          <a:off x="5872765" y="1673449"/>
          <a:ext cx="5975798" cy="16098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61738"/>
                <a:gridCol w="1382497"/>
                <a:gridCol w="2023657"/>
                <a:gridCol w="1607906"/>
              </a:tblGrid>
              <a:tr h="40246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Heat buildup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Initial temp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Final temp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02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control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13.97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93.73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107.7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02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SA 0.5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12.45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92.45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104.9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02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SA 5.0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19.62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91.88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111.5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0159" y="3850783"/>
            <a:ext cx="10212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According to the above results, selected activation ratio was carried out for the further testing.</a:t>
            </a:r>
          </a:p>
          <a:p>
            <a:r>
              <a:rPr lang="en-US" sz="2000" dirty="0" smtClean="0"/>
              <a:t>But the TS2(scorch time) adjustment is needed. Therefore the next step was to reduce the PVI level &amp; decrease TS2.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0187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04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51840"/>
              </p:ext>
            </p:extLst>
          </p:nvPr>
        </p:nvGraphicFramePr>
        <p:xfrm>
          <a:off x="774432" y="2770031"/>
          <a:ext cx="4621815" cy="311561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49119"/>
                <a:gridCol w="1186348"/>
                <a:gridCol w="1186348"/>
              </a:tblGrid>
              <a:tr h="38945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0.5 PVI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0.05PVI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89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Tensile strength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150.975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148.24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89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Tear strength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36.06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89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Modulus(300%)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109.71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111.74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89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Elongation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373.75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89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Hardness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89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89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Rebound 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24880"/>
              </p:ext>
            </p:extLst>
          </p:nvPr>
        </p:nvGraphicFramePr>
        <p:xfrm>
          <a:off x="6065949" y="2532765"/>
          <a:ext cx="5241701" cy="126650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86613"/>
                <a:gridCol w="975201"/>
                <a:gridCol w="783207"/>
                <a:gridCol w="1048340"/>
                <a:gridCol w="1048340"/>
              </a:tblGrid>
              <a:tr h="432253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MH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TS2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T90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32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0.5 PVI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112.77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13.33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8.37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01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0.05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PVI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127.72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8.19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15955" y="1853754"/>
            <a:ext cx="443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RHEOLOGICAL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1673" y="1853754"/>
            <a:ext cx="373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79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05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070" y="1853754"/>
            <a:ext cx="8950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sz="2000" dirty="0" smtClean="0"/>
              <a:t>n this test, </a:t>
            </a:r>
            <a:r>
              <a:rPr lang="en-US" sz="2000" dirty="0"/>
              <a:t>i</a:t>
            </a:r>
            <a:r>
              <a:rPr lang="en-US" sz="2000" dirty="0" smtClean="0"/>
              <a:t>mpact of adding reclaim rubber to the middle compound was tested</a:t>
            </a:r>
            <a:r>
              <a:rPr lang="en-US" dirty="0" smtClean="0"/>
              <a:t>. </a:t>
            </a:r>
            <a:r>
              <a:rPr lang="en-US" sz="2000" dirty="0" smtClean="0"/>
              <a:t>9</a:t>
            </a:r>
            <a:r>
              <a:rPr lang="en-US" dirty="0" smtClean="0"/>
              <a:t>.</a:t>
            </a:r>
            <a:r>
              <a:rPr lang="en-US" sz="2000" dirty="0" smtClean="0"/>
              <a:t>8phr of Reclaim rubber added.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33053"/>
              </p:ext>
            </p:extLst>
          </p:nvPr>
        </p:nvGraphicFramePr>
        <p:xfrm>
          <a:off x="1030311" y="2902989"/>
          <a:ext cx="5602310" cy="309988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20462"/>
                <a:gridCol w="1120462"/>
                <a:gridCol w="1120462"/>
                <a:gridCol w="1120462"/>
                <a:gridCol w="1120462"/>
              </a:tblGrid>
              <a:tr h="59952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TS2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9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SA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114.25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15.97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701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 </a:t>
                      </a:r>
                      <a:r>
                        <a:rPr lang="en-US" sz="1800" u="none" strike="noStrike" dirty="0" smtClean="0">
                          <a:effectLst/>
                        </a:rPr>
                        <a:t>0.5(with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reclaim)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111.07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9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 SA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119.93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17.18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9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Large scale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122.91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89442" y="2530862"/>
            <a:ext cx="3608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Large scale mixing was done(MX 008) by adding Reclaim rubber with the selected activation ratio.(RDT 1187/36)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65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53" y="405274"/>
            <a:ext cx="9603275" cy="104923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 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168049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751528"/>
            <a:ext cx="9603275" cy="3714818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nd out an optimum activation ratio(ZnO : Stearic Acid) for high CaCO3 loaded middle compound</a:t>
            </a:r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lvl="0" indent="0">
              <a:buNone/>
            </a:pPr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Dynamic property improvement.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Blow out &amp; </a:t>
            </a:r>
            <a:r>
              <a:rPr lang="en-US" dirty="0" err="1" smtClean="0"/>
              <a:t>hbu</a:t>
            </a:r>
            <a:r>
              <a:rPr lang="en-US" dirty="0" smtClean="0"/>
              <a:t>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39946"/>
              </p:ext>
            </p:extLst>
          </p:nvPr>
        </p:nvGraphicFramePr>
        <p:xfrm>
          <a:off x="533847" y="2793909"/>
          <a:ext cx="4231335" cy="245216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70757"/>
                <a:gridCol w="1578247"/>
                <a:gridCol w="1782331"/>
              </a:tblGrid>
              <a:tr h="473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Blow time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Peak temperature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73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control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61.2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73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 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33.6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73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 SA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38.8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73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Large scale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59560"/>
              </p:ext>
            </p:extLst>
          </p:nvPr>
        </p:nvGraphicFramePr>
        <p:xfrm>
          <a:off x="5017571" y="2841938"/>
          <a:ext cx="6109774" cy="188460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98910"/>
                <a:gridCol w="1629272"/>
                <a:gridCol w="1839955"/>
                <a:gridCol w="1741637"/>
              </a:tblGrid>
              <a:tr h="47115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Heat buildup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Initial temp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Final temp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71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control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11.82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92.28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104.1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71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 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92.1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107.9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71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 SA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15.37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91.83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1065" y="1970468"/>
            <a:ext cx="35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Blow out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47763" y="185375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HBU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294362" y="1853754"/>
            <a:ext cx="9603275" cy="3127927"/>
          </a:xfrm>
        </p:spPr>
        <p:txBody>
          <a:bodyPr>
            <a:normAutofit fontScale="3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Most suitable activation ratio for this middle compound is ZnO : St Acid = 5phr : 0.5phr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High PHR values of St Acid, reduces both physical &amp; dynamic properties of the compound.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Addition of Reclaim rubber to the compound showed big impact on Dynamic properties.</a:t>
            </a:r>
          </a:p>
        </p:txBody>
      </p:sp>
    </p:spTree>
    <p:extLst>
      <p:ext uri="{BB962C8B-B14F-4D97-AF65-F5344CB8AC3E}">
        <p14:creationId xmlns:p14="http://schemas.microsoft.com/office/powerpoint/2010/main" val="19682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06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294363" y="1571223"/>
            <a:ext cx="9202981" cy="4378816"/>
          </a:xfrm>
        </p:spPr>
        <p:txBody>
          <a:bodyPr>
            <a:normAutofit fontScale="92500" lnSpcReduction="20000"/>
          </a:bodyPr>
          <a:lstStyle/>
          <a:p>
            <a:pPr marL="857250" indent="-857250" algn="l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After that test batches were carried out as test version of SM 1045 compound.      (RDT 1187) </a:t>
            </a:r>
          </a:p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Four test batches were mixed in lab scale mixer to observe the dynamic &amp; physical property variation with the addition of SSPC.</a:t>
            </a:r>
          </a:p>
          <a:p>
            <a:pPr algn="l"/>
            <a:r>
              <a:rPr lang="en-US" sz="1800" dirty="0"/>
              <a:t> 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smtClean="0"/>
              <a:t>       SM </a:t>
            </a:r>
            <a:r>
              <a:rPr lang="en-US" sz="1800" dirty="0"/>
              <a:t>1045 control</a:t>
            </a:r>
          </a:p>
          <a:p>
            <a:pPr algn="l"/>
            <a:r>
              <a:rPr lang="en-US" sz="1800" dirty="0"/>
              <a:t>           RDT 1187/37C     - with SSPC,  </a:t>
            </a:r>
            <a:r>
              <a:rPr lang="en-US" sz="1800" dirty="0" err="1"/>
              <a:t>ZnO:SA</a:t>
            </a:r>
            <a:r>
              <a:rPr lang="en-US" sz="1800" dirty="0"/>
              <a:t> = 5 : 0.5</a:t>
            </a:r>
          </a:p>
          <a:p>
            <a:pPr algn="l"/>
            <a:r>
              <a:rPr lang="en-US" sz="1800" dirty="0"/>
              <a:t>           RDT 1187/38D     -  </a:t>
            </a:r>
            <a:r>
              <a:rPr lang="en-US" sz="1800" dirty="0" err="1"/>
              <a:t>ZnO:SA</a:t>
            </a:r>
            <a:r>
              <a:rPr lang="en-US" sz="1800" dirty="0"/>
              <a:t> = 5 : 0.5 (without SSPC)</a:t>
            </a:r>
          </a:p>
          <a:p>
            <a:pPr algn="l"/>
            <a:r>
              <a:rPr lang="en-US" sz="1800" dirty="0"/>
              <a:t>           RDT 1187/38E     -   </a:t>
            </a:r>
            <a:r>
              <a:rPr lang="en-US" sz="1800" dirty="0" err="1"/>
              <a:t>ZnO:SA</a:t>
            </a:r>
            <a:r>
              <a:rPr lang="en-US" sz="1800" dirty="0"/>
              <a:t> = 4.5 : 0.5(without SSPC)</a:t>
            </a:r>
          </a:p>
          <a:p>
            <a:pPr algn="l"/>
            <a:r>
              <a:rPr lang="en-US" sz="1800" dirty="0"/>
              <a:t>           RDT 1187/39        -   </a:t>
            </a:r>
            <a:r>
              <a:rPr lang="en-US" sz="1800" dirty="0" err="1"/>
              <a:t>ZnO:SA</a:t>
            </a:r>
            <a:r>
              <a:rPr lang="en-US" sz="1800" dirty="0"/>
              <a:t> = 5 : 0.5 , Carbon black N330 added instead of N375</a:t>
            </a:r>
          </a:p>
          <a:p>
            <a:pPr algn="l"/>
            <a:r>
              <a:rPr lang="en-US" sz="1800" dirty="0"/>
              <a:t> </a:t>
            </a:r>
          </a:p>
          <a:p>
            <a:pPr marL="857250" indent="-857250" algn="l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857250" indent="-857250" algn="l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66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results(physical properties)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66993"/>
              </p:ext>
            </p:extLst>
          </p:nvPr>
        </p:nvGraphicFramePr>
        <p:xfrm>
          <a:off x="966720" y="2079668"/>
          <a:ext cx="9930919" cy="363855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79400"/>
                <a:gridCol w="1537691"/>
                <a:gridCol w="1601761"/>
                <a:gridCol w="1623118"/>
                <a:gridCol w="1601761"/>
                <a:gridCol w="1687188"/>
              </a:tblGrid>
              <a:tr h="51979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SM 1045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RDT 1187/37C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RDT 1187/38D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RDT 1187/38E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RDT 1187/39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9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Tensile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144.3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141.28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157.19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150.41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9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33.27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34.55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29.75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9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Modulus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99.92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108.41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108.12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104.62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114.2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9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Elongation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366.25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376.25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397.5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373.33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9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Hardness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9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07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Odr</a:t>
            </a:r>
            <a:r>
              <a:rPr lang="en-US" dirty="0" smtClean="0"/>
              <a:t>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34337"/>
              </p:ext>
            </p:extLst>
          </p:nvPr>
        </p:nvGraphicFramePr>
        <p:xfrm>
          <a:off x="2310506" y="1853754"/>
          <a:ext cx="5738790" cy="34145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43116"/>
                <a:gridCol w="1082336"/>
                <a:gridCol w="1058285"/>
                <a:gridCol w="1039043"/>
                <a:gridCol w="1116010"/>
              </a:tblGrid>
              <a:tr h="56908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TS2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9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SM 1045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106.29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11.67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9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1187/37C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115.61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18.96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9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1187/38D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123.21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17.66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9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1187/38E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118.25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16.79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9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121.9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16.92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4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Blow out &amp; </a:t>
            </a:r>
            <a:r>
              <a:rPr lang="en-US" dirty="0" err="1" smtClean="0"/>
              <a:t>hbu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48897"/>
              </p:ext>
            </p:extLst>
          </p:nvPr>
        </p:nvGraphicFramePr>
        <p:xfrm>
          <a:off x="584826" y="1711278"/>
          <a:ext cx="5133394" cy="213950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71076"/>
                <a:gridCol w="1701947"/>
                <a:gridCol w="1560371"/>
              </a:tblGrid>
              <a:tr h="35658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Blow 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Peak temp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356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SM 1045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356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1187/37C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356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1187/38D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356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1187/38E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356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55.6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85916"/>
              </p:ext>
            </p:extLst>
          </p:nvPr>
        </p:nvGraphicFramePr>
        <p:xfrm>
          <a:off x="6581103" y="1723125"/>
          <a:ext cx="4134119" cy="19712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24051"/>
                <a:gridCol w="1910068"/>
              </a:tblGrid>
              <a:tr h="32854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HBU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8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SM 1045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8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1187/37C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8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RDT 1187/38D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8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1187/38E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8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044639"/>
              </p:ext>
            </p:extLst>
          </p:nvPr>
        </p:nvGraphicFramePr>
        <p:xfrm>
          <a:off x="422855" y="4002110"/>
          <a:ext cx="53102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801582"/>
              </p:ext>
            </p:extLst>
          </p:nvPr>
        </p:nvGraphicFramePr>
        <p:xfrm>
          <a:off x="6519470" y="39841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4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07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294363" y="1635617"/>
            <a:ext cx="9603275" cy="4404575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Another four test batches were planned after analyzing the previous test results. Large scale mixing done at CMP MX </a:t>
            </a:r>
            <a:r>
              <a:rPr lang="en-US" sz="2000" dirty="0" smtClean="0"/>
              <a:t>004.  FB mixing done at MX 008.</a:t>
            </a:r>
            <a:endParaRPr lang="en-US" sz="2000" dirty="0"/>
          </a:p>
          <a:p>
            <a:pPr algn="l"/>
            <a:r>
              <a:rPr lang="en-US" sz="2000" dirty="0"/>
              <a:t>             SM 1045 control </a:t>
            </a:r>
          </a:p>
          <a:p>
            <a:pPr algn="l"/>
            <a:r>
              <a:rPr lang="en-US" sz="2000" dirty="0"/>
              <a:t>             RDT 1187/38D    -  </a:t>
            </a:r>
            <a:r>
              <a:rPr lang="en-US" sz="2000" dirty="0" err="1"/>
              <a:t>ZnO:SA</a:t>
            </a:r>
            <a:r>
              <a:rPr lang="en-US" sz="2000" dirty="0"/>
              <a:t> = 5 : 0.5</a:t>
            </a:r>
          </a:p>
          <a:p>
            <a:pPr algn="l"/>
            <a:r>
              <a:rPr lang="en-US" sz="2000" dirty="0"/>
              <a:t>             </a:t>
            </a:r>
            <a:r>
              <a:rPr lang="it-IT" sz="2000" dirty="0"/>
              <a:t>RDT 1187/38D2  -  ZnO:SA = 4 : 0.5</a:t>
            </a:r>
            <a:endParaRPr lang="en-US" sz="2000" dirty="0"/>
          </a:p>
          <a:p>
            <a:pPr algn="l"/>
            <a:r>
              <a:rPr lang="it-IT" sz="2000" dirty="0"/>
              <a:t>             RDT 1187/38E2   -  ZnO:SA = 4.3 : 0.5</a:t>
            </a:r>
            <a:endParaRPr lang="en-US" sz="2000" dirty="0"/>
          </a:p>
          <a:p>
            <a:pPr algn="l"/>
            <a:r>
              <a:rPr lang="it-IT" sz="2000" dirty="0"/>
              <a:t>             </a:t>
            </a:r>
            <a:r>
              <a:rPr lang="en-US" sz="2000" dirty="0"/>
              <a:t>RDT 1187/40       -   3phr of </a:t>
            </a:r>
            <a:r>
              <a:rPr lang="en-US" sz="2000" dirty="0" smtClean="0"/>
              <a:t>Reclaim</a:t>
            </a:r>
          </a:p>
          <a:p>
            <a:pPr algn="l"/>
            <a:r>
              <a:rPr lang="en-US" sz="2000" dirty="0"/>
              <a:t>Tire building by using these five solid middle compounds were done at ETD </a:t>
            </a:r>
            <a:r>
              <a:rPr lang="en-US" sz="2000" dirty="0" smtClean="0"/>
              <a:t>2.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9945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45678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RESULTS</a:t>
            </a:r>
            <a:br>
              <a:rPr lang="en-US" dirty="0" smtClean="0"/>
            </a:br>
            <a:r>
              <a:rPr lang="en-US" dirty="0" smtClean="0"/>
              <a:t>PHYSICAL PROPERTIES (Mb - </a:t>
            </a:r>
            <a:r>
              <a:rPr lang="en-US" dirty="0" err="1" smtClean="0"/>
              <a:t>cmP</a:t>
            </a:r>
            <a:r>
              <a:rPr lang="en-US" dirty="0" smtClean="0"/>
              <a:t> &amp; </a:t>
            </a:r>
            <a:r>
              <a:rPr lang="en-US" dirty="0" err="1" smtClean="0"/>
              <a:t>fb</a:t>
            </a:r>
            <a:r>
              <a:rPr lang="en-US" dirty="0" smtClean="0"/>
              <a:t> – LAB)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60147"/>
              </p:ext>
            </p:extLst>
          </p:nvPr>
        </p:nvGraphicFramePr>
        <p:xfrm>
          <a:off x="1294362" y="1757695"/>
          <a:ext cx="9603275" cy="397340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13845"/>
                <a:gridCol w="1745556"/>
                <a:gridCol w="1544355"/>
                <a:gridCol w="1674864"/>
                <a:gridCol w="1609609"/>
                <a:gridCol w="1615046"/>
              </a:tblGrid>
              <a:tr h="56762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SM 1045 control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1187/38D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1187/38D2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1187/38E2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7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Tensile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145.23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163.07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160.63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155.76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145.09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7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32.92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34.54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34.98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39.47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32.05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7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Modulus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106.73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108.42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103.32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96.76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105.12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7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Elongation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382.5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411.3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408.8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7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Hardness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67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800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418153"/>
            <a:ext cx="9603275" cy="1049235"/>
          </a:xfrm>
        </p:spPr>
        <p:txBody>
          <a:bodyPr/>
          <a:lstStyle/>
          <a:p>
            <a:r>
              <a:rPr lang="en-US" dirty="0" smtClean="0"/>
              <a:t>PHYSICAL PROPERTIES(BOTH MB &amp; FB AT CMP)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0281"/>
              </p:ext>
            </p:extLst>
          </p:nvPr>
        </p:nvGraphicFramePr>
        <p:xfrm>
          <a:off x="1294362" y="1744818"/>
          <a:ext cx="9417909" cy="419234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86555"/>
                <a:gridCol w="1711862"/>
                <a:gridCol w="1514545"/>
                <a:gridCol w="1642535"/>
                <a:gridCol w="1578540"/>
                <a:gridCol w="1583872"/>
              </a:tblGrid>
              <a:tr h="59890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SM 1045 control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1187/38D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1187/38D2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1187/38E2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98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Tensile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148.57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159.82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181.31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174.65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143.63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98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36.29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36.88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37.22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33.87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98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Modulus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110.16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110.73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108.75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100.96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117.63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98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Elongation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371.66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391.6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437.5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363.3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98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Hardness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98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1.379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1.369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101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25" y="946186"/>
            <a:ext cx="9603275" cy="1049235"/>
          </a:xfrm>
        </p:spPr>
        <p:txBody>
          <a:bodyPr/>
          <a:lstStyle/>
          <a:p>
            <a:r>
              <a:rPr lang="en-US" dirty="0" err="1" smtClean="0"/>
              <a:t>Odr</a:t>
            </a:r>
            <a:r>
              <a:rPr lang="en-US" dirty="0" smtClean="0"/>
              <a:t>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68218"/>
              </p:ext>
            </p:extLst>
          </p:nvPr>
        </p:nvGraphicFramePr>
        <p:xfrm>
          <a:off x="278147" y="1712892"/>
          <a:ext cx="5942348" cy="374774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16170"/>
                <a:gridCol w="975375"/>
                <a:gridCol w="971458"/>
                <a:gridCol w="940121"/>
                <a:gridCol w="987127"/>
                <a:gridCol w="752097"/>
              </a:tblGrid>
              <a:tr h="631998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TS2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MH - ML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631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SM 1045 control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109.69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20.85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88.84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631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RDT 1187/38D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133.08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22.45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110.63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631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RDT 1187/38D2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129.89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23.08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106.81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87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RDT 1187/38E2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116.53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94.1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631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RDT 1187/40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141.39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21.94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119.45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511518"/>
              </p:ext>
            </p:extLst>
          </p:nvPr>
        </p:nvGraphicFramePr>
        <p:xfrm>
          <a:off x="6413680" y="1632397"/>
          <a:ext cx="5460642" cy="3918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146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738648"/>
            <a:ext cx="9603275" cy="3727697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Physical 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properties, dynamic properties &amp; cure characteristics </a:t>
            </a: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were 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tested by varying the ZnO , Stearic acid </a:t>
            </a:r>
            <a:r>
              <a:rPr lang="en-US" sz="2400" dirty="0" err="1">
                <a:ea typeface="Tahoma" panose="020B0604030504040204" pitchFamily="34" charset="0"/>
                <a:cs typeface="Tahoma" panose="020B0604030504040204" pitchFamily="34" charset="0"/>
              </a:rPr>
              <a:t>phr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values.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Variation of St. Acid from 0.5phr to 3.5phr by keeping ZnO at 5phr.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Variation of ZnO from 1phr to 5phr by keeping St. Acid at 3.5phr.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Rest of batches were planned according to the results of previous two           </a:t>
            </a:r>
            <a:r>
              <a:rPr lang="en-US" sz="2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batches.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Large scale mixing at CMP for selected test batch versions.*</a:t>
            </a:r>
            <a:r>
              <a:rPr lang="en-US" sz="2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endParaRPr lang="en-US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phic 3" descr="Lightbulb icon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12352" y="20465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920429"/>
            <a:ext cx="9603275" cy="1049235"/>
          </a:xfrm>
        </p:spPr>
        <p:txBody>
          <a:bodyPr/>
          <a:lstStyle/>
          <a:p>
            <a:r>
              <a:rPr lang="en-US" dirty="0" smtClean="0"/>
              <a:t>Mooney viscosity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3200"/>
              </p:ext>
            </p:extLst>
          </p:nvPr>
        </p:nvGraphicFramePr>
        <p:xfrm>
          <a:off x="777113" y="1840069"/>
          <a:ext cx="4258525" cy="27963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47463"/>
                <a:gridCol w="1233504"/>
                <a:gridCol w="1277558"/>
              </a:tblGrid>
              <a:tr h="46605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66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SM 1045 control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124.24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72.69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66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1187/38D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105.94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66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1187/38D2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104.13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79.99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66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1187/38E2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102.66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77.91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66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RDT 1187/40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104.54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77.65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918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Blow out &amp; </a:t>
            </a:r>
            <a:r>
              <a:rPr lang="en-US" dirty="0" err="1" smtClean="0"/>
              <a:t>hbu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44476"/>
              </p:ext>
            </p:extLst>
          </p:nvPr>
        </p:nvGraphicFramePr>
        <p:xfrm>
          <a:off x="669703" y="1724964"/>
          <a:ext cx="4340180" cy="207430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30240"/>
                <a:gridCol w="1283099"/>
                <a:gridCol w="1326841"/>
              </a:tblGrid>
              <a:tr h="34410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Blow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Peak temp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53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SM 1045 control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36.1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RDT 1187/38D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51.6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RDT 1187/38D2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67.7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RDT 1187/38E2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48.2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RDT 1187/40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799955"/>
              </p:ext>
            </p:extLst>
          </p:nvPr>
        </p:nvGraphicFramePr>
        <p:xfrm>
          <a:off x="719606" y="4145387"/>
          <a:ext cx="4354669" cy="242283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67328"/>
                <a:gridCol w="1333863"/>
                <a:gridCol w="1353478"/>
              </a:tblGrid>
              <a:tr h="40380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Blow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Peak temp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403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SM 1045 control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48.9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403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RDT 1187/38D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403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RDT 1187/38D2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60.9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403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RDT 1187/38E2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60.9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403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RDT 1187/40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639973"/>
              </p:ext>
            </p:extLst>
          </p:nvPr>
        </p:nvGraphicFramePr>
        <p:xfrm>
          <a:off x="5291069" y="1993006"/>
          <a:ext cx="6557493" cy="3725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1283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Hbu</a:t>
            </a:r>
            <a:r>
              <a:rPr lang="en-US" dirty="0" smtClean="0"/>
              <a:t>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14562"/>
              </p:ext>
            </p:extLst>
          </p:nvPr>
        </p:nvGraphicFramePr>
        <p:xfrm>
          <a:off x="5151550" y="1853754"/>
          <a:ext cx="6722772" cy="4508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115781"/>
              </p:ext>
            </p:extLst>
          </p:nvPr>
        </p:nvGraphicFramePr>
        <p:xfrm>
          <a:off x="515154" y="1700011"/>
          <a:ext cx="4185635" cy="221516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403365"/>
                <a:gridCol w="1782270"/>
              </a:tblGrid>
              <a:tr h="36919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HBU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69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SM 1045 control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69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RDT 1187/38D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69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RDT 1187/38D2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69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RDT 1187/38E2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69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RDT 1187/40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644252"/>
              </p:ext>
            </p:extLst>
          </p:nvPr>
        </p:nvGraphicFramePr>
        <p:xfrm>
          <a:off x="515154" y="4224270"/>
          <a:ext cx="4146997" cy="2305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03887"/>
                <a:gridCol w="1843110"/>
              </a:tblGrid>
              <a:tr h="38422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HBU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84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SM 1045 control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84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RDT 1187/38D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84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RDT 1187/38D2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84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RDT 1187/38E2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84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RDT 1187/40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280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Fatigue test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50573"/>
              </p:ext>
            </p:extLst>
          </p:nvPr>
        </p:nvGraphicFramePr>
        <p:xfrm>
          <a:off x="1294363" y="1740861"/>
          <a:ext cx="9407982" cy="379705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83805"/>
                <a:gridCol w="1702553"/>
                <a:gridCol w="2159535"/>
                <a:gridCol w="1849022"/>
                <a:gridCol w="2013067"/>
              </a:tblGrid>
              <a:tr h="632842"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Hours run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Temp 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(24hr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)</a:t>
                      </a:r>
                      <a:endParaRPr lang="en-US" sz="18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Max temperature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Failure type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28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SM 1045 control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34</a:t>
                      </a:r>
                      <a:endParaRPr lang="en-US" sz="18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165</a:t>
                      </a:r>
                      <a:endParaRPr lang="en-US" sz="18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198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Air bubble in middle 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28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RDT 1187/38D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42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144</a:t>
                      </a:r>
                      <a:endParaRPr lang="en-US" sz="18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198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Burst on heel area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28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RDT 1187/38D2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49.1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143</a:t>
                      </a:r>
                      <a:endParaRPr lang="en-US" sz="18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183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Air bubble in middle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28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RDT 1187/38E2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41.2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152</a:t>
                      </a:r>
                      <a:endParaRPr lang="en-US" sz="18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180</a:t>
                      </a:r>
                      <a:endParaRPr lang="en-US" sz="18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Air bubble in middle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28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RDT 1187/40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37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156</a:t>
                      </a:r>
                      <a:endParaRPr lang="en-US" sz="18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186</a:t>
                      </a:r>
                      <a:endParaRPr lang="en-US" sz="18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Burst on heel area</a:t>
                      </a:r>
                      <a:endParaRPr lang="en-US" sz="18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609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 increase  analysis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960316"/>
              </p:ext>
            </p:extLst>
          </p:nvPr>
        </p:nvGraphicFramePr>
        <p:xfrm>
          <a:off x="626234" y="1629479"/>
          <a:ext cx="10797327" cy="4629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9289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294363" y="1865037"/>
            <a:ext cx="9603275" cy="405924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/>
              <a:t>High PHR values of St Acid, reduces both physical &amp; dynamic properties of the compound.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Addition </a:t>
            </a:r>
            <a:r>
              <a:rPr lang="en-US" sz="2000" dirty="0"/>
              <a:t>of Reclaim rubber to the compound </a:t>
            </a:r>
            <a:r>
              <a:rPr lang="en-US" sz="2000" dirty="0" smtClean="0"/>
              <a:t>reduces the </a:t>
            </a:r>
            <a:r>
              <a:rPr lang="en-US" sz="2000" dirty="0"/>
              <a:t>Dynamic properties</a:t>
            </a:r>
            <a:r>
              <a:rPr lang="en-US" sz="2000" dirty="0" smtClean="0"/>
              <a:t>. But small amount addition didn’t showed big impact on dynamic properties.</a:t>
            </a: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SSPC addition increase the heat build up of the compound.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RDT 1187/38D2 &amp; 1187/40 versions were selected for further testing.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7396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9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999" y="302242"/>
            <a:ext cx="9603275" cy="1049235"/>
          </a:xfrm>
        </p:spPr>
        <p:txBody>
          <a:bodyPr/>
          <a:lstStyle/>
          <a:p>
            <a:r>
              <a:rPr lang="en-US" dirty="0" smtClean="0"/>
              <a:t>Test 01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735790"/>
              </p:ext>
            </p:extLst>
          </p:nvPr>
        </p:nvGraphicFramePr>
        <p:xfrm>
          <a:off x="1030310" y="2099254"/>
          <a:ext cx="9867328" cy="33098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77572"/>
                <a:gridCol w="1138610"/>
                <a:gridCol w="1093664"/>
                <a:gridCol w="1033738"/>
                <a:gridCol w="1018756"/>
                <a:gridCol w="1018756"/>
                <a:gridCol w="1003774"/>
                <a:gridCol w="1033738"/>
                <a:gridCol w="1048720"/>
              </a:tblGrid>
              <a:tr h="413734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control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0.5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1.0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1.5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2.0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2.5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3.0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 3.5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13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Tensile strength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160.854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159.763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155.517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136.867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151.708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160.018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137.407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141.099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13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Tear strength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35.437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32.384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31.394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33.474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35.365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32.791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13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Modulus(300%)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91.06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99.8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96.658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97.217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100.251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102.251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87.4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91.74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13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Elongation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487.5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432.5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420.25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391.25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406.25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403.75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402.5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397.5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13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Hardness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13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13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Rebound 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Tensile &amp; tear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86B87E-83DC-455A-94FE-3896589031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xmlns="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309197"/>
              </p:ext>
            </p:extLst>
          </p:nvPr>
        </p:nvGraphicFramePr>
        <p:xfrm>
          <a:off x="156080" y="1853754"/>
          <a:ext cx="6132490" cy="37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103581"/>
              </p:ext>
            </p:extLst>
          </p:nvPr>
        </p:nvGraphicFramePr>
        <p:xfrm>
          <a:off x="6415314" y="1853755"/>
          <a:ext cx="5646057" cy="379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smtClean="0"/>
              <a:t>Modulus &amp; elongation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70236"/>
          </a:xfrm>
        </p:spPr>
        <p:txBody>
          <a:bodyPr/>
          <a:lstStyle/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03079"/>
              </p:ext>
            </p:extLst>
          </p:nvPr>
        </p:nvGraphicFramePr>
        <p:xfrm>
          <a:off x="875762" y="1617663"/>
          <a:ext cx="9705151" cy="4565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hardness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47748"/>
              </p:ext>
            </p:extLst>
          </p:nvPr>
        </p:nvGraphicFramePr>
        <p:xfrm>
          <a:off x="1175657" y="1642737"/>
          <a:ext cx="9492342" cy="73760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385148"/>
                <a:gridCol w="1364779"/>
                <a:gridCol w="1405519"/>
                <a:gridCol w="1425888"/>
                <a:gridCol w="977752"/>
                <a:gridCol w="977752"/>
                <a:gridCol w="977752"/>
                <a:gridCol w="977752"/>
              </a:tblGrid>
              <a:tr h="423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control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SA 0.5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SA 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SA 1.5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SA 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SA 2.5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SA 3.0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SA 3.5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402051"/>
              </p:ext>
            </p:extLst>
          </p:nvPr>
        </p:nvGraphicFramePr>
        <p:xfrm>
          <a:off x="1998269" y="2594999"/>
          <a:ext cx="7506380" cy="3823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Rebound %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833561"/>
              </p:ext>
            </p:extLst>
          </p:nvPr>
        </p:nvGraphicFramePr>
        <p:xfrm>
          <a:off x="1775138" y="2479183"/>
          <a:ext cx="8012806" cy="4050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22138"/>
              </p:ext>
            </p:extLst>
          </p:nvPr>
        </p:nvGraphicFramePr>
        <p:xfrm>
          <a:off x="1390919" y="1663254"/>
          <a:ext cx="8706119" cy="6420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33340"/>
                <a:gridCol w="978795"/>
                <a:gridCol w="940157"/>
                <a:gridCol w="1056069"/>
                <a:gridCol w="1210614"/>
                <a:gridCol w="1135781"/>
                <a:gridCol w="1157391"/>
                <a:gridCol w="1093972"/>
              </a:tblGrid>
              <a:tr h="321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control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SA 0.5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SA 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SA 1.5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SA 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SA 2.5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SA 3.0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SA 3.5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2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1950</Words>
  <Application>Microsoft Office PowerPoint</Application>
  <PresentationFormat>Widescreen</PresentationFormat>
  <Paragraphs>1070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SimSun</vt:lpstr>
      <vt:lpstr>Arial</vt:lpstr>
      <vt:lpstr>Calibri</vt:lpstr>
      <vt:lpstr>Gill Sans MT</vt:lpstr>
      <vt:lpstr>Tahoma</vt:lpstr>
      <vt:lpstr>Times New Roman</vt:lpstr>
      <vt:lpstr>Wingdings</vt:lpstr>
      <vt:lpstr>Gallery</vt:lpstr>
      <vt:lpstr>ACTIVATION FOR HIGH CaCO3 LOADED MIDDLE COMPOUND</vt:lpstr>
      <vt:lpstr>content</vt:lpstr>
      <vt:lpstr> objective </vt:lpstr>
      <vt:lpstr>methodology</vt:lpstr>
      <vt:lpstr>Test 01 results</vt:lpstr>
      <vt:lpstr>Tensile &amp; tear</vt:lpstr>
      <vt:lpstr>Modulus &amp; elongation</vt:lpstr>
      <vt:lpstr>hardness</vt:lpstr>
      <vt:lpstr>Rebound %</vt:lpstr>
      <vt:lpstr>Rheological properties</vt:lpstr>
      <vt:lpstr>Blow out test results </vt:lpstr>
      <vt:lpstr>Heat build up  test results</vt:lpstr>
      <vt:lpstr>Mooney viscosity</vt:lpstr>
      <vt:lpstr>Test 01 conclusion</vt:lpstr>
      <vt:lpstr>Test 02 results</vt:lpstr>
      <vt:lpstr>Tensile &amp; tear strength</vt:lpstr>
      <vt:lpstr>Modulus &amp; elongation</vt:lpstr>
      <vt:lpstr>hardness</vt:lpstr>
      <vt:lpstr>Rebound</vt:lpstr>
      <vt:lpstr>Rheological properties</vt:lpstr>
      <vt:lpstr>Blow out  test</vt:lpstr>
      <vt:lpstr>Heat build up test</vt:lpstr>
      <vt:lpstr>Mooney viscosity</vt:lpstr>
      <vt:lpstr>Test 02</vt:lpstr>
      <vt:lpstr>Test 03(physical properties) </vt:lpstr>
      <vt:lpstr>Rheological properties</vt:lpstr>
      <vt:lpstr>Blow out &amp; hbu results</vt:lpstr>
      <vt:lpstr>Test 04</vt:lpstr>
      <vt:lpstr>TEST 05</vt:lpstr>
      <vt:lpstr>Blow out &amp; hbu results</vt:lpstr>
      <vt:lpstr>conclusion</vt:lpstr>
      <vt:lpstr>Test 06</vt:lpstr>
      <vt:lpstr>Test results(physical properties)</vt:lpstr>
      <vt:lpstr>Odr results</vt:lpstr>
      <vt:lpstr>Blow out &amp; hbu</vt:lpstr>
      <vt:lpstr>TEST 07</vt:lpstr>
      <vt:lpstr>TEST RESULTS PHYSICAL PROPERTIES (Mb - cmP &amp; fb – LAB)  </vt:lpstr>
      <vt:lpstr>PHYSICAL PROPERTIES(BOTH MB &amp; FB AT CMP)</vt:lpstr>
      <vt:lpstr>Odr results</vt:lpstr>
      <vt:lpstr>Mooney viscosity</vt:lpstr>
      <vt:lpstr>Blow out &amp; hbu</vt:lpstr>
      <vt:lpstr>Hbu results</vt:lpstr>
      <vt:lpstr>Fatigue test results</vt:lpstr>
      <vt:lpstr>Temperature  increase  analysis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2019-08-27T13:28:48Z</dcterms:created>
  <dcterms:modified xsi:type="dcterms:W3CDTF">2019-09-02T16:45:30Z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