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55" r:id="rId2"/>
    <p:sldMasterId id="2147483768" r:id="rId3"/>
    <p:sldMasterId id="2147483781" r:id="rId4"/>
  </p:sldMasterIdLst>
  <p:notesMasterIdLst>
    <p:notesMasterId r:id="rId14"/>
  </p:notesMasterIdLst>
  <p:sldIdLst>
    <p:sldId id="283" r:id="rId5"/>
    <p:sldId id="337" r:id="rId6"/>
    <p:sldId id="346" r:id="rId7"/>
    <p:sldId id="338" r:id="rId8"/>
    <p:sldId id="347" r:id="rId9"/>
    <p:sldId id="348" r:id="rId10"/>
    <p:sldId id="349" r:id="rId11"/>
    <p:sldId id="351" r:id="rId12"/>
    <p:sldId id="28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FF00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80" autoAdjust="0"/>
    <p:restoredTop sz="96433" autoAdjust="0"/>
  </p:normalViewPr>
  <p:slideViewPr>
    <p:cSldViewPr snapToGrid="0">
      <p:cViewPr varScale="1">
        <p:scale>
          <a:sx n="68" d="100"/>
          <a:sy n="68" d="100"/>
        </p:scale>
        <p:origin x="8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D:\Chemical%20Bin%20Arrangement\Copy%20of%20Per%20Day%20Avg%20Cpd%20Requirement.xlsx" TargetMode="External"/><Relationship Id="rId4" Type="http://schemas.openxmlformats.org/officeDocument/2006/relationships/themeOverride" Target="../theme/themeOverride1.xm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D:\Chemical%20Bin%20Arrangement\Copy%20of%20Per%20Day%20Avg%20Cpd%20Requirement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Sheet1!$C$2:$C$52</cx:f>
        <cx:lvl ptCount="51">
          <cx:pt idx="0">T449</cx:pt>
          <cx:pt idx="1">T770</cx:pt>
          <cx:pt idx="2">T573</cx:pt>
          <cx:pt idx="3">AXT201</cx:pt>
          <cx:pt idx="4">XB91</cx:pt>
          <cx:pt idx="5">T575</cx:pt>
          <cx:pt idx="6">K124</cx:pt>
          <cx:pt idx="7">S36</cx:pt>
          <cx:pt idx="8">AXB11</cx:pt>
          <cx:pt idx="9">S53</cx:pt>
          <cx:pt idx="10">S87</cx:pt>
          <cx:pt idx="11">XK130</cx:pt>
          <cx:pt idx="12">4RM100B</cx:pt>
          <cx:pt idx="13">T116</cx:pt>
          <cx:pt idx="14">TRO2</cx:pt>
          <cx:pt idx="15">XB91</cx:pt>
          <cx:pt idx="16">4RM400</cx:pt>
          <cx:pt idx="17">SVP</cx:pt>
          <cx:pt idx="18">4RM600</cx:pt>
          <cx:pt idx="19">4RM611</cx:pt>
          <cx:pt idx="20">THM</cx:pt>
          <cx:pt idx="21">DUHP</cx:pt>
          <cx:pt idx="22">DHP</cx:pt>
          <cx:pt idx="23">TRX</cx:pt>
          <cx:pt idx="24">TLR 16</cx:pt>
          <cx:pt idx="25">BAK</cx:pt>
          <cx:pt idx="26">TLA</cx:pt>
          <cx:pt idx="27">DTS</cx:pt>
          <cx:pt idx="28">BLR3</cx:pt>
          <cx:pt idx="29">DBS</cx:pt>
          <cx:pt idx="30">TMM</cx:pt>
          <cx:pt idx="31">SAS</cx:pt>
          <cx:pt idx="32">DRC</cx:pt>
          <cx:pt idx="33">SHF</cx:pt>
          <cx:pt idx="34">DSA</cx:pt>
          <cx:pt idx="35">BON</cx:pt>
          <cx:pt idx="36">DBR</cx:pt>
          <cx:pt idx="37">S36</cx:pt>
          <cx:pt idx="38">BOA</cx:pt>
          <cx:pt idx="39">DPL</cx:pt>
          <cx:pt idx="40">BDF</cx:pt>
          <cx:pt idx="41">DCP</cx:pt>
          <cx:pt idx="42">KPS</cx:pt>
          <cx:pt idx="43">KU</cx:pt>
          <cx:pt idx="44">DNL</cx:pt>
          <cx:pt idx="45">DSQ</cx:pt>
          <cx:pt idx="46">SVP</cx:pt>
          <cx:pt idx="47">DAD</cx:pt>
          <cx:pt idx="48">TSW</cx:pt>
          <cx:pt idx="49">SWO2</cx:pt>
          <cx:pt idx="50">BMP</cx:pt>
        </cx:lvl>
      </cx:strDim>
      <cx:numDim type="val">
        <cx:f>Sheet1!$D$2:$D$52</cx:f>
        <cx:lvl ptCount="51" formatCode="0.0">
          <cx:pt idx="0">5.1871125000000005</cx:pt>
          <cx:pt idx="1">0</cx:pt>
          <cx:pt idx="2">0.71109999999999995</cx:pt>
          <cx:pt idx="3">2.1839875000000002</cx:pt>
          <cx:pt idx="4">1.2735199566875002</cx:pt>
          <cx:pt idx="5">1.494375</cx:pt>
          <cx:pt idx="6">4.3401792562780619</cx:pt>
          <cx:pt idx="7">0.20094010374999999</cx:pt>
          <cx:pt idx="8">1.2452746778999999</cx:pt>
          <cx:pt idx="9">0.2571</cx:pt>
          <cx:pt idx="10">0.25319999999999998</cx:pt>
          <cx:pt idx="11">0.92112499999999997</cx:pt>
          <cx:pt idx="12">0</cx:pt>
          <cx:pt idx="13">6.3373125000000003</cx:pt>
          <cx:pt idx="14">3.6813125000000002</cx:pt>
          <cx:pt idx="15">1.0976874999999999</cx:pt>
          <cx:pt idx="16">4.3874997862500003</cx:pt>
          <cx:pt idx="17">0.30649999999999999</cx:pt>
          <cx:pt idx="18">0.90606249999999999</cx:pt>
          <cx:pt idx="19">0.18662500000000001</cx:pt>
          <cx:pt idx="20">8.6800800000000002</cx:pt>
          <cx:pt idx="21">6.6391249999999991</cx:pt>
          <cx:pt idx="22">4.2203999999999997</cx:pt>
          <cx:pt idx="23">0</cx:pt>
          <cx:pt idx="24">9.5116849999999982</cx:pt>
          <cx:pt idx="25">0.99071749999999981</cx:pt>
          <cx:pt idx="26">7.4413950000000009</cx:pt>
          <cx:pt idx="27">5.2126999999999999</cx:pt>
          <cx:pt idx="28">1.3588350000000002</cx:pt>
          <cx:pt idx="29">1.3169000000000002</cx:pt>
          <cx:pt idx="30">1.0327249999999999</cx:pt>
          <cx:pt idx="31">3.6565074999999996</cx:pt>
          <cx:pt idx="32">2.0374999999999996</cx:pt>
          <cx:pt idx="33">2.6092675000000001</cx:pt>
          <cx:pt idx="34">1.6690500000000004</cx:pt>
          <cx:pt idx="35">5.5786589024999991</cx:pt>
          <cx:pt idx="36">3.2071710000000002</cx:pt>
          <cx:pt idx="37">0.13987417050000001</cx:pt>
          <cx:pt idx="38">6.5317892812500009</cx:pt>
          <cx:pt idx="39">3.5873037325000006</cx:pt>
          <cx:pt idx="40">2.5594548750000006</cx:pt>
          <cx:pt idx="41">1.6342874999999999</cx:pt>
          <cx:pt idx="42">4.6723662500000014</cx:pt>
          <cx:pt idx="43">3.1160087499999993</cx:pt>
          <cx:pt idx="44">2.6299000000000001</cx:pt>
          <cx:pt idx="45">1.448925</cx:pt>
          <cx:pt idx="46">0.98534999999999995</cx:pt>
          <cx:pt idx="47">0.40804999999999991</cx:pt>
          <cx:pt idx="48">4.1204675000000002</cx:pt>
          <cx:pt idx="49">1.3091675</cx:pt>
          <cx:pt idx="50">1.23045</cx:pt>
        </cx:lvl>
      </cx:numDim>
    </cx:data>
  </cx:chartData>
  <cx:chart>
    <cx:title pos="t" align="ctr" overlay="0">
      <cx:tx>
        <cx:txData>
          <cx:v>Day Requirement Only Pneumatic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600"/>
          </a:pPr>
          <a:r>
            <a:rPr lang="en-US" sz="16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Day Requirement Only Pneumatic</a:t>
          </a:r>
        </a:p>
      </cx:txPr>
    </cx:title>
    <cx:plotArea>
      <cx:plotAreaRegion>
        <cx:series layoutId="clusteredColumn" uniqueId="{B0C2438A-0866-4496-BDEB-C1DA507E7B8B}">
          <cx:dataId val="0"/>
          <cx:layoutPr>
            <cx:aggregation/>
          </cx:layoutPr>
          <cx:axisId val="1"/>
        </cx:series>
        <cx:series layoutId="paretoLine" ownerIdx="0" uniqueId="{B2E0809F-EC48-4AE7-B911-8CCA688E1BBF}">
          <cx:axisId val="2"/>
        </cx:series>
      </cx:plotAreaRegion>
      <cx:axis id="0">
        <cx:catScaling gapWidth="0"/>
        <cx:tickLabels/>
        <cx:txPr>
          <a:bodyPr vertOverflow="overflow" horzOverflow="overflow" wrap="square" lIns="0" tIns="0" rIns="0" bIns="0"/>
          <a:lstStyle/>
          <a:p>
            <a:pPr algn="ctr" rtl="0">
              <a:defRPr sz="1600" b="0" i="0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 sz="1600"/>
          </a:p>
        </cx:txPr>
      </cx:axis>
      <cx:axis id="1">
        <cx:valScaling/>
        <cx:tickLabels/>
        <cx:txPr>
          <a:bodyPr vertOverflow="overflow" horzOverflow="overflow" wrap="square" lIns="0" tIns="0" rIns="0" bIns="0"/>
          <a:lstStyle/>
          <a:p>
            <a:pPr algn="ctr" rtl="0">
              <a:defRPr sz="1600" b="0" i="0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 sz="1600"/>
          </a:p>
        </cx:txPr>
      </cx:axis>
      <cx:axis id="2">
        <cx:valScaling max="1" min="0"/>
        <cx:units unit="percentage"/>
        <cx:tickLabels/>
        <cx:txPr>
          <a:bodyPr vertOverflow="overflow" horzOverflow="overflow" wrap="square" lIns="0" tIns="0" rIns="0" bIns="0"/>
          <a:lstStyle/>
          <a:p>
            <a:pPr algn="ctr" rtl="0">
              <a:defRPr sz="1600" b="0" i="0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 sz="1600"/>
          </a:p>
        </cx:txPr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Sheet1!$C$2:$C$68</cx:f>
        <cx:lvl ptCount="67">
          <cx:pt idx="0">T449</cx:pt>
          <cx:pt idx="1">T770</cx:pt>
          <cx:pt idx="2">T573</cx:pt>
          <cx:pt idx="3">AXT201</cx:pt>
          <cx:pt idx="4">XB91</cx:pt>
          <cx:pt idx="5">T575</cx:pt>
          <cx:pt idx="6">K124</cx:pt>
          <cx:pt idx="7">S36</cx:pt>
          <cx:pt idx="8">AXB11</cx:pt>
          <cx:pt idx="9">S53</cx:pt>
          <cx:pt idx="10">S87</cx:pt>
          <cx:pt idx="11">XK130</cx:pt>
          <cx:pt idx="12">4RM100B</cx:pt>
          <cx:pt idx="13">T116</cx:pt>
          <cx:pt idx="14">TRO2</cx:pt>
          <cx:pt idx="15">XB91</cx:pt>
          <cx:pt idx="16">4RM400</cx:pt>
          <cx:pt idx="17">SVP</cx:pt>
          <cx:pt idx="18">4RM600</cx:pt>
          <cx:pt idx="19">4RM611</cx:pt>
          <cx:pt idx="20">THM</cx:pt>
          <cx:pt idx="21">DUHP</cx:pt>
          <cx:pt idx="22">DHP</cx:pt>
          <cx:pt idx="23">TRX</cx:pt>
          <cx:pt idx="24">TLR 16</cx:pt>
          <cx:pt idx="25">BAK</cx:pt>
          <cx:pt idx="26">TLA</cx:pt>
          <cx:pt idx="27">DTS</cx:pt>
          <cx:pt idx="28">BLR3</cx:pt>
          <cx:pt idx="29">DBS</cx:pt>
          <cx:pt idx="30">TMM</cx:pt>
          <cx:pt idx="31">SAS</cx:pt>
          <cx:pt idx="32">DRC</cx:pt>
          <cx:pt idx="33">SHF</cx:pt>
          <cx:pt idx="34">DSA</cx:pt>
          <cx:pt idx="35">BON</cx:pt>
          <cx:pt idx="36">DBR</cx:pt>
          <cx:pt idx="37">S36</cx:pt>
          <cx:pt idx="38">BOA</cx:pt>
          <cx:pt idx="39">DPL</cx:pt>
          <cx:pt idx="40">BDF</cx:pt>
          <cx:pt idx="41">DCP</cx:pt>
          <cx:pt idx="42">KPS</cx:pt>
          <cx:pt idx="43">KU</cx:pt>
          <cx:pt idx="44">DNL</cx:pt>
          <cx:pt idx="45">DSQ</cx:pt>
          <cx:pt idx="46">SVP</cx:pt>
          <cx:pt idx="47">DAD</cx:pt>
          <cx:pt idx="48">TSW</cx:pt>
          <cx:pt idx="49">SWO2</cx:pt>
          <cx:pt idx="50">BMP</cx:pt>
          <cx:pt idx="51">RIH</cx:pt>
          <cx:pt idx="52">RH</cx:pt>
          <cx:pt idx="53">RT</cx:pt>
          <cx:pt idx="54">RBT</cx:pt>
          <cx:pt idx="55">RS</cx:pt>
          <cx:pt idx="56">RB</cx:pt>
          <cx:pt idx="57">RPB</cx:pt>
          <cx:pt idx="58">BEV</cx:pt>
          <cx:pt idx="59">RNMS</cx:pt>
          <cx:pt idx="60">GPT</cx:pt>
          <cx:pt idx="61">GPS</cx:pt>
          <cx:pt idx="62">TMT</cx:pt>
          <cx:pt idx="63">MBT</cx:pt>
          <cx:pt idx="64">RPOT</cx:pt>
          <cx:pt idx="65">BAP</cx:pt>
          <cx:pt idx="66">BFP</cx:pt>
        </cx:lvl>
      </cx:strDim>
      <cx:numDim type="val">
        <cx:f>Sheet1!$D$2:$D$68</cx:f>
        <cx:lvl ptCount="67" formatCode="0.0">
          <cx:pt idx="0">5.1871125000000005</cx:pt>
          <cx:pt idx="1">0</cx:pt>
          <cx:pt idx="2">0.71109999999999995</cx:pt>
          <cx:pt idx="3">2.1839875000000002</cx:pt>
          <cx:pt idx="4">1.2735199566875002</cx:pt>
          <cx:pt idx="5">1.494375</cx:pt>
          <cx:pt idx="6">4.3401792562780619</cx:pt>
          <cx:pt idx="7">0.20094010374999999</cx:pt>
          <cx:pt idx="8">1.2452746778999999</cx:pt>
          <cx:pt idx="9">0.2571</cx:pt>
          <cx:pt idx="10">0.25319999999999998</cx:pt>
          <cx:pt idx="11">0.92112499999999997</cx:pt>
          <cx:pt idx="12">0</cx:pt>
          <cx:pt idx="13">6.3373125000000003</cx:pt>
          <cx:pt idx="14">3.6813125000000002</cx:pt>
          <cx:pt idx="15">1.0976874999999999</cx:pt>
          <cx:pt idx="16">4.3874997862500003</cx:pt>
          <cx:pt idx="17">0.30649999999999999</cx:pt>
          <cx:pt idx="18">0.90606249999999999</cx:pt>
          <cx:pt idx="19">0.18662500000000001</cx:pt>
          <cx:pt idx="20">8.6800800000000002</cx:pt>
          <cx:pt idx="21">6.6391249999999991</cx:pt>
          <cx:pt idx="22">4.2203999999999997</cx:pt>
          <cx:pt idx="23">0</cx:pt>
          <cx:pt idx="24">9.5116849999999982</cx:pt>
          <cx:pt idx="25">0.99071749999999981</cx:pt>
          <cx:pt idx="26">7.4413950000000009</cx:pt>
          <cx:pt idx="27">5.2126999999999999</cx:pt>
          <cx:pt idx="28">1.3588350000000002</cx:pt>
          <cx:pt idx="29">1.3169000000000002</cx:pt>
          <cx:pt idx="30">1.0327249999999999</cx:pt>
          <cx:pt idx="31">3.6565074999999996</cx:pt>
          <cx:pt idx="32">2.0374999999999996</cx:pt>
          <cx:pt idx="33">2.6092675000000001</cx:pt>
          <cx:pt idx="34">1.6690500000000004</cx:pt>
          <cx:pt idx="35">5.5786589024999991</cx:pt>
          <cx:pt idx="36">3.2071710000000002</cx:pt>
          <cx:pt idx="37">0.13987417050000001</cx:pt>
          <cx:pt idx="38">6.5317892812500009</cx:pt>
          <cx:pt idx="39">3.5873037325000006</cx:pt>
          <cx:pt idx="40">2.5594548750000006</cx:pt>
          <cx:pt idx="41">1.6342874999999999</cx:pt>
          <cx:pt idx="42">4.6723662500000014</cx:pt>
          <cx:pt idx="43">3.1160087499999993</cx:pt>
          <cx:pt idx="44">2.6299000000000001</cx:pt>
          <cx:pt idx="45">1.448925</cx:pt>
          <cx:pt idx="46">0.98534999999999995</cx:pt>
          <cx:pt idx="47">0.40804999999999991</cx:pt>
          <cx:pt idx="48">4.1204675000000002</cx:pt>
          <cx:pt idx="49">1.3091675</cx:pt>
          <cx:pt idx="50">1.23045</cx:pt>
          <cx:pt idx="51">2.6508910437660802</cx:pt>
          <cx:pt idx="52">16.257703089769723</cx:pt>
          <cx:pt idx="53">15.38865432430744</cx:pt>
          <cx:pt idx="54">1.7327584970026277</cx:pt>
          <cx:pt idx="55">15.571314980892462</cx:pt>
          <cx:pt idx="56">0.65850376928887178</cx:pt>
          <cx:pt idx="57">0.52310800430081927</cx:pt>
          <cx:pt idx="58">33.333159596153372</cx:pt>
          <cx:pt idx="59">0</cx:pt>
          <cx:pt idx="60">66.01473903500478</cx:pt>
          <cx:pt idx="61">44.922639555104034</cx:pt>
          <cx:pt idx="62">24.374060733653295</cx:pt>
          <cx:pt idx="63">10.41886726188258</cx:pt>
          <cx:pt idx="64">2.7716973330299579</cx:pt>
          <cx:pt idx="65">14.175521444217329</cx:pt>
          <cx:pt idx="66">29.81678275769729</cx:pt>
        </cx:lvl>
      </cx:numDim>
    </cx:data>
  </cx:chartData>
  <cx:chart>
    <cx:plotArea>
      <cx:plotAreaRegion>
        <cx:series layoutId="clusteredColumn" uniqueId="{E511C0DB-DD7B-49E2-A979-4726E7CAE212}">
          <cx:dataPt idx="0">
            <cx:spPr>
              <a:solidFill>
                <a:srgbClr val="00B050"/>
              </a:solidFill>
            </cx:spPr>
          </cx:dataPt>
          <cx:dataPt idx="1">
            <cx:spPr>
              <a:solidFill>
                <a:srgbClr val="00B050"/>
              </a:solidFill>
            </cx:spPr>
          </cx:dataPt>
          <cx:dataPt idx="2">
            <cx:spPr>
              <a:solidFill>
                <a:srgbClr val="00B050"/>
              </a:solidFill>
            </cx:spPr>
          </cx:dataPt>
          <cx:dataPt idx="3">
            <cx:spPr>
              <a:solidFill>
                <a:srgbClr val="00B050"/>
              </a:solidFill>
            </cx:spPr>
          </cx:dataPt>
          <cx:dataPt idx="4">
            <cx:spPr>
              <a:solidFill>
                <a:srgbClr val="00B050"/>
              </a:solidFill>
            </cx:spPr>
          </cx:dataPt>
          <cx:dataPt idx="5">
            <cx:spPr>
              <a:solidFill>
                <a:srgbClr val="00B050"/>
              </a:solidFill>
            </cx:spPr>
          </cx:dataPt>
          <cx:dataPt idx="6">
            <cx:spPr>
              <a:solidFill>
                <a:srgbClr val="00B050"/>
              </a:solidFill>
            </cx:spPr>
          </cx:dataPt>
          <cx:dataPt idx="7">
            <cx:spPr>
              <a:solidFill>
                <a:srgbClr val="00B050"/>
              </a:solidFill>
            </cx:spPr>
          </cx:dataPt>
          <cx:dataPt idx="9">
            <cx:spPr>
              <a:solidFill>
                <a:srgbClr val="00B050"/>
              </a:solidFill>
            </cx:spPr>
          </cx:dataPt>
          <cx:dataPt idx="20">
            <cx:spPr>
              <a:solidFill>
                <a:srgbClr val="00B050"/>
              </a:solidFill>
            </cx:spPr>
          </cx:dataPt>
          <cx:dataId val="0"/>
          <cx:layoutPr>
            <cx:aggregation/>
          </cx:layoutPr>
          <cx:axisId val="1"/>
        </cx:series>
        <cx:series layoutId="paretoLine" ownerIdx="0" uniqueId="{C8B3F427-E65B-41CC-B62A-DACF13B45407}">
          <cx:axisId val="2"/>
        </cx:series>
      </cx:plotAreaRegion>
      <cx:axis id="0">
        <cx:catScaling gapWidth="0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400"/>
            </a:pPr>
            <a:endParaRPr lang="en-US" sz="1400" b="0" i="0" u="none" strike="noStrike" baseline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endParaRPr>
          </a:p>
        </cx:txPr>
      </cx:axis>
      <cx:axis id="1">
        <cx:valScaling/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400"/>
            </a:pPr>
            <a:endParaRPr lang="en-US" sz="1400" b="0" i="0" u="none" strike="noStrike" baseline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endParaRPr>
          </a:p>
        </cx:txPr>
      </cx:axis>
      <cx:axis id="2">
        <cx:valScaling max="1" min="0"/>
        <cx:units unit="percentage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600"/>
            </a:pPr>
            <a:endParaRPr lang="en-US" sz="1600" b="0" i="0" u="none" strike="noStrike" baseline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5F4963-2BA1-463E-9ED0-A19F203367E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1CF08-0ED3-4167-80CD-A20245C45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6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1CF08-0ED3-4167-80CD-A20245C459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26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75510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744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811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132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302327" y="714743"/>
            <a:ext cx="10515600" cy="5567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7992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21D0C6-F641-4096-BED8-BCD2C72993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625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21D0C6-F641-4096-BED8-BCD2C72993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988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21D0C6-F641-4096-BED8-BCD2C72993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95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21D0C6-F641-4096-BED8-BCD2C72993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034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21D0C6-F641-4096-BED8-BCD2C72993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4497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21D0C6-F641-4096-BED8-BCD2C72993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035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9186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21D0C6-F641-4096-BED8-BCD2C72993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4929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21D0C6-F641-4096-BED8-BCD2C72993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974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21D0C6-F641-4096-BED8-BCD2C72993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2465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21D0C6-F641-4096-BED8-BCD2C72993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889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21D0C6-F641-4096-BED8-BCD2C72993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9621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302327" y="714743"/>
            <a:ext cx="10515600" cy="5567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76312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6375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8386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7718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604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7791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1064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7202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8954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6895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9239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511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2006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302327" y="714743"/>
            <a:ext cx="10515600" cy="5567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32941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414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859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235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499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15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76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1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4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7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5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128" y="105747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49343" y="6406856"/>
            <a:ext cx="3129551" cy="451143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flipH="1">
            <a:off x="0" y="6416089"/>
            <a:ext cx="904934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H="1">
            <a:off x="2" y="886691"/>
            <a:ext cx="12178892" cy="143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421D0C6-F641-4096-BED8-BCD2C72993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642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421D0C6-F641-4096-BED8-BCD2C72993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049343" y="6406856"/>
            <a:ext cx="3129551" cy="451143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 flipH="1">
            <a:off x="0" y="6416089"/>
            <a:ext cx="904934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920797" y="3458745"/>
            <a:ext cx="2621203" cy="24114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4507437" y="2960438"/>
            <a:ext cx="2682969" cy="34348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9433192" y="3629232"/>
            <a:ext cx="1698833" cy="209723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703125" y="3710017"/>
            <a:ext cx="1179560" cy="18240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7227158" y="3525628"/>
            <a:ext cx="2135716" cy="2322910"/>
          </a:xfrm>
          <a:prstGeom prst="rect">
            <a:avLst/>
          </a:prstGeom>
        </p:spPr>
      </p:pic>
      <p:sp>
        <p:nvSpPr>
          <p:cNvPr id="14" name="L-Shape 13"/>
          <p:cNvSpPr/>
          <p:nvPr userDrawn="1"/>
        </p:nvSpPr>
        <p:spPr>
          <a:xfrm rot="10800000">
            <a:off x="10601010" y="2506884"/>
            <a:ext cx="1577884" cy="2244701"/>
          </a:xfrm>
          <a:prstGeom prst="corner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5" name="L-Shape 14"/>
          <p:cNvSpPr/>
          <p:nvPr userDrawn="1"/>
        </p:nvSpPr>
        <p:spPr>
          <a:xfrm>
            <a:off x="2" y="717343"/>
            <a:ext cx="1577884" cy="2244701"/>
          </a:xfrm>
          <a:prstGeom prst="corner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47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421D0C6-F641-4096-BED8-BCD2C72993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049343" y="6406856"/>
            <a:ext cx="3129551" cy="451143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 flipH="1">
            <a:off x="0" y="6416089"/>
            <a:ext cx="904934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2" y="886691"/>
            <a:ext cx="12178892" cy="143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007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421D0C6-F641-4096-BED8-BCD2C72993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049343" y="6406856"/>
            <a:ext cx="3129551" cy="451143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 flipH="1">
            <a:off x="0" y="6416089"/>
            <a:ext cx="904934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920797" y="3458745"/>
            <a:ext cx="2621203" cy="24114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4507437" y="2960438"/>
            <a:ext cx="2682969" cy="34348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9433192" y="3629232"/>
            <a:ext cx="1698833" cy="209723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703125" y="3710017"/>
            <a:ext cx="1179560" cy="18240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7227158" y="3525628"/>
            <a:ext cx="2135716" cy="2322910"/>
          </a:xfrm>
          <a:prstGeom prst="rect">
            <a:avLst/>
          </a:prstGeom>
        </p:spPr>
      </p:pic>
      <p:sp>
        <p:nvSpPr>
          <p:cNvPr id="14" name="L-Shape 13"/>
          <p:cNvSpPr/>
          <p:nvPr userDrawn="1"/>
        </p:nvSpPr>
        <p:spPr>
          <a:xfrm rot="10800000">
            <a:off x="10601010" y="2506884"/>
            <a:ext cx="1577884" cy="2244701"/>
          </a:xfrm>
          <a:prstGeom prst="corner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5" name="L-Shape 14"/>
          <p:cNvSpPr/>
          <p:nvPr userDrawn="1"/>
        </p:nvSpPr>
        <p:spPr>
          <a:xfrm>
            <a:off x="2" y="717343"/>
            <a:ext cx="1577884" cy="2244701"/>
          </a:xfrm>
          <a:prstGeom prst="corner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413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9.png"/><Relationship Id="rId4" Type="http://schemas.microsoft.com/office/2014/relationships/chartEx" Target="../charts/chartEx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1" y="700644"/>
            <a:ext cx="78588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prstClr val="black"/>
                </a:solidFill>
                <a:latin typeface="Trebuchet MS" panose="020B0603020202020204" pitchFamily="34" charset="0"/>
              </a:rPr>
              <a:t>Title           : Auto Final Chemical Bins </a:t>
            </a:r>
          </a:p>
          <a:p>
            <a:r>
              <a:rPr lang="en-US" sz="3200" b="1" dirty="0">
                <a:solidFill>
                  <a:prstClr val="black"/>
                </a:solidFill>
                <a:latin typeface="Trebuchet MS" panose="020B0603020202020204" pitchFamily="34" charset="0"/>
              </a:rPr>
              <a:t>Date           : 31-03-2022</a:t>
            </a:r>
          </a:p>
          <a:p>
            <a:endParaRPr lang="en-US" sz="2400" dirty="0">
              <a:solidFill>
                <a:prstClr val="black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760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198" y="219626"/>
            <a:ext cx="7886700" cy="556783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rebuchet MS" panose="020B0603020202020204" pitchFamily="34" charset="0"/>
              </a:rPr>
              <a:t>Existing Line Up</a:t>
            </a:r>
            <a:endParaRPr lang="en-US" sz="24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BCCF054-7B8F-4922-BED4-2FD864D4B25C}"/>
              </a:ext>
            </a:extLst>
          </p:cNvPr>
          <p:cNvSpPr/>
          <p:nvPr/>
        </p:nvSpPr>
        <p:spPr>
          <a:xfrm>
            <a:off x="161026" y="1114478"/>
            <a:ext cx="913504" cy="16459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A1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TMTD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FFD6FD7-2FED-46C1-B97F-E19D2B775B31}"/>
              </a:ext>
            </a:extLst>
          </p:cNvPr>
          <p:cNvSpPr/>
          <p:nvPr/>
        </p:nvSpPr>
        <p:spPr>
          <a:xfrm>
            <a:off x="1393404" y="1105879"/>
            <a:ext cx="913504" cy="16459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B-1</a:t>
            </a:r>
          </a:p>
          <a:p>
            <a:pPr algn="ctr"/>
            <a:r>
              <a:rPr lang="en-US" b="1" dirty="0" err="1">
                <a:solidFill>
                  <a:schemeClr val="tx1"/>
                </a:solidFill>
              </a:rPr>
              <a:t>Vultac</a:t>
            </a:r>
            <a:r>
              <a:rPr lang="en-US" b="1" dirty="0">
                <a:solidFill>
                  <a:schemeClr val="tx1"/>
                </a:solidFill>
              </a:rPr>
              <a:t>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8B677B2-78FE-44ED-A9B1-F8455DE134F6}"/>
              </a:ext>
            </a:extLst>
          </p:cNvPr>
          <p:cNvSpPr/>
          <p:nvPr/>
        </p:nvSpPr>
        <p:spPr>
          <a:xfrm>
            <a:off x="8795281" y="1142613"/>
            <a:ext cx="913504" cy="16459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rgbClr val="7030A0"/>
                </a:solidFill>
              </a:rPr>
              <a:t>H-1</a:t>
            </a:r>
          </a:p>
          <a:p>
            <a:pPr algn="ctr"/>
            <a:r>
              <a:rPr lang="en-US" b="1" dirty="0">
                <a:solidFill>
                  <a:srgbClr val="7030A0"/>
                </a:solidFill>
              </a:rPr>
              <a:t>Ins 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F60FA32-66E8-4DBE-A02B-F1B8DAD688DF}"/>
              </a:ext>
            </a:extLst>
          </p:cNvPr>
          <p:cNvSpPr/>
          <p:nvPr/>
        </p:nvSpPr>
        <p:spPr>
          <a:xfrm>
            <a:off x="5124663" y="1134013"/>
            <a:ext cx="926762" cy="16177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E-1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HMT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C6FE5B7-F891-4E78-B26E-2D87DBC97D3E}"/>
              </a:ext>
            </a:extLst>
          </p:cNvPr>
          <p:cNvSpPr/>
          <p:nvPr/>
        </p:nvSpPr>
        <p:spPr>
          <a:xfrm>
            <a:off x="2673165" y="1105879"/>
            <a:ext cx="913504" cy="16459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C-1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CBS</a:t>
            </a:r>
          </a:p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1DF2C70-5D96-4A9D-A53D-2190347E86FE}"/>
              </a:ext>
            </a:extLst>
          </p:cNvPr>
          <p:cNvSpPr/>
          <p:nvPr/>
        </p:nvSpPr>
        <p:spPr>
          <a:xfrm>
            <a:off x="3892285" y="1100410"/>
            <a:ext cx="913504" cy="168812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D-1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DCBS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669B8A6-DF37-41A9-BA37-C90BF666500E}"/>
              </a:ext>
            </a:extLst>
          </p:cNvPr>
          <p:cNvSpPr/>
          <p:nvPr/>
        </p:nvSpPr>
        <p:spPr>
          <a:xfrm>
            <a:off x="6357041" y="1170748"/>
            <a:ext cx="913504" cy="164592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F-1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PVI</a:t>
            </a:r>
          </a:p>
          <a:p>
            <a:pPr algn="ctr"/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AF65B60-C9B1-4AA1-A626-0144046C65D7}"/>
              </a:ext>
            </a:extLst>
          </p:cNvPr>
          <p:cNvSpPr/>
          <p:nvPr/>
        </p:nvSpPr>
        <p:spPr>
          <a:xfrm>
            <a:off x="7576161" y="1170748"/>
            <a:ext cx="913504" cy="16459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rgbClr val="7030A0"/>
                </a:solidFill>
              </a:rPr>
              <a:t>G-1</a:t>
            </a:r>
          </a:p>
          <a:p>
            <a:pPr algn="ctr"/>
            <a:r>
              <a:rPr lang="en-US" b="1" dirty="0">
                <a:solidFill>
                  <a:srgbClr val="7030A0"/>
                </a:solidFill>
              </a:rPr>
              <a:t>HMT</a:t>
            </a:r>
          </a:p>
          <a:p>
            <a:pPr algn="ctr"/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E4778D7-FA27-4AFD-81DF-445060881773}"/>
              </a:ext>
            </a:extLst>
          </p:cNvPr>
          <p:cNvSpPr/>
          <p:nvPr/>
        </p:nvSpPr>
        <p:spPr>
          <a:xfrm>
            <a:off x="161026" y="3098467"/>
            <a:ext cx="913504" cy="16459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A-2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TBBS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BC7963C-C13D-4EDC-AB11-A23A69C05009}"/>
              </a:ext>
            </a:extLst>
          </p:cNvPr>
          <p:cNvSpPr/>
          <p:nvPr/>
        </p:nvSpPr>
        <p:spPr>
          <a:xfrm>
            <a:off x="6357041" y="3098467"/>
            <a:ext cx="913504" cy="164592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F-2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TMTM</a:t>
            </a:r>
          </a:p>
          <a:p>
            <a:pPr algn="ctr"/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75C697F-FBAF-44E0-B8EB-A3AF010C679A}"/>
              </a:ext>
            </a:extLst>
          </p:cNvPr>
          <p:cNvSpPr/>
          <p:nvPr/>
        </p:nvSpPr>
        <p:spPr>
          <a:xfrm>
            <a:off x="3953085" y="3098467"/>
            <a:ext cx="913504" cy="16459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D-2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TBBS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1CE4AB4-F546-4C71-8866-1279383396CD}"/>
              </a:ext>
            </a:extLst>
          </p:cNvPr>
          <p:cNvSpPr/>
          <p:nvPr/>
        </p:nvSpPr>
        <p:spPr>
          <a:xfrm>
            <a:off x="8795281" y="3089867"/>
            <a:ext cx="913504" cy="16459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H-2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Sulfur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With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Hypalon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2ACEFE5-E4A4-4356-855A-1689F8C4539C}"/>
              </a:ext>
            </a:extLst>
          </p:cNvPr>
          <p:cNvSpPr/>
          <p:nvPr/>
        </p:nvSpPr>
        <p:spPr>
          <a:xfrm>
            <a:off x="7569013" y="3098467"/>
            <a:ext cx="913504" cy="16459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G-2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Ins S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With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Hypalon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5838270-B73B-4C85-AE3E-0BFB0353E59E}"/>
              </a:ext>
            </a:extLst>
          </p:cNvPr>
          <p:cNvSpPr/>
          <p:nvPr/>
        </p:nvSpPr>
        <p:spPr>
          <a:xfrm>
            <a:off x="1470285" y="3098467"/>
            <a:ext cx="913504" cy="16459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B-2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DPG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4664BA2-8262-4F5E-ABCC-E3E1961BFA27}"/>
              </a:ext>
            </a:extLst>
          </p:cNvPr>
          <p:cNvSpPr/>
          <p:nvPr/>
        </p:nvSpPr>
        <p:spPr>
          <a:xfrm>
            <a:off x="5182496" y="3098467"/>
            <a:ext cx="913504" cy="16459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E-2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HMT</a:t>
            </a:r>
          </a:p>
          <a:p>
            <a:pPr algn="ctr"/>
            <a:endParaRPr lang="en-US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8460377-992C-4F78-A893-F37AA29267D6}"/>
              </a:ext>
            </a:extLst>
          </p:cNvPr>
          <p:cNvSpPr/>
          <p:nvPr/>
        </p:nvSpPr>
        <p:spPr>
          <a:xfrm>
            <a:off x="2664745" y="3089867"/>
            <a:ext cx="913504" cy="16459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C-2</a:t>
            </a:r>
          </a:p>
          <a:p>
            <a:pPr algn="ctr"/>
            <a:r>
              <a:rPr lang="en-US" b="1" dirty="0">
                <a:solidFill>
                  <a:srgbClr val="7030A0"/>
                </a:solidFill>
              </a:rPr>
              <a:t>MOR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4167A1-6AEE-4925-A9F7-8BC1047C5191}"/>
              </a:ext>
            </a:extLst>
          </p:cNvPr>
          <p:cNvSpPr/>
          <p:nvPr/>
        </p:nvSpPr>
        <p:spPr>
          <a:xfrm>
            <a:off x="181531" y="5324112"/>
            <a:ext cx="2491634" cy="55678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Vibrator-Granule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48E80E3-6AC3-4503-A7DB-F1297CB156D2}"/>
              </a:ext>
            </a:extLst>
          </p:cNvPr>
          <p:cNvSpPr/>
          <p:nvPr/>
        </p:nvSpPr>
        <p:spPr>
          <a:xfrm>
            <a:off x="3089781" y="5324112"/>
            <a:ext cx="2491634" cy="5567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Single Screw-Powder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83A62E4-7B80-4AD3-8577-77507846D567}"/>
              </a:ext>
            </a:extLst>
          </p:cNvPr>
          <p:cNvSpPr/>
          <p:nvPr/>
        </p:nvSpPr>
        <p:spPr>
          <a:xfrm>
            <a:off x="5826029" y="5324112"/>
            <a:ext cx="2615401" cy="5502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Double Screw-Powder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8B91166-B8C3-4A2D-AA99-119FBBA886AD}"/>
              </a:ext>
            </a:extLst>
          </p:cNvPr>
          <p:cNvSpPr/>
          <p:nvPr/>
        </p:nvSpPr>
        <p:spPr>
          <a:xfrm>
            <a:off x="120272" y="1009449"/>
            <a:ext cx="960887" cy="1881941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BEF98D3-121C-4E86-BB13-31A98828EC9A}"/>
              </a:ext>
            </a:extLst>
          </p:cNvPr>
          <p:cNvSpPr/>
          <p:nvPr/>
        </p:nvSpPr>
        <p:spPr>
          <a:xfrm>
            <a:off x="1316124" y="1047269"/>
            <a:ext cx="960887" cy="1881941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FE2F983-C725-4871-9B7A-CFDC107D105D}"/>
              </a:ext>
            </a:extLst>
          </p:cNvPr>
          <p:cNvSpPr/>
          <p:nvPr/>
        </p:nvSpPr>
        <p:spPr>
          <a:xfrm>
            <a:off x="5136834" y="2985819"/>
            <a:ext cx="960887" cy="1881941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7E43AE6-5F4E-412D-B523-7C504B7BF130}"/>
              </a:ext>
            </a:extLst>
          </p:cNvPr>
          <p:cNvSpPr/>
          <p:nvPr/>
        </p:nvSpPr>
        <p:spPr>
          <a:xfrm>
            <a:off x="8818035" y="5226863"/>
            <a:ext cx="781513" cy="886867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Idle</a:t>
            </a:r>
          </a:p>
        </p:txBody>
      </p:sp>
      <p:graphicFrame>
        <p:nvGraphicFramePr>
          <p:cNvPr id="53" name="Table 53">
            <a:extLst>
              <a:ext uri="{FF2B5EF4-FFF2-40B4-BE49-F238E27FC236}">
                <a16:creationId xmlns:a16="http://schemas.microsoft.com/office/drawing/2014/main" id="{2A343A24-AA6C-4504-88F8-819542E24D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726838"/>
              </p:ext>
            </p:extLst>
          </p:nvPr>
        </p:nvGraphicFramePr>
        <p:xfrm>
          <a:off x="9847384" y="1220246"/>
          <a:ext cx="2183589" cy="454750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73723">
                  <a:extLst>
                    <a:ext uri="{9D8B030D-6E8A-4147-A177-3AD203B41FA5}">
                      <a16:colId xmlns:a16="http://schemas.microsoft.com/office/drawing/2014/main" val="3333406327"/>
                    </a:ext>
                  </a:extLst>
                </a:gridCol>
                <a:gridCol w="790070">
                  <a:extLst>
                    <a:ext uri="{9D8B030D-6E8A-4147-A177-3AD203B41FA5}">
                      <a16:colId xmlns:a16="http://schemas.microsoft.com/office/drawing/2014/main" val="3854198193"/>
                    </a:ext>
                  </a:extLst>
                </a:gridCol>
                <a:gridCol w="619796">
                  <a:extLst>
                    <a:ext uri="{9D8B030D-6E8A-4147-A177-3AD203B41FA5}">
                      <a16:colId xmlns:a16="http://schemas.microsoft.com/office/drawing/2014/main" val="1110221381"/>
                    </a:ext>
                  </a:extLst>
                </a:gridCol>
              </a:tblGrid>
              <a:tr h="680795"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r>
                        <a:rPr lang="en-US" sz="1600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r>
                        <a:rPr lang="en-US" sz="1600" dirty="0"/>
                        <a:t>Auto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833696"/>
                  </a:ext>
                </a:extLst>
              </a:tr>
              <a:tr h="96667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PCR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462725"/>
                  </a:ext>
                </a:extLst>
              </a:tr>
              <a:tr h="96667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TBB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879887"/>
                  </a:ext>
                </a:extLst>
              </a:tr>
              <a:tr h="96667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23W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4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618321"/>
                  </a:ext>
                </a:extLst>
              </a:tr>
              <a:tr h="9666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4164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FE92357F-0558-4F33-908A-9A3FC00199DA}"/>
              </a:ext>
            </a:extLst>
          </p:cNvPr>
          <p:cNvSpPr txBox="1"/>
          <p:nvPr/>
        </p:nvSpPr>
        <p:spPr>
          <a:xfrm>
            <a:off x="326388" y="6001166"/>
            <a:ext cx="1288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SOLID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A554B0E-9481-4EE3-A2C4-89575407F8AE}"/>
              </a:ext>
            </a:extLst>
          </p:cNvPr>
          <p:cNvSpPr txBox="1"/>
          <p:nvPr/>
        </p:nvSpPr>
        <p:spPr>
          <a:xfrm>
            <a:off x="213603" y="4897790"/>
            <a:ext cx="144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Legends are :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9CF432A-BDD3-4DBC-A374-2E9AD8EE45E1}"/>
              </a:ext>
            </a:extLst>
          </p:cNvPr>
          <p:cNvSpPr/>
          <p:nvPr/>
        </p:nvSpPr>
        <p:spPr>
          <a:xfrm>
            <a:off x="5135113" y="1011146"/>
            <a:ext cx="960887" cy="1881941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C4FD74-37D0-474D-8003-9ADDA20E94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28" t="18401" r="22542" b="11108"/>
          <a:stretch/>
        </p:blipFill>
        <p:spPr>
          <a:xfrm>
            <a:off x="8916612" y="459560"/>
            <a:ext cx="670842" cy="65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729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198" y="163356"/>
            <a:ext cx="7886700" cy="556783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rebuchet MS" panose="020B0603020202020204" pitchFamily="34" charset="0"/>
              </a:rPr>
              <a:t>Chemical class based on Max counts </a:t>
            </a:r>
            <a:endParaRPr lang="en-US" sz="24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617B44-9C98-4B7A-BBA5-7B89A87AC7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783960"/>
              </p:ext>
            </p:extLst>
          </p:nvPr>
        </p:nvGraphicFramePr>
        <p:xfrm>
          <a:off x="254117" y="950940"/>
          <a:ext cx="5668384" cy="5706056"/>
        </p:xfrm>
        <a:graphic>
          <a:graphicData uri="http://schemas.openxmlformats.org/drawingml/2006/table">
            <a:tbl>
              <a:tblPr/>
              <a:tblGrid>
                <a:gridCol w="537447">
                  <a:extLst>
                    <a:ext uri="{9D8B030D-6E8A-4147-A177-3AD203B41FA5}">
                      <a16:colId xmlns:a16="http://schemas.microsoft.com/office/drawing/2014/main" val="2054198349"/>
                    </a:ext>
                  </a:extLst>
                </a:gridCol>
                <a:gridCol w="864954">
                  <a:extLst>
                    <a:ext uri="{9D8B030D-6E8A-4147-A177-3AD203B41FA5}">
                      <a16:colId xmlns:a16="http://schemas.microsoft.com/office/drawing/2014/main" val="77356195"/>
                    </a:ext>
                  </a:extLst>
                </a:gridCol>
                <a:gridCol w="1508713">
                  <a:extLst>
                    <a:ext uri="{9D8B030D-6E8A-4147-A177-3AD203B41FA5}">
                      <a16:colId xmlns:a16="http://schemas.microsoft.com/office/drawing/2014/main" val="183072736"/>
                    </a:ext>
                  </a:extLst>
                </a:gridCol>
                <a:gridCol w="965781">
                  <a:extLst>
                    <a:ext uri="{9D8B030D-6E8A-4147-A177-3AD203B41FA5}">
                      <a16:colId xmlns:a16="http://schemas.microsoft.com/office/drawing/2014/main" val="3921707574"/>
                    </a:ext>
                  </a:extLst>
                </a:gridCol>
                <a:gridCol w="537447">
                  <a:extLst>
                    <a:ext uri="{9D8B030D-6E8A-4147-A177-3AD203B41FA5}">
                      <a16:colId xmlns:a16="http://schemas.microsoft.com/office/drawing/2014/main" val="1405347654"/>
                    </a:ext>
                  </a:extLst>
                </a:gridCol>
                <a:gridCol w="627021">
                  <a:extLst>
                    <a:ext uri="{9D8B030D-6E8A-4147-A177-3AD203B41FA5}">
                      <a16:colId xmlns:a16="http://schemas.microsoft.com/office/drawing/2014/main" val="1896789702"/>
                    </a:ext>
                  </a:extLst>
                </a:gridCol>
                <a:gridCol w="627021">
                  <a:extLst>
                    <a:ext uri="{9D8B030D-6E8A-4147-A177-3AD203B41FA5}">
                      <a16:colId xmlns:a16="http://schemas.microsoft.com/office/drawing/2014/main" val="3364903702"/>
                    </a:ext>
                  </a:extLst>
                </a:gridCol>
              </a:tblGrid>
              <a:tr h="2149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Sr 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RM Code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Chemical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 Count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Auto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BIN 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Form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818453"/>
                  </a:ext>
                </a:extLst>
              </a:tr>
              <a:tr h="4174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VA7202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SULPHUR (OIL 1%)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H-2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Powder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048046"/>
                  </a:ext>
                </a:extLst>
              </a:tr>
              <a:tr h="2149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AC7100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PVI 100%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F-1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Powder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4990767"/>
                  </a:ext>
                </a:extLst>
              </a:tr>
              <a:tr h="4174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VA7204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INS.SULPHUR 20%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G-2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Powder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5011489"/>
                  </a:ext>
                </a:extLst>
              </a:tr>
              <a:tr h="4174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AC7005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CBS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C-1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Granule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7833519"/>
                  </a:ext>
                </a:extLst>
              </a:tr>
              <a:tr h="4174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AC7036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TBBS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D-2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Granule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570021"/>
                  </a:ext>
                </a:extLst>
              </a:tr>
              <a:tr h="2149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ACT711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PVI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Powder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899805"/>
                  </a:ext>
                </a:extLst>
              </a:tr>
              <a:tr h="4174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ACT709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TBBS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A-2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Granule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4544172"/>
                  </a:ext>
                </a:extLst>
              </a:tr>
              <a:tr h="4174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AC7018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B-2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Granule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9223093"/>
                  </a:ext>
                </a:extLst>
              </a:tr>
              <a:tr h="4174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ACT703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Granule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6090170"/>
                  </a:ext>
                </a:extLst>
              </a:tr>
              <a:tr h="4174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VAT715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HMT 80%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G-1,E-2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Granule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3364963"/>
                  </a:ext>
                </a:extLst>
              </a:tr>
              <a:tr h="4174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AC7007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DCBS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D-1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Granule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6453533"/>
                  </a:ext>
                </a:extLst>
              </a:tr>
              <a:tr h="4174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VA7208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HMT 80%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E-1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Granule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063167"/>
                  </a:ext>
                </a:extLst>
              </a:tr>
              <a:tr h="2149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AC7001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MBTS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Powder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914125"/>
                  </a:ext>
                </a:extLst>
              </a:tr>
              <a:tr h="4174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AC7009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TBzTD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Granule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4461625"/>
                  </a:ext>
                </a:extLst>
              </a:tr>
              <a:tr h="2149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AC7001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MBTS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Powder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546504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8A76B3E-D690-4043-83E3-8C8880486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996176"/>
              </p:ext>
            </p:extLst>
          </p:nvPr>
        </p:nvGraphicFramePr>
        <p:xfrm>
          <a:off x="6269500" y="950940"/>
          <a:ext cx="5668383" cy="5832809"/>
        </p:xfrm>
        <a:graphic>
          <a:graphicData uri="http://schemas.openxmlformats.org/drawingml/2006/table">
            <a:tbl>
              <a:tblPr/>
              <a:tblGrid>
                <a:gridCol w="537447">
                  <a:extLst>
                    <a:ext uri="{9D8B030D-6E8A-4147-A177-3AD203B41FA5}">
                      <a16:colId xmlns:a16="http://schemas.microsoft.com/office/drawing/2014/main" val="3838194457"/>
                    </a:ext>
                  </a:extLst>
                </a:gridCol>
                <a:gridCol w="864954">
                  <a:extLst>
                    <a:ext uri="{9D8B030D-6E8A-4147-A177-3AD203B41FA5}">
                      <a16:colId xmlns:a16="http://schemas.microsoft.com/office/drawing/2014/main" val="2423097897"/>
                    </a:ext>
                  </a:extLst>
                </a:gridCol>
                <a:gridCol w="1444387">
                  <a:extLst>
                    <a:ext uri="{9D8B030D-6E8A-4147-A177-3AD203B41FA5}">
                      <a16:colId xmlns:a16="http://schemas.microsoft.com/office/drawing/2014/main" val="3728417687"/>
                    </a:ext>
                  </a:extLst>
                </a:gridCol>
                <a:gridCol w="1030106">
                  <a:extLst>
                    <a:ext uri="{9D8B030D-6E8A-4147-A177-3AD203B41FA5}">
                      <a16:colId xmlns:a16="http://schemas.microsoft.com/office/drawing/2014/main" val="2929183852"/>
                    </a:ext>
                  </a:extLst>
                </a:gridCol>
                <a:gridCol w="537447">
                  <a:extLst>
                    <a:ext uri="{9D8B030D-6E8A-4147-A177-3AD203B41FA5}">
                      <a16:colId xmlns:a16="http://schemas.microsoft.com/office/drawing/2014/main" val="741107642"/>
                    </a:ext>
                  </a:extLst>
                </a:gridCol>
                <a:gridCol w="627021">
                  <a:extLst>
                    <a:ext uri="{9D8B030D-6E8A-4147-A177-3AD203B41FA5}">
                      <a16:colId xmlns:a16="http://schemas.microsoft.com/office/drawing/2014/main" val="2025059883"/>
                    </a:ext>
                  </a:extLst>
                </a:gridCol>
                <a:gridCol w="627021">
                  <a:extLst>
                    <a:ext uri="{9D8B030D-6E8A-4147-A177-3AD203B41FA5}">
                      <a16:colId xmlns:a16="http://schemas.microsoft.com/office/drawing/2014/main" val="3790954517"/>
                    </a:ext>
                  </a:extLst>
                </a:gridCol>
              </a:tblGrid>
              <a:tr h="2500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Sr 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RM Code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Chemical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 Count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Auto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BIN 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Form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24615"/>
                  </a:ext>
                </a:extLst>
              </a:tr>
              <a:tr h="2500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AC7003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TMTM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F-2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Powder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422857"/>
                  </a:ext>
                </a:extLst>
              </a:tr>
              <a:tr h="4166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AC7007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DCBS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Granule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2353753"/>
                  </a:ext>
                </a:extLst>
              </a:tr>
              <a:tr h="4331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AT5002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Indirect method ZnO 99.8%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Powder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0650735"/>
                  </a:ext>
                </a:extLst>
              </a:tr>
              <a:tr h="2625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PA4016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HMMM 72%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Powder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721455"/>
                  </a:ext>
                </a:extLst>
              </a:tr>
              <a:tr h="2625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PA4026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HMMM 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Powder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824509"/>
                  </a:ext>
                </a:extLst>
              </a:tr>
              <a:tr h="2625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VAT713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 SULPHER 20%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H-1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Powder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6895236"/>
                  </a:ext>
                </a:extLst>
              </a:tr>
              <a:tr h="4166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AC7006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C-2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Granule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96702"/>
                  </a:ext>
                </a:extLst>
              </a:tr>
              <a:tr h="2500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AC7013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Accelerator DTDC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Powder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8900629"/>
                  </a:ext>
                </a:extLst>
              </a:tr>
              <a:tr h="4166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AC7010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A-1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Granule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2733708"/>
                  </a:ext>
                </a:extLst>
              </a:tr>
              <a:tr h="4166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ACT705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Granule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9839299"/>
                  </a:ext>
                </a:extLst>
              </a:tr>
              <a:tr h="4166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AO6654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ANTILUX 654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Granule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9896319"/>
                  </a:ext>
                </a:extLst>
              </a:tr>
              <a:tr h="2625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CAC7004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ZBPD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Powder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551862"/>
                  </a:ext>
                </a:extLst>
              </a:tr>
              <a:tr h="4166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PA4017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Resorcinol -80 SBR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Granule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1675776"/>
                  </a:ext>
                </a:extLst>
              </a:tr>
              <a:tr h="45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VA7209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Vultac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TB7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B-1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Granule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9691433"/>
                  </a:ext>
                </a:extLst>
              </a:tr>
              <a:tr h="6436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VA7210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TB710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Granules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4161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4744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10" y="236948"/>
            <a:ext cx="9482404" cy="556783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rebuchet MS" panose="020B0603020202020204" pitchFamily="34" charset="0"/>
              </a:rPr>
              <a:t>Problems identified in Gemba</a:t>
            </a:r>
            <a:endParaRPr lang="en-US" sz="24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787427A-8D2F-4D27-86E1-4B7C50A05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293339"/>
              </p:ext>
            </p:extLst>
          </p:nvPr>
        </p:nvGraphicFramePr>
        <p:xfrm>
          <a:off x="180110" y="1169832"/>
          <a:ext cx="11524210" cy="5245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7612">
                  <a:extLst>
                    <a:ext uri="{9D8B030D-6E8A-4147-A177-3AD203B41FA5}">
                      <a16:colId xmlns:a16="http://schemas.microsoft.com/office/drawing/2014/main" val="1172017709"/>
                    </a:ext>
                  </a:extLst>
                </a:gridCol>
                <a:gridCol w="4283721">
                  <a:extLst>
                    <a:ext uri="{9D8B030D-6E8A-4147-A177-3AD203B41FA5}">
                      <a16:colId xmlns:a16="http://schemas.microsoft.com/office/drawing/2014/main" val="1372299831"/>
                    </a:ext>
                  </a:extLst>
                </a:gridCol>
                <a:gridCol w="2252877">
                  <a:extLst>
                    <a:ext uri="{9D8B030D-6E8A-4147-A177-3AD203B41FA5}">
                      <a16:colId xmlns:a16="http://schemas.microsoft.com/office/drawing/2014/main" val="1269252527"/>
                    </a:ext>
                  </a:extLst>
                </a:gridCol>
              </a:tblGrid>
              <a:tr h="499527">
                <a:tc>
                  <a:txBody>
                    <a:bodyPr/>
                    <a:lstStyle/>
                    <a:p>
                      <a:r>
                        <a:rPr lang="en-US" sz="2400" b="0" dirty="0"/>
                        <a:t>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Cause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853266"/>
                  </a:ext>
                </a:extLst>
              </a:tr>
              <a:tr h="874173">
                <a:tc>
                  <a:txBody>
                    <a:bodyPr/>
                    <a:lstStyle/>
                    <a:p>
                      <a:r>
                        <a:rPr lang="en-US" sz="2400" b="0" dirty="0"/>
                        <a:t>Partial Utilization of Bins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Out of 16 Bins 4 Bins are Idle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25778"/>
                  </a:ext>
                </a:extLst>
              </a:tr>
              <a:tr h="1248819">
                <a:tc>
                  <a:txBody>
                    <a:bodyPr/>
                    <a:lstStyle/>
                    <a:p>
                      <a:r>
                        <a:rPr lang="en-US" sz="2400" b="0" dirty="0"/>
                        <a:t>Sulphur Bin Without Hypalon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Sulphur bins should have fire protection systems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764471"/>
                  </a:ext>
                </a:extLst>
              </a:tr>
              <a:tr h="874173">
                <a:tc>
                  <a:txBody>
                    <a:bodyPr/>
                    <a:lstStyle/>
                    <a:p>
                      <a:r>
                        <a:rPr lang="en-US" sz="2400" b="0" dirty="0"/>
                        <a:t>Cycle Time is 20 Bags /Hour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47511"/>
                  </a:ext>
                </a:extLst>
              </a:tr>
              <a:tr h="874173"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075141"/>
                  </a:ext>
                </a:extLst>
              </a:tr>
              <a:tr h="874173"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070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376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10" y="236948"/>
            <a:ext cx="9482404" cy="556783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rebuchet MS" panose="020B0603020202020204" pitchFamily="34" charset="0"/>
              </a:rPr>
              <a:t>Scope of Improvement</a:t>
            </a:r>
            <a:endParaRPr lang="en-US" sz="24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787427A-8D2F-4D27-86E1-4B7C50A05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253265"/>
              </p:ext>
            </p:extLst>
          </p:nvPr>
        </p:nvGraphicFramePr>
        <p:xfrm>
          <a:off x="163272" y="1085426"/>
          <a:ext cx="11780199" cy="4935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8403">
                  <a:extLst>
                    <a:ext uri="{9D8B030D-6E8A-4147-A177-3AD203B41FA5}">
                      <a16:colId xmlns:a16="http://schemas.microsoft.com/office/drawing/2014/main" val="1172017709"/>
                    </a:ext>
                  </a:extLst>
                </a:gridCol>
                <a:gridCol w="4378876">
                  <a:extLst>
                    <a:ext uri="{9D8B030D-6E8A-4147-A177-3AD203B41FA5}">
                      <a16:colId xmlns:a16="http://schemas.microsoft.com/office/drawing/2014/main" val="1372299831"/>
                    </a:ext>
                  </a:extLst>
                </a:gridCol>
                <a:gridCol w="2302920">
                  <a:extLst>
                    <a:ext uri="{9D8B030D-6E8A-4147-A177-3AD203B41FA5}">
                      <a16:colId xmlns:a16="http://schemas.microsoft.com/office/drawing/2014/main" val="1269252527"/>
                    </a:ext>
                  </a:extLst>
                </a:gridCol>
              </a:tblGrid>
              <a:tr h="614217">
                <a:tc>
                  <a:txBody>
                    <a:bodyPr/>
                    <a:lstStyle/>
                    <a:p>
                      <a:r>
                        <a:rPr lang="en-US" sz="2400" b="0" dirty="0"/>
                        <a:t>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Carryforward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853266"/>
                  </a:ext>
                </a:extLst>
              </a:tr>
              <a:tr h="1074881">
                <a:tc>
                  <a:txBody>
                    <a:bodyPr/>
                    <a:lstStyle/>
                    <a:p>
                      <a:r>
                        <a:rPr lang="en-US" sz="2400" b="0" dirty="0"/>
                        <a:t>Only pneumatic recipes can do in Auto mode??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Possibility of covering max recipes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25778"/>
                  </a:ext>
                </a:extLst>
              </a:tr>
              <a:tr h="709920">
                <a:tc>
                  <a:txBody>
                    <a:bodyPr/>
                    <a:lstStyle/>
                    <a:p>
                      <a:r>
                        <a:rPr lang="en-US" sz="2400" b="0" dirty="0"/>
                        <a:t>Sulphur weighment can do in manual??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764471"/>
                  </a:ext>
                </a:extLst>
              </a:tr>
              <a:tr h="1074881">
                <a:tc>
                  <a:txBody>
                    <a:bodyPr/>
                    <a:lstStyle/>
                    <a:p>
                      <a:r>
                        <a:rPr lang="en-US" sz="2400" b="0" dirty="0"/>
                        <a:t>Change in feed like Vibrator to screw for maximum chem allocation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47511"/>
                  </a:ext>
                </a:extLst>
              </a:tr>
              <a:tr h="1461647">
                <a:tc>
                  <a:txBody>
                    <a:bodyPr/>
                    <a:lstStyle/>
                    <a:p>
                      <a:r>
                        <a:rPr lang="en-US" sz="2400" b="0" dirty="0"/>
                        <a:t>Standardization of Solid and Pneumatic </a:t>
                      </a:r>
                      <a:r>
                        <a:rPr lang="en-US" sz="2400" b="0" dirty="0" err="1"/>
                        <a:t>chmicals</a:t>
                      </a:r>
                      <a:r>
                        <a:rPr lang="en-US" sz="2400" b="0" dirty="0"/>
                        <a:t> like (</a:t>
                      </a:r>
                      <a:r>
                        <a:rPr lang="en-US" sz="2400" b="0" dirty="0" err="1"/>
                        <a:t>Sulphur,MOR,HMTetc</a:t>
                      </a:r>
                      <a:r>
                        <a:rPr lang="en-US" sz="2400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075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5470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198" y="219626"/>
            <a:ext cx="7886700" cy="556783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rebuchet MS" panose="020B0603020202020204" pitchFamily="34" charset="0"/>
              </a:rPr>
              <a:t>Only Pneumatic Line Up</a:t>
            </a:r>
            <a:endParaRPr lang="en-US" sz="24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BCCF054-7B8F-4922-BED4-2FD864D4B25C}"/>
              </a:ext>
            </a:extLst>
          </p:cNvPr>
          <p:cNvSpPr/>
          <p:nvPr/>
        </p:nvSpPr>
        <p:spPr>
          <a:xfrm>
            <a:off x="161026" y="1170748"/>
            <a:ext cx="913504" cy="16459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A1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HMT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FFD6FD7-2FED-46C1-B97F-E19D2B775B31}"/>
              </a:ext>
            </a:extLst>
          </p:cNvPr>
          <p:cNvSpPr/>
          <p:nvPr/>
        </p:nvSpPr>
        <p:spPr>
          <a:xfrm>
            <a:off x="1393404" y="1105879"/>
            <a:ext cx="913504" cy="16459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B-1</a:t>
            </a:r>
          </a:p>
          <a:p>
            <a:pPr algn="ctr"/>
            <a:r>
              <a:rPr lang="en-US" b="1" dirty="0" err="1">
                <a:solidFill>
                  <a:schemeClr val="tx1"/>
                </a:solidFill>
              </a:rPr>
              <a:t>TBzTD</a:t>
            </a:r>
            <a:r>
              <a:rPr lang="en-US" b="1" dirty="0">
                <a:solidFill>
                  <a:schemeClr val="tx1"/>
                </a:solidFill>
              </a:rPr>
              <a:t>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8B677B2-78FE-44ED-A9B1-F8455DE134F6}"/>
              </a:ext>
            </a:extLst>
          </p:cNvPr>
          <p:cNvSpPr/>
          <p:nvPr/>
        </p:nvSpPr>
        <p:spPr>
          <a:xfrm>
            <a:off x="8768765" y="1170748"/>
            <a:ext cx="913504" cy="16459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H-1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HMMM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F60FA32-66E8-4DBE-A02B-F1B8DAD688DF}"/>
              </a:ext>
            </a:extLst>
          </p:cNvPr>
          <p:cNvSpPr/>
          <p:nvPr/>
        </p:nvSpPr>
        <p:spPr>
          <a:xfrm>
            <a:off x="5111405" y="1138312"/>
            <a:ext cx="913504" cy="164591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E-1</a:t>
            </a:r>
          </a:p>
          <a:p>
            <a:pPr algn="ctr"/>
            <a:r>
              <a:rPr lang="en-US" b="1" dirty="0" err="1">
                <a:solidFill>
                  <a:schemeClr val="tx1"/>
                </a:solidFill>
              </a:rPr>
              <a:t>Vultac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C6FE5B7-F891-4E78-B26E-2D87DBC97D3E}"/>
              </a:ext>
            </a:extLst>
          </p:cNvPr>
          <p:cNvSpPr/>
          <p:nvPr/>
        </p:nvSpPr>
        <p:spPr>
          <a:xfrm>
            <a:off x="2673165" y="1105879"/>
            <a:ext cx="913504" cy="16459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C-1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CBS</a:t>
            </a:r>
          </a:p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1DF2C70-5D96-4A9D-A53D-2190347E86FE}"/>
              </a:ext>
            </a:extLst>
          </p:cNvPr>
          <p:cNvSpPr/>
          <p:nvPr/>
        </p:nvSpPr>
        <p:spPr>
          <a:xfrm>
            <a:off x="3892285" y="1100410"/>
            <a:ext cx="913504" cy="168812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D-1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DCBS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669B8A6-DF37-41A9-BA37-C90BF666500E}"/>
              </a:ext>
            </a:extLst>
          </p:cNvPr>
          <p:cNvSpPr/>
          <p:nvPr/>
        </p:nvSpPr>
        <p:spPr>
          <a:xfrm>
            <a:off x="6330525" y="1139650"/>
            <a:ext cx="913504" cy="164592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F-1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PVI</a:t>
            </a:r>
          </a:p>
          <a:p>
            <a:pPr algn="ctr"/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AF65B60-C9B1-4AA1-A626-0144046C65D7}"/>
              </a:ext>
            </a:extLst>
          </p:cNvPr>
          <p:cNvSpPr/>
          <p:nvPr/>
        </p:nvSpPr>
        <p:spPr>
          <a:xfrm>
            <a:off x="7576161" y="1170748"/>
            <a:ext cx="913504" cy="16459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G-1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MBTS</a:t>
            </a:r>
          </a:p>
          <a:p>
            <a:pPr algn="ctr"/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E4778D7-FA27-4AFD-81DF-445060881773}"/>
              </a:ext>
            </a:extLst>
          </p:cNvPr>
          <p:cNvSpPr/>
          <p:nvPr/>
        </p:nvSpPr>
        <p:spPr>
          <a:xfrm>
            <a:off x="161026" y="3098467"/>
            <a:ext cx="913504" cy="16459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A-2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TBBS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BC7963C-C13D-4EDC-AB11-A23A69C05009}"/>
              </a:ext>
            </a:extLst>
          </p:cNvPr>
          <p:cNvSpPr/>
          <p:nvPr/>
        </p:nvSpPr>
        <p:spPr>
          <a:xfrm>
            <a:off x="6357041" y="3098467"/>
            <a:ext cx="913504" cy="164592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F-2</a:t>
            </a:r>
          </a:p>
          <a:p>
            <a:pPr algn="ctr"/>
            <a:r>
              <a:rPr lang="en-US" b="1" dirty="0" err="1">
                <a:solidFill>
                  <a:schemeClr val="tx1"/>
                </a:solidFill>
              </a:rPr>
              <a:t>ZnO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75C697F-FBAF-44E0-B8EB-A3AF010C679A}"/>
              </a:ext>
            </a:extLst>
          </p:cNvPr>
          <p:cNvSpPr/>
          <p:nvPr/>
        </p:nvSpPr>
        <p:spPr>
          <a:xfrm>
            <a:off x="3953085" y="3098467"/>
            <a:ext cx="913504" cy="16459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D-2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1CE4AB4-F546-4C71-8866-1279383396CD}"/>
              </a:ext>
            </a:extLst>
          </p:cNvPr>
          <p:cNvSpPr/>
          <p:nvPr/>
        </p:nvSpPr>
        <p:spPr>
          <a:xfrm>
            <a:off x="8795281" y="3089867"/>
            <a:ext cx="913504" cy="16459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H-2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Sulfur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With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Hypalon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2ACEFE5-E4A4-4356-855A-1689F8C4539C}"/>
              </a:ext>
            </a:extLst>
          </p:cNvPr>
          <p:cNvSpPr/>
          <p:nvPr/>
        </p:nvSpPr>
        <p:spPr>
          <a:xfrm>
            <a:off x="7569013" y="3098467"/>
            <a:ext cx="913504" cy="16459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G-2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Ins S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With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Hypalon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5838270-B73B-4C85-AE3E-0BFB0353E59E}"/>
              </a:ext>
            </a:extLst>
          </p:cNvPr>
          <p:cNvSpPr/>
          <p:nvPr/>
        </p:nvSpPr>
        <p:spPr>
          <a:xfrm>
            <a:off x="1470285" y="3098467"/>
            <a:ext cx="913504" cy="16459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B-2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DPG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4664BA2-8262-4F5E-ABCC-E3E1961BFA27}"/>
              </a:ext>
            </a:extLst>
          </p:cNvPr>
          <p:cNvSpPr/>
          <p:nvPr/>
        </p:nvSpPr>
        <p:spPr>
          <a:xfrm>
            <a:off x="5182496" y="3098467"/>
            <a:ext cx="913504" cy="16459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E-2</a:t>
            </a:r>
          </a:p>
          <a:p>
            <a:pPr algn="ctr"/>
            <a:r>
              <a:rPr lang="en-US" b="1" dirty="0" err="1">
                <a:solidFill>
                  <a:schemeClr val="tx1"/>
                </a:solidFill>
              </a:rPr>
              <a:t>Antilx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8460377-992C-4F78-A893-F37AA29267D6}"/>
              </a:ext>
            </a:extLst>
          </p:cNvPr>
          <p:cNvSpPr/>
          <p:nvPr/>
        </p:nvSpPr>
        <p:spPr>
          <a:xfrm>
            <a:off x="2664745" y="3089867"/>
            <a:ext cx="913504" cy="16459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C-2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TMTD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4167A1-6AEE-4925-A9F7-8BC1047C5191}"/>
              </a:ext>
            </a:extLst>
          </p:cNvPr>
          <p:cNvSpPr/>
          <p:nvPr/>
        </p:nvSpPr>
        <p:spPr>
          <a:xfrm>
            <a:off x="181531" y="5324112"/>
            <a:ext cx="2491634" cy="55678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Vibrator-Granule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48E80E3-6AC3-4503-A7DB-F1297CB156D2}"/>
              </a:ext>
            </a:extLst>
          </p:cNvPr>
          <p:cNvSpPr/>
          <p:nvPr/>
        </p:nvSpPr>
        <p:spPr>
          <a:xfrm>
            <a:off x="3089781" y="5324112"/>
            <a:ext cx="2491634" cy="5567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Single Screw-Powder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83A62E4-7B80-4AD3-8577-77507846D567}"/>
              </a:ext>
            </a:extLst>
          </p:cNvPr>
          <p:cNvSpPr/>
          <p:nvPr/>
        </p:nvSpPr>
        <p:spPr>
          <a:xfrm>
            <a:off x="5826029" y="5324112"/>
            <a:ext cx="2615401" cy="5502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Double Screw-Powder</a:t>
            </a:r>
            <a:endParaRPr lang="en-US" sz="1600" b="1" dirty="0">
              <a:solidFill>
                <a:schemeClr val="tx1"/>
              </a:solidFill>
            </a:endParaRPr>
          </a:p>
        </p:txBody>
      </p:sp>
      <p:graphicFrame>
        <p:nvGraphicFramePr>
          <p:cNvPr id="53" name="Table 53">
            <a:extLst>
              <a:ext uri="{FF2B5EF4-FFF2-40B4-BE49-F238E27FC236}">
                <a16:creationId xmlns:a16="http://schemas.microsoft.com/office/drawing/2014/main" id="{2A343A24-AA6C-4504-88F8-819542E24D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460402"/>
              </p:ext>
            </p:extLst>
          </p:nvPr>
        </p:nvGraphicFramePr>
        <p:xfrm>
          <a:off x="9847384" y="1220246"/>
          <a:ext cx="2183590" cy="271870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73724">
                  <a:extLst>
                    <a:ext uri="{9D8B030D-6E8A-4147-A177-3AD203B41FA5}">
                      <a16:colId xmlns:a16="http://schemas.microsoft.com/office/drawing/2014/main" val="3333406327"/>
                    </a:ext>
                  </a:extLst>
                </a:gridCol>
                <a:gridCol w="790070">
                  <a:extLst>
                    <a:ext uri="{9D8B030D-6E8A-4147-A177-3AD203B41FA5}">
                      <a16:colId xmlns:a16="http://schemas.microsoft.com/office/drawing/2014/main" val="3854198193"/>
                    </a:ext>
                  </a:extLst>
                </a:gridCol>
                <a:gridCol w="619796">
                  <a:extLst>
                    <a:ext uri="{9D8B030D-6E8A-4147-A177-3AD203B41FA5}">
                      <a16:colId xmlns:a16="http://schemas.microsoft.com/office/drawing/2014/main" val="1110221381"/>
                    </a:ext>
                  </a:extLst>
                </a:gridCol>
              </a:tblGrid>
              <a:tr h="58699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 Line Up of  </a:t>
                      </a:r>
                    </a:p>
                    <a:p>
                      <a:pPr algn="ctr"/>
                      <a:r>
                        <a:rPr lang="en-US" sz="1600" dirty="0"/>
                        <a:t>Pneumatic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352653"/>
                  </a:ext>
                </a:extLst>
              </a:tr>
              <a:tr h="834149"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r>
                        <a:rPr lang="en-US" sz="1600" dirty="0"/>
                        <a:t>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r>
                        <a:rPr lang="en-US" sz="1600" dirty="0"/>
                        <a:t>No of Chem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r>
                        <a:rPr lang="en-US" sz="1600" dirty="0"/>
                        <a:t>Bins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833696"/>
                  </a:ext>
                </a:extLst>
              </a:tr>
              <a:tr h="648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462725"/>
                  </a:ext>
                </a:extLst>
              </a:tr>
              <a:tr h="648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879887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DA554B0E-9481-4EE3-A2C4-89575407F8AE}"/>
              </a:ext>
            </a:extLst>
          </p:cNvPr>
          <p:cNvSpPr txBox="1"/>
          <p:nvPr/>
        </p:nvSpPr>
        <p:spPr>
          <a:xfrm>
            <a:off x="213603" y="4897790"/>
            <a:ext cx="144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Legends are :</a:t>
            </a:r>
          </a:p>
        </p:txBody>
      </p:sp>
    </p:spTree>
    <p:extLst>
      <p:ext uri="{BB962C8B-B14F-4D97-AF65-F5344CB8AC3E}">
        <p14:creationId xmlns:p14="http://schemas.microsoft.com/office/powerpoint/2010/main" val="1410285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198" y="163356"/>
            <a:ext cx="7886700" cy="556783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rebuchet MS" panose="020B0603020202020204" pitchFamily="34" charset="0"/>
              </a:rPr>
              <a:t>Chemical class based on Only Pneumatic</a:t>
            </a:r>
            <a:endParaRPr lang="en-US" sz="24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CD04E3D-03B1-4127-8B2B-1425C513C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177455"/>
              </p:ext>
            </p:extLst>
          </p:nvPr>
        </p:nvGraphicFramePr>
        <p:xfrm>
          <a:off x="479198" y="720139"/>
          <a:ext cx="9410390" cy="6137860"/>
        </p:xfrm>
        <a:graphic>
          <a:graphicData uri="http://schemas.openxmlformats.org/drawingml/2006/table">
            <a:tbl>
              <a:tblPr/>
              <a:tblGrid>
                <a:gridCol w="1265262">
                  <a:extLst>
                    <a:ext uri="{9D8B030D-6E8A-4147-A177-3AD203B41FA5}">
                      <a16:colId xmlns:a16="http://schemas.microsoft.com/office/drawing/2014/main" val="1385760859"/>
                    </a:ext>
                  </a:extLst>
                </a:gridCol>
                <a:gridCol w="2161490">
                  <a:extLst>
                    <a:ext uri="{9D8B030D-6E8A-4147-A177-3AD203B41FA5}">
                      <a16:colId xmlns:a16="http://schemas.microsoft.com/office/drawing/2014/main" val="894738439"/>
                    </a:ext>
                  </a:extLst>
                </a:gridCol>
                <a:gridCol w="3189517">
                  <a:extLst>
                    <a:ext uri="{9D8B030D-6E8A-4147-A177-3AD203B41FA5}">
                      <a16:colId xmlns:a16="http://schemas.microsoft.com/office/drawing/2014/main" val="3959286424"/>
                    </a:ext>
                  </a:extLst>
                </a:gridCol>
                <a:gridCol w="1528859">
                  <a:extLst>
                    <a:ext uri="{9D8B030D-6E8A-4147-A177-3AD203B41FA5}">
                      <a16:colId xmlns:a16="http://schemas.microsoft.com/office/drawing/2014/main" val="4042158588"/>
                    </a:ext>
                  </a:extLst>
                </a:gridCol>
                <a:gridCol w="1265262">
                  <a:extLst>
                    <a:ext uri="{9D8B030D-6E8A-4147-A177-3AD203B41FA5}">
                      <a16:colId xmlns:a16="http://schemas.microsoft.com/office/drawing/2014/main" val="2641781960"/>
                    </a:ext>
                  </a:extLst>
                </a:gridCol>
              </a:tblGrid>
              <a:tr h="2628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Sr No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Chemical Code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Chemical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Form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16625"/>
                  </a:ext>
                </a:extLst>
              </a:tr>
              <a:tr h="2628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VA7202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SULPHUR (OIL 1%)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Powder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059566"/>
                  </a:ext>
                </a:extLst>
              </a:tr>
              <a:tr h="2628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AC7100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PVI 100%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Powder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910570"/>
                  </a:ext>
                </a:extLst>
              </a:tr>
              <a:tr h="2628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VA7204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INS.SULPHUR 20%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Powder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72667"/>
                  </a:ext>
                </a:extLst>
              </a:tr>
              <a:tr h="2628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AC7005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CBS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Granules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387212"/>
                  </a:ext>
                </a:extLst>
              </a:tr>
              <a:tr h="2628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AC7036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TBBS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Granules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143442"/>
                  </a:ext>
                </a:extLst>
              </a:tr>
              <a:tr h="2628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AC7018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DPG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Granules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294184"/>
                  </a:ext>
                </a:extLst>
              </a:tr>
              <a:tr h="2628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VA7208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HMT 80%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Granules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292543"/>
                  </a:ext>
                </a:extLst>
              </a:tr>
              <a:tr h="2628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AC7007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DCBS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Granules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6505901"/>
                  </a:ext>
                </a:extLst>
              </a:tr>
              <a:tr h="2628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AC7009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TBzTD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Granules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510178"/>
                  </a:ext>
                </a:extLst>
              </a:tr>
              <a:tr h="3544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AT5002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Indirect method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ZnO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99.8% 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Powder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512227"/>
                  </a:ext>
                </a:extLst>
              </a:tr>
              <a:tr h="2628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AC7001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MBTS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Powder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210865"/>
                  </a:ext>
                </a:extLst>
              </a:tr>
              <a:tr h="2628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PA4016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HMMM 72%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Powder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35896"/>
                  </a:ext>
                </a:extLst>
              </a:tr>
              <a:tr h="2628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PA4026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HMMM 65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Powder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902356"/>
                  </a:ext>
                </a:extLst>
              </a:tr>
              <a:tr h="2628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AC7003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TMTM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Powder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609066"/>
                  </a:ext>
                </a:extLst>
              </a:tr>
              <a:tr h="2628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AC7006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Granules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844105"/>
                  </a:ext>
                </a:extLst>
              </a:tr>
              <a:tr h="2628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AC7013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Accelerator DTDC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Powder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62506"/>
                  </a:ext>
                </a:extLst>
              </a:tr>
              <a:tr h="2628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AC7010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TMTD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Granules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204788"/>
                  </a:ext>
                </a:extLst>
              </a:tr>
              <a:tr h="2628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AO6654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ANTILUX 654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Granules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524143"/>
                  </a:ext>
                </a:extLst>
              </a:tr>
              <a:tr h="2628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 5001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STEARIC ACID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Powder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301400"/>
                  </a:ext>
                </a:extLst>
              </a:tr>
              <a:tr h="2628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PA4017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Resorcinol -80 SBR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Granules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621875"/>
                  </a:ext>
                </a:extLst>
              </a:tr>
              <a:tr h="2628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VA7209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Vultac TB7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Granules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589321"/>
                  </a:ext>
                </a:extLst>
              </a:tr>
              <a:tr h="2628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VA7210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TB710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Granules</a:t>
                      </a:r>
                    </a:p>
                  </a:txBody>
                  <a:tcPr marL="9138" marR="9138" marT="91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6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985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198" y="163356"/>
            <a:ext cx="7886700" cy="556783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rebuchet MS" panose="020B0603020202020204" pitchFamily="34" charset="0"/>
              </a:rPr>
              <a:t>Compound Day requirement</a:t>
            </a:r>
            <a:endParaRPr lang="en-US" sz="2400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9603F426-F9EB-4B2C-94A4-A6FB6B6128B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6781078"/>
                  </p:ext>
                </p:extLst>
              </p:nvPr>
            </p:nvGraphicFramePr>
            <p:xfrm>
              <a:off x="142068" y="863502"/>
              <a:ext cx="11401426" cy="30051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9603F426-F9EB-4B2C-94A4-A6FB6B6128B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068" y="863502"/>
                <a:ext cx="11401426" cy="30051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CCA3E23E-87DA-45A9-88E8-B98FB922243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234313045"/>
                  </p:ext>
                </p:extLst>
              </p:nvPr>
            </p:nvGraphicFramePr>
            <p:xfrm>
              <a:off x="142067" y="3801012"/>
              <a:ext cx="11401425" cy="289363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CCA3E23E-87DA-45A9-88E8-B98FB922243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2067" y="3801012"/>
                <a:ext cx="11401425" cy="289363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2562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8271" y="1335079"/>
            <a:ext cx="5566367" cy="1651091"/>
          </a:xfrm>
        </p:spPr>
        <p:txBody>
          <a:bodyPr>
            <a:noAutofit/>
          </a:bodyPr>
          <a:lstStyle/>
          <a:p>
            <a:r>
              <a:rPr lang="en-US" sz="7200" dirty="0">
                <a:latin typeface="Algerian" panose="04020705040A02060702" pitchFamily="82" charset="0"/>
              </a:rPr>
              <a:t>THANK YOU</a:t>
            </a:r>
            <a:r>
              <a:rPr lang="en-US" sz="7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00945620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61610</TotalTime>
  <Words>662</Words>
  <Application>Microsoft Office PowerPoint</Application>
  <PresentationFormat>Widescreen</PresentationFormat>
  <Paragraphs>512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Algerian</vt:lpstr>
      <vt:lpstr>Arial</vt:lpstr>
      <vt:lpstr>Calibri</vt:lpstr>
      <vt:lpstr>Calibri Light</vt:lpstr>
      <vt:lpstr>Cooper Black</vt:lpstr>
      <vt:lpstr>Trebuchet MS</vt:lpstr>
      <vt:lpstr>2_Custom Design</vt:lpstr>
      <vt:lpstr>Office Theme</vt:lpstr>
      <vt:lpstr>3_Custom Design</vt:lpstr>
      <vt:lpstr>1_Office Theme</vt:lpstr>
      <vt:lpstr>PowerPoint Presentation</vt:lpstr>
      <vt:lpstr>Existing Line Up</vt:lpstr>
      <vt:lpstr>Chemical class based on Max counts </vt:lpstr>
      <vt:lpstr>Problems identified in Gemba</vt:lpstr>
      <vt:lpstr>Scope of Improvement</vt:lpstr>
      <vt:lpstr>Only Pneumatic Line Up</vt:lpstr>
      <vt:lpstr>Chemical class based on Only Pneumatic</vt:lpstr>
      <vt:lpstr>Compound Day requirement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PCR Tire Building – Mr Ranjit</dc:title>
  <dc:creator>Dell</dc:creator>
  <cp:lastModifiedBy>Vijesh Arol</cp:lastModifiedBy>
  <cp:revision>2894</cp:revision>
  <dcterms:created xsi:type="dcterms:W3CDTF">2021-07-09T10:24:48Z</dcterms:created>
  <dcterms:modified xsi:type="dcterms:W3CDTF">2022-03-31T10:20:29Z</dcterms:modified>
</cp:coreProperties>
</file>