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8" r:id="rId5"/>
    <p:sldId id="277" r:id="rId6"/>
    <p:sldId id="275" r:id="rId7"/>
    <p:sldId id="257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>
      <p:cViewPr>
        <p:scale>
          <a:sx n="75" d="100"/>
          <a:sy n="75" d="100"/>
        </p:scale>
        <p:origin x="-54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Tharinda\Desktop\Training\tharinda\RDT%20%201187\Test%201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Tharinda\Desktop\Training\tharinda\RDT%20%201187\Test%201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Tharinda\Desktop\Training\tharinda\RDT%20%201187\Test%2011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Tharinda\Desktop\Training\tharinda\RDT%20%201187\Test%201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ODR</a:t>
            </a:r>
            <a:r>
              <a:rPr lang="en-US" baseline="0" dirty="0" smtClean="0"/>
              <a:t> results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Sheet1!$H$18</c:f>
              <c:strCache>
                <c:ptCount val="1"/>
                <c:pt idx="0">
                  <c:v>RDT 1187/40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Sheet1!$I$17:$L$17</c:f>
              <c:strCache>
                <c:ptCount val="4"/>
                <c:pt idx="0">
                  <c:v>MH</c:v>
                </c:pt>
                <c:pt idx="1">
                  <c:v>ML</c:v>
                </c:pt>
                <c:pt idx="2">
                  <c:v>TS2</c:v>
                </c:pt>
                <c:pt idx="3">
                  <c:v>T90</c:v>
                </c:pt>
              </c:strCache>
            </c:strRef>
          </c:cat>
          <c:val>
            <c:numRef>
              <c:f>Sheet1!$I$18:$L$18</c:f>
              <c:numCache>
                <c:formatCode>General</c:formatCode>
                <c:ptCount val="4"/>
                <c:pt idx="0">
                  <c:v>117.78</c:v>
                </c:pt>
                <c:pt idx="1">
                  <c:v>22.57</c:v>
                </c:pt>
                <c:pt idx="2">
                  <c:v>3.58</c:v>
                </c:pt>
                <c:pt idx="3">
                  <c:v>7.44</c:v>
                </c:pt>
              </c:numCache>
            </c:numRef>
          </c:val>
        </c:ser>
        <c:ser>
          <c:idx val="1"/>
          <c:order val="1"/>
          <c:tx>
            <c:strRef>
              <c:f>Sheet1!$H$19</c:f>
              <c:strCache>
                <c:ptCount val="1"/>
                <c:pt idx="0">
                  <c:v>RDT 1187/38D2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Sheet1!$I$17:$L$17</c:f>
              <c:strCache>
                <c:ptCount val="4"/>
                <c:pt idx="0">
                  <c:v>MH</c:v>
                </c:pt>
                <c:pt idx="1">
                  <c:v>ML</c:v>
                </c:pt>
                <c:pt idx="2">
                  <c:v>TS2</c:v>
                </c:pt>
                <c:pt idx="3">
                  <c:v>T90</c:v>
                </c:pt>
              </c:strCache>
            </c:strRef>
          </c:cat>
          <c:val>
            <c:numRef>
              <c:f>Sheet1!$I$19:$L$19</c:f>
              <c:numCache>
                <c:formatCode>General</c:formatCode>
                <c:ptCount val="4"/>
                <c:pt idx="0">
                  <c:v>119.77</c:v>
                </c:pt>
                <c:pt idx="1">
                  <c:v>23.4</c:v>
                </c:pt>
                <c:pt idx="2">
                  <c:v>4</c:v>
                </c:pt>
                <c:pt idx="3">
                  <c:v>8.1</c:v>
                </c:pt>
              </c:numCache>
            </c:numRef>
          </c:val>
        </c:ser>
        <c:ser>
          <c:idx val="2"/>
          <c:order val="2"/>
          <c:tx>
            <c:strRef>
              <c:f>Sheet1!$H$20</c:f>
              <c:strCache>
                <c:ptCount val="1"/>
                <c:pt idx="0">
                  <c:v>SM 1045 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Sheet1!$I$17:$L$17</c:f>
              <c:strCache>
                <c:ptCount val="4"/>
                <c:pt idx="0">
                  <c:v>MH</c:v>
                </c:pt>
                <c:pt idx="1">
                  <c:v>ML</c:v>
                </c:pt>
                <c:pt idx="2">
                  <c:v>TS2</c:v>
                </c:pt>
                <c:pt idx="3">
                  <c:v>T90</c:v>
                </c:pt>
              </c:strCache>
            </c:strRef>
          </c:cat>
          <c:val>
            <c:numRef>
              <c:f>Sheet1!$I$20:$L$20</c:f>
              <c:numCache>
                <c:formatCode>General</c:formatCode>
                <c:ptCount val="4"/>
                <c:pt idx="0">
                  <c:v>108.12</c:v>
                </c:pt>
                <c:pt idx="1">
                  <c:v>19.96</c:v>
                </c:pt>
                <c:pt idx="2">
                  <c:v>2.48</c:v>
                </c:pt>
                <c:pt idx="3">
                  <c:v>6.19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306880"/>
        <c:axId val="117308416"/>
      </c:barChart>
      <c:catAx>
        <c:axId val="11730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08416"/>
        <c:crosses val="autoZero"/>
        <c:auto val="1"/>
        <c:lblAlgn val="ctr"/>
        <c:lblOffset val="100"/>
        <c:noMultiLvlLbl val="0"/>
      </c:catAx>
      <c:valAx>
        <c:axId val="11730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0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Sheet1!$H$34</c:f>
              <c:strCache>
                <c:ptCount val="1"/>
                <c:pt idx="0">
                  <c:v>RDT 1187/40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Sheet1!$I$33:$L$33</c:f>
              <c:strCache>
                <c:ptCount val="4"/>
                <c:pt idx="0">
                  <c:v>MH</c:v>
                </c:pt>
                <c:pt idx="1">
                  <c:v>ML</c:v>
                </c:pt>
                <c:pt idx="2">
                  <c:v>TS2</c:v>
                </c:pt>
                <c:pt idx="3">
                  <c:v>T90</c:v>
                </c:pt>
              </c:strCache>
            </c:strRef>
          </c:cat>
          <c:val>
            <c:numRef>
              <c:f>Sheet1!$I$34:$L$34</c:f>
              <c:numCache>
                <c:formatCode>General</c:formatCode>
                <c:ptCount val="4"/>
                <c:pt idx="0">
                  <c:v>112.72</c:v>
                </c:pt>
                <c:pt idx="1">
                  <c:v>20.239999999999998</c:v>
                </c:pt>
                <c:pt idx="2">
                  <c:v>3.52</c:v>
                </c:pt>
                <c:pt idx="3">
                  <c:v>7.47</c:v>
                </c:pt>
              </c:numCache>
            </c:numRef>
          </c:val>
        </c:ser>
        <c:ser>
          <c:idx val="1"/>
          <c:order val="1"/>
          <c:tx>
            <c:strRef>
              <c:f>Sheet1!$H$35</c:f>
              <c:strCache>
                <c:ptCount val="1"/>
                <c:pt idx="0">
                  <c:v>RDT 1187/38D2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Sheet1!$I$33:$L$33</c:f>
              <c:strCache>
                <c:ptCount val="4"/>
                <c:pt idx="0">
                  <c:v>MH</c:v>
                </c:pt>
                <c:pt idx="1">
                  <c:v>ML</c:v>
                </c:pt>
                <c:pt idx="2">
                  <c:v>TS2</c:v>
                </c:pt>
                <c:pt idx="3">
                  <c:v>T90</c:v>
                </c:pt>
              </c:strCache>
            </c:strRef>
          </c:cat>
          <c:val>
            <c:numRef>
              <c:f>Sheet1!$I$35:$L$35</c:f>
              <c:numCache>
                <c:formatCode>General</c:formatCode>
                <c:ptCount val="4"/>
                <c:pt idx="0">
                  <c:v>118.72</c:v>
                </c:pt>
                <c:pt idx="1">
                  <c:v>20.07</c:v>
                </c:pt>
                <c:pt idx="2">
                  <c:v>3.52</c:v>
                </c:pt>
                <c:pt idx="3">
                  <c:v>8.23</c:v>
                </c:pt>
              </c:numCache>
            </c:numRef>
          </c:val>
        </c:ser>
        <c:ser>
          <c:idx val="2"/>
          <c:order val="2"/>
          <c:tx>
            <c:strRef>
              <c:f>Sheet1!$H$36</c:f>
              <c:strCache>
                <c:ptCount val="1"/>
                <c:pt idx="0">
                  <c:v>SM 1045 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Sheet1!$I$33:$L$33</c:f>
              <c:strCache>
                <c:ptCount val="4"/>
                <c:pt idx="0">
                  <c:v>MH</c:v>
                </c:pt>
                <c:pt idx="1">
                  <c:v>ML</c:v>
                </c:pt>
                <c:pt idx="2">
                  <c:v>TS2</c:v>
                </c:pt>
                <c:pt idx="3">
                  <c:v>T90</c:v>
                </c:pt>
              </c:strCache>
            </c:strRef>
          </c:cat>
          <c:val>
            <c:numRef>
              <c:f>Sheet1!$I$36:$L$36</c:f>
              <c:numCache>
                <c:formatCode>General</c:formatCode>
                <c:ptCount val="4"/>
                <c:pt idx="0">
                  <c:v>103.57</c:v>
                </c:pt>
                <c:pt idx="1">
                  <c:v>17.55</c:v>
                </c:pt>
                <c:pt idx="2">
                  <c:v>2.5499999999999998</c:v>
                </c:pt>
                <c:pt idx="3">
                  <c:v>6.47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352320"/>
        <c:axId val="117353856"/>
      </c:barChart>
      <c:catAx>
        <c:axId val="11735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53856"/>
        <c:crosses val="autoZero"/>
        <c:auto val="1"/>
        <c:lblAlgn val="ctr"/>
        <c:lblOffset val="100"/>
        <c:noMultiLvlLbl val="0"/>
      </c:catAx>
      <c:valAx>
        <c:axId val="11735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5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Sheet1!$H$45</c:f>
              <c:strCache>
                <c:ptCount val="1"/>
                <c:pt idx="0">
                  <c:v>RDT 1187/40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Sheet1!$I$44:$L$44</c:f>
              <c:strCache>
                <c:ptCount val="4"/>
                <c:pt idx="0">
                  <c:v>MH</c:v>
                </c:pt>
                <c:pt idx="1">
                  <c:v>ML</c:v>
                </c:pt>
                <c:pt idx="2">
                  <c:v>TS2</c:v>
                </c:pt>
                <c:pt idx="3">
                  <c:v>T90</c:v>
                </c:pt>
              </c:strCache>
            </c:strRef>
          </c:cat>
          <c:val>
            <c:numRef>
              <c:f>Sheet1!$I$45:$L$45</c:f>
              <c:numCache>
                <c:formatCode>General</c:formatCode>
                <c:ptCount val="4"/>
                <c:pt idx="0">
                  <c:v>121.66</c:v>
                </c:pt>
                <c:pt idx="1">
                  <c:v>20.63</c:v>
                </c:pt>
                <c:pt idx="2" formatCode="0.00">
                  <c:v>3.3</c:v>
                </c:pt>
                <c:pt idx="3">
                  <c:v>7.54</c:v>
                </c:pt>
              </c:numCache>
            </c:numRef>
          </c:val>
        </c:ser>
        <c:ser>
          <c:idx val="1"/>
          <c:order val="1"/>
          <c:tx>
            <c:strRef>
              <c:f>Sheet1!$H$46</c:f>
              <c:strCache>
                <c:ptCount val="1"/>
                <c:pt idx="0">
                  <c:v>RDT 1187/38D2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Sheet1!$I$44:$L$44</c:f>
              <c:strCache>
                <c:ptCount val="4"/>
                <c:pt idx="0">
                  <c:v>MH</c:v>
                </c:pt>
                <c:pt idx="1">
                  <c:v>ML</c:v>
                </c:pt>
                <c:pt idx="2">
                  <c:v>TS2</c:v>
                </c:pt>
                <c:pt idx="3">
                  <c:v>T90</c:v>
                </c:pt>
              </c:strCache>
            </c:strRef>
          </c:cat>
          <c:val>
            <c:numRef>
              <c:f>Sheet1!$I$46:$L$46</c:f>
              <c:numCache>
                <c:formatCode>General</c:formatCode>
                <c:ptCount val="4"/>
                <c:pt idx="0">
                  <c:v>117.84</c:v>
                </c:pt>
                <c:pt idx="1">
                  <c:v>20.91</c:v>
                </c:pt>
                <c:pt idx="2">
                  <c:v>3.52</c:v>
                </c:pt>
                <c:pt idx="3">
                  <c:v>8.3800000000000008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417088"/>
        <c:axId val="117418624"/>
      </c:barChart>
      <c:catAx>
        <c:axId val="11741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18624"/>
        <c:crosses val="autoZero"/>
        <c:auto val="1"/>
        <c:lblAlgn val="ctr"/>
        <c:lblOffset val="100"/>
        <c:noMultiLvlLbl val="0"/>
      </c:catAx>
      <c:valAx>
        <c:axId val="11741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1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9989547766706154E-2"/>
          <c:y val="6.7265709433379645E-2"/>
          <c:w val="0.9155301837270341"/>
          <c:h val="0.79081802274715662"/>
        </c:manualLayout>
      </c:layout>
      <c:lineChart>
        <c:grouping val="standard"/>
        <c:varyColors val="0"/>
        <c:ser>
          <c:idx val="0"/>
          <c:order val="0"/>
          <c:tx>
            <c:v>TS2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'[Test 12.xlsx]Sheet1'!$H$9:$H$14</c:f>
              <c:strCache>
                <c:ptCount val="6"/>
                <c:pt idx="0">
                  <c:v>1187/38D2 (01)</c:v>
                </c:pt>
                <c:pt idx="1">
                  <c:v>1187/38D2 (02)</c:v>
                </c:pt>
                <c:pt idx="2">
                  <c:v>1187/40 (01)</c:v>
                </c:pt>
                <c:pt idx="3">
                  <c:v>1187/40 (02)</c:v>
                </c:pt>
                <c:pt idx="4">
                  <c:v>SM 1045 control (01)</c:v>
                </c:pt>
                <c:pt idx="5">
                  <c:v>SM 1045 control (02)</c:v>
                </c:pt>
              </c:strCache>
            </c:strRef>
          </c:cat>
          <c:val>
            <c:numRef>
              <c:f>'[Test 12.xlsx]Sheet1'!$K$9:$K$14</c:f>
              <c:numCache>
                <c:formatCode>General</c:formatCode>
                <c:ptCount val="6"/>
                <c:pt idx="0">
                  <c:v>4.09</c:v>
                </c:pt>
                <c:pt idx="1">
                  <c:v>3.59</c:v>
                </c:pt>
                <c:pt idx="2">
                  <c:v>3.38</c:v>
                </c:pt>
                <c:pt idx="3">
                  <c:v>3.39</c:v>
                </c:pt>
                <c:pt idx="4">
                  <c:v>3.32</c:v>
                </c:pt>
                <c:pt idx="5">
                  <c:v>3.09</c:v>
                </c:pt>
              </c:numCache>
            </c:numRef>
          </c:val>
          <c:smooth val="0"/>
        </c:ser>
        <c:ser>
          <c:idx val="1"/>
          <c:order val="1"/>
          <c:tx>
            <c:v>T90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'[Test 12.xlsx]Sheet1'!$H$9:$H$14</c:f>
              <c:strCache>
                <c:ptCount val="6"/>
                <c:pt idx="0">
                  <c:v>1187/38D2 (01)</c:v>
                </c:pt>
                <c:pt idx="1">
                  <c:v>1187/38D2 (02)</c:v>
                </c:pt>
                <c:pt idx="2">
                  <c:v>1187/40 (01)</c:v>
                </c:pt>
                <c:pt idx="3">
                  <c:v>1187/40 (02)</c:v>
                </c:pt>
                <c:pt idx="4">
                  <c:v>SM 1045 control (01)</c:v>
                </c:pt>
                <c:pt idx="5">
                  <c:v>SM 1045 control (02)</c:v>
                </c:pt>
              </c:strCache>
            </c:strRef>
          </c:cat>
          <c:val>
            <c:numRef>
              <c:f>'[Test 12.xlsx]Sheet1'!$L$9:$L$14</c:f>
              <c:numCache>
                <c:formatCode>General</c:formatCode>
                <c:ptCount val="6"/>
                <c:pt idx="0">
                  <c:v>7.51</c:v>
                </c:pt>
                <c:pt idx="1">
                  <c:v>7.41</c:v>
                </c:pt>
                <c:pt idx="2">
                  <c:v>7.08</c:v>
                </c:pt>
                <c:pt idx="3">
                  <c:v>7.1</c:v>
                </c:pt>
                <c:pt idx="4">
                  <c:v>7.09</c:v>
                </c:pt>
                <c:pt idx="5">
                  <c:v>6.47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668352"/>
        <c:axId val="123669888"/>
      </c:lineChart>
      <c:catAx>
        <c:axId val="12366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69888"/>
        <c:crosses val="autoZero"/>
        <c:auto val="1"/>
        <c:lblAlgn val="ctr"/>
        <c:lblOffset val="100"/>
        <c:noMultiLvlLbl val="0"/>
      </c:catAx>
      <c:valAx>
        <c:axId val="12366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6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9/3/2019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328F7C25-BFB6-430F-87B6-7D0D2C7493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=""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=""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=""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=""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=""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CC5A0CF1-9FE7-4149-97DC-5221639144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=""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031B0A9-3E16-4C5B-A6CE-045BCB91A0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8539E0A-8009-4A6E-A7A1-5AEFA52206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9/3/2019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="" xmlns:a16="http://schemas.microsoft.com/office/drawing/2014/main" id="{FC7E2CCC-C53E-454B-9DE0-F2484BA0FF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151" y="1635617"/>
            <a:ext cx="8683625" cy="30041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5300" b="1" dirty="0" smtClean="0">
                <a:cs typeface="Arial" panose="020B0604020202020204" pitchFamily="34" charset="0"/>
              </a:rPr>
              <a:t>increase </a:t>
            </a:r>
            <a:r>
              <a:rPr lang="en-US" sz="5300" b="1" dirty="0">
                <a:cs typeface="Arial" panose="020B0604020202020204" pitchFamily="34" charset="0"/>
              </a:rPr>
              <a:t> </a:t>
            </a:r>
            <a:r>
              <a:rPr lang="en-US" sz="5300" b="1" dirty="0" smtClean="0">
                <a:cs typeface="Arial" panose="020B0604020202020204" pitchFamily="34" charset="0"/>
              </a:rPr>
              <a:t>the  scorch  time </a:t>
            </a:r>
            <a:r>
              <a:rPr lang="en-US" sz="5300" dirty="0" smtClean="0">
                <a:cs typeface="Arial" panose="020B0604020202020204" pitchFamily="34" charset="0"/>
              </a:rPr>
              <a:t>while</a:t>
            </a:r>
            <a:r>
              <a:rPr lang="en-US" sz="5300" b="1" dirty="0" smtClean="0">
                <a:cs typeface="Arial" panose="020B0604020202020204" pitchFamily="34" charset="0"/>
              </a:rPr>
              <a:t> keeping the T90 of </a:t>
            </a:r>
            <a:r>
              <a:rPr lang="en-US" sz="5300" b="1" dirty="0" err="1" smtClean="0">
                <a:cs typeface="Arial" panose="020B0604020202020204" pitchFamily="34" charset="0"/>
              </a:rPr>
              <a:t>Rdt</a:t>
            </a:r>
            <a:r>
              <a:rPr lang="en-US" sz="5300" b="1" dirty="0" smtClean="0">
                <a:cs typeface="Arial" panose="020B0604020202020204" pitchFamily="34" charset="0"/>
              </a:rPr>
              <a:t> 1187 test version </a:t>
            </a:r>
            <a:endParaRPr lang="en-US" sz="53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51" y="715209"/>
            <a:ext cx="3814235" cy="1260000"/>
          </a:xfrm>
        </p:spPr>
        <p:txBody>
          <a:bodyPr/>
          <a:lstStyle/>
          <a:p>
            <a:pPr algn="l"/>
            <a:r>
              <a:rPr lang="en-US" sz="3600" u="sng" dirty="0" smtClean="0"/>
              <a:t>objective</a:t>
            </a:r>
            <a:endParaRPr lang="en-US" sz="36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0940" y="1975209"/>
            <a:ext cx="9377161" cy="1161692"/>
          </a:xfrm>
        </p:spPr>
        <p:txBody>
          <a:bodyPr/>
          <a:lstStyle/>
          <a:p>
            <a:pPr algn="l"/>
            <a:r>
              <a:rPr lang="en-US" sz="2400" dirty="0" smtClean="0"/>
              <a:t>Increase the scorch time(TS2) of the RDT 1187 selected test versions while keeping T90.</a:t>
            </a:r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0940" y="3416300"/>
            <a:ext cx="386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METHODOLOGY</a:t>
            </a:r>
            <a:endParaRPr lang="en-US" sz="36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4241800"/>
            <a:ext cx="937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Curing characteristics were tested by varying the PVI </a:t>
            </a:r>
            <a:r>
              <a:rPr lang="en-US" sz="2400" dirty="0" err="1" smtClean="0"/>
              <a:t>phr</a:t>
            </a:r>
            <a:r>
              <a:rPr lang="en-US" sz="2400" dirty="0" smtClean="0"/>
              <a:t> values. (ODR &amp; MDR)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sz="4000" dirty="0" smtClean="0"/>
              <a:t>01</a:t>
            </a:r>
            <a:endParaRPr lang="en-US" sz="4000" dirty="0"/>
          </a:p>
        </p:txBody>
      </p:sp>
      <p:pic>
        <p:nvPicPr>
          <p:cNvPr id="7" name="Picture 6" descr="magnifying glass icon">
            <a:extLst>
              <a:ext uri="{FF2B5EF4-FFF2-40B4-BE49-F238E27FC236}">
                <a16:creationId xmlns="" xmlns:a16="http://schemas.microsoft.com/office/drawing/2014/main" id="{AAE36621-6FAB-4009-9D5C-CE767DF10D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94451"/>
            <a:ext cx="685800" cy="685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1356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Large scale mixing done at CMP for selected two test versions.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stage mixing was done at Lab scale mixer.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Rheological properties were tested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0.075, 0.05 &amp; 0.025 </a:t>
            </a:r>
            <a:r>
              <a:rPr lang="en-US" sz="2000" dirty="0" err="1" smtClean="0"/>
              <a:t>phr</a:t>
            </a:r>
            <a:r>
              <a:rPr lang="en-US" sz="2000" dirty="0" smtClean="0"/>
              <a:t> of PVI.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000" y="533400"/>
            <a:ext cx="482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0.075</a:t>
            </a:r>
            <a:r>
              <a:rPr lang="en-US" sz="2400" dirty="0" smtClean="0"/>
              <a:t> </a:t>
            </a:r>
            <a:r>
              <a:rPr lang="en-US" sz="2400" dirty="0" err="1" smtClean="0"/>
              <a:t>phr</a:t>
            </a:r>
            <a:r>
              <a:rPr lang="en-US" sz="2400" dirty="0" smtClean="0"/>
              <a:t> of PVI</a:t>
            </a:r>
          </a:p>
          <a:p>
            <a:endParaRPr lang="en-US" sz="2400" dirty="0"/>
          </a:p>
          <a:p>
            <a:r>
              <a:rPr lang="en-US" sz="2400" u="sng" dirty="0" smtClean="0"/>
              <a:t>ODR results</a:t>
            </a:r>
            <a:endParaRPr lang="en-US" sz="2400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489471"/>
              </p:ext>
            </p:extLst>
          </p:nvPr>
        </p:nvGraphicFramePr>
        <p:xfrm>
          <a:off x="381000" y="2044700"/>
          <a:ext cx="5295900" cy="1780836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332403"/>
                <a:gridCol w="849648"/>
                <a:gridCol w="880544"/>
                <a:gridCol w="741512"/>
                <a:gridCol w="741512"/>
                <a:gridCol w="750281"/>
              </a:tblGrid>
              <a:tr h="39321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MH-ML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3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RDT 1187/40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117.78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6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RDT 1187/38D2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119.77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96.37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6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 1045 control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355662"/>
              </p:ext>
            </p:extLst>
          </p:nvPr>
        </p:nvGraphicFramePr>
        <p:xfrm>
          <a:off x="6223000" y="1638300"/>
          <a:ext cx="5524500" cy="430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7900" y="533400"/>
            <a:ext cx="478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0.05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of PVI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027129"/>
              </p:ext>
            </p:extLst>
          </p:nvPr>
        </p:nvGraphicFramePr>
        <p:xfrm>
          <a:off x="444500" y="1587500"/>
          <a:ext cx="5041900" cy="203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70603"/>
                <a:gridCol w="810240"/>
                <a:gridCol w="839703"/>
                <a:gridCol w="707118"/>
                <a:gridCol w="707118"/>
                <a:gridCol w="707118"/>
              </a:tblGrid>
              <a:tr h="5080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MH-ML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RDT 1187/40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92.48</a:t>
                      </a:r>
                    </a:p>
                  </a:txBody>
                  <a:tcPr marL="9525" marR="9525" marT="9525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RDT 1187/38D2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98.65</a:t>
                      </a:r>
                    </a:p>
                  </a:txBody>
                  <a:tcPr marL="9525" marR="9525" marT="9525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 1045 control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86.02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705331"/>
              </p:ext>
            </p:extLst>
          </p:nvPr>
        </p:nvGraphicFramePr>
        <p:xfrm>
          <a:off x="5765800" y="1346200"/>
          <a:ext cx="5981700" cy="458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097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7900" y="5715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0.025</a:t>
            </a:r>
            <a:r>
              <a:rPr lang="en-US" sz="2400" dirty="0" smtClean="0"/>
              <a:t> </a:t>
            </a:r>
            <a:r>
              <a:rPr lang="en-US" sz="2400" dirty="0" err="1" smtClean="0"/>
              <a:t>phr</a:t>
            </a:r>
            <a:r>
              <a:rPr lang="en-US" sz="2400" dirty="0" smtClean="0"/>
              <a:t> of PVI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9417"/>
              </p:ext>
            </p:extLst>
          </p:nvPr>
        </p:nvGraphicFramePr>
        <p:xfrm>
          <a:off x="355600" y="1543051"/>
          <a:ext cx="5067302" cy="156845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77004"/>
                <a:gridCol w="814322"/>
                <a:gridCol w="843933"/>
                <a:gridCol w="710681"/>
                <a:gridCol w="710681"/>
                <a:gridCol w="710681"/>
              </a:tblGrid>
              <a:tr h="522817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MH-ML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2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RDT 1187/40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121.66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101.03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22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RDT 1187/38D2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117.84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96.93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054315"/>
              </p:ext>
            </p:extLst>
          </p:nvPr>
        </p:nvGraphicFramePr>
        <p:xfrm>
          <a:off x="5727700" y="1333500"/>
          <a:ext cx="5676900" cy="422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500" y="3759200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adding 0.025phr of PVI, expected rheological properties were obtained in Lab scale 2nd stage mixing. Therefore large scale FB mixing was continued with that PVI level.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3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393700"/>
            <a:ext cx="10840914" cy="1104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Test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27596"/>
              </p:ext>
            </p:extLst>
          </p:nvPr>
        </p:nvGraphicFramePr>
        <p:xfrm>
          <a:off x="139701" y="1498600"/>
          <a:ext cx="5270498" cy="341648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542230"/>
                <a:gridCol w="887509"/>
                <a:gridCol w="949344"/>
                <a:gridCol w="989355"/>
                <a:gridCol w="902060"/>
              </a:tblGrid>
              <a:tr h="48441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44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1187/38D2 (01)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117.84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44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1187/38D2 (02)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130.47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44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1187/40 (01)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120.78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44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1187/40 (02)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128.39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44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 1045 control (01)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44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 1045 control (02)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113.16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617912"/>
              </p:ext>
            </p:extLst>
          </p:nvPr>
        </p:nvGraphicFramePr>
        <p:xfrm>
          <a:off x="5867400" y="1498600"/>
          <a:ext cx="61468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79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850900"/>
          </a:xfrm>
        </p:spPr>
        <p:txBody>
          <a:bodyPr/>
          <a:lstStyle/>
          <a:p>
            <a:r>
              <a:rPr lang="en-US" u="sng" dirty="0" smtClean="0"/>
              <a:t>Blow out &amp; </a:t>
            </a:r>
            <a:r>
              <a:rPr lang="en-US" u="sng" dirty="0" err="1" smtClean="0"/>
              <a:t>hbu</a:t>
            </a:r>
            <a:r>
              <a:rPr lang="en-US" u="sng" dirty="0" smtClean="0"/>
              <a:t> results</a:t>
            </a:r>
            <a:endParaRPr lang="en-US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245935"/>
              </p:ext>
            </p:extLst>
          </p:nvPr>
        </p:nvGraphicFramePr>
        <p:xfrm>
          <a:off x="685801" y="1555750"/>
          <a:ext cx="4800600" cy="235585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191017"/>
                <a:gridCol w="1260868"/>
                <a:gridCol w="1348715"/>
              </a:tblGrid>
              <a:tr h="33655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Blow 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 temp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6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1187/38D2 (01)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6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1187/38D2 (02)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6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1187/40 (01)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6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1187/40 (02)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6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 1045 control (01)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36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 1045 control (02)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25462"/>
              </p:ext>
            </p:extLst>
          </p:nvPr>
        </p:nvGraphicFramePr>
        <p:xfrm>
          <a:off x="6395915" y="1612899"/>
          <a:ext cx="4995985" cy="226060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3171104"/>
                <a:gridCol w="1824881"/>
              </a:tblGrid>
              <a:tr h="32294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HBU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1187/38D2 (01)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1187/38D2 (02)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1187/40 (01)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1187/40 (02)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 1045 control (01)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2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 1045 control (02)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00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0287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7900" y="1930400"/>
            <a:ext cx="93599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Addition of 0.025phr of PVI gives expected cure characteristics .( TS2 &amp; T90)</a:t>
            </a:r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PVI  addition to the compound doesn’t influence to the dynamic properties of the compound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10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94942-C689-461B-8649-1FD863C6BA2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0</TotalTime>
  <Words>375</Words>
  <Application>Microsoft Office PowerPoint</Application>
  <PresentationFormat>Custom</PresentationFormat>
  <Paragraphs>152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Celestial</vt:lpstr>
      <vt:lpstr> increase  the  scorch  time while keeping the T90 of Rdt 1187 test version </vt:lpstr>
      <vt:lpstr>objective</vt:lpstr>
      <vt:lpstr>Test 01</vt:lpstr>
      <vt:lpstr>PowerPoint Presentation</vt:lpstr>
      <vt:lpstr>PowerPoint Presentation</vt:lpstr>
      <vt:lpstr>PowerPoint Presentation</vt:lpstr>
      <vt:lpstr> Test 02  </vt:lpstr>
      <vt:lpstr>Blow out &amp; hbu results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2019-09-01T07:00:14Z</dcterms:created>
  <dcterms:modified xsi:type="dcterms:W3CDTF">2019-09-03T02:03:42Z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