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  <p:sldId id="304" r:id="rId9"/>
    <p:sldId id="310" r:id="rId10"/>
    <p:sldId id="309" r:id="rId11"/>
    <p:sldId id="305" r:id="rId12"/>
    <p:sldId id="311" r:id="rId13"/>
    <p:sldId id="313" r:id="rId14"/>
    <p:sldId id="312" r:id="rId15"/>
    <p:sldId id="30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37C3BC-C3FA-483F-8632-44A64AFF5455}">
          <p14:sldIdLst>
            <p14:sldId id="298"/>
          </p14:sldIdLst>
        </p14:section>
        <p14:section name="Untitled Section" id="{A393A965-6693-4703-8B5D-4BDFB1FBD7B7}">
          <p14:sldIdLst>
            <p14:sldId id="301"/>
            <p14:sldId id="302"/>
            <p14:sldId id="303"/>
            <p14:sldId id="304"/>
            <p14:sldId id="310"/>
            <p14:sldId id="309"/>
            <p14:sldId id="305"/>
            <p14:sldId id="311"/>
            <p14:sldId id="313"/>
            <p14:sldId id="312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>
        <p:scale>
          <a:sx n="64" d="100"/>
          <a:sy n="64" d="100"/>
        </p:scale>
        <p:origin x="2376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Lending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Portfolio &amp; Risk Assessment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717E-E616-BBBF-2C5D-F69EF8CB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 -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8BE73-6C34-9478-B78D-3B36823ED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4644557"/>
            <a:ext cx="10058400" cy="124707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effectLst/>
              </a:rPr>
              <a:t>Grade G tops the Charged Off percentage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effectLst/>
              </a:rPr>
              <a:t>Small business has higher number of Charged Off loans and earlier we noticed this has higher interest rates as well.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effectLst/>
              </a:rPr>
              <a:t>People with bankruptcies majorly took loan for debt consolidation &amp; credit card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dirty="0">
              <a:solidFill>
                <a:schemeClr val="tx1"/>
              </a:solidFill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0" dirty="0">
              <a:solidFill>
                <a:schemeClr val="tx1"/>
              </a:solidFill>
              <a:effectLst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5F9E6-0A8A-5902-3736-8781CBB2A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17" y="1987169"/>
            <a:ext cx="3601376" cy="2230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6C1B15-37C1-0960-6BF7-17E311918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237" y="2055661"/>
            <a:ext cx="3774095" cy="22705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952871-81FE-199B-7775-C62F022B58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095"/>
          <a:stretch/>
        </p:blipFill>
        <p:spPr>
          <a:xfrm>
            <a:off x="7581355" y="1987169"/>
            <a:ext cx="461064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16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9426B45-4C4F-4D52-8537-76E9A5B89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4B715-C0AD-9B80-A750-B8D3B80F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Multivariate Analysis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F117E1C-E964-4433-B1A8-BB2301D0F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2B4C158-32AD-5382-B484-0D6793DD51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5" b="2147"/>
          <a:stretch/>
        </p:blipFill>
        <p:spPr>
          <a:xfrm>
            <a:off x="696544" y="2057401"/>
            <a:ext cx="3495807" cy="360061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30991-41C6-E646-4016-112884F0C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2352" y="2108637"/>
            <a:ext cx="7589918" cy="370965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L</a:t>
            </a:r>
            <a:r>
              <a:rPr lang="en-US" b="0" dirty="0">
                <a:effectLst/>
              </a:rPr>
              <a:t>oan charge off have slightly positive correlation with term &amp;  interest rate 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Te</a:t>
            </a:r>
            <a:r>
              <a:rPr lang="en-US" b="0" dirty="0">
                <a:effectLst/>
              </a:rPr>
              <a:t>rm have positive correlation with funded amount &amp; interest rate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0" dirty="0">
                <a:effectLst/>
              </a:rPr>
              <a:t>Grade has positive correlation with Interest Rate, Term and Loan Status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0" dirty="0">
                <a:effectLst/>
              </a:rPr>
              <a:t> Revolving line utilization rate has positive correlation with Grade, Interest Rate and Debt to Income</a:t>
            </a:r>
          </a:p>
          <a:p>
            <a:pPr algn="just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7E6FB20-7663-466F-A928-9371C34F9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427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6264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23A8E-D391-AC43-CD05-659E55DE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0C30E-4CC5-26F9-988B-CD662C772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Applicants with loan amount &lt;5K and &gt;13K have higher number of defaulting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Applicants seeking loan for small business, debt consolidation, credit card seems to defaulting.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High risk Grade G has higher number of defaulters.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Defaulter Percentage is high in the high interest rates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Recommendation -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Attributes like Loan Purpose, Interest Rate, Purpose, Loan Grade, Loan Amount, Loan Term, Revolving Utilization Rate and Public Bankruptcy Count have shown relationship with Charged Off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42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98FF-64CA-570C-F728-84ECF897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09ADE-C6D4-B110-4F00-FAE05FE0B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Consumer Finance Company 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has to make a decision for loan approval based on the applicant’s profile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Risks associated with the decision are –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Loss of business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Financial Loss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Company needs help in understanding the driving factors behind loan defaults.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31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5E52-8A73-EA0C-CC4A-C31766B6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DB03E-30C3-B6FC-38D8-19B73D8D5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Loan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file has information about customer attributes and loan attributes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has data about loans –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Fully paid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Charged-off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Current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DA2FD-EF0C-4A70-AD21-D164735C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Cleansing &amp; Transformation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64D9F-A666-3425-F06E-6A71E2C6B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Removal of Columns and Rows not required for analysis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Columns with sparse data and fields not directly related to the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Identify potential imputation logics for columns with less missing value %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Employee Length had few values. Missing value has been replaced with 0 in the code. Other options are replaced it with mode ( in this case it would have been 10+)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Identification and removal of outliers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Applicants with more than 90% percentile removed for the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Derive additional metrics/attributes if any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segmentation for Interest Rate, Debt to Income, Charged Off %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4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913F90-4522-4E66-98B7-DC02FD8BB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7717E-E616-BBBF-2C5D-F69EF8CBC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4807"/>
            <a:ext cx="10058400" cy="1450757"/>
          </a:xfrm>
        </p:spPr>
        <p:txBody>
          <a:bodyPr>
            <a:normAutofit/>
          </a:bodyPr>
          <a:lstStyle/>
          <a:p>
            <a:r>
              <a:rPr lang="en-US" sz="4400" dirty="0"/>
              <a:t>Univariate Analysis – Loan Insights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55B8CC-0F92-4837-A535-00875F255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CA5D91A-5EB1-4D82-A965-F6E86CC57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079470"/>
            <a:ext cx="10834890" cy="22634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cs typeface="Calibri" panose="020F0502020204030204" pitchFamily="34" charset="0"/>
              </a:rPr>
              <a:t>~15% </a:t>
            </a:r>
            <a:r>
              <a:rPr lang="en-US" b="0" dirty="0">
                <a:solidFill>
                  <a:schemeClr val="tx1"/>
                </a:solidFill>
                <a:effectLst/>
                <a:cs typeface="Calibri" panose="020F0502020204030204" pitchFamily="34" charset="0"/>
              </a:rPr>
              <a:t> loans were charged off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effectLst/>
                <a:cs typeface="Calibri" panose="020F0502020204030204" pitchFamily="34" charset="0"/>
              </a:rPr>
              <a:t>Significant no. of loans were issued with 36 months term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effectLst/>
                <a:cs typeface="Calibri" panose="020F0502020204030204" pitchFamily="34" charset="0"/>
              </a:rPr>
              <a:t>Ratio of default is higher in 60 months term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cs typeface="Calibri" panose="020F0502020204030204" pitchFamily="34" charset="0"/>
              </a:rPr>
              <a:t>Loans falling under Grade B, C and D have higher charged off</a:t>
            </a:r>
          </a:p>
          <a:p>
            <a:endParaRPr lang="en-US" b="0" dirty="0">
              <a:solidFill>
                <a:schemeClr val="tx1"/>
              </a:solidFill>
              <a:effectLst/>
              <a:cs typeface="Calibri" panose="020F0502020204030204" pitchFamily="34" charset="0"/>
            </a:endParaRPr>
          </a:p>
          <a:p>
            <a:endParaRPr lang="en-US" b="0" dirty="0">
              <a:solidFill>
                <a:schemeClr val="tx1"/>
              </a:solidFill>
              <a:effectLst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8B7B043F-B222-D90E-EB4A-96DEA2D82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909" y="1912990"/>
            <a:ext cx="3454271" cy="2263434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948777A-83A9-8900-3065-16AA4A0E3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436" y="1896336"/>
            <a:ext cx="3033976" cy="2214801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20CF461-58DE-C252-0DE8-8DBBF4021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532" y="1898980"/>
            <a:ext cx="3487876" cy="22148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344C6FC-AA4A-4CB4-835E-C976EBC08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570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717E-E616-BBBF-2C5D-F69EF8CB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Univariate Analysis – Loan Insights</a:t>
            </a:r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07F1FE2E-681F-AB25-0490-50130718C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865921"/>
            <a:ext cx="10834890" cy="14769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effectLst/>
              </a:rPr>
              <a:t>There is a significant increase in the no. of loans issued over the year and the defaulters too.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There is an increase in the no. of loans issued towards end of the year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Debt Consolidation, Credit Card and Other are the top 3 purpose behind the loans that were charged off.</a:t>
            </a:r>
          </a:p>
          <a:p>
            <a:endParaRPr lang="en-US" b="0" dirty="0">
              <a:solidFill>
                <a:schemeClr val="tx1"/>
              </a:solidFill>
              <a:effectLst/>
              <a:cs typeface="Calibri" panose="020F0502020204030204" pitchFamily="34" charset="0"/>
            </a:endParaRPr>
          </a:p>
          <a:p>
            <a:endParaRPr lang="en-US" b="0" dirty="0">
              <a:solidFill>
                <a:schemeClr val="tx1"/>
              </a:solidFill>
              <a:effectLst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37FB71-BD48-C560-DDBF-ADC22ADA6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58" y="1923590"/>
            <a:ext cx="3286738" cy="2946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0F833C-1064-19F9-48F1-A43D0B334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277" y="1923590"/>
            <a:ext cx="3162018" cy="30108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71EB392-755C-A8D7-3018-CA0848B35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0315" y="1923590"/>
            <a:ext cx="4085835" cy="306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13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717E-E616-BBBF-2C5D-F69EF8CBC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65264" cy="1450757"/>
          </a:xfrm>
        </p:spPr>
        <p:txBody>
          <a:bodyPr>
            <a:normAutofit/>
          </a:bodyPr>
          <a:lstStyle/>
          <a:p>
            <a:r>
              <a:rPr lang="en-US" dirty="0"/>
              <a:t>Univariate Analysis – Customer </a:t>
            </a:r>
            <a:r>
              <a:rPr lang="en-US" sz="4400" dirty="0"/>
              <a:t>Insights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CA5D91A-5EB1-4D82-A965-F6E86CC57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105" y="4819076"/>
            <a:ext cx="10058400" cy="1450757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effectLst/>
              </a:rPr>
              <a:t>Applicants who fall under MORTGAGE and RENT have higher charged off  loans compared to OWN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effectLst/>
              </a:rPr>
              <a:t>It doesn't look like Unverified has significantly higher defaulters compared the verified ones.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effectLst/>
              </a:rPr>
              <a:t>People with Annual Income around 40K have higher number of loans defaulted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D7D10-90F6-4473-2C45-490960BB4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59557"/>
            <a:ext cx="3373828" cy="2416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62F82F-CBA6-6731-317E-42F6DA023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079" y="2034551"/>
            <a:ext cx="3829050" cy="2647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DDE4DB-FADD-DFAC-3390-93BEA15A2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6129" y="2011793"/>
            <a:ext cx="2734376" cy="283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4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717E-E616-BBBF-2C5D-F69EF8CB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 -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8BE73-6C34-9478-B78D-3B36823ED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2470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255963-5DAE-E20C-8EED-625C2492D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35" y="1983674"/>
            <a:ext cx="4479621" cy="2456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F3BA78-5740-4CE8-6E45-D9E36FD39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025" y="1983674"/>
            <a:ext cx="4371975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DFD9C2-D156-2499-523C-3A4A9ABCF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150" y="1911246"/>
            <a:ext cx="3190875" cy="2743200"/>
          </a:xfrm>
          <a:prstGeom prst="rect">
            <a:avLst/>
          </a:prstGeom>
        </p:spPr>
      </p:pic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9888911A-24B3-F7E4-0768-F1A3E20F7C69}"/>
              </a:ext>
            </a:extLst>
          </p:cNvPr>
          <p:cNvSpPr txBox="1">
            <a:spLocks/>
          </p:cNvSpPr>
          <p:nvPr/>
        </p:nvSpPr>
        <p:spPr>
          <a:xfrm>
            <a:off x="380735" y="4565086"/>
            <a:ext cx="10514859" cy="1612545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effectLst/>
              </a:rPr>
              <a:t>There is higher interest rate for the small business, debt consolidation ,medical &amp; house.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effectLst/>
              </a:rPr>
              <a:t> Debt Consolidation have higher interest rate as well from previous graph they have higher charge off.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effectLst/>
              </a:rPr>
              <a:t>Defaulters are within 20% across all DTI Range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effectLst/>
              </a:rPr>
              <a:t>Defaulters increase as the Interest Rate increases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dirty="0">
              <a:solidFill>
                <a:schemeClr val="tx1"/>
              </a:solidFill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0" dirty="0">
              <a:solidFill>
                <a:schemeClr val="tx1"/>
              </a:solidFill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10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717E-E616-BBBF-2C5D-F69EF8CB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 -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8BE73-6C34-9478-B78D-3B36823ED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4644557"/>
            <a:ext cx="10058400" cy="12470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effectLst/>
              </a:rPr>
              <a:t>Charged Off percentage is within 20 % across all regions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/>
                </a:solidFill>
                <a:effectLst/>
              </a:rPr>
              <a:t> Defaulters looks high in both of loan amount range i.e. lower (&lt;5K) and higher end (&gt;13K)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dirty="0">
              <a:solidFill>
                <a:schemeClr val="tx1"/>
              </a:solidFill>
              <a:effectLst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EC9202-5A8A-13B4-4A91-87D137CCE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55" y="2100973"/>
            <a:ext cx="3951944" cy="25435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B55EE2-6738-2284-DCB7-767619B01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520" y="2224686"/>
            <a:ext cx="4002764" cy="225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9430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Custom 34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EC7016"/>
    </a:accent1>
    <a:accent2>
      <a:srgbClr val="F8931D"/>
    </a:accent2>
    <a:accent3>
      <a:srgbClr val="CE8D3E"/>
    </a:accent3>
    <a:accent4>
      <a:srgbClr val="E64823"/>
    </a:accent4>
    <a:accent5>
      <a:srgbClr val="FFCA08"/>
    </a:accent5>
    <a:accent6>
      <a:srgbClr val="9C6A6A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documentManagement/types"/>
    <ds:schemaRef ds:uri="71af3243-3dd4-4a8d-8c0d-dd76da1f02a5"/>
    <ds:schemaRef ds:uri="16c05727-aa75-4e4a-9b5f-8a80a1165891"/>
    <ds:schemaRef ds:uri="http://schemas.openxmlformats.org/package/2006/metadata/core-properties"/>
    <ds:schemaRef ds:uri="http://purl.org/dc/elements/1.1/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6139</TotalTime>
  <Words>605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freight-text-pro</vt:lpstr>
      <vt:lpstr>Wingdings</vt:lpstr>
      <vt:lpstr>1_RetrospectVTI</vt:lpstr>
      <vt:lpstr>Lending Club</vt:lpstr>
      <vt:lpstr>Problem</vt:lpstr>
      <vt:lpstr>Data Available</vt:lpstr>
      <vt:lpstr>Cleansing &amp; Transformation </vt:lpstr>
      <vt:lpstr>Univariate Analysis – Loan Insights</vt:lpstr>
      <vt:lpstr>Univariate Analysis – Loan Insights</vt:lpstr>
      <vt:lpstr>Univariate Analysis – Customer Insights</vt:lpstr>
      <vt:lpstr>Bivariate Analysis - Insights</vt:lpstr>
      <vt:lpstr>Bivariate Analysis - Insights</vt:lpstr>
      <vt:lpstr>Bivariate Analysis - Insights</vt:lpstr>
      <vt:lpstr>Multivariate Analysis</vt:lpstr>
      <vt:lpstr>Summary and Recommendations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</dc:title>
  <dc:creator>Chitra Govindasamy</dc:creator>
  <cp:lastModifiedBy>Chitra Govindasamy</cp:lastModifiedBy>
  <cp:revision>20</cp:revision>
  <dcterms:created xsi:type="dcterms:W3CDTF">2023-02-04T05:15:07Z</dcterms:created>
  <dcterms:modified xsi:type="dcterms:W3CDTF">2023-02-08T11:34:51Z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