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90" r:id="rId22"/>
    <p:sldId id="291" r:id="rId23"/>
    <p:sldId id="292" r:id="rId24"/>
    <p:sldId id="293" r:id="rId25"/>
    <p:sldId id="289" r:id="rId26"/>
    <p:sldId id="294" r:id="rId27"/>
    <p:sldId id="295"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116" d="100"/>
          <a:sy n="116"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D788A8-7896-4C84-8270-5994FA5A25F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0C85E71-0C82-40FB-87DE-FE661240D151}">
      <dgm:prSet/>
      <dgm:spPr/>
      <dgm:t>
        <a:bodyPr/>
        <a:lstStyle/>
        <a:p>
          <a:r>
            <a:rPr lang="en-US" b="0" i="0"/>
            <a:t>It is estimated that approximately 9,500 people in the U.S. are diagnosed with skin cancer every day.</a:t>
          </a:r>
          <a:endParaRPr lang="en-US"/>
        </a:p>
      </dgm:t>
    </dgm:pt>
    <dgm:pt modelId="{C07F71FD-A4BD-4F8E-BC19-A48D2F74FF00}" type="parTrans" cxnId="{AF245D29-AFD0-4F1F-AAB4-813ADD92B726}">
      <dgm:prSet/>
      <dgm:spPr/>
      <dgm:t>
        <a:bodyPr/>
        <a:lstStyle/>
        <a:p>
          <a:endParaRPr lang="en-US"/>
        </a:p>
      </dgm:t>
    </dgm:pt>
    <dgm:pt modelId="{25CB32C2-D890-4F58-A113-886D39ACACFA}" type="sibTrans" cxnId="{AF245D29-AFD0-4F1F-AAB4-813ADD92B726}">
      <dgm:prSet/>
      <dgm:spPr/>
      <dgm:t>
        <a:bodyPr/>
        <a:lstStyle/>
        <a:p>
          <a:endParaRPr lang="en-US"/>
        </a:p>
      </dgm:t>
    </dgm:pt>
    <dgm:pt modelId="{E6BD5487-FFFF-4090-A9F4-84E12ACF68E5}">
      <dgm:prSet/>
      <dgm:spPr/>
      <dgm:t>
        <a:bodyPr/>
        <a:lstStyle/>
        <a:p>
          <a:r>
            <a:rPr lang="en-US" b="0" i="0"/>
            <a:t>More than 1 million Americans are living with melanoma.</a:t>
          </a:r>
          <a:endParaRPr lang="en-US"/>
        </a:p>
      </dgm:t>
    </dgm:pt>
    <dgm:pt modelId="{2682C16C-767D-483E-A4D1-5F071FDBC5B1}" type="parTrans" cxnId="{6688B76D-2E01-4160-98CC-9C7D69B3C914}">
      <dgm:prSet/>
      <dgm:spPr/>
      <dgm:t>
        <a:bodyPr/>
        <a:lstStyle/>
        <a:p>
          <a:endParaRPr lang="en-US"/>
        </a:p>
      </dgm:t>
    </dgm:pt>
    <dgm:pt modelId="{560018A7-548B-425C-98E2-C5246DA0DFEB}" type="sibTrans" cxnId="{6688B76D-2E01-4160-98CC-9C7D69B3C914}">
      <dgm:prSet/>
      <dgm:spPr/>
      <dgm:t>
        <a:bodyPr/>
        <a:lstStyle/>
        <a:p>
          <a:endParaRPr lang="en-US"/>
        </a:p>
      </dgm:t>
    </dgm:pt>
    <dgm:pt modelId="{2DF5494D-B4FA-4E04-AE19-D45C122F9B5A}">
      <dgm:prSet/>
      <dgm:spPr/>
      <dgm:t>
        <a:bodyPr/>
        <a:lstStyle/>
        <a:p>
          <a:r>
            <a:rPr lang="en-US" b="0" i="0"/>
            <a:t>Skin cancer can affect anyone, regardless of skin color.</a:t>
          </a:r>
          <a:endParaRPr lang="en-US"/>
        </a:p>
      </dgm:t>
    </dgm:pt>
    <dgm:pt modelId="{5BBFAA0B-4460-432D-A359-EF312EBF574B}" type="parTrans" cxnId="{1802C72F-B6E9-439A-81BF-64FCB11BEEA6}">
      <dgm:prSet/>
      <dgm:spPr/>
      <dgm:t>
        <a:bodyPr/>
        <a:lstStyle/>
        <a:p>
          <a:endParaRPr lang="en-US"/>
        </a:p>
      </dgm:t>
    </dgm:pt>
    <dgm:pt modelId="{C34449EE-DCB3-4D71-A975-D8B90CE707DC}" type="sibTrans" cxnId="{1802C72F-B6E9-439A-81BF-64FCB11BEEA6}">
      <dgm:prSet/>
      <dgm:spPr/>
      <dgm:t>
        <a:bodyPr/>
        <a:lstStyle/>
        <a:p>
          <a:endParaRPr lang="en-US"/>
        </a:p>
      </dgm:t>
    </dgm:pt>
    <dgm:pt modelId="{B4017ECC-817C-47FD-A39D-1905CBF00483}">
      <dgm:prSet/>
      <dgm:spPr/>
      <dgm:t>
        <a:bodyPr/>
        <a:lstStyle/>
        <a:p>
          <a:r>
            <a:rPr lang="en-US" b="0" i="0"/>
            <a:t>It is estimated that melanoma will affect 1 in 27 men and 1 in 40 women in their lifetime.</a:t>
          </a:r>
          <a:endParaRPr lang="en-US"/>
        </a:p>
      </dgm:t>
    </dgm:pt>
    <dgm:pt modelId="{A8535A30-6F63-4A0A-94F9-EA5265E78E97}" type="parTrans" cxnId="{2CF0A8F8-91F9-41A3-A6DE-DB20CCFA89E2}">
      <dgm:prSet/>
      <dgm:spPr/>
      <dgm:t>
        <a:bodyPr/>
        <a:lstStyle/>
        <a:p>
          <a:endParaRPr lang="en-US"/>
        </a:p>
      </dgm:t>
    </dgm:pt>
    <dgm:pt modelId="{55CC0A76-8171-4CBD-A642-7ACB626B54CF}" type="sibTrans" cxnId="{2CF0A8F8-91F9-41A3-A6DE-DB20CCFA89E2}">
      <dgm:prSet/>
      <dgm:spPr/>
      <dgm:t>
        <a:bodyPr/>
        <a:lstStyle/>
        <a:p>
          <a:endParaRPr lang="en-US"/>
        </a:p>
      </dgm:t>
    </dgm:pt>
    <dgm:pt modelId="{DD2D4522-F1F4-44E0-B449-79166C4D3BAA}">
      <dgm:prSet/>
      <dgm:spPr/>
      <dgm:t>
        <a:bodyPr/>
        <a:lstStyle/>
        <a:p>
          <a:r>
            <a:rPr lang="en-US" b="0" i="0"/>
            <a:t>The vast majority of skin cancer deaths are from melanoma.</a:t>
          </a:r>
          <a:endParaRPr lang="en-US"/>
        </a:p>
      </dgm:t>
    </dgm:pt>
    <dgm:pt modelId="{8EFF7980-B1CE-4CF2-9BF9-B707F8A26744}" type="parTrans" cxnId="{F30DDBDC-204E-4883-BDA6-4219A04B6FF4}">
      <dgm:prSet/>
      <dgm:spPr/>
      <dgm:t>
        <a:bodyPr/>
        <a:lstStyle/>
        <a:p>
          <a:endParaRPr lang="en-US"/>
        </a:p>
      </dgm:t>
    </dgm:pt>
    <dgm:pt modelId="{F06866F4-3DE9-40E7-AF6A-AC37ADD61F29}" type="sibTrans" cxnId="{F30DDBDC-204E-4883-BDA6-4219A04B6FF4}">
      <dgm:prSet/>
      <dgm:spPr/>
      <dgm:t>
        <a:bodyPr/>
        <a:lstStyle/>
        <a:p>
          <a:endParaRPr lang="en-US"/>
        </a:p>
      </dgm:t>
    </dgm:pt>
    <dgm:pt modelId="{717C2714-49ED-0548-9368-4F0EDCB8EC36}" type="pres">
      <dgm:prSet presAssocID="{A8D788A8-7896-4C84-8270-5994FA5A25F1}" presName="vert0" presStyleCnt="0">
        <dgm:presLayoutVars>
          <dgm:dir/>
          <dgm:animOne val="branch"/>
          <dgm:animLvl val="lvl"/>
        </dgm:presLayoutVars>
      </dgm:prSet>
      <dgm:spPr/>
    </dgm:pt>
    <dgm:pt modelId="{71D9B85E-9A76-824A-B087-891A0BD67EC6}" type="pres">
      <dgm:prSet presAssocID="{60C85E71-0C82-40FB-87DE-FE661240D151}" presName="thickLine" presStyleLbl="alignNode1" presStyleIdx="0" presStyleCnt="5"/>
      <dgm:spPr/>
    </dgm:pt>
    <dgm:pt modelId="{DF3879BA-F926-164E-ABD7-D52460F05407}" type="pres">
      <dgm:prSet presAssocID="{60C85E71-0C82-40FB-87DE-FE661240D151}" presName="horz1" presStyleCnt="0"/>
      <dgm:spPr/>
    </dgm:pt>
    <dgm:pt modelId="{AB6CED85-1A06-104C-A62A-BB285C9745DF}" type="pres">
      <dgm:prSet presAssocID="{60C85E71-0C82-40FB-87DE-FE661240D151}" presName="tx1" presStyleLbl="revTx" presStyleIdx="0" presStyleCnt="5"/>
      <dgm:spPr/>
    </dgm:pt>
    <dgm:pt modelId="{C7C3FC20-EA68-4948-9A04-C03BFDA8C91D}" type="pres">
      <dgm:prSet presAssocID="{60C85E71-0C82-40FB-87DE-FE661240D151}" presName="vert1" presStyleCnt="0"/>
      <dgm:spPr/>
    </dgm:pt>
    <dgm:pt modelId="{EAF049E3-DFA9-0D4C-A429-19878A2A577A}" type="pres">
      <dgm:prSet presAssocID="{E6BD5487-FFFF-4090-A9F4-84E12ACF68E5}" presName="thickLine" presStyleLbl="alignNode1" presStyleIdx="1" presStyleCnt="5"/>
      <dgm:spPr/>
    </dgm:pt>
    <dgm:pt modelId="{595DCFC2-2054-6D47-AFE0-4608BB648218}" type="pres">
      <dgm:prSet presAssocID="{E6BD5487-FFFF-4090-A9F4-84E12ACF68E5}" presName="horz1" presStyleCnt="0"/>
      <dgm:spPr/>
    </dgm:pt>
    <dgm:pt modelId="{00E79768-342D-504E-B343-D54A66356C29}" type="pres">
      <dgm:prSet presAssocID="{E6BD5487-FFFF-4090-A9F4-84E12ACF68E5}" presName="tx1" presStyleLbl="revTx" presStyleIdx="1" presStyleCnt="5"/>
      <dgm:spPr/>
    </dgm:pt>
    <dgm:pt modelId="{46A85486-F912-8B45-BD83-2DB01F8A9319}" type="pres">
      <dgm:prSet presAssocID="{E6BD5487-FFFF-4090-A9F4-84E12ACF68E5}" presName="vert1" presStyleCnt="0"/>
      <dgm:spPr/>
    </dgm:pt>
    <dgm:pt modelId="{49167073-BD52-F540-BE9D-CDE7AB8C6651}" type="pres">
      <dgm:prSet presAssocID="{2DF5494D-B4FA-4E04-AE19-D45C122F9B5A}" presName="thickLine" presStyleLbl="alignNode1" presStyleIdx="2" presStyleCnt="5"/>
      <dgm:spPr/>
    </dgm:pt>
    <dgm:pt modelId="{2818129D-37D6-C345-B533-E352AC8F8456}" type="pres">
      <dgm:prSet presAssocID="{2DF5494D-B4FA-4E04-AE19-D45C122F9B5A}" presName="horz1" presStyleCnt="0"/>
      <dgm:spPr/>
    </dgm:pt>
    <dgm:pt modelId="{F8CE04AB-E5FB-444B-9803-30CBC8803DCE}" type="pres">
      <dgm:prSet presAssocID="{2DF5494D-B4FA-4E04-AE19-D45C122F9B5A}" presName="tx1" presStyleLbl="revTx" presStyleIdx="2" presStyleCnt="5"/>
      <dgm:spPr/>
    </dgm:pt>
    <dgm:pt modelId="{E51E719C-4720-9C4F-8960-77F380B8F133}" type="pres">
      <dgm:prSet presAssocID="{2DF5494D-B4FA-4E04-AE19-D45C122F9B5A}" presName="vert1" presStyleCnt="0"/>
      <dgm:spPr/>
    </dgm:pt>
    <dgm:pt modelId="{69EF92D9-1C5D-8D45-A726-1F79C0617B55}" type="pres">
      <dgm:prSet presAssocID="{B4017ECC-817C-47FD-A39D-1905CBF00483}" presName="thickLine" presStyleLbl="alignNode1" presStyleIdx="3" presStyleCnt="5"/>
      <dgm:spPr/>
    </dgm:pt>
    <dgm:pt modelId="{AB239A29-1D76-1842-BE54-9D28713D24F5}" type="pres">
      <dgm:prSet presAssocID="{B4017ECC-817C-47FD-A39D-1905CBF00483}" presName="horz1" presStyleCnt="0"/>
      <dgm:spPr/>
    </dgm:pt>
    <dgm:pt modelId="{2397BC63-1C13-D34B-888F-DCD772AA8ED3}" type="pres">
      <dgm:prSet presAssocID="{B4017ECC-817C-47FD-A39D-1905CBF00483}" presName="tx1" presStyleLbl="revTx" presStyleIdx="3" presStyleCnt="5"/>
      <dgm:spPr/>
    </dgm:pt>
    <dgm:pt modelId="{2371AB94-527D-A14A-BC9E-3931A445712B}" type="pres">
      <dgm:prSet presAssocID="{B4017ECC-817C-47FD-A39D-1905CBF00483}" presName="vert1" presStyleCnt="0"/>
      <dgm:spPr/>
    </dgm:pt>
    <dgm:pt modelId="{35DCCD0A-0B2A-F447-85A6-3D9D767CE4B1}" type="pres">
      <dgm:prSet presAssocID="{DD2D4522-F1F4-44E0-B449-79166C4D3BAA}" presName="thickLine" presStyleLbl="alignNode1" presStyleIdx="4" presStyleCnt="5"/>
      <dgm:spPr/>
    </dgm:pt>
    <dgm:pt modelId="{63D8FB65-FCE5-744A-BDC0-185BBAAD16E1}" type="pres">
      <dgm:prSet presAssocID="{DD2D4522-F1F4-44E0-B449-79166C4D3BAA}" presName="horz1" presStyleCnt="0"/>
      <dgm:spPr/>
    </dgm:pt>
    <dgm:pt modelId="{B78393AB-4EB8-6F44-89E5-7FE2094B53E4}" type="pres">
      <dgm:prSet presAssocID="{DD2D4522-F1F4-44E0-B449-79166C4D3BAA}" presName="tx1" presStyleLbl="revTx" presStyleIdx="4" presStyleCnt="5"/>
      <dgm:spPr/>
    </dgm:pt>
    <dgm:pt modelId="{F96DCF3F-C22A-5B4A-96C9-545A7DB77BBA}" type="pres">
      <dgm:prSet presAssocID="{DD2D4522-F1F4-44E0-B449-79166C4D3BAA}" presName="vert1" presStyleCnt="0"/>
      <dgm:spPr/>
    </dgm:pt>
  </dgm:ptLst>
  <dgm:cxnLst>
    <dgm:cxn modelId="{AF245D29-AFD0-4F1F-AAB4-813ADD92B726}" srcId="{A8D788A8-7896-4C84-8270-5994FA5A25F1}" destId="{60C85E71-0C82-40FB-87DE-FE661240D151}" srcOrd="0" destOrd="0" parTransId="{C07F71FD-A4BD-4F8E-BC19-A48D2F74FF00}" sibTransId="{25CB32C2-D890-4F58-A113-886D39ACACFA}"/>
    <dgm:cxn modelId="{1802C72F-B6E9-439A-81BF-64FCB11BEEA6}" srcId="{A8D788A8-7896-4C84-8270-5994FA5A25F1}" destId="{2DF5494D-B4FA-4E04-AE19-D45C122F9B5A}" srcOrd="2" destOrd="0" parTransId="{5BBFAA0B-4460-432D-A359-EF312EBF574B}" sibTransId="{C34449EE-DCB3-4D71-A975-D8B90CE707DC}"/>
    <dgm:cxn modelId="{360E6755-9664-E64E-9040-E1C8D0CBAE65}" type="presOf" srcId="{E6BD5487-FFFF-4090-A9F4-84E12ACF68E5}" destId="{00E79768-342D-504E-B343-D54A66356C29}" srcOrd="0" destOrd="0" presId="urn:microsoft.com/office/officeart/2008/layout/LinedList"/>
    <dgm:cxn modelId="{3288266C-1061-8143-9CEA-38E346489250}" type="presOf" srcId="{B4017ECC-817C-47FD-A39D-1905CBF00483}" destId="{2397BC63-1C13-D34B-888F-DCD772AA8ED3}" srcOrd="0" destOrd="0" presId="urn:microsoft.com/office/officeart/2008/layout/LinedList"/>
    <dgm:cxn modelId="{6688B76D-2E01-4160-98CC-9C7D69B3C914}" srcId="{A8D788A8-7896-4C84-8270-5994FA5A25F1}" destId="{E6BD5487-FFFF-4090-A9F4-84E12ACF68E5}" srcOrd="1" destOrd="0" parTransId="{2682C16C-767D-483E-A4D1-5F071FDBC5B1}" sibTransId="{560018A7-548B-425C-98E2-C5246DA0DFEB}"/>
    <dgm:cxn modelId="{E7358882-1E31-AE47-AD39-1976E421239B}" type="presOf" srcId="{60C85E71-0C82-40FB-87DE-FE661240D151}" destId="{AB6CED85-1A06-104C-A62A-BB285C9745DF}" srcOrd="0" destOrd="0" presId="urn:microsoft.com/office/officeart/2008/layout/LinedList"/>
    <dgm:cxn modelId="{0C6C5790-252F-7741-A333-DDF6703B5F98}" type="presOf" srcId="{DD2D4522-F1F4-44E0-B449-79166C4D3BAA}" destId="{B78393AB-4EB8-6F44-89E5-7FE2094B53E4}" srcOrd="0" destOrd="0" presId="urn:microsoft.com/office/officeart/2008/layout/LinedList"/>
    <dgm:cxn modelId="{68AEDBD6-17DC-F642-B11C-8C2B37C789D3}" type="presOf" srcId="{2DF5494D-B4FA-4E04-AE19-D45C122F9B5A}" destId="{F8CE04AB-E5FB-444B-9803-30CBC8803DCE}" srcOrd="0" destOrd="0" presId="urn:microsoft.com/office/officeart/2008/layout/LinedList"/>
    <dgm:cxn modelId="{F30DDBDC-204E-4883-BDA6-4219A04B6FF4}" srcId="{A8D788A8-7896-4C84-8270-5994FA5A25F1}" destId="{DD2D4522-F1F4-44E0-B449-79166C4D3BAA}" srcOrd="4" destOrd="0" parTransId="{8EFF7980-B1CE-4CF2-9BF9-B707F8A26744}" sibTransId="{F06866F4-3DE9-40E7-AF6A-AC37ADD61F29}"/>
    <dgm:cxn modelId="{543B60E9-1FD1-A646-A5E1-2B448C05C331}" type="presOf" srcId="{A8D788A8-7896-4C84-8270-5994FA5A25F1}" destId="{717C2714-49ED-0548-9368-4F0EDCB8EC36}" srcOrd="0" destOrd="0" presId="urn:microsoft.com/office/officeart/2008/layout/LinedList"/>
    <dgm:cxn modelId="{2CF0A8F8-91F9-41A3-A6DE-DB20CCFA89E2}" srcId="{A8D788A8-7896-4C84-8270-5994FA5A25F1}" destId="{B4017ECC-817C-47FD-A39D-1905CBF00483}" srcOrd="3" destOrd="0" parTransId="{A8535A30-6F63-4A0A-94F9-EA5265E78E97}" sibTransId="{55CC0A76-8171-4CBD-A642-7ACB626B54CF}"/>
    <dgm:cxn modelId="{85813968-9A23-3343-B80C-C9B58AB77E66}" type="presParOf" srcId="{717C2714-49ED-0548-9368-4F0EDCB8EC36}" destId="{71D9B85E-9A76-824A-B087-891A0BD67EC6}" srcOrd="0" destOrd="0" presId="urn:microsoft.com/office/officeart/2008/layout/LinedList"/>
    <dgm:cxn modelId="{9CD36D21-B337-3244-97C7-EE79039872A6}" type="presParOf" srcId="{717C2714-49ED-0548-9368-4F0EDCB8EC36}" destId="{DF3879BA-F926-164E-ABD7-D52460F05407}" srcOrd="1" destOrd="0" presId="urn:microsoft.com/office/officeart/2008/layout/LinedList"/>
    <dgm:cxn modelId="{586E74B1-AC6C-E148-9FB8-711FD6C20946}" type="presParOf" srcId="{DF3879BA-F926-164E-ABD7-D52460F05407}" destId="{AB6CED85-1A06-104C-A62A-BB285C9745DF}" srcOrd="0" destOrd="0" presId="urn:microsoft.com/office/officeart/2008/layout/LinedList"/>
    <dgm:cxn modelId="{D5DD305E-95FC-B04D-8D29-53C58AC954FC}" type="presParOf" srcId="{DF3879BA-F926-164E-ABD7-D52460F05407}" destId="{C7C3FC20-EA68-4948-9A04-C03BFDA8C91D}" srcOrd="1" destOrd="0" presId="urn:microsoft.com/office/officeart/2008/layout/LinedList"/>
    <dgm:cxn modelId="{FF225D2B-99D8-D743-A7B3-ECFC4932C402}" type="presParOf" srcId="{717C2714-49ED-0548-9368-4F0EDCB8EC36}" destId="{EAF049E3-DFA9-0D4C-A429-19878A2A577A}" srcOrd="2" destOrd="0" presId="urn:microsoft.com/office/officeart/2008/layout/LinedList"/>
    <dgm:cxn modelId="{64201BF0-0A8D-AA49-BBAD-964499028AD6}" type="presParOf" srcId="{717C2714-49ED-0548-9368-4F0EDCB8EC36}" destId="{595DCFC2-2054-6D47-AFE0-4608BB648218}" srcOrd="3" destOrd="0" presId="urn:microsoft.com/office/officeart/2008/layout/LinedList"/>
    <dgm:cxn modelId="{3B6DCD67-C495-804A-9355-74E2F2411F5B}" type="presParOf" srcId="{595DCFC2-2054-6D47-AFE0-4608BB648218}" destId="{00E79768-342D-504E-B343-D54A66356C29}" srcOrd="0" destOrd="0" presId="urn:microsoft.com/office/officeart/2008/layout/LinedList"/>
    <dgm:cxn modelId="{9D1703A0-C06F-0B41-9DC3-5880E1E63DE0}" type="presParOf" srcId="{595DCFC2-2054-6D47-AFE0-4608BB648218}" destId="{46A85486-F912-8B45-BD83-2DB01F8A9319}" srcOrd="1" destOrd="0" presId="urn:microsoft.com/office/officeart/2008/layout/LinedList"/>
    <dgm:cxn modelId="{6D7E3A5A-4517-7B4C-9AB7-47EC90017ED2}" type="presParOf" srcId="{717C2714-49ED-0548-9368-4F0EDCB8EC36}" destId="{49167073-BD52-F540-BE9D-CDE7AB8C6651}" srcOrd="4" destOrd="0" presId="urn:microsoft.com/office/officeart/2008/layout/LinedList"/>
    <dgm:cxn modelId="{B2AA335C-17A9-C141-8F74-B5B8CF53FCAC}" type="presParOf" srcId="{717C2714-49ED-0548-9368-4F0EDCB8EC36}" destId="{2818129D-37D6-C345-B533-E352AC8F8456}" srcOrd="5" destOrd="0" presId="urn:microsoft.com/office/officeart/2008/layout/LinedList"/>
    <dgm:cxn modelId="{CD2582B1-EB4D-E146-9AD5-3A3EC91DE7E9}" type="presParOf" srcId="{2818129D-37D6-C345-B533-E352AC8F8456}" destId="{F8CE04AB-E5FB-444B-9803-30CBC8803DCE}" srcOrd="0" destOrd="0" presId="urn:microsoft.com/office/officeart/2008/layout/LinedList"/>
    <dgm:cxn modelId="{34B42013-D5F1-844A-BBAE-AE134FCD236A}" type="presParOf" srcId="{2818129D-37D6-C345-B533-E352AC8F8456}" destId="{E51E719C-4720-9C4F-8960-77F380B8F133}" srcOrd="1" destOrd="0" presId="urn:microsoft.com/office/officeart/2008/layout/LinedList"/>
    <dgm:cxn modelId="{95627CDD-0CE6-7D45-9BEA-34650685E1FB}" type="presParOf" srcId="{717C2714-49ED-0548-9368-4F0EDCB8EC36}" destId="{69EF92D9-1C5D-8D45-A726-1F79C0617B55}" srcOrd="6" destOrd="0" presId="urn:microsoft.com/office/officeart/2008/layout/LinedList"/>
    <dgm:cxn modelId="{A09E21CE-7EBF-A845-9B2F-68FD01DAD08F}" type="presParOf" srcId="{717C2714-49ED-0548-9368-4F0EDCB8EC36}" destId="{AB239A29-1D76-1842-BE54-9D28713D24F5}" srcOrd="7" destOrd="0" presId="urn:microsoft.com/office/officeart/2008/layout/LinedList"/>
    <dgm:cxn modelId="{E3891556-9C96-4F4F-9566-B40857200A7A}" type="presParOf" srcId="{AB239A29-1D76-1842-BE54-9D28713D24F5}" destId="{2397BC63-1C13-D34B-888F-DCD772AA8ED3}" srcOrd="0" destOrd="0" presId="urn:microsoft.com/office/officeart/2008/layout/LinedList"/>
    <dgm:cxn modelId="{9057BCFE-4CD6-2A49-9759-C8D5E813B6F8}" type="presParOf" srcId="{AB239A29-1D76-1842-BE54-9D28713D24F5}" destId="{2371AB94-527D-A14A-BC9E-3931A445712B}" srcOrd="1" destOrd="0" presId="urn:microsoft.com/office/officeart/2008/layout/LinedList"/>
    <dgm:cxn modelId="{D6283CCC-2BC3-5848-B786-601071CC54F7}" type="presParOf" srcId="{717C2714-49ED-0548-9368-4F0EDCB8EC36}" destId="{35DCCD0A-0B2A-F447-85A6-3D9D767CE4B1}" srcOrd="8" destOrd="0" presId="urn:microsoft.com/office/officeart/2008/layout/LinedList"/>
    <dgm:cxn modelId="{35C2019A-8EC5-A143-BEE4-09D73B7BDD09}" type="presParOf" srcId="{717C2714-49ED-0548-9368-4F0EDCB8EC36}" destId="{63D8FB65-FCE5-744A-BDC0-185BBAAD16E1}" srcOrd="9" destOrd="0" presId="urn:microsoft.com/office/officeart/2008/layout/LinedList"/>
    <dgm:cxn modelId="{229A1B90-09F9-D840-BD39-79840907CC71}" type="presParOf" srcId="{63D8FB65-FCE5-744A-BDC0-185BBAAD16E1}" destId="{B78393AB-4EB8-6F44-89E5-7FE2094B53E4}" srcOrd="0" destOrd="0" presId="urn:microsoft.com/office/officeart/2008/layout/LinedList"/>
    <dgm:cxn modelId="{0A3C59C3-54DA-FD41-8D1E-D0A8EF9905E8}" type="presParOf" srcId="{63D8FB65-FCE5-744A-BDC0-185BBAAD16E1}" destId="{F96DCF3F-C22A-5B4A-96C9-545A7DB77B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ECB1B-A0AF-4817-9224-875308006C3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3678E1-C532-42CB-98FF-28FF4F110A63}">
      <dgm:prSet/>
      <dgm:spPr/>
      <dgm:t>
        <a:bodyPr/>
        <a:lstStyle/>
        <a:p>
          <a:r>
            <a:rPr lang="en-US"/>
            <a:t>One of the largest public datasets for skin cancer classification.</a:t>
          </a:r>
        </a:p>
      </dgm:t>
    </dgm:pt>
    <dgm:pt modelId="{02907588-2BF3-4928-BE0F-4865A3A0F5F9}" type="parTrans" cxnId="{94A68499-2984-422D-B396-B9D52728A410}">
      <dgm:prSet/>
      <dgm:spPr/>
      <dgm:t>
        <a:bodyPr/>
        <a:lstStyle/>
        <a:p>
          <a:endParaRPr lang="en-US"/>
        </a:p>
      </dgm:t>
    </dgm:pt>
    <dgm:pt modelId="{BECD5759-64AF-4B41-9BEE-7173AA460AFC}" type="sibTrans" cxnId="{94A68499-2984-422D-B396-B9D52728A410}">
      <dgm:prSet/>
      <dgm:spPr/>
      <dgm:t>
        <a:bodyPr/>
        <a:lstStyle/>
        <a:p>
          <a:endParaRPr lang="en-US"/>
        </a:p>
      </dgm:t>
    </dgm:pt>
    <dgm:pt modelId="{A586C3AE-4C48-4BA8-8D13-1F51A622B015}">
      <dgm:prSet/>
      <dgm:spPr/>
      <dgm:t>
        <a:bodyPr/>
        <a:lstStyle/>
        <a:p>
          <a:r>
            <a:rPr lang="en-US" dirty="0"/>
            <a:t>10,015 dermoscopic images.</a:t>
          </a:r>
        </a:p>
      </dgm:t>
    </dgm:pt>
    <dgm:pt modelId="{3AC89AA8-91DA-443E-8D1C-BBACE739EC6C}" type="parTrans" cxnId="{ED061654-7EF7-4AC8-B3E5-4405663902AC}">
      <dgm:prSet/>
      <dgm:spPr/>
      <dgm:t>
        <a:bodyPr/>
        <a:lstStyle/>
        <a:p>
          <a:endParaRPr lang="en-US"/>
        </a:p>
      </dgm:t>
    </dgm:pt>
    <dgm:pt modelId="{6282FA5E-8B9E-48E1-9044-44504178F0B2}" type="sibTrans" cxnId="{ED061654-7EF7-4AC8-B3E5-4405663902AC}">
      <dgm:prSet/>
      <dgm:spPr/>
      <dgm:t>
        <a:bodyPr/>
        <a:lstStyle/>
        <a:p>
          <a:endParaRPr lang="en-US"/>
        </a:p>
      </dgm:t>
    </dgm:pt>
    <dgm:pt modelId="{E63F9625-F20C-43E4-A830-9DC3EE345778}">
      <dgm:prSet/>
      <dgm:spPr/>
      <dgm:t>
        <a:bodyPr/>
        <a:lstStyle/>
        <a:p>
          <a:r>
            <a:rPr lang="en-US" dirty="0"/>
            <a:t>7 diagnostic categories:</a:t>
          </a:r>
        </a:p>
      </dgm:t>
    </dgm:pt>
    <dgm:pt modelId="{29B334CC-08D3-42D6-9DCF-13E2FF5C942F}" type="parTrans" cxnId="{D35F1A6D-42C6-4E91-BE81-BFC2D71CAB53}">
      <dgm:prSet/>
      <dgm:spPr/>
      <dgm:t>
        <a:bodyPr/>
        <a:lstStyle/>
        <a:p>
          <a:endParaRPr lang="en-US"/>
        </a:p>
      </dgm:t>
    </dgm:pt>
    <dgm:pt modelId="{49A49C58-B97B-4A70-B461-5C9C839861B1}" type="sibTrans" cxnId="{D35F1A6D-42C6-4E91-BE81-BFC2D71CAB53}">
      <dgm:prSet/>
      <dgm:spPr/>
      <dgm:t>
        <a:bodyPr/>
        <a:lstStyle/>
        <a:p>
          <a:endParaRPr lang="en-US"/>
        </a:p>
      </dgm:t>
    </dgm:pt>
    <dgm:pt modelId="{3B4CFACC-EF26-4D34-8BA8-3F363AAC3608}">
      <dgm:prSet/>
      <dgm:spPr/>
      <dgm:t>
        <a:bodyPr/>
        <a:lstStyle/>
        <a:p>
          <a:r>
            <a:rPr lang="en-US" dirty="0"/>
            <a:t>- Actinic Keratoses (</a:t>
          </a:r>
          <a:r>
            <a:rPr lang="en-US" dirty="0" err="1"/>
            <a:t>akiec</a:t>
          </a:r>
          <a:r>
            <a:rPr lang="en-US" dirty="0"/>
            <a:t>)</a:t>
          </a:r>
        </a:p>
      </dgm:t>
    </dgm:pt>
    <dgm:pt modelId="{A08DE827-0283-43B8-81AF-3435DFC0697A}" type="parTrans" cxnId="{64B94777-4BBE-42D2-8F25-37874A89D521}">
      <dgm:prSet/>
      <dgm:spPr/>
      <dgm:t>
        <a:bodyPr/>
        <a:lstStyle/>
        <a:p>
          <a:endParaRPr lang="en-US"/>
        </a:p>
      </dgm:t>
    </dgm:pt>
    <dgm:pt modelId="{FDCF45E2-BE3A-498D-91C4-47A86DBC4D04}" type="sibTrans" cxnId="{64B94777-4BBE-42D2-8F25-37874A89D521}">
      <dgm:prSet/>
      <dgm:spPr/>
      <dgm:t>
        <a:bodyPr/>
        <a:lstStyle/>
        <a:p>
          <a:endParaRPr lang="en-US"/>
        </a:p>
      </dgm:t>
    </dgm:pt>
    <dgm:pt modelId="{B34C8172-9B73-4DFE-81C9-1C3A3B74F850}">
      <dgm:prSet/>
      <dgm:spPr/>
      <dgm:t>
        <a:bodyPr/>
        <a:lstStyle/>
        <a:p>
          <a:r>
            <a:rPr lang="en-US"/>
            <a:t>- Basal Cell Carcinoma (bcc)</a:t>
          </a:r>
        </a:p>
      </dgm:t>
    </dgm:pt>
    <dgm:pt modelId="{34973479-36E5-453F-B037-2DD3245FFAE5}" type="parTrans" cxnId="{CE99AD40-79B8-41EA-9A54-78193A251EE8}">
      <dgm:prSet/>
      <dgm:spPr/>
      <dgm:t>
        <a:bodyPr/>
        <a:lstStyle/>
        <a:p>
          <a:endParaRPr lang="en-US"/>
        </a:p>
      </dgm:t>
    </dgm:pt>
    <dgm:pt modelId="{4957891E-9B84-47CC-A949-0DE5DB1D83CA}" type="sibTrans" cxnId="{CE99AD40-79B8-41EA-9A54-78193A251EE8}">
      <dgm:prSet/>
      <dgm:spPr/>
      <dgm:t>
        <a:bodyPr/>
        <a:lstStyle/>
        <a:p>
          <a:endParaRPr lang="en-US"/>
        </a:p>
      </dgm:t>
    </dgm:pt>
    <dgm:pt modelId="{69567810-FD4B-4A1D-805F-7A0783DB93D5}">
      <dgm:prSet/>
      <dgm:spPr/>
      <dgm:t>
        <a:bodyPr/>
        <a:lstStyle/>
        <a:p>
          <a:r>
            <a:rPr lang="en-US"/>
            <a:t>- Benign Keratosis-like Lesions (bkl)</a:t>
          </a:r>
        </a:p>
      </dgm:t>
    </dgm:pt>
    <dgm:pt modelId="{2D5ECE1B-9370-4925-8CEC-C004C83B3348}" type="parTrans" cxnId="{3F298954-78E0-4C60-8A7C-A1B915F9C96E}">
      <dgm:prSet/>
      <dgm:spPr/>
      <dgm:t>
        <a:bodyPr/>
        <a:lstStyle/>
        <a:p>
          <a:endParaRPr lang="en-US"/>
        </a:p>
      </dgm:t>
    </dgm:pt>
    <dgm:pt modelId="{78300D5C-5F11-45B6-816E-1578CF1A5FF8}" type="sibTrans" cxnId="{3F298954-78E0-4C60-8A7C-A1B915F9C96E}">
      <dgm:prSet/>
      <dgm:spPr/>
      <dgm:t>
        <a:bodyPr/>
        <a:lstStyle/>
        <a:p>
          <a:endParaRPr lang="en-US"/>
        </a:p>
      </dgm:t>
    </dgm:pt>
    <dgm:pt modelId="{18FF3624-0A63-4822-943B-6B1A44130554}">
      <dgm:prSet/>
      <dgm:spPr/>
      <dgm:t>
        <a:bodyPr/>
        <a:lstStyle/>
        <a:p>
          <a:r>
            <a:rPr lang="en-US"/>
            <a:t>- Dermatofibroma (df)</a:t>
          </a:r>
        </a:p>
      </dgm:t>
    </dgm:pt>
    <dgm:pt modelId="{AD19EC8C-42BB-4F78-8E0E-9AECA547064D}" type="parTrans" cxnId="{91CC8415-E050-4BEE-9917-728B28E4AE16}">
      <dgm:prSet/>
      <dgm:spPr/>
      <dgm:t>
        <a:bodyPr/>
        <a:lstStyle/>
        <a:p>
          <a:endParaRPr lang="en-US"/>
        </a:p>
      </dgm:t>
    </dgm:pt>
    <dgm:pt modelId="{73F4949B-878F-4477-A854-830FD430DBBC}" type="sibTrans" cxnId="{91CC8415-E050-4BEE-9917-728B28E4AE16}">
      <dgm:prSet/>
      <dgm:spPr/>
      <dgm:t>
        <a:bodyPr/>
        <a:lstStyle/>
        <a:p>
          <a:endParaRPr lang="en-US"/>
        </a:p>
      </dgm:t>
    </dgm:pt>
    <dgm:pt modelId="{A04B0BF9-8214-4C65-A1B3-20A8FE40B86A}">
      <dgm:prSet/>
      <dgm:spPr/>
      <dgm:t>
        <a:bodyPr/>
        <a:lstStyle/>
        <a:p>
          <a:r>
            <a:rPr lang="en-US"/>
            <a:t>- Malignant Melanoma (mel)</a:t>
          </a:r>
        </a:p>
      </dgm:t>
    </dgm:pt>
    <dgm:pt modelId="{25F02F91-5732-4A04-AAD5-81074ADFDEBB}" type="parTrans" cxnId="{EEB3B89D-1C72-43D8-AF98-308CD1F01E96}">
      <dgm:prSet/>
      <dgm:spPr/>
      <dgm:t>
        <a:bodyPr/>
        <a:lstStyle/>
        <a:p>
          <a:endParaRPr lang="en-US"/>
        </a:p>
      </dgm:t>
    </dgm:pt>
    <dgm:pt modelId="{32536EAE-9718-42D6-A1D8-FF38C307AF88}" type="sibTrans" cxnId="{EEB3B89D-1C72-43D8-AF98-308CD1F01E96}">
      <dgm:prSet/>
      <dgm:spPr/>
      <dgm:t>
        <a:bodyPr/>
        <a:lstStyle/>
        <a:p>
          <a:endParaRPr lang="en-US"/>
        </a:p>
      </dgm:t>
    </dgm:pt>
    <dgm:pt modelId="{C4E64A8F-9C45-496A-ACE4-FB64D191C153}">
      <dgm:prSet/>
      <dgm:spPr/>
      <dgm:t>
        <a:bodyPr/>
        <a:lstStyle/>
        <a:p>
          <a:r>
            <a:rPr lang="en-US"/>
            <a:t>- Melanocytic Nevi (nv)</a:t>
          </a:r>
        </a:p>
      </dgm:t>
    </dgm:pt>
    <dgm:pt modelId="{6A21DDBA-94DA-40CA-8CAE-17AA18B91268}" type="parTrans" cxnId="{64E27CE7-4609-41DA-BD46-2F12E6D574B5}">
      <dgm:prSet/>
      <dgm:spPr/>
      <dgm:t>
        <a:bodyPr/>
        <a:lstStyle/>
        <a:p>
          <a:endParaRPr lang="en-US"/>
        </a:p>
      </dgm:t>
    </dgm:pt>
    <dgm:pt modelId="{DBDC55F6-BC90-482B-BDC9-B8034FE37525}" type="sibTrans" cxnId="{64E27CE7-4609-41DA-BD46-2F12E6D574B5}">
      <dgm:prSet/>
      <dgm:spPr/>
      <dgm:t>
        <a:bodyPr/>
        <a:lstStyle/>
        <a:p>
          <a:endParaRPr lang="en-US"/>
        </a:p>
      </dgm:t>
    </dgm:pt>
    <dgm:pt modelId="{A45C5784-A605-4D69-9EA8-2A4129FF3F47}">
      <dgm:prSet/>
      <dgm:spPr/>
      <dgm:t>
        <a:bodyPr/>
        <a:lstStyle/>
        <a:p>
          <a:r>
            <a:rPr lang="en-US" dirty="0"/>
            <a:t>- Vascular Lesions (</a:t>
          </a:r>
          <a:r>
            <a:rPr lang="en-US" dirty="0" err="1"/>
            <a:t>vasc</a:t>
          </a:r>
          <a:r>
            <a:rPr lang="en-US" dirty="0"/>
            <a:t>)</a:t>
          </a:r>
        </a:p>
      </dgm:t>
    </dgm:pt>
    <dgm:pt modelId="{5854A6FB-27BE-4FF8-AD63-A3AE0A4A1C5B}" type="parTrans" cxnId="{D4737220-B36C-44AC-8A91-FF6906E98422}">
      <dgm:prSet/>
      <dgm:spPr/>
      <dgm:t>
        <a:bodyPr/>
        <a:lstStyle/>
        <a:p>
          <a:endParaRPr lang="en-US"/>
        </a:p>
      </dgm:t>
    </dgm:pt>
    <dgm:pt modelId="{4BA93F73-C3B9-4B47-AC21-6629538C7156}" type="sibTrans" cxnId="{D4737220-B36C-44AC-8A91-FF6906E98422}">
      <dgm:prSet/>
      <dgm:spPr/>
      <dgm:t>
        <a:bodyPr/>
        <a:lstStyle/>
        <a:p>
          <a:endParaRPr lang="en-US"/>
        </a:p>
      </dgm:t>
    </dgm:pt>
    <dgm:pt modelId="{A85281FD-BD7A-9E42-B76B-AF75ED23FF0E}">
      <dgm:prSet/>
      <dgm:spPr/>
      <dgm:t>
        <a:bodyPr/>
        <a:lstStyle/>
        <a:p>
          <a:r>
            <a:rPr lang="en-US"/>
            <a:t>Imbalanced class distribution (melanoma is rare)</a:t>
          </a:r>
          <a:endParaRPr lang="en-US" dirty="0"/>
        </a:p>
      </dgm:t>
    </dgm:pt>
    <dgm:pt modelId="{5C06005F-C7F3-644B-AF4A-745E89445D9E}" type="parTrans" cxnId="{6757C62D-092B-C740-8E30-0C92CE74F1E3}">
      <dgm:prSet/>
      <dgm:spPr/>
      <dgm:t>
        <a:bodyPr/>
        <a:lstStyle/>
        <a:p>
          <a:endParaRPr lang="en-US"/>
        </a:p>
      </dgm:t>
    </dgm:pt>
    <dgm:pt modelId="{C466D31E-DB8F-D24F-8A2B-BAB2818A060F}" type="sibTrans" cxnId="{6757C62D-092B-C740-8E30-0C92CE74F1E3}">
      <dgm:prSet/>
      <dgm:spPr/>
      <dgm:t>
        <a:bodyPr/>
        <a:lstStyle/>
        <a:p>
          <a:endParaRPr lang="en-US"/>
        </a:p>
      </dgm:t>
    </dgm:pt>
    <dgm:pt modelId="{8EE7A688-AA0E-9444-95AD-049A2DEE5BD5}">
      <dgm:prSet/>
      <dgm:spPr/>
      <dgm:t>
        <a:bodyPr/>
        <a:lstStyle/>
        <a:p>
          <a:r>
            <a:rPr lang="en-US" dirty="0"/>
            <a:t>Includes metadata (age, sex, body location)</a:t>
          </a:r>
        </a:p>
      </dgm:t>
    </dgm:pt>
    <dgm:pt modelId="{7BBB4ECD-07D2-CE4A-A97F-5BD2E0AA9861}" type="parTrans" cxnId="{BB849CE4-3A20-AA41-A857-08148A5EFBB5}">
      <dgm:prSet/>
      <dgm:spPr/>
      <dgm:t>
        <a:bodyPr/>
        <a:lstStyle/>
        <a:p>
          <a:endParaRPr lang="en-US"/>
        </a:p>
      </dgm:t>
    </dgm:pt>
    <dgm:pt modelId="{49D4DB3B-441D-684E-BCC1-C376EFF953A8}" type="sibTrans" cxnId="{BB849CE4-3A20-AA41-A857-08148A5EFBB5}">
      <dgm:prSet/>
      <dgm:spPr/>
      <dgm:t>
        <a:bodyPr/>
        <a:lstStyle/>
        <a:p>
          <a:endParaRPr lang="en-US"/>
        </a:p>
      </dgm:t>
    </dgm:pt>
    <dgm:pt modelId="{0DCAA219-D1CA-8B41-A240-E9B44CB31C8A}" type="pres">
      <dgm:prSet presAssocID="{0EBECB1B-A0AF-4817-9224-875308006C30}" presName="linear" presStyleCnt="0">
        <dgm:presLayoutVars>
          <dgm:animLvl val="lvl"/>
          <dgm:resizeHandles val="exact"/>
        </dgm:presLayoutVars>
      </dgm:prSet>
      <dgm:spPr/>
    </dgm:pt>
    <dgm:pt modelId="{F450EE5B-117B-984D-974C-794B476D1232}" type="pres">
      <dgm:prSet presAssocID="{BD3678E1-C532-42CB-98FF-28FF4F110A63}" presName="parentText" presStyleLbl="node1" presStyleIdx="0" presStyleCnt="12">
        <dgm:presLayoutVars>
          <dgm:chMax val="0"/>
          <dgm:bulletEnabled val="1"/>
        </dgm:presLayoutVars>
      </dgm:prSet>
      <dgm:spPr/>
    </dgm:pt>
    <dgm:pt modelId="{C0B72164-466E-6A42-963D-775E13BDD4D8}" type="pres">
      <dgm:prSet presAssocID="{BECD5759-64AF-4B41-9BEE-7173AA460AFC}" presName="spacer" presStyleCnt="0"/>
      <dgm:spPr/>
    </dgm:pt>
    <dgm:pt modelId="{B26EB3D7-D496-084F-AFFE-CE7CB45B2EF6}" type="pres">
      <dgm:prSet presAssocID="{A586C3AE-4C48-4BA8-8D13-1F51A622B015}" presName="parentText" presStyleLbl="node1" presStyleIdx="1" presStyleCnt="12">
        <dgm:presLayoutVars>
          <dgm:chMax val="0"/>
          <dgm:bulletEnabled val="1"/>
        </dgm:presLayoutVars>
      </dgm:prSet>
      <dgm:spPr/>
    </dgm:pt>
    <dgm:pt modelId="{3B0EFEA2-FF42-FC40-99A8-5FCC87CC263E}" type="pres">
      <dgm:prSet presAssocID="{6282FA5E-8B9E-48E1-9044-44504178F0B2}" presName="spacer" presStyleCnt="0"/>
      <dgm:spPr/>
    </dgm:pt>
    <dgm:pt modelId="{87AD45D8-2434-B246-8496-C29CE331F8C3}" type="pres">
      <dgm:prSet presAssocID="{E63F9625-F20C-43E4-A830-9DC3EE345778}" presName="parentText" presStyleLbl="node1" presStyleIdx="2" presStyleCnt="12">
        <dgm:presLayoutVars>
          <dgm:chMax val="0"/>
          <dgm:bulletEnabled val="1"/>
        </dgm:presLayoutVars>
      </dgm:prSet>
      <dgm:spPr/>
    </dgm:pt>
    <dgm:pt modelId="{27B03076-F134-AB41-ADA6-6FDA7A1A23EF}" type="pres">
      <dgm:prSet presAssocID="{49A49C58-B97B-4A70-B461-5C9C839861B1}" presName="spacer" presStyleCnt="0"/>
      <dgm:spPr/>
    </dgm:pt>
    <dgm:pt modelId="{52A8DD61-B65B-3346-BF29-4C4D48F01BC5}" type="pres">
      <dgm:prSet presAssocID="{3B4CFACC-EF26-4D34-8BA8-3F363AAC3608}" presName="parentText" presStyleLbl="node1" presStyleIdx="3" presStyleCnt="12">
        <dgm:presLayoutVars>
          <dgm:chMax val="0"/>
          <dgm:bulletEnabled val="1"/>
        </dgm:presLayoutVars>
      </dgm:prSet>
      <dgm:spPr/>
    </dgm:pt>
    <dgm:pt modelId="{0F9C8A22-497D-0B49-A315-CB6A7730944B}" type="pres">
      <dgm:prSet presAssocID="{FDCF45E2-BE3A-498D-91C4-47A86DBC4D04}" presName="spacer" presStyleCnt="0"/>
      <dgm:spPr/>
    </dgm:pt>
    <dgm:pt modelId="{C5C43AB8-B145-7D43-AE5D-1D4420800277}" type="pres">
      <dgm:prSet presAssocID="{B34C8172-9B73-4DFE-81C9-1C3A3B74F850}" presName="parentText" presStyleLbl="node1" presStyleIdx="4" presStyleCnt="12">
        <dgm:presLayoutVars>
          <dgm:chMax val="0"/>
          <dgm:bulletEnabled val="1"/>
        </dgm:presLayoutVars>
      </dgm:prSet>
      <dgm:spPr/>
    </dgm:pt>
    <dgm:pt modelId="{2A56B3B0-FC9A-F140-AB46-728BEC3AA0C6}" type="pres">
      <dgm:prSet presAssocID="{4957891E-9B84-47CC-A949-0DE5DB1D83CA}" presName="spacer" presStyleCnt="0"/>
      <dgm:spPr/>
    </dgm:pt>
    <dgm:pt modelId="{3005036F-56C5-9744-B930-253500CAA257}" type="pres">
      <dgm:prSet presAssocID="{69567810-FD4B-4A1D-805F-7A0783DB93D5}" presName="parentText" presStyleLbl="node1" presStyleIdx="5" presStyleCnt="12">
        <dgm:presLayoutVars>
          <dgm:chMax val="0"/>
          <dgm:bulletEnabled val="1"/>
        </dgm:presLayoutVars>
      </dgm:prSet>
      <dgm:spPr/>
    </dgm:pt>
    <dgm:pt modelId="{20C6C875-5428-AA46-B899-AEAE4B20819E}" type="pres">
      <dgm:prSet presAssocID="{78300D5C-5F11-45B6-816E-1578CF1A5FF8}" presName="spacer" presStyleCnt="0"/>
      <dgm:spPr/>
    </dgm:pt>
    <dgm:pt modelId="{48CA7466-CF0B-0044-9C3A-CEDFD6581A6B}" type="pres">
      <dgm:prSet presAssocID="{18FF3624-0A63-4822-943B-6B1A44130554}" presName="parentText" presStyleLbl="node1" presStyleIdx="6" presStyleCnt="12">
        <dgm:presLayoutVars>
          <dgm:chMax val="0"/>
          <dgm:bulletEnabled val="1"/>
        </dgm:presLayoutVars>
      </dgm:prSet>
      <dgm:spPr/>
    </dgm:pt>
    <dgm:pt modelId="{468B562A-828C-CB43-A2C6-A8A7433F2C7F}" type="pres">
      <dgm:prSet presAssocID="{73F4949B-878F-4477-A854-830FD430DBBC}" presName="spacer" presStyleCnt="0"/>
      <dgm:spPr/>
    </dgm:pt>
    <dgm:pt modelId="{EA33CCEB-0244-8D45-9DF4-DC17944771BB}" type="pres">
      <dgm:prSet presAssocID="{A04B0BF9-8214-4C65-A1B3-20A8FE40B86A}" presName="parentText" presStyleLbl="node1" presStyleIdx="7" presStyleCnt="12">
        <dgm:presLayoutVars>
          <dgm:chMax val="0"/>
          <dgm:bulletEnabled val="1"/>
        </dgm:presLayoutVars>
      </dgm:prSet>
      <dgm:spPr/>
    </dgm:pt>
    <dgm:pt modelId="{F381D85E-0F04-F540-BAA4-940473D777ED}" type="pres">
      <dgm:prSet presAssocID="{32536EAE-9718-42D6-A1D8-FF38C307AF88}" presName="spacer" presStyleCnt="0"/>
      <dgm:spPr/>
    </dgm:pt>
    <dgm:pt modelId="{4D62233F-3AE8-CE4F-9CE4-7379C73D7071}" type="pres">
      <dgm:prSet presAssocID="{C4E64A8F-9C45-496A-ACE4-FB64D191C153}" presName="parentText" presStyleLbl="node1" presStyleIdx="8" presStyleCnt="12">
        <dgm:presLayoutVars>
          <dgm:chMax val="0"/>
          <dgm:bulletEnabled val="1"/>
        </dgm:presLayoutVars>
      </dgm:prSet>
      <dgm:spPr/>
    </dgm:pt>
    <dgm:pt modelId="{A469DCFE-996B-DD41-8FE1-B8A7F19258DA}" type="pres">
      <dgm:prSet presAssocID="{DBDC55F6-BC90-482B-BDC9-B8034FE37525}" presName="spacer" presStyleCnt="0"/>
      <dgm:spPr/>
    </dgm:pt>
    <dgm:pt modelId="{8900DF74-8C2C-0A47-9B3B-9172BAC99E46}" type="pres">
      <dgm:prSet presAssocID="{A45C5784-A605-4D69-9EA8-2A4129FF3F47}" presName="parentText" presStyleLbl="node1" presStyleIdx="9" presStyleCnt="12">
        <dgm:presLayoutVars>
          <dgm:chMax val="0"/>
          <dgm:bulletEnabled val="1"/>
        </dgm:presLayoutVars>
      </dgm:prSet>
      <dgm:spPr/>
    </dgm:pt>
    <dgm:pt modelId="{E2219C68-E64D-794F-86F8-25124828FBDD}" type="pres">
      <dgm:prSet presAssocID="{4BA93F73-C3B9-4B47-AC21-6629538C7156}" presName="spacer" presStyleCnt="0"/>
      <dgm:spPr/>
    </dgm:pt>
    <dgm:pt modelId="{4366F7E2-967F-514A-A544-1954779904AA}" type="pres">
      <dgm:prSet presAssocID="{8EE7A688-AA0E-9444-95AD-049A2DEE5BD5}" presName="parentText" presStyleLbl="node1" presStyleIdx="10" presStyleCnt="12">
        <dgm:presLayoutVars>
          <dgm:chMax val="0"/>
          <dgm:bulletEnabled val="1"/>
        </dgm:presLayoutVars>
      </dgm:prSet>
      <dgm:spPr/>
    </dgm:pt>
    <dgm:pt modelId="{E7084CD7-D8BA-174E-9FB0-65FAB1382163}" type="pres">
      <dgm:prSet presAssocID="{49D4DB3B-441D-684E-BCC1-C376EFF953A8}" presName="spacer" presStyleCnt="0"/>
      <dgm:spPr/>
    </dgm:pt>
    <dgm:pt modelId="{75A70717-0B73-4D41-B286-212FB13596A7}" type="pres">
      <dgm:prSet presAssocID="{A85281FD-BD7A-9E42-B76B-AF75ED23FF0E}" presName="parentText" presStyleLbl="node1" presStyleIdx="11" presStyleCnt="12">
        <dgm:presLayoutVars>
          <dgm:chMax val="0"/>
          <dgm:bulletEnabled val="1"/>
        </dgm:presLayoutVars>
      </dgm:prSet>
      <dgm:spPr/>
    </dgm:pt>
  </dgm:ptLst>
  <dgm:cxnLst>
    <dgm:cxn modelId="{91CC8415-E050-4BEE-9917-728B28E4AE16}" srcId="{0EBECB1B-A0AF-4817-9224-875308006C30}" destId="{18FF3624-0A63-4822-943B-6B1A44130554}" srcOrd="6" destOrd="0" parTransId="{AD19EC8C-42BB-4F78-8E0E-9AECA547064D}" sibTransId="{73F4949B-878F-4477-A854-830FD430DBBC}"/>
    <dgm:cxn modelId="{D4737220-B36C-44AC-8A91-FF6906E98422}" srcId="{0EBECB1B-A0AF-4817-9224-875308006C30}" destId="{A45C5784-A605-4D69-9EA8-2A4129FF3F47}" srcOrd="9" destOrd="0" parTransId="{5854A6FB-27BE-4FF8-AD63-A3AE0A4A1C5B}" sibTransId="{4BA93F73-C3B9-4B47-AC21-6629538C7156}"/>
    <dgm:cxn modelId="{04B2E42C-AC48-DE48-81D4-C876963F79EE}" type="presOf" srcId="{69567810-FD4B-4A1D-805F-7A0783DB93D5}" destId="{3005036F-56C5-9744-B930-253500CAA257}" srcOrd="0" destOrd="0" presId="urn:microsoft.com/office/officeart/2005/8/layout/vList2"/>
    <dgm:cxn modelId="{6757C62D-092B-C740-8E30-0C92CE74F1E3}" srcId="{0EBECB1B-A0AF-4817-9224-875308006C30}" destId="{A85281FD-BD7A-9E42-B76B-AF75ED23FF0E}" srcOrd="11" destOrd="0" parTransId="{5C06005F-C7F3-644B-AF4A-745E89445D9E}" sibTransId="{C466D31E-DB8F-D24F-8A2B-BAB2818A060F}"/>
    <dgm:cxn modelId="{43C7D63D-68DF-CC46-B8EC-8620CD97E46A}" type="presOf" srcId="{3B4CFACC-EF26-4D34-8BA8-3F363AAC3608}" destId="{52A8DD61-B65B-3346-BF29-4C4D48F01BC5}" srcOrd="0" destOrd="0" presId="urn:microsoft.com/office/officeart/2005/8/layout/vList2"/>
    <dgm:cxn modelId="{CE99AD40-79B8-41EA-9A54-78193A251EE8}" srcId="{0EBECB1B-A0AF-4817-9224-875308006C30}" destId="{B34C8172-9B73-4DFE-81C9-1C3A3B74F850}" srcOrd="4" destOrd="0" parTransId="{34973479-36E5-453F-B037-2DD3245FFAE5}" sibTransId="{4957891E-9B84-47CC-A949-0DE5DB1D83CA}"/>
    <dgm:cxn modelId="{9811D646-8E5B-AF4B-B8CC-81F79B470FC4}" type="presOf" srcId="{A04B0BF9-8214-4C65-A1B3-20A8FE40B86A}" destId="{EA33CCEB-0244-8D45-9DF4-DC17944771BB}" srcOrd="0" destOrd="0" presId="urn:microsoft.com/office/officeart/2005/8/layout/vList2"/>
    <dgm:cxn modelId="{ED061654-7EF7-4AC8-B3E5-4405663902AC}" srcId="{0EBECB1B-A0AF-4817-9224-875308006C30}" destId="{A586C3AE-4C48-4BA8-8D13-1F51A622B015}" srcOrd="1" destOrd="0" parTransId="{3AC89AA8-91DA-443E-8D1C-BBACE739EC6C}" sibTransId="{6282FA5E-8B9E-48E1-9044-44504178F0B2}"/>
    <dgm:cxn modelId="{3F298954-78E0-4C60-8A7C-A1B915F9C96E}" srcId="{0EBECB1B-A0AF-4817-9224-875308006C30}" destId="{69567810-FD4B-4A1D-805F-7A0783DB93D5}" srcOrd="5" destOrd="0" parTransId="{2D5ECE1B-9370-4925-8CEC-C004C83B3348}" sibTransId="{78300D5C-5F11-45B6-816E-1578CF1A5FF8}"/>
    <dgm:cxn modelId="{78F8B054-A1BB-C341-B455-9B47E0A43AD3}" type="presOf" srcId="{B34C8172-9B73-4DFE-81C9-1C3A3B74F850}" destId="{C5C43AB8-B145-7D43-AE5D-1D4420800277}" srcOrd="0" destOrd="0" presId="urn:microsoft.com/office/officeart/2005/8/layout/vList2"/>
    <dgm:cxn modelId="{D35F1A6D-42C6-4E91-BE81-BFC2D71CAB53}" srcId="{0EBECB1B-A0AF-4817-9224-875308006C30}" destId="{E63F9625-F20C-43E4-A830-9DC3EE345778}" srcOrd="2" destOrd="0" parTransId="{29B334CC-08D3-42D6-9DCF-13E2FF5C942F}" sibTransId="{49A49C58-B97B-4A70-B461-5C9C839861B1}"/>
    <dgm:cxn modelId="{64B94777-4BBE-42D2-8F25-37874A89D521}" srcId="{0EBECB1B-A0AF-4817-9224-875308006C30}" destId="{3B4CFACC-EF26-4D34-8BA8-3F363AAC3608}" srcOrd="3" destOrd="0" parTransId="{A08DE827-0283-43B8-81AF-3435DFC0697A}" sibTransId="{FDCF45E2-BE3A-498D-91C4-47A86DBC4D04}"/>
    <dgm:cxn modelId="{94A68499-2984-422D-B396-B9D52728A410}" srcId="{0EBECB1B-A0AF-4817-9224-875308006C30}" destId="{BD3678E1-C532-42CB-98FF-28FF4F110A63}" srcOrd="0" destOrd="0" parTransId="{02907588-2BF3-4928-BE0F-4865A3A0F5F9}" sibTransId="{BECD5759-64AF-4B41-9BEE-7173AA460AFC}"/>
    <dgm:cxn modelId="{28BFD39A-039F-174A-8838-C8D34B1498AD}" type="presOf" srcId="{A45C5784-A605-4D69-9EA8-2A4129FF3F47}" destId="{8900DF74-8C2C-0A47-9B3B-9172BAC99E46}" srcOrd="0" destOrd="0" presId="urn:microsoft.com/office/officeart/2005/8/layout/vList2"/>
    <dgm:cxn modelId="{EEB3B89D-1C72-43D8-AF98-308CD1F01E96}" srcId="{0EBECB1B-A0AF-4817-9224-875308006C30}" destId="{A04B0BF9-8214-4C65-A1B3-20A8FE40B86A}" srcOrd="7" destOrd="0" parTransId="{25F02F91-5732-4A04-AAD5-81074ADFDEBB}" sibTransId="{32536EAE-9718-42D6-A1D8-FF38C307AF88}"/>
    <dgm:cxn modelId="{5844B6AE-C47B-1646-9670-F32D130AC612}" type="presOf" srcId="{E63F9625-F20C-43E4-A830-9DC3EE345778}" destId="{87AD45D8-2434-B246-8496-C29CE331F8C3}" srcOrd="0" destOrd="0" presId="urn:microsoft.com/office/officeart/2005/8/layout/vList2"/>
    <dgm:cxn modelId="{9D52C6B0-8169-864B-9C0C-606EC325273A}" type="presOf" srcId="{0EBECB1B-A0AF-4817-9224-875308006C30}" destId="{0DCAA219-D1CA-8B41-A240-E9B44CB31C8A}" srcOrd="0" destOrd="0" presId="urn:microsoft.com/office/officeart/2005/8/layout/vList2"/>
    <dgm:cxn modelId="{D4CCA1CC-5886-3049-81C1-6304BDFE859D}" type="presOf" srcId="{A586C3AE-4C48-4BA8-8D13-1F51A622B015}" destId="{B26EB3D7-D496-084F-AFFE-CE7CB45B2EF6}" srcOrd="0" destOrd="0" presId="urn:microsoft.com/office/officeart/2005/8/layout/vList2"/>
    <dgm:cxn modelId="{60C80ECD-F41C-2C42-AFAB-464C1BD97749}" type="presOf" srcId="{8EE7A688-AA0E-9444-95AD-049A2DEE5BD5}" destId="{4366F7E2-967F-514A-A544-1954779904AA}" srcOrd="0" destOrd="0" presId="urn:microsoft.com/office/officeart/2005/8/layout/vList2"/>
    <dgm:cxn modelId="{0FCFFCD2-1149-014F-98F3-970D2CE6CAAF}" type="presOf" srcId="{18FF3624-0A63-4822-943B-6B1A44130554}" destId="{48CA7466-CF0B-0044-9C3A-CEDFD6581A6B}" srcOrd="0" destOrd="0" presId="urn:microsoft.com/office/officeart/2005/8/layout/vList2"/>
    <dgm:cxn modelId="{D6184EDF-8B03-E049-8C1A-9B7FD775B321}" type="presOf" srcId="{BD3678E1-C532-42CB-98FF-28FF4F110A63}" destId="{F450EE5B-117B-984D-974C-794B476D1232}" srcOrd="0" destOrd="0" presId="urn:microsoft.com/office/officeart/2005/8/layout/vList2"/>
    <dgm:cxn modelId="{BB849CE4-3A20-AA41-A857-08148A5EFBB5}" srcId="{0EBECB1B-A0AF-4817-9224-875308006C30}" destId="{8EE7A688-AA0E-9444-95AD-049A2DEE5BD5}" srcOrd="10" destOrd="0" parTransId="{7BBB4ECD-07D2-CE4A-A97F-5BD2E0AA9861}" sibTransId="{49D4DB3B-441D-684E-BCC1-C376EFF953A8}"/>
    <dgm:cxn modelId="{64E27CE7-4609-41DA-BD46-2F12E6D574B5}" srcId="{0EBECB1B-A0AF-4817-9224-875308006C30}" destId="{C4E64A8F-9C45-496A-ACE4-FB64D191C153}" srcOrd="8" destOrd="0" parTransId="{6A21DDBA-94DA-40CA-8CAE-17AA18B91268}" sibTransId="{DBDC55F6-BC90-482B-BDC9-B8034FE37525}"/>
    <dgm:cxn modelId="{64D62BEC-C2F7-284D-AE6A-60B6960BF489}" type="presOf" srcId="{A85281FD-BD7A-9E42-B76B-AF75ED23FF0E}" destId="{75A70717-0B73-4D41-B286-212FB13596A7}" srcOrd="0" destOrd="0" presId="urn:microsoft.com/office/officeart/2005/8/layout/vList2"/>
    <dgm:cxn modelId="{F9F73AF6-7759-4C4A-9041-73D71E8B9572}" type="presOf" srcId="{C4E64A8F-9C45-496A-ACE4-FB64D191C153}" destId="{4D62233F-3AE8-CE4F-9CE4-7379C73D7071}" srcOrd="0" destOrd="0" presId="urn:microsoft.com/office/officeart/2005/8/layout/vList2"/>
    <dgm:cxn modelId="{6A93BA74-0152-1449-BEE7-32CE130F3E3D}" type="presParOf" srcId="{0DCAA219-D1CA-8B41-A240-E9B44CB31C8A}" destId="{F450EE5B-117B-984D-974C-794B476D1232}" srcOrd="0" destOrd="0" presId="urn:microsoft.com/office/officeart/2005/8/layout/vList2"/>
    <dgm:cxn modelId="{55001D3F-8244-E145-BCFC-3D82B186EF8A}" type="presParOf" srcId="{0DCAA219-D1CA-8B41-A240-E9B44CB31C8A}" destId="{C0B72164-466E-6A42-963D-775E13BDD4D8}" srcOrd="1" destOrd="0" presId="urn:microsoft.com/office/officeart/2005/8/layout/vList2"/>
    <dgm:cxn modelId="{ED360403-BC41-BB4C-BEF5-7977D24899C1}" type="presParOf" srcId="{0DCAA219-D1CA-8B41-A240-E9B44CB31C8A}" destId="{B26EB3D7-D496-084F-AFFE-CE7CB45B2EF6}" srcOrd="2" destOrd="0" presId="urn:microsoft.com/office/officeart/2005/8/layout/vList2"/>
    <dgm:cxn modelId="{06F4AD24-01C5-834E-BE23-21B568742555}" type="presParOf" srcId="{0DCAA219-D1CA-8B41-A240-E9B44CB31C8A}" destId="{3B0EFEA2-FF42-FC40-99A8-5FCC87CC263E}" srcOrd="3" destOrd="0" presId="urn:microsoft.com/office/officeart/2005/8/layout/vList2"/>
    <dgm:cxn modelId="{F3C7C751-E774-D74E-BD30-BFC3BE1C337E}" type="presParOf" srcId="{0DCAA219-D1CA-8B41-A240-E9B44CB31C8A}" destId="{87AD45D8-2434-B246-8496-C29CE331F8C3}" srcOrd="4" destOrd="0" presId="urn:microsoft.com/office/officeart/2005/8/layout/vList2"/>
    <dgm:cxn modelId="{EA098520-63D7-1945-A8AF-FD10C7FBB464}" type="presParOf" srcId="{0DCAA219-D1CA-8B41-A240-E9B44CB31C8A}" destId="{27B03076-F134-AB41-ADA6-6FDA7A1A23EF}" srcOrd="5" destOrd="0" presId="urn:microsoft.com/office/officeart/2005/8/layout/vList2"/>
    <dgm:cxn modelId="{C86B5276-7D3D-F84A-8878-1B6833A2F34D}" type="presParOf" srcId="{0DCAA219-D1CA-8B41-A240-E9B44CB31C8A}" destId="{52A8DD61-B65B-3346-BF29-4C4D48F01BC5}" srcOrd="6" destOrd="0" presId="urn:microsoft.com/office/officeart/2005/8/layout/vList2"/>
    <dgm:cxn modelId="{DED8E49E-AA2B-D54F-A200-9B38ECA812B2}" type="presParOf" srcId="{0DCAA219-D1CA-8B41-A240-E9B44CB31C8A}" destId="{0F9C8A22-497D-0B49-A315-CB6A7730944B}" srcOrd="7" destOrd="0" presId="urn:microsoft.com/office/officeart/2005/8/layout/vList2"/>
    <dgm:cxn modelId="{5DCBEADA-3C94-0C44-86E7-204B33C5F294}" type="presParOf" srcId="{0DCAA219-D1CA-8B41-A240-E9B44CB31C8A}" destId="{C5C43AB8-B145-7D43-AE5D-1D4420800277}" srcOrd="8" destOrd="0" presId="urn:microsoft.com/office/officeart/2005/8/layout/vList2"/>
    <dgm:cxn modelId="{CE897C48-89FB-C74B-99E4-67320D17633F}" type="presParOf" srcId="{0DCAA219-D1CA-8B41-A240-E9B44CB31C8A}" destId="{2A56B3B0-FC9A-F140-AB46-728BEC3AA0C6}" srcOrd="9" destOrd="0" presId="urn:microsoft.com/office/officeart/2005/8/layout/vList2"/>
    <dgm:cxn modelId="{AD700ADB-9C27-154B-A184-697B61D9764A}" type="presParOf" srcId="{0DCAA219-D1CA-8B41-A240-E9B44CB31C8A}" destId="{3005036F-56C5-9744-B930-253500CAA257}" srcOrd="10" destOrd="0" presId="urn:microsoft.com/office/officeart/2005/8/layout/vList2"/>
    <dgm:cxn modelId="{3B632547-1919-134B-98B6-25F9DEA4B40C}" type="presParOf" srcId="{0DCAA219-D1CA-8B41-A240-E9B44CB31C8A}" destId="{20C6C875-5428-AA46-B899-AEAE4B20819E}" srcOrd="11" destOrd="0" presId="urn:microsoft.com/office/officeart/2005/8/layout/vList2"/>
    <dgm:cxn modelId="{247C8D0B-B1D3-8144-9E73-363A3A4E6DE1}" type="presParOf" srcId="{0DCAA219-D1CA-8B41-A240-E9B44CB31C8A}" destId="{48CA7466-CF0B-0044-9C3A-CEDFD6581A6B}" srcOrd="12" destOrd="0" presId="urn:microsoft.com/office/officeart/2005/8/layout/vList2"/>
    <dgm:cxn modelId="{E5E52992-7F8E-5E48-8BBD-AC37EB1C7FB8}" type="presParOf" srcId="{0DCAA219-D1CA-8B41-A240-E9B44CB31C8A}" destId="{468B562A-828C-CB43-A2C6-A8A7433F2C7F}" srcOrd="13" destOrd="0" presId="urn:microsoft.com/office/officeart/2005/8/layout/vList2"/>
    <dgm:cxn modelId="{B9D11FBC-C1DA-E64B-9A02-C10E50556D22}" type="presParOf" srcId="{0DCAA219-D1CA-8B41-A240-E9B44CB31C8A}" destId="{EA33CCEB-0244-8D45-9DF4-DC17944771BB}" srcOrd="14" destOrd="0" presId="urn:microsoft.com/office/officeart/2005/8/layout/vList2"/>
    <dgm:cxn modelId="{A26657C8-4870-8C4D-B9FF-5843B3709CAA}" type="presParOf" srcId="{0DCAA219-D1CA-8B41-A240-E9B44CB31C8A}" destId="{F381D85E-0F04-F540-BAA4-940473D777ED}" srcOrd="15" destOrd="0" presId="urn:microsoft.com/office/officeart/2005/8/layout/vList2"/>
    <dgm:cxn modelId="{13426B78-8B9C-F745-94D7-EA6C46B68BC4}" type="presParOf" srcId="{0DCAA219-D1CA-8B41-A240-E9B44CB31C8A}" destId="{4D62233F-3AE8-CE4F-9CE4-7379C73D7071}" srcOrd="16" destOrd="0" presId="urn:microsoft.com/office/officeart/2005/8/layout/vList2"/>
    <dgm:cxn modelId="{5AEC1069-AF7D-364B-8980-9FEA60164B08}" type="presParOf" srcId="{0DCAA219-D1CA-8B41-A240-E9B44CB31C8A}" destId="{A469DCFE-996B-DD41-8FE1-B8A7F19258DA}" srcOrd="17" destOrd="0" presId="urn:microsoft.com/office/officeart/2005/8/layout/vList2"/>
    <dgm:cxn modelId="{B50E0202-0CC8-1A4E-BFBC-CA46F669B7C2}" type="presParOf" srcId="{0DCAA219-D1CA-8B41-A240-E9B44CB31C8A}" destId="{8900DF74-8C2C-0A47-9B3B-9172BAC99E46}" srcOrd="18" destOrd="0" presId="urn:microsoft.com/office/officeart/2005/8/layout/vList2"/>
    <dgm:cxn modelId="{19DB48B6-A7A4-FD48-B96E-66F13A8B5AC5}" type="presParOf" srcId="{0DCAA219-D1CA-8B41-A240-E9B44CB31C8A}" destId="{E2219C68-E64D-794F-86F8-25124828FBDD}" srcOrd="19" destOrd="0" presId="urn:microsoft.com/office/officeart/2005/8/layout/vList2"/>
    <dgm:cxn modelId="{7DC6D6E5-E967-9F42-AB3B-B7BDD0AE9123}" type="presParOf" srcId="{0DCAA219-D1CA-8B41-A240-E9B44CB31C8A}" destId="{4366F7E2-967F-514A-A544-1954779904AA}" srcOrd="20" destOrd="0" presId="urn:microsoft.com/office/officeart/2005/8/layout/vList2"/>
    <dgm:cxn modelId="{6272D621-9179-804E-8B26-B51D5900B218}" type="presParOf" srcId="{0DCAA219-D1CA-8B41-A240-E9B44CB31C8A}" destId="{E7084CD7-D8BA-174E-9FB0-65FAB1382163}" srcOrd="21" destOrd="0" presId="urn:microsoft.com/office/officeart/2005/8/layout/vList2"/>
    <dgm:cxn modelId="{6D47DA53-CCB3-2346-B868-0C4D46DA858B}" type="presParOf" srcId="{0DCAA219-D1CA-8B41-A240-E9B44CB31C8A}" destId="{75A70717-0B73-4D41-B286-212FB13596A7}" srcOrd="2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9B85E-9A76-824A-B087-891A0BD67EC6}">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CED85-1A06-104C-A62A-BB285C9745DF}">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It is estimated that approximately 9,500 people in the U.S. are diagnosed with skin cancer every day.</a:t>
          </a:r>
          <a:endParaRPr lang="en-US" sz="2300" kern="1200"/>
        </a:p>
      </dsp:txBody>
      <dsp:txXfrm>
        <a:off x="0" y="675"/>
        <a:ext cx="6291714" cy="1105876"/>
      </dsp:txXfrm>
    </dsp:sp>
    <dsp:sp modelId="{EAF049E3-DFA9-0D4C-A429-19878A2A577A}">
      <dsp:nvSpPr>
        <dsp:cNvPr id="0" name=""/>
        <dsp:cNvSpPr/>
      </dsp:nvSpPr>
      <dsp:spPr>
        <a:xfrm>
          <a:off x="0" y="110655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79768-342D-504E-B343-D54A66356C29}">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More than 1 million Americans are living with melanoma.</a:t>
          </a:r>
          <a:endParaRPr lang="en-US" sz="2300" kern="1200"/>
        </a:p>
      </dsp:txBody>
      <dsp:txXfrm>
        <a:off x="0" y="1106552"/>
        <a:ext cx="6291714" cy="1105876"/>
      </dsp:txXfrm>
    </dsp:sp>
    <dsp:sp modelId="{49167073-BD52-F540-BE9D-CDE7AB8C6651}">
      <dsp:nvSpPr>
        <dsp:cNvPr id="0" name=""/>
        <dsp:cNvSpPr/>
      </dsp:nvSpPr>
      <dsp:spPr>
        <a:xfrm>
          <a:off x="0" y="221242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E04AB-E5FB-444B-9803-30CBC8803DCE}">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Skin cancer can affect anyone, regardless of skin color.</a:t>
          </a:r>
          <a:endParaRPr lang="en-US" sz="2300" kern="1200"/>
        </a:p>
      </dsp:txBody>
      <dsp:txXfrm>
        <a:off x="0" y="2212429"/>
        <a:ext cx="6291714" cy="1105876"/>
      </dsp:txXfrm>
    </dsp:sp>
    <dsp:sp modelId="{69EF92D9-1C5D-8D45-A726-1F79C0617B55}">
      <dsp:nvSpPr>
        <dsp:cNvPr id="0" name=""/>
        <dsp:cNvSpPr/>
      </dsp:nvSpPr>
      <dsp:spPr>
        <a:xfrm>
          <a:off x="0" y="331830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7BC63-1C13-D34B-888F-DCD772AA8ED3}">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It is estimated that melanoma will affect 1 in 27 men and 1 in 40 women in their lifetime.</a:t>
          </a:r>
          <a:endParaRPr lang="en-US" sz="2300" kern="1200"/>
        </a:p>
      </dsp:txBody>
      <dsp:txXfrm>
        <a:off x="0" y="3318305"/>
        <a:ext cx="6291714" cy="1105876"/>
      </dsp:txXfrm>
    </dsp:sp>
    <dsp:sp modelId="{35DCCD0A-0B2A-F447-85A6-3D9D767CE4B1}">
      <dsp:nvSpPr>
        <dsp:cNvPr id="0" name=""/>
        <dsp:cNvSpPr/>
      </dsp:nvSpPr>
      <dsp:spPr>
        <a:xfrm>
          <a:off x="0" y="442418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393AB-4EB8-6F44-89E5-7FE2094B53E4}">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The vast majority of skin cancer deaths are from melanoma.</a:t>
          </a:r>
          <a:endParaRPr lang="en-US" sz="2300" kern="1200"/>
        </a:p>
      </dsp:txBody>
      <dsp:txXfrm>
        <a:off x="0" y="4424182"/>
        <a:ext cx="6291714" cy="1105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0EE5B-117B-984D-974C-794B476D1232}">
      <dsp:nvSpPr>
        <dsp:cNvPr id="0" name=""/>
        <dsp:cNvSpPr/>
      </dsp:nvSpPr>
      <dsp:spPr>
        <a:xfrm>
          <a:off x="0" y="49617"/>
          <a:ext cx="6291714"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One of the largest public datasets for skin cancer classification.</a:t>
          </a:r>
        </a:p>
      </dsp:txBody>
      <dsp:txXfrm>
        <a:off x="19904" y="69521"/>
        <a:ext cx="6251906" cy="367937"/>
      </dsp:txXfrm>
    </dsp:sp>
    <dsp:sp modelId="{B26EB3D7-D496-084F-AFFE-CE7CB45B2EF6}">
      <dsp:nvSpPr>
        <dsp:cNvPr id="0" name=""/>
        <dsp:cNvSpPr/>
      </dsp:nvSpPr>
      <dsp:spPr>
        <a:xfrm>
          <a:off x="0" y="506322"/>
          <a:ext cx="6291714" cy="407745"/>
        </a:xfrm>
        <a:prstGeom prst="roundRect">
          <a:avLst/>
        </a:prstGeom>
        <a:solidFill>
          <a:schemeClr val="accent2">
            <a:hueOff val="-132306"/>
            <a:satOff val="-7630"/>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10,015 dermoscopic images.</a:t>
          </a:r>
        </a:p>
      </dsp:txBody>
      <dsp:txXfrm>
        <a:off x="19904" y="526226"/>
        <a:ext cx="6251906" cy="367937"/>
      </dsp:txXfrm>
    </dsp:sp>
    <dsp:sp modelId="{87AD45D8-2434-B246-8496-C29CE331F8C3}">
      <dsp:nvSpPr>
        <dsp:cNvPr id="0" name=""/>
        <dsp:cNvSpPr/>
      </dsp:nvSpPr>
      <dsp:spPr>
        <a:xfrm>
          <a:off x="0" y="963027"/>
          <a:ext cx="6291714" cy="407745"/>
        </a:xfrm>
        <a:prstGeom prst="roundRect">
          <a:avLst/>
        </a:prstGeom>
        <a:solidFill>
          <a:schemeClr val="accent2">
            <a:hueOff val="-264611"/>
            <a:satOff val="-15260"/>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7 diagnostic categories:</a:t>
          </a:r>
        </a:p>
      </dsp:txBody>
      <dsp:txXfrm>
        <a:off x="19904" y="982931"/>
        <a:ext cx="6251906" cy="367937"/>
      </dsp:txXfrm>
    </dsp:sp>
    <dsp:sp modelId="{52A8DD61-B65B-3346-BF29-4C4D48F01BC5}">
      <dsp:nvSpPr>
        <dsp:cNvPr id="0" name=""/>
        <dsp:cNvSpPr/>
      </dsp:nvSpPr>
      <dsp:spPr>
        <a:xfrm>
          <a:off x="0" y="1419732"/>
          <a:ext cx="6291714" cy="407745"/>
        </a:xfrm>
        <a:prstGeom prst="roundRect">
          <a:avLst/>
        </a:prstGeom>
        <a:solidFill>
          <a:schemeClr val="accent2">
            <a:hueOff val="-396917"/>
            <a:satOff val="-2288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Actinic Keratoses (</a:t>
          </a:r>
          <a:r>
            <a:rPr lang="en-US" sz="1700" kern="1200" dirty="0" err="1"/>
            <a:t>akiec</a:t>
          </a:r>
          <a:r>
            <a:rPr lang="en-US" sz="1700" kern="1200" dirty="0"/>
            <a:t>)</a:t>
          </a:r>
        </a:p>
      </dsp:txBody>
      <dsp:txXfrm>
        <a:off x="19904" y="1439636"/>
        <a:ext cx="6251906" cy="367937"/>
      </dsp:txXfrm>
    </dsp:sp>
    <dsp:sp modelId="{C5C43AB8-B145-7D43-AE5D-1D4420800277}">
      <dsp:nvSpPr>
        <dsp:cNvPr id="0" name=""/>
        <dsp:cNvSpPr/>
      </dsp:nvSpPr>
      <dsp:spPr>
        <a:xfrm>
          <a:off x="0" y="1876437"/>
          <a:ext cx="6291714" cy="407745"/>
        </a:xfrm>
        <a:prstGeom prst="roundRect">
          <a:avLst/>
        </a:prstGeom>
        <a:solidFill>
          <a:schemeClr val="accent2">
            <a:hueOff val="-529223"/>
            <a:satOff val="-30519"/>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Basal Cell Carcinoma (bcc)</a:t>
          </a:r>
        </a:p>
      </dsp:txBody>
      <dsp:txXfrm>
        <a:off x="19904" y="1896341"/>
        <a:ext cx="6251906" cy="367937"/>
      </dsp:txXfrm>
    </dsp:sp>
    <dsp:sp modelId="{3005036F-56C5-9744-B930-253500CAA257}">
      <dsp:nvSpPr>
        <dsp:cNvPr id="0" name=""/>
        <dsp:cNvSpPr/>
      </dsp:nvSpPr>
      <dsp:spPr>
        <a:xfrm>
          <a:off x="0" y="2333142"/>
          <a:ext cx="6291714" cy="407745"/>
        </a:xfrm>
        <a:prstGeom prst="roundRect">
          <a:avLst/>
        </a:prstGeom>
        <a:solidFill>
          <a:schemeClr val="accent2">
            <a:hueOff val="-661529"/>
            <a:satOff val="-38149"/>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Benign Keratosis-like Lesions (bkl)</a:t>
          </a:r>
        </a:p>
      </dsp:txBody>
      <dsp:txXfrm>
        <a:off x="19904" y="2353046"/>
        <a:ext cx="6251906" cy="367937"/>
      </dsp:txXfrm>
    </dsp:sp>
    <dsp:sp modelId="{48CA7466-CF0B-0044-9C3A-CEDFD6581A6B}">
      <dsp:nvSpPr>
        <dsp:cNvPr id="0" name=""/>
        <dsp:cNvSpPr/>
      </dsp:nvSpPr>
      <dsp:spPr>
        <a:xfrm>
          <a:off x="0" y="2789847"/>
          <a:ext cx="6291714" cy="407745"/>
        </a:xfrm>
        <a:prstGeom prst="roundRect">
          <a:avLst/>
        </a:prstGeom>
        <a:solidFill>
          <a:schemeClr val="accent2">
            <a:hueOff val="-793834"/>
            <a:satOff val="-45779"/>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Dermatofibroma (df)</a:t>
          </a:r>
        </a:p>
      </dsp:txBody>
      <dsp:txXfrm>
        <a:off x="19904" y="2809751"/>
        <a:ext cx="6251906" cy="367937"/>
      </dsp:txXfrm>
    </dsp:sp>
    <dsp:sp modelId="{EA33CCEB-0244-8D45-9DF4-DC17944771BB}">
      <dsp:nvSpPr>
        <dsp:cNvPr id="0" name=""/>
        <dsp:cNvSpPr/>
      </dsp:nvSpPr>
      <dsp:spPr>
        <a:xfrm>
          <a:off x="0" y="3246552"/>
          <a:ext cx="6291714" cy="407745"/>
        </a:xfrm>
        <a:prstGeom prst="roundRect">
          <a:avLst/>
        </a:prstGeom>
        <a:solidFill>
          <a:schemeClr val="accent2">
            <a:hueOff val="-926140"/>
            <a:satOff val="-53409"/>
            <a:lumOff val="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Malignant Melanoma (mel)</a:t>
          </a:r>
        </a:p>
      </dsp:txBody>
      <dsp:txXfrm>
        <a:off x="19904" y="3266456"/>
        <a:ext cx="6251906" cy="367937"/>
      </dsp:txXfrm>
    </dsp:sp>
    <dsp:sp modelId="{4D62233F-3AE8-CE4F-9CE4-7379C73D7071}">
      <dsp:nvSpPr>
        <dsp:cNvPr id="0" name=""/>
        <dsp:cNvSpPr/>
      </dsp:nvSpPr>
      <dsp:spPr>
        <a:xfrm>
          <a:off x="0" y="3703257"/>
          <a:ext cx="6291714" cy="407745"/>
        </a:xfrm>
        <a:prstGeom prst="roundRect">
          <a:avLst/>
        </a:prstGeom>
        <a:solidFill>
          <a:schemeClr val="accent2">
            <a:hueOff val="-1058446"/>
            <a:satOff val="-61039"/>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Melanocytic Nevi (nv)</a:t>
          </a:r>
        </a:p>
      </dsp:txBody>
      <dsp:txXfrm>
        <a:off x="19904" y="3723161"/>
        <a:ext cx="6251906" cy="367937"/>
      </dsp:txXfrm>
    </dsp:sp>
    <dsp:sp modelId="{8900DF74-8C2C-0A47-9B3B-9172BAC99E46}">
      <dsp:nvSpPr>
        <dsp:cNvPr id="0" name=""/>
        <dsp:cNvSpPr/>
      </dsp:nvSpPr>
      <dsp:spPr>
        <a:xfrm>
          <a:off x="0" y="4159962"/>
          <a:ext cx="6291714" cy="407745"/>
        </a:xfrm>
        <a:prstGeom prst="roundRect">
          <a:avLst/>
        </a:prstGeom>
        <a:solidFill>
          <a:schemeClr val="accent2">
            <a:hueOff val="-1190752"/>
            <a:satOff val="-68668"/>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Vascular Lesions (</a:t>
          </a:r>
          <a:r>
            <a:rPr lang="en-US" sz="1700" kern="1200" dirty="0" err="1"/>
            <a:t>vasc</a:t>
          </a:r>
          <a:r>
            <a:rPr lang="en-US" sz="1700" kern="1200" dirty="0"/>
            <a:t>)</a:t>
          </a:r>
        </a:p>
      </dsp:txBody>
      <dsp:txXfrm>
        <a:off x="19904" y="4179866"/>
        <a:ext cx="6251906" cy="367937"/>
      </dsp:txXfrm>
    </dsp:sp>
    <dsp:sp modelId="{4366F7E2-967F-514A-A544-1954779904AA}">
      <dsp:nvSpPr>
        <dsp:cNvPr id="0" name=""/>
        <dsp:cNvSpPr/>
      </dsp:nvSpPr>
      <dsp:spPr>
        <a:xfrm>
          <a:off x="0" y="4616667"/>
          <a:ext cx="6291714" cy="407745"/>
        </a:xfrm>
        <a:prstGeom prst="roundRect">
          <a:avLst/>
        </a:prstGeom>
        <a:solidFill>
          <a:schemeClr val="accent2">
            <a:hueOff val="-1323057"/>
            <a:satOff val="-76298"/>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Includes metadata (age, sex, body location)</a:t>
          </a:r>
        </a:p>
      </dsp:txBody>
      <dsp:txXfrm>
        <a:off x="19904" y="4636571"/>
        <a:ext cx="6251906" cy="367937"/>
      </dsp:txXfrm>
    </dsp:sp>
    <dsp:sp modelId="{75A70717-0B73-4D41-B286-212FB13596A7}">
      <dsp:nvSpPr>
        <dsp:cNvPr id="0" name=""/>
        <dsp:cNvSpPr/>
      </dsp:nvSpPr>
      <dsp:spPr>
        <a:xfrm>
          <a:off x="0" y="5073372"/>
          <a:ext cx="6291714" cy="4077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Imbalanced class distribution (melanoma is rare)</a:t>
          </a:r>
          <a:endParaRPr lang="en-US" sz="1700" kern="1200" dirty="0"/>
        </a:p>
      </dsp:txBody>
      <dsp:txXfrm>
        <a:off x="19904" y="5093276"/>
        <a:ext cx="6251906" cy="367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4390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35402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0084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highlight>
                  <a:srgbClr val="F0EEE5"/>
                </a:highlight>
                <a:latin typeface="__tiempos_b6f14e"/>
              </a:rPr>
              <a:t>The One Versus All (OVA) strategy, also known as One Versus Rest (OVR) or One-vs-the-Rest (OVR), is a common technique for solving multi-class classification problems using binary classifiers. the OVA approach can be particularly useful when dealing with a large number of classes or when the classes are not mutually exclusive (e.g., an image could belong to multiple classes simultaneously). By training a separate binary classifier for each class, the model can learn to distinguish that class from the rest more effectively. The training is performed for a specified number of epochs (that is10). it means that each class with run 10 epoch, whereas the classes are the lesions </a:t>
            </a:r>
            <a:r>
              <a:rPr lang="en-US" b="0" i="0" dirty="0" err="1">
                <a:solidFill>
                  <a:srgbClr val="29261B"/>
                </a:solidFill>
                <a:effectLst/>
                <a:highlight>
                  <a:srgbClr val="F0EEE5"/>
                </a:highlight>
                <a:latin typeface="__tiempos_b6f14e"/>
              </a:rPr>
              <a:t>catergories</a:t>
            </a:r>
            <a:r>
              <a:rPr lang="en-US" b="0" i="0" dirty="0">
                <a:solidFill>
                  <a:srgbClr val="29261B"/>
                </a:solidFill>
                <a:effectLst/>
                <a:highlight>
                  <a:srgbClr val="F0EEE5"/>
                </a:highlight>
                <a:latin typeface="__tiempos_b6f14e"/>
              </a:rPr>
              <a:t> </a:t>
            </a:r>
            <a:r>
              <a:rPr lang="en-US" b="0" i="0" dirty="0" err="1">
                <a:solidFill>
                  <a:srgbClr val="29261B"/>
                </a:solidFill>
                <a:effectLst/>
                <a:highlight>
                  <a:srgbClr val="F0EEE5"/>
                </a:highlight>
                <a:latin typeface="__tiempos_b6f14e"/>
              </a:rPr>
              <a:t>bcc,nv</a:t>
            </a:r>
            <a:r>
              <a:rPr lang="en-US" b="0" i="0" dirty="0">
                <a:solidFill>
                  <a:srgbClr val="29261B"/>
                </a:solidFill>
                <a:effectLst/>
                <a:highlight>
                  <a:srgbClr val="F0EEE5"/>
                </a:highlight>
                <a:latin typeface="__tiempos_b6f14e"/>
              </a:rPr>
              <a:t> n all.</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21588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highlight>
                  <a:srgbClr val="F0EEE5"/>
                </a:highlight>
                <a:latin typeface="__tiempos_b6f14e"/>
              </a:rPr>
              <a:t>The scores give us an understanding of how well the model performs in classifying each specific class of skin lesion. For example, the model seems to perform best on the '</a:t>
            </a:r>
            <a:r>
              <a:rPr lang="en-US" b="0" i="0" dirty="0" err="1">
                <a:solidFill>
                  <a:srgbClr val="29261B"/>
                </a:solidFill>
                <a:effectLst/>
                <a:highlight>
                  <a:srgbClr val="F0EEE5"/>
                </a:highlight>
                <a:latin typeface="__tiempos_b6f14e"/>
              </a:rPr>
              <a:t>df</a:t>
            </a:r>
            <a:r>
              <a:rPr lang="en-US" b="0" i="0" dirty="0">
                <a:solidFill>
                  <a:srgbClr val="29261B"/>
                </a:solidFill>
                <a:effectLst/>
                <a:highlight>
                  <a:srgbClr val="F0EEE5"/>
                </a:highlight>
                <a:latin typeface="__tiempos_b6f14e"/>
              </a:rPr>
              <a:t>' class (</a:t>
            </a:r>
            <a:r>
              <a:rPr lang="en-US" b="0" i="0" dirty="0" err="1">
                <a:solidFill>
                  <a:srgbClr val="29261B"/>
                </a:solidFill>
                <a:effectLst/>
                <a:highlight>
                  <a:srgbClr val="F0EEE5"/>
                </a:highlight>
                <a:latin typeface="__tiempos_b6f14e"/>
              </a:rPr>
              <a:t>dermafibroma</a:t>
            </a:r>
            <a:r>
              <a:rPr lang="en-US" b="0" i="0" dirty="0">
                <a:solidFill>
                  <a:srgbClr val="29261B"/>
                </a:solidFill>
                <a:effectLst/>
                <a:highlight>
                  <a:srgbClr val="F0EEE5"/>
                </a:highlight>
                <a:latin typeface="__tiempos_b6f14e"/>
              </a:rPr>
              <a:t>) with an accuracy of 0.7544931769371033, and slightly worse on the '</a:t>
            </a:r>
            <a:r>
              <a:rPr lang="en-US" b="0" i="0" dirty="0" err="1">
                <a:solidFill>
                  <a:srgbClr val="29261B"/>
                </a:solidFill>
                <a:effectLst/>
                <a:highlight>
                  <a:srgbClr val="F0EEE5"/>
                </a:highlight>
                <a:latin typeface="__tiempos_b6f14e"/>
              </a:rPr>
              <a:t>nv</a:t>
            </a:r>
            <a:r>
              <a:rPr lang="en-US" b="0" i="0" dirty="0">
                <a:solidFill>
                  <a:srgbClr val="29261B"/>
                </a:solidFill>
                <a:effectLst/>
                <a:highlight>
                  <a:srgbClr val="F0EEE5"/>
                </a:highlight>
                <a:latin typeface="__tiempos_b6f14e"/>
              </a:rPr>
              <a:t>' class (melanocytic nevi) with an accuracy of 0.7395758628845215.</a:t>
            </a:r>
          </a:p>
          <a:p>
            <a:endParaRPr lang="en-US" b="0" i="0" dirty="0">
              <a:solidFill>
                <a:srgbClr val="29261B"/>
              </a:solidFill>
              <a:effectLst/>
              <a:highlight>
                <a:srgbClr val="F0EEE5"/>
              </a:highlight>
              <a:latin typeface="__tiempos_b6f14e"/>
            </a:endParaRPr>
          </a:p>
          <a:p>
            <a:r>
              <a:rPr lang="en-US" b="0" i="0" dirty="0">
                <a:solidFill>
                  <a:srgbClr val="29261B"/>
                </a:solidFill>
                <a:effectLst/>
                <a:highlight>
                  <a:srgbClr val="F0EEE5"/>
                </a:highlight>
                <a:latin typeface="__tiempos_b6f14e"/>
              </a:rPr>
              <a:t>Classes with lower evaluation scores may indicate that they are more challenging for the model to classify accurately. In this case, classes like '</a:t>
            </a:r>
            <a:r>
              <a:rPr lang="en-US" b="0" i="0" dirty="0" err="1">
                <a:solidFill>
                  <a:srgbClr val="29261B"/>
                </a:solidFill>
                <a:effectLst/>
                <a:highlight>
                  <a:srgbClr val="F0EEE5"/>
                </a:highlight>
                <a:latin typeface="__tiempos_b6f14e"/>
              </a:rPr>
              <a:t>akiec</a:t>
            </a:r>
            <a:r>
              <a:rPr lang="en-US" b="0" i="0" dirty="0">
                <a:solidFill>
                  <a:srgbClr val="29261B"/>
                </a:solidFill>
                <a:effectLst/>
                <a:highlight>
                  <a:srgbClr val="F0EEE5"/>
                </a:highlight>
                <a:latin typeface="__tiempos_b6f14e"/>
              </a:rPr>
              <a:t>' (actinic keratosis) and '</a:t>
            </a:r>
            <a:r>
              <a:rPr lang="en-US" b="0" i="0" dirty="0" err="1">
                <a:solidFill>
                  <a:srgbClr val="29261B"/>
                </a:solidFill>
                <a:effectLst/>
                <a:highlight>
                  <a:srgbClr val="F0EEE5"/>
                </a:highlight>
                <a:latin typeface="__tiempos_b6f14e"/>
              </a:rPr>
              <a:t>nv</a:t>
            </a:r>
            <a:r>
              <a:rPr lang="en-US" b="0" i="0" dirty="0">
                <a:solidFill>
                  <a:srgbClr val="29261B"/>
                </a:solidFill>
                <a:effectLst/>
                <a:highlight>
                  <a:srgbClr val="F0EEE5"/>
                </a:highlight>
                <a:latin typeface="__tiempos_b6f14e"/>
              </a:rPr>
              <a:t>' (melanocytic nevi) have relatively lower scores compared to others,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6237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 better prediction, we can combine the multiple binary classifiers to make the final multi-class prediction.</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19464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9261B"/>
                </a:solidFill>
                <a:effectLst/>
                <a:highlight>
                  <a:srgbClr val="F0EEE5"/>
                </a:highlight>
                <a:latin typeface="__tiempos_b6f14e"/>
              </a:rPr>
              <a:t>Utilize pre-trained models on larger datasets (e.g., ImageNet) and fine-tune them on the HAM10000 dataset.</a:t>
            </a:r>
          </a:p>
          <a:p>
            <a:pPr algn="l">
              <a:buFont typeface="Arial" panose="020B0604020202020204" pitchFamily="34" charset="0"/>
              <a:buChar char="•"/>
            </a:pPr>
            <a:r>
              <a:rPr lang="en-US" b="0" i="0" dirty="0">
                <a:solidFill>
                  <a:srgbClr val="29261B"/>
                </a:solidFill>
                <a:effectLst/>
                <a:highlight>
                  <a:srgbClr val="F0EEE5"/>
                </a:highlight>
                <a:latin typeface="__tiempos_b6f14e"/>
              </a:rPr>
              <a:t>Transfer learning can help leverage the learned features from general image recognition tasks and adapt them to the specific domain of skin lesion classification.</a:t>
            </a:r>
          </a:p>
          <a:p>
            <a:pPr algn="l">
              <a:buFont typeface="Arial" panose="020B0604020202020204" pitchFamily="34" charset="0"/>
              <a:buChar char="•"/>
            </a:pPr>
            <a:endParaRPr lang="en-US" b="0" i="0" dirty="0">
              <a:solidFill>
                <a:srgbClr val="29261B"/>
              </a:solidFill>
              <a:effectLst/>
              <a:highlight>
                <a:srgbClr val="F0EEE5"/>
              </a:highlight>
              <a:latin typeface="__tiempos_b6f14e"/>
            </a:endParaRPr>
          </a:p>
          <a:p>
            <a:pPr algn="l">
              <a:buFont typeface="Arial" panose="020B0604020202020204" pitchFamily="34" charset="0"/>
              <a:buChar char="•"/>
            </a:pPr>
            <a:r>
              <a:rPr lang="en-US" b="0" i="0" dirty="0">
                <a:solidFill>
                  <a:srgbClr val="29261B"/>
                </a:solidFill>
                <a:effectLst/>
                <a:highlight>
                  <a:srgbClr val="F0EEE5"/>
                </a:highlight>
                <a:latin typeface="__tiempos_b6f14e"/>
              </a:rPr>
              <a:t>IT Means that the images which includes lesions with hair, where the area which include hair will be remove during </a:t>
            </a:r>
            <a:r>
              <a:rPr lang="en-US" b="0" i="0" dirty="0" err="1">
                <a:solidFill>
                  <a:srgbClr val="29261B"/>
                </a:solidFill>
                <a:effectLst/>
                <a:highlight>
                  <a:srgbClr val="F0EEE5"/>
                </a:highlight>
                <a:latin typeface="__tiempos_b6f14e"/>
              </a:rPr>
              <a:t>preprocesing</a:t>
            </a:r>
            <a:r>
              <a:rPr lang="en-US" b="0" i="0" dirty="0">
                <a:solidFill>
                  <a:srgbClr val="29261B"/>
                </a:solidFill>
                <a:effectLst/>
                <a:highlight>
                  <a:srgbClr val="F0EEE5"/>
                </a:highlight>
                <a:latin typeface="__tiempos_b6f14e"/>
              </a:rPr>
              <a:t> the data for better model performance.</a:t>
            </a:r>
          </a:p>
          <a:p>
            <a:pPr algn="l">
              <a:buFont typeface="Arial" panose="020B0604020202020204" pitchFamily="34" charset="0"/>
              <a:buChar char="•"/>
            </a:pPr>
            <a:endParaRPr lang="en-US" b="0" i="0" dirty="0">
              <a:solidFill>
                <a:srgbClr val="29261B"/>
              </a:solidFill>
              <a:effectLst/>
              <a:highlight>
                <a:srgbClr val="F0EEE5"/>
              </a:highlight>
              <a:latin typeface="__tiempos_b6f14e"/>
            </a:endParaRPr>
          </a:p>
          <a:p>
            <a:pPr algn="l">
              <a:buFont typeface="Arial" panose="020B0604020202020204" pitchFamily="34" charset="0"/>
              <a:buChar char="•"/>
            </a:pPr>
            <a:endParaRPr lang="en-US" b="0" i="0" dirty="0">
              <a:solidFill>
                <a:srgbClr val="29261B"/>
              </a:solidFill>
              <a:effectLst/>
              <a:highlight>
                <a:srgbClr val="F0EEE5"/>
              </a:highlight>
              <a:latin typeface="__tiempos_b6f14e"/>
            </a:endParaRPr>
          </a:p>
          <a:p>
            <a:pPr algn="l">
              <a:buFont typeface="Arial" panose="020B0604020202020204" pitchFamily="34" charset="0"/>
              <a:buChar char="•"/>
            </a:pPr>
            <a:endParaRPr lang="en-US" b="0" i="0" dirty="0">
              <a:solidFill>
                <a:srgbClr val="29261B"/>
              </a:solidFill>
              <a:effectLst/>
              <a:highlight>
                <a:srgbClr val="F0EEE5"/>
              </a:highlight>
              <a:latin typeface="__tiempos_b6f14e"/>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161157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7/2/24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7/2/24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1096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3" Type="http://schemas.openxmlformats.org/officeDocument/2006/relationships/image" Target="../media/image34.jpeg"/><Relationship Id="rId7" Type="http://schemas.openxmlformats.org/officeDocument/2006/relationships/image" Target="../media/image38.jpeg"/><Relationship Id="rId12" Type="http://schemas.openxmlformats.org/officeDocument/2006/relationships/image" Target="../media/image43.jpeg"/><Relationship Id="rId17" Type="http://schemas.openxmlformats.org/officeDocument/2006/relationships/image" Target="../media/image48.jpeg"/><Relationship Id="rId2" Type="http://schemas.openxmlformats.org/officeDocument/2006/relationships/image" Target="../media/image33.jpeg"/><Relationship Id="rId16"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image" Target="../media/image37.jpeg"/><Relationship Id="rId11" Type="http://schemas.openxmlformats.org/officeDocument/2006/relationships/image" Target="../media/image42.jpeg"/><Relationship Id="rId5" Type="http://schemas.openxmlformats.org/officeDocument/2006/relationships/image" Target="../media/image36.jpeg"/><Relationship Id="rId15" Type="http://schemas.openxmlformats.org/officeDocument/2006/relationships/image" Target="../media/image46.jpe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jpeg"/><Relationship Id="rId14" Type="http://schemas.openxmlformats.org/officeDocument/2006/relationships/image" Target="../media/image45.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jpeg"/></Relationships>
</file>

<file path=ppt/slides/_rels/slide2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ecscience.org/public/jpapers/4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eeexplore.ieee.org/document/825773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sv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skin with a red spot&#10;&#10;Description automatically generated">
            <a:extLst>
              <a:ext uri="{FF2B5EF4-FFF2-40B4-BE49-F238E27FC236}">
                <a16:creationId xmlns:a16="http://schemas.microsoft.com/office/drawing/2014/main" id="{9008D233-B71A-6F1F-8B40-03FBAB271079}"/>
              </a:ext>
            </a:extLst>
          </p:cNvPr>
          <p:cNvPicPr>
            <a:picLocks noChangeAspect="1"/>
          </p:cNvPicPr>
          <p:nvPr/>
        </p:nvPicPr>
        <p:blipFill rotWithShape="1">
          <a:blip r:embed="rId3">
            <a:extLst>
              <a:ext uri="{28A0092B-C50C-407E-A947-70E740481C1C}">
                <a14:useLocalDpi xmlns:a14="http://schemas.microsoft.com/office/drawing/2010/main" val="0"/>
              </a:ext>
            </a:extLst>
          </a:blip>
          <a:srcRect t="9091" r="28757" b="2"/>
          <a:stretch/>
        </p:blipFill>
        <p:spPr>
          <a:xfrm>
            <a:off x="3601328" y="10"/>
            <a:ext cx="8590671"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2306637"/>
          </a:xfrm>
        </p:spPr>
        <p:txBody>
          <a:bodyPr anchor="b">
            <a:normAutofit/>
          </a:bodyPr>
          <a:lstStyle/>
          <a:p>
            <a:pPr algn="l"/>
            <a:r>
              <a:rPr lang="en-US" sz="4000" dirty="0"/>
              <a:t>Healthcare Predictive Analysis in Oncology: </a:t>
            </a:r>
            <a:br>
              <a:rPr lang="en-US" sz="4000" dirty="0"/>
            </a:br>
            <a:r>
              <a:rPr lang="en-US" sz="4000" dirty="0"/>
              <a:t>Skin Cancer</a:t>
            </a:r>
          </a:p>
        </p:txBody>
      </p:sp>
      <p:sp>
        <p:nvSpPr>
          <p:cNvPr id="3" name="Content Placeholder 2"/>
          <p:cNvSpPr>
            <a:spLocks noGrp="1"/>
          </p:cNvSpPr>
          <p:nvPr>
            <p:ph type="subTitle" idx="1"/>
          </p:nvPr>
        </p:nvSpPr>
        <p:spPr>
          <a:xfrm>
            <a:off x="518465" y="4666395"/>
            <a:ext cx="2224736" cy="251095"/>
          </a:xfrm>
        </p:spPr>
        <p:txBody>
          <a:bodyPr lIns="91440" bIns="0">
            <a:normAutofit/>
          </a:bodyPr>
          <a:lstStyle/>
          <a:p>
            <a:pPr algn="l"/>
            <a:r>
              <a:rPr lang="en-US" sz="1400" dirty="0">
                <a:latin typeface="Arial" panose="020B0604020202020204" pitchFamily="34" charset="0"/>
                <a:cs typeface="Arial" panose="020B0604020202020204" pitchFamily="34" charset="0"/>
              </a:rPr>
              <a:t>Chitra Dusane	</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AC69DFD4-52D9-9D15-EC48-7151C255B435}"/>
              </a:ext>
            </a:extLst>
          </p:cNvPr>
          <p:cNvSpPr txBox="1"/>
          <p:nvPr/>
        </p:nvSpPr>
        <p:spPr>
          <a:xfrm>
            <a:off x="518464" y="4165067"/>
            <a:ext cx="1916935" cy="369332"/>
          </a:xfrm>
          <a:prstGeom prst="rect">
            <a:avLst/>
          </a:prstGeom>
          <a:noFill/>
        </p:spPr>
        <p:txBody>
          <a:bodyPr wrap="square" rtlCol="0">
            <a:spAutoFit/>
          </a:bodyPr>
          <a:lstStyle/>
          <a:p>
            <a:r>
              <a:rPr lang="en-US" dirty="0"/>
              <a:t>Made By -</a:t>
            </a:r>
          </a:p>
        </p:txBody>
      </p:sp>
    </p:spTree>
    <p:extLst>
      <p:ext uri="{BB962C8B-B14F-4D97-AF65-F5344CB8AC3E}">
        <p14:creationId xmlns:p14="http://schemas.microsoft.com/office/powerpoint/2010/main" val="3570201383"/>
      </p:ext>
    </p:extLst>
  </p:cSld>
  <p:clrMapOvr>
    <a:masterClrMapping/>
  </p:clrMapOvr>
  <mc:AlternateContent xmlns:mc="http://schemas.openxmlformats.org/markup-compatibility/2006" xmlns:p14="http://schemas.microsoft.com/office/powerpoint/2010/main">
    <mc:Choice Requires="p14">
      <p:transition spd="slow" p14:dur="2000" advTm="20007"/>
    </mc:Choice>
    <mc:Fallback xmlns="">
      <p:transition spd="slow" advTm="200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collage of several skin diseases&#10;&#10;Description automatically generated">
            <a:extLst>
              <a:ext uri="{FF2B5EF4-FFF2-40B4-BE49-F238E27FC236}">
                <a16:creationId xmlns:a16="http://schemas.microsoft.com/office/drawing/2014/main" id="{B1D27577-A63A-7A1D-0F81-FA552AE45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04" y="147025"/>
            <a:ext cx="8253664" cy="602517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C62777FE-4BB4-1F92-0D4A-5CF36C5E5101}"/>
              </a:ext>
            </a:extLst>
          </p:cNvPr>
          <p:cNvSpPr txBox="1"/>
          <p:nvPr/>
        </p:nvSpPr>
        <p:spPr>
          <a:xfrm>
            <a:off x="8680936" y="3207895"/>
            <a:ext cx="2672864" cy="29690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Showing images from</a:t>
            </a:r>
          </a:p>
          <a:p>
            <a:pPr indent="-228600">
              <a:lnSpc>
                <a:spcPct val="90000"/>
              </a:lnSpc>
              <a:spcAft>
                <a:spcPts val="600"/>
              </a:spcAft>
              <a:buFont typeface="Arial" panose="020B0604020202020204" pitchFamily="34" charset="0"/>
              <a:buChar char="•"/>
            </a:pPr>
            <a:r>
              <a:rPr lang="en-US" dirty="0"/>
              <a:t> particular lesion types</a:t>
            </a:r>
          </a:p>
          <a:p>
            <a:pPr indent="-228600">
              <a:lnSpc>
                <a:spcPct val="90000"/>
              </a:lnSpc>
              <a:spcAft>
                <a:spcPts val="600"/>
              </a:spcAft>
              <a:buFont typeface="Arial" panose="020B0604020202020204" pitchFamily="34" charset="0"/>
              <a:buChar char="•"/>
            </a:pPr>
            <a:r>
              <a:rPr lang="en-US" dirty="0"/>
              <a:t>As per the </a:t>
            </a:r>
            <a:r>
              <a:rPr lang="en-US" dirty="0" err="1"/>
              <a:t>dataframe</a:t>
            </a:r>
            <a:r>
              <a:rPr lang="en-US" dirty="0"/>
              <a:t>.</a:t>
            </a:r>
          </a:p>
        </p:txBody>
      </p:sp>
    </p:spTree>
    <p:extLst>
      <p:ext uri="{BB962C8B-B14F-4D97-AF65-F5344CB8AC3E}">
        <p14:creationId xmlns:p14="http://schemas.microsoft.com/office/powerpoint/2010/main" val="3534158513"/>
      </p:ext>
    </p:extLst>
  </p:cSld>
  <p:clrMapOvr>
    <a:masterClrMapping/>
  </p:clrMapOvr>
  <mc:AlternateContent xmlns:mc="http://schemas.openxmlformats.org/markup-compatibility/2006" xmlns:p14="http://schemas.microsoft.com/office/powerpoint/2010/main">
    <mc:Choice Requires="p14">
      <p:transition spd="slow" p14:dur="2000" advTm="15995"/>
    </mc:Choice>
    <mc:Fallback xmlns="">
      <p:transition spd="slow" advTm="1599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veral skin diseases with different skin diseases&#10;&#10;Description automatically generated with medium confidence">
            <a:extLst>
              <a:ext uri="{FF2B5EF4-FFF2-40B4-BE49-F238E27FC236}">
                <a16:creationId xmlns:a16="http://schemas.microsoft.com/office/drawing/2014/main" id="{BA35EAA9-1BA8-0AC3-FB32-D8FDD9A76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754" y="144832"/>
            <a:ext cx="8589363" cy="6568336"/>
          </a:xfrm>
        </p:spPr>
      </p:pic>
    </p:spTree>
    <p:extLst>
      <p:ext uri="{BB962C8B-B14F-4D97-AF65-F5344CB8AC3E}">
        <p14:creationId xmlns:p14="http://schemas.microsoft.com/office/powerpoint/2010/main" val="3330588370"/>
      </p:ext>
    </p:extLst>
  </p:cSld>
  <p:clrMapOvr>
    <a:masterClrMapping/>
  </p:clrMapOvr>
  <mc:AlternateContent xmlns:mc="http://schemas.openxmlformats.org/markup-compatibility/2006" xmlns:p14="http://schemas.microsoft.com/office/powerpoint/2010/main">
    <mc:Choice Requires="p14">
      <p:transition spd="slow" p14:dur="2000" advTm="6864"/>
    </mc:Choice>
    <mc:Fallback xmlns="">
      <p:transition spd="slow" advTm="68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 name="Freeform: Shape 1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lage of skin diseases&#10;&#10;Description automatically generated">
            <a:extLst>
              <a:ext uri="{FF2B5EF4-FFF2-40B4-BE49-F238E27FC236}">
                <a16:creationId xmlns:a16="http://schemas.microsoft.com/office/drawing/2014/main" id="{7DAEA69A-940E-7E5D-BA9B-6BD26C2A4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3003" y="159124"/>
            <a:ext cx="8061891" cy="6539751"/>
          </a:xfrm>
          <a:prstGeom prst="rect">
            <a:avLst/>
          </a:prstGeom>
          <a:ln>
            <a:noFill/>
          </a:ln>
        </p:spPr>
      </p:pic>
      <p:sp>
        <p:nvSpPr>
          <p:cNvPr id="6" name="TextBox 5">
            <a:extLst>
              <a:ext uri="{FF2B5EF4-FFF2-40B4-BE49-F238E27FC236}">
                <a16:creationId xmlns:a16="http://schemas.microsoft.com/office/drawing/2014/main" id="{D4F5CF2A-A238-6846-624F-A32353E7A770}"/>
              </a:ext>
            </a:extLst>
          </p:cNvPr>
          <p:cNvSpPr txBox="1"/>
          <p:nvPr/>
        </p:nvSpPr>
        <p:spPr>
          <a:xfrm>
            <a:off x="539646" y="794479"/>
            <a:ext cx="2847639" cy="1200329"/>
          </a:xfrm>
          <a:prstGeom prst="rect">
            <a:avLst/>
          </a:prstGeom>
          <a:noFill/>
        </p:spPr>
        <p:txBody>
          <a:bodyPr wrap="none" rtlCol="0">
            <a:spAutoFit/>
          </a:bodyPr>
          <a:lstStyle/>
          <a:p>
            <a:r>
              <a:rPr lang="en-US" dirty="0"/>
              <a:t>Image samples by there </a:t>
            </a:r>
          </a:p>
          <a:p>
            <a:r>
              <a:rPr lang="en-US" dirty="0"/>
              <a:t>Localizations for e.g. </a:t>
            </a:r>
          </a:p>
          <a:p>
            <a:r>
              <a:rPr lang="en-US" dirty="0"/>
              <a:t>Back, Face, Upper extremity,</a:t>
            </a:r>
          </a:p>
          <a:p>
            <a:r>
              <a:rPr lang="en-US" dirty="0"/>
              <a:t>Hand.</a:t>
            </a:r>
          </a:p>
        </p:txBody>
      </p:sp>
    </p:spTree>
    <p:extLst>
      <p:ext uri="{BB962C8B-B14F-4D97-AF65-F5344CB8AC3E}">
        <p14:creationId xmlns:p14="http://schemas.microsoft.com/office/powerpoint/2010/main" val="1509682132"/>
      </p:ext>
    </p:extLst>
  </p:cSld>
  <p:clrMapOvr>
    <a:masterClrMapping/>
  </p:clrMapOvr>
  <mc:AlternateContent xmlns:mc="http://schemas.openxmlformats.org/markup-compatibility/2006" xmlns:p14="http://schemas.microsoft.com/office/powerpoint/2010/main">
    <mc:Choice Requires="p14">
      <p:transition spd="slow" p14:dur="2000" advTm="39704"/>
    </mc:Choice>
    <mc:Fallback xmlns="">
      <p:transition spd="slow" advTm="3970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02C2D-A668-8A05-6AFA-1A38C93521CA}"/>
              </a:ext>
            </a:extLst>
          </p:cNvPr>
          <p:cNvSpPr>
            <a:spLocks noGrp="1"/>
          </p:cNvSpPr>
          <p:nvPr>
            <p:ph type="title"/>
          </p:nvPr>
        </p:nvSpPr>
        <p:spPr>
          <a:xfrm>
            <a:off x="643278" y="3447287"/>
            <a:ext cx="3464027" cy="765422"/>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               Visualization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up of several graphs&#10;&#10;Description automatically generated">
            <a:extLst>
              <a:ext uri="{FF2B5EF4-FFF2-40B4-BE49-F238E27FC236}">
                <a16:creationId xmlns:a16="http://schemas.microsoft.com/office/drawing/2014/main" id="{6D5F24BF-D557-001A-904D-4DEBD2105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373" y="219217"/>
            <a:ext cx="8293627" cy="5999590"/>
          </a:xfrm>
          <a:prstGeom prst="rect">
            <a:avLst/>
          </a:prstGeom>
        </p:spPr>
      </p:pic>
      <p:pic>
        <p:nvPicPr>
          <p:cNvPr id="4" name="Graphic 3" descr="Research with solid fill">
            <a:extLst>
              <a:ext uri="{FF2B5EF4-FFF2-40B4-BE49-F238E27FC236}">
                <a16:creationId xmlns:a16="http://schemas.microsoft.com/office/drawing/2014/main" id="{4F0B54DA-84E9-456F-AA20-13329FE0D1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367" y="3601283"/>
            <a:ext cx="611426" cy="611426"/>
          </a:xfrm>
          <a:prstGeom prst="rect">
            <a:avLst/>
          </a:prstGeom>
        </p:spPr>
      </p:pic>
    </p:spTree>
    <p:extLst>
      <p:ext uri="{BB962C8B-B14F-4D97-AF65-F5344CB8AC3E}">
        <p14:creationId xmlns:p14="http://schemas.microsoft.com/office/powerpoint/2010/main" val="2324959423"/>
      </p:ext>
    </p:extLst>
  </p:cSld>
  <p:clrMapOvr>
    <a:masterClrMapping/>
  </p:clrMapOvr>
  <mc:AlternateContent xmlns:mc="http://schemas.openxmlformats.org/markup-compatibility/2006" xmlns:p14="http://schemas.microsoft.com/office/powerpoint/2010/main">
    <mc:Choice Requires="p14">
      <p:transition spd="slow" p14:dur="2000" advTm="58224"/>
    </mc:Choice>
    <mc:Fallback xmlns="">
      <p:transition spd="slow" advTm="582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364A662E-F0DA-341E-0102-9A979EE84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670" y="209572"/>
            <a:ext cx="8912385" cy="648376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941260"/>
      </p:ext>
    </p:extLst>
  </p:cSld>
  <p:clrMapOvr>
    <a:masterClrMapping/>
  </p:clrMapOvr>
  <mc:AlternateContent xmlns:mc="http://schemas.openxmlformats.org/markup-compatibility/2006" xmlns:p14="http://schemas.microsoft.com/office/powerpoint/2010/main">
    <mc:Choice Requires="p14">
      <p:transition spd="slow" p14:dur="2000" advTm="44767"/>
    </mc:Choice>
    <mc:Fallback xmlns="">
      <p:transition spd="slow" advTm="447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708818-C40B-0CCA-8230-86D412B80A3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Image Color Normalization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69A07D3F-4C04-0147-EBB3-F0D653420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1607" y="138891"/>
            <a:ext cx="7020613" cy="6546722"/>
          </a:xfrm>
          <a:prstGeom prst="rect">
            <a:avLst/>
          </a:prstGeom>
        </p:spPr>
      </p:pic>
    </p:spTree>
    <p:extLst>
      <p:ext uri="{BB962C8B-B14F-4D97-AF65-F5344CB8AC3E}">
        <p14:creationId xmlns:p14="http://schemas.microsoft.com/office/powerpoint/2010/main" val="3073009388"/>
      </p:ext>
    </p:extLst>
  </p:cSld>
  <p:clrMapOvr>
    <a:masterClrMapping/>
  </p:clrMapOvr>
  <mc:AlternateContent xmlns:mc="http://schemas.openxmlformats.org/markup-compatibility/2006" xmlns:p14="http://schemas.microsoft.com/office/powerpoint/2010/main">
    <mc:Choice Requires="p14">
      <p:transition spd="slow" p14:dur="2000" advTm="75692"/>
    </mc:Choice>
    <mc:Fallback xmlns="">
      <p:transition spd="slow" advTm="7569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of a person's skin&#10;&#10;Description automatically generated">
            <a:extLst>
              <a:ext uri="{FF2B5EF4-FFF2-40B4-BE49-F238E27FC236}">
                <a16:creationId xmlns:a16="http://schemas.microsoft.com/office/drawing/2014/main" id="{6DA2A393-8434-8C38-6E08-4F56C0F8A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98876"/>
            <a:ext cx="10905066" cy="417118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computer code&#10;&#10;Description automatically generated">
            <a:extLst>
              <a:ext uri="{FF2B5EF4-FFF2-40B4-BE49-F238E27FC236}">
                <a16:creationId xmlns:a16="http://schemas.microsoft.com/office/drawing/2014/main" id="{83B59CA3-F99F-71B2-9D2A-1D6308918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34" y="5286607"/>
            <a:ext cx="7454900" cy="1219200"/>
          </a:xfrm>
          <a:prstGeom prst="rect">
            <a:avLst/>
          </a:prstGeom>
        </p:spPr>
      </p:pic>
    </p:spTree>
    <p:extLst>
      <p:ext uri="{BB962C8B-B14F-4D97-AF65-F5344CB8AC3E}">
        <p14:creationId xmlns:p14="http://schemas.microsoft.com/office/powerpoint/2010/main" val="306793893"/>
      </p:ext>
    </p:extLst>
  </p:cSld>
  <p:clrMapOvr>
    <a:masterClrMapping/>
  </p:clrMapOvr>
  <mc:AlternateContent xmlns:mc="http://schemas.openxmlformats.org/markup-compatibility/2006" xmlns:p14="http://schemas.microsoft.com/office/powerpoint/2010/main">
    <mc:Choice Requires="p14">
      <p:transition spd="slow" p14:dur="2000" advTm="30043"/>
    </mc:Choice>
    <mc:Fallback xmlns="">
      <p:transition spd="slow" advTm="3004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F5CBDCED-F5F8-A6B8-E21B-5056210AB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11" y="103397"/>
            <a:ext cx="8983500" cy="505321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88BBB0-F158-1DC6-1DE6-CE4DE2C0F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202" y="5549999"/>
            <a:ext cx="6019800" cy="609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106F155-70C3-B01B-7175-A1BA22905B1D}"/>
              </a:ext>
            </a:extLst>
          </p:cNvPr>
          <p:cNvSpPr txBox="1"/>
          <p:nvPr/>
        </p:nvSpPr>
        <p:spPr>
          <a:xfrm>
            <a:off x="4761565" y="5637976"/>
            <a:ext cx="1024639" cy="369332"/>
          </a:xfrm>
          <a:prstGeom prst="rect">
            <a:avLst/>
          </a:prstGeom>
          <a:noFill/>
        </p:spPr>
        <p:txBody>
          <a:bodyPr wrap="none" rtlCol="0">
            <a:spAutoFit/>
          </a:bodyPr>
          <a:lstStyle/>
          <a:p>
            <a:r>
              <a:rPr lang="en-US" dirty="0"/>
              <a:t>Output : </a:t>
            </a:r>
          </a:p>
        </p:txBody>
      </p:sp>
    </p:spTree>
    <p:extLst>
      <p:ext uri="{BB962C8B-B14F-4D97-AF65-F5344CB8AC3E}">
        <p14:creationId xmlns:p14="http://schemas.microsoft.com/office/powerpoint/2010/main" val="4246770696"/>
      </p:ext>
    </p:extLst>
  </p:cSld>
  <p:clrMapOvr>
    <a:masterClrMapping/>
  </p:clrMapOvr>
  <mc:AlternateContent xmlns:mc="http://schemas.openxmlformats.org/markup-compatibility/2006" xmlns:p14="http://schemas.microsoft.com/office/powerpoint/2010/main">
    <mc:Choice Requires="p14">
      <p:transition spd="slow" p14:dur="2000" advTm="14170"/>
    </mc:Choice>
    <mc:Fallback xmlns="">
      <p:transition spd="slow" advTm="141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6900-4681-8AE0-A47A-0FC1F7E6818A}"/>
              </a:ext>
            </a:extLst>
          </p:cNvPr>
          <p:cNvSpPr>
            <a:spLocks noGrp="1"/>
          </p:cNvSpPr>
          <p:nvPr>
            <p:ph type="title"/>
          </p:nvPr>
        </p:nvSpPr>
        <p:spPr/>
        <p:txBody>
          <a:bodyPr/>
          <a:lstStyle/>
          <a:p>
            <a:r>
              <a:rPr lang="en-US" dirty="0"/>
              <a:t>Data Augmentation</a:t>
            </a:r>
          </a:p>
        </p:txBody>
      </p:sp>
      <p:pic>
        <p:nvPicPr>
          <p:cNvPr id="5" name="Content Placeholder 4" descr="Filter with solid fill">
            <a:extLst>
              <a:ext uri="{FF2B5EF4-FFF2-40B4-BE49-F238E27FC236}">
                <a16:creationId xmlns:a16="http://schemas.microsoft.com/office/drawing/2014/main" id="{192167C2-B8C9-073B-2770-12E48AA966B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332" y="570706"/>
            <a:ext cx="914400" cy="914400"/>
          </a:xfrm>
        </p:spPr>
      </p:pic>
      <p:pic>
        <p:nvPicPr>
          <p:cNvPr id="7" name="Picture 6" descr="A screenshot of a computer program&#10;&#10;Description automatically generated">
            <a:extLst>
              <a:ext uri="{FF2B5EF4-FFF2-40B4-BE49-F238E27FC236}">
                <a16:creationId xmlns:a16="http://schemas.microsoft.com/office/drawing/2014/main" id="{A990B327-76A7-3458-5D53-3557B0D8E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53" y="1533447"/>
            <a:ext cx="8164440" cy="4431255"/>
          </a:xfrm>
          <a:prstGeom prst="rect">
            <a:avLst/>
          </a:prstGeom>
        </p:spPr>
      </p:pic>
    </p:spTree>
    <p:extLst>
      <p:ext uri="{BB962C8B-B14F-4D97-AF65-F5344CB8AC3E}">
        <p14:creationId xmlns:p14="http://schemas.microsoft.com/office/powerpoint/2010/main" val="3089210773"/>
      </p:ext>
    </p:extLst>
  </p:cSld>
  <p:clrMapOvr>
    <a:masterClrMapping/>
  </p:clrMapOvr>
  <mc:AlternateContent xmlns:mc="http://schemas.openxmlformats.org/markup-compatibility/2006" xmlns:p14="http://schemas.microsoft.com/office/powerpoint/2010/main">
    <mc:Choice Requires="p14">
      <p:transition spd="slow" p14:dur="2000" advTm="51268"/>
    </mc:Choice>
    <mc:Fallback xmlns="">
      <p:transition spd="slow" advTm="512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skin with a bruise&#10;&#10;Description automatically generated">
            <a:extLst>
              <a:ext uri="{FF2B5EF4-FFF2-40B4-BE49-F238E27FC236}">
                <a16:creationId xmlns:a16="http://schemas.microsoft.com/office/drawing/2014/main" id="{6E677461-711B-3EB5-CAE3-034ED51F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76" y="3158638"/>
            <a:ext cx="1828800" cy="1371600"/>
          </a:xfrm>
          <a:prstGeom prst="rect">
            <a:avLst/>
          </a:prstGeom>
        </p:spPr>
      </p:pic>
      <p:pic>
        <p:nvPicPr>
          <p:cNvPr id="9" name="Picture 8" descr="A close-up of a blood blister&#10;&#10;Description automatically generated">
            <a:extLst>
              <a:ext uri="{FF2B5EF4-FFF2-40B4-BE49-F238E27FC236}">
                <a16:creationId xmlns:a16="http://schemas.microsoft.com/office/drawing/2014/main" id="{14BB3260-27C6-5EAF-33CD-8A87B4418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080" y="3158638"/>
            <a:ext cx="1828800" cy="1371600"/>
          </a:xfrm>
          <a:prstGeom prst="rect">
            <a:avLst/>
          </a:prstGeom>
        </p:spPr>
      </p:pic>
      <p:pic>
        <p:nvPicPr>
          <p:cNvPr id="11" name="Picture 10" descr="A close-up of a skin with a red spot&#10;&#10;Description automatically generated">
            <a:extLst>
              <a:ext uri="{FF2B5EF4-FFF2-40B4-BE49-F238E27FC236}">
                <a16:creationId xmlns:a16="http://schemas.microsoft.com/office/drawing/2014/main" id="{1AF6732A-3619-2C1E-B030-1811BF9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3143" y="3158638"/>
            <a:ext cx="1828800" cy="1371600"/>
          </a:xfrm>
          <a:prstGeom prst="rect">
            <a:avLst/>
          </a:prstGeom>
        </p:spPr>
      </p:pic>
      <p:pic>
        <p:nvPicPr>
          <p:cNvPr id="17" name="Picture 16" descr="A close-up of a blood stain&#10;&#10;Description automatically generated">
            <a:extLst>
              <a:ext uri="{FF2B5EF4-FFF2-40B4-BE49-F238E27FC236}">
                <a16:creationId xmlns:a16="http://schemas.microsoft.com/office/drawing/2014/main" id="{E7A32EAA-8D4D-1657-A9AB-0B561B37C2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3453" y="3160003"/>
            <a:ext cx="1828800" cy="1371600"/>
          </a:xfrm>
          <a:prstGeom prst="rect">
            <a:avLst/>
          </a:prstGeom>
        </p:spPr>
      </p:pic>
      <p:pic>
        <p:nvPicPr>
          <p:cNvPr id="19" name="Picture 18" descr="A close-up of a red blister&#10;&#10;Description automatically generated">
            <a:extLst>
              <a:ext uri="{FF2B5EF4-FFF2-40B4-BE49-F238E27FC236}">
                <a16:creationId xmlns:a16="http://schemas.microsoft.com/office/drawing/2014/main" id="{7F81B13C-5726-864D-49A1-29B786F26D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3390" y="3158638"/>
            <a:ext cx="1828800" cy="1371600"/>
          </a:xfrm>
          <a:prstGeom prst="rect">
            <a:avLst/>
          </a:prstGeom>
        </p:spPr>
      </p:pic>
      <p:pic>
        <p:nvPicPr>
          <p:cNvPr id="21" name="Picture 20" descr="A close-up of a skin with hair&#10;&#10;Description automatically generated">
            <a:extLst>
              <a:ext uri="{FF2B5EF4-FFF2-40B4-BE49-F238E27FC236}">
                <a16:creationId xmlns:a16="http://schemas.microsoft.com/office/drawing/2014/main" id="{C5CE8EB9-9301-3968-308E-07464F6CC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5313" y="1269609"/>
            <a:ext cx="1828800" cy="1371600"/>
          </a:xfrm>
          <a:prstGeom prst="rect">
            <a:avLst/>
          </a:prstGeom>
        </p:spPr>
      </p:pic>
      <p:pic>
        <p:nvPicPr>
          <p:cNvPr id="23" name="Picture 22" descr="A close-up of a skin&#10;&#10;Description automatically generated">
            <a:extLst>
              <a:ext uri="{FF2B5EF4-FFF2-40B4-BE49-F238E27FC236}">
                <a16:creationId xmlns:a16="http://schemas.microsoft.com/office/drawing/2014/main" id="{AB3736CD-5F82-7382-39B6-CCA3B13D69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8080" y="1258356"/>
            <a:ext cx="1828800" cy="1371600"/>
          </a:xfrm>
          <a:prstGeom prst="rect">
            <a:avLst/>
          </a:prstGeom>
        </p:spPr>
      </p:pic>
      <p:pic>
        <p:nvPicPr>
          <p:cNvPr id="25" name="Picture 24" descr="A close-up of a skin with hair&#10;&#10;Description automatically generated">
            <a:extLst>
              <a:ext uri="{FF2B5EF4-FFF2-40B4-BE49-F238E27FC236}">
                <a16:creationId xmlns:a16="http://schemas.microsoft.com/office/drawing/2014/main" id="{AD8A620A-006A-8DF7-A766-5DB246713D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9218" y="1269609"/>
            <a:ext cx="1905000" cy="1428750"/>
          </a:xfrm>
          <a:prstGeom prst="rect">
            <a:avLst/>
          </a:prstGeom>
        </p:spPr>
      </p:pic>
      <p:pic>
        <p:nvPicPr>
          <p:cNvPr id="27" name="Picture 26" descr="A close-up of a skin with hair&#10;&#10;Description automatically generated">
            <a:extLst>
              <a:ext uri="{FF2B5EF4-FFF2-40B4-BE49-F238E27FC236}">
                <a16:creationId xmlns:a16="http://schemas.microsoft.com/office/drawing/2014/main" id="{40A5D7B9-90C0-64AD-9571-52E472A372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63453" y="1269609"/>
            <a:ext cx="1828800" cy="1371600"/>
          </a:xfrm>
          <a:prstGeom prst="rect">
            <a:avLst/>
          </a:prstGeom>
        </p:spPr>
      </p:pic>
      <p:pic>
        <p:nvPicPr>
          <p:cNvPr id="31" name="Picture 30" descr="A close-up of a skin with hair&#10;&#10;Description automatically generated">
            <a:extLst>
              <a:ext uri="{FF2B5EF4-FFF2-40B4-BE49-F238E27FC236}">
                <a16:creationId xmlns:a16="http://schemas.microsoft.com/office/drawing/2014/main" id="{40A5771F-1CAB-CD75-79F5-27B2ECF867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376" y="1290714"/>
            <a:ext cx="1828800" cy="1371600"/>
          </a:xfrm>
          <a:prstGeom prst="rect">
            <a:avLst/>
          </a:prstGeom>
        </p:spPr>
      </p:pic>
      <p:pic>
        <p:nvPicPr>
          <p:cNvPr id="33" name="Picture 32" descr="A close-up of hair growth&#10;&#10;Description automatically generated">
            <a:extLst>
              <a:ext uri="{FF2B5EF4-FFF2-40B4-BE49-F238E27FC236}">
                <a16:creationId xmlns:a16="http://schemas.microsoft.com/office/drawing/2014/main" id="{057EBC42-8AD0-CEF8-0B18-F3CB9AF32B8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63453" y="4976446"/>
            <a:ext cx="1828800" cy="1371600"/>
          </a:xfrm>
          <a:prstGeom prst="rect">
            <a:avLst/>
          </a:prstGeom>
        </p:spPr>
      </p:pic>
      <p:pic>
        <p:nvPicPr>
          <p:cNvPr id="35" name="Picture 34" descr="A close-up of hair growth&#10;&#10;Description automatically generated">
            <a:extLst>
              <a:ext uri="{FF2B5EF4-FFF2-40B4-BE49-F238E27FC236}">
                <a16:creationId xmlns:a16="http://schemas.microsoft.com/office/drawing/2014/main" id="{AFD0104D-4DA0-15AA-B896-E378431CC8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0376" y="5026562"/>
            <a:ext cx="1828800" cy="1371600"/>
          </a:xfrm>
          <a:prstGeom prst="rect">
            <a:avLst/>
          </a:prstGeom>
        </p:spPr>
      </p:pic>
      <p:pic>
        <p:nvPicPr>
          <p:cNvPr id="37" name="Picture 36" descr="A close-up of hair growth&#10;&#10;Description automatically generated">
            <a:extLst>
              <a:ext uri="{FF2B5EF4-FFF2-40B4-BE49-F238E27FC236}">
                <a16:creationId xmlns:a16="http://schemas.microsoft.com/office/drawing/2014/main" id="{32D1AA45-A075-46A7-4D01-E6F9699F0CA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13143" y="4998250"/>
            <a:ext cx="1828800" cy="1371600"/>
          </a:xfrm>
          <a:prstGeom prst="rect">
            <a:avLst/>
          </a:prstGeom>
        </p:spPr>
      </p:pic>
      <p:pic>
        <p:nvPicPr>
          <p:cNvPr id="39" name="Picture 38" descr="A close-up of hair growth&#10;&#10;Description automatically generated">
            <a:extLst>
              <a:ext uri="{FF2B5EF4-FFF2-40B4-BE49-F238E27FC236}">
                <a16:creationId xmlns:a16="http://schemas.microsoft.com/office/drawing/2014/main" id="{F3E05B25-DB67-7D5E-D7F8-7C5175DF21C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45313" y="5026562"/>
            <a:ext cx="1828800" cy="1371600"/>
          </a:xfrm>
          <a:prstGeom prst="rect">
            <a:avLst/>
          </a:prstGeom>
        </p:spPr>
      </p:pic>
      <p:pic>
        <p:nvPicPr>
          <p:cNvPr id="41" name="Picture 40" descr="A close-up of hair loss&#10;&#10;Description automatically generated">
            <a:extLst>
              <a:ext uri="{FF2B5EF4-FFF2-40B4-BE49-F238E27FC236}">
                <a16:creationId xmlns:a16="http://schemas.microsoft.com/office/drawing/2014/main" id="{5188055A-C32A-C4C8-C73A-7B00B56AADA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68080" y="4998250"/>
            <a:ext cx="1828800" cy="1371600"/>
          </a:xfrm>
          <a:prstGeom prst="rect">
            <a:avLst/>
          </a:prstGeom>
        </p:spPr>
      </p:pic>
      <p:pic>
        <p:nvPicPr>
          <p:cNvPr id="45" name="Picture 44" descr="A number and date on a white background&#10;&#10;Description automatically generated">
            <a:extLst>
              <a:ext uri="{FF2B5EF4-FFF2-40B4-BE49-F238E27FC236}">
                <a16:creationId xmlns:a16="http://schemas.microsoft.com/office/drawing/2014/main" id="{0F8152B0-D090-507A-71B4-0D2EA11C67F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3201" y="218508"/>
            <a:ext cx="45974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7307257"/>
      </p:ext>
    </p:extLst>
  </p:cSld>
  <p:clrMapOvr>
    <a:masterClrMapping/>
  </p:clrMapOvr>
  <mc:AlternateContent xmlns:mc="http://schemas.openxmlformats.org/markup-compatibility/2006" xmlns:p14="http://schemas.microsoft.com/office/powerpoint/2010/main">
    <mc:Choice Requires="p14">
      <p:transition spd="slow" p14:dur="2000" advTm="28381"/>
    </mc:Choice>
    <mc:Fallback xmlns="">
      <p:transition spd="slow" advTm="283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B9F808-34AD-0B33-4C3B-DB31DD870FDC}"/>
              </a:ext>
            </a:extLst>
          </p:cNvPr>
          <p:cNvSpPr>
            <a:spLocks noGrp="1"/>
          </p:cNvSpPr>
          <p:nvPr>
            <p:ph type="title"/>
          </p:nvPr>
        </p:nvSpPr>
        <p:spPr>
          <a:xfrm>
            <a:off x="838200" y="643467"/>
            <a:ext cx="2951205" cy="5571066"/>
          </a:xfrm>
        </p:spPr>
        <p:txBody>
          <a:bodyPr>
            <a:normAutofit/>
          </a:bodyPr>
          <a:lstStyle/>
          <a:p>
            <a:r>
              <a:rPr lang="en-US">
                <a:solidFill>
                  <a:srgbClr val="FFFFFF"/>
                </a:solidFill>
              </a:rPr>
              <a:t>Summary</a:t>
            </a:r>
          </a:p>
        </p:txBody>
      </p:sp>
      <p:pic>
        <p:nvPicPr>
          <p:cNvPr id="5" name="Graphic 4" descr="Signpost with solid fill">
            <a:extLst>
              <a:ext uri="{FF2B5EF4-FFF2-40B4-BE49-F238E27FC236}">
                <a16:creationId xmlns:a16="http://schemas.microsoft.com/office/drawing/2014/main" id="{6441AFF5-C751-25D9-FE04-46F735882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9118" y="439298"/>
            <a:ext cx="476604" cy="476604"/>
          </a:xfrm>
          <a:prstGeom prst="rect">
            <a:avLst/>
          </a:prstGeom>
        </p:spPr>
      </p:pic>
      <p:sp>
        <p:nvSpPr>
          <p:cNvPr id="7" name="TextBox 6">
            <a:extLst>
              <a:ext uri="{FF2B5EF4-FFF2-40B4-BE49-F238E27FC236}">
                <a16:creationId xmlns:a16="http://schemas.microsoft.com/office/drawing/2014/main" id="{D3A54C57-97C8-FF2E-74E0-96FA5F504F61}"/>
              </a:ext>
            </a:extLst>
          </p:cNvPr>
          <p:cNvSpPr txBox="1"/>
          <p:nvPr/>
        </p:nvSpPr>
        <p:spPr>
          <a:xfrm>
            <a:off x="7707260" y="358272"/>
            <a:ext cx="2913847" cy="937501"/>
          </a:xfrm>
          <a:prstGeom prst="rect">
            <a:avLst/>
          </a:prstGeom>
          <a:noFill/>
        </p:spPr>
        <p:txBody>
          <a:bodyPr wrap="square" rtlCol="0">
            <a:spAutoFit/>
          </a:bodyPr>
          <a:lstStyle/>
          <a:p>
            <a:pPr defTabSz="1216152">
              <a:spcAft>
                <a:spcPts val="600"/>
              </a:spcAft>
            </a:pPr>
            <a:r>
              <a:rPr lang="en-US" sz="3192" kern="1200" dirty="0">
                <a:solidFill>
                  <a:schemeClr val="tx1"/>
                </a:solidFill>
                <a:latin typeface="+mn-lt"/>
                <a:ea typeface="+mn-ea"/>
                <a:cs typeface="+mn-cs"/>
              </a:rPr>
              <a:t>Introduction</a:t>
            </a:r>
            <a:endParaRPr lang="en-US" sz="2394" kern="1200" dirty="0">
              <a:solidFill>
                <a:schemeClr val="tx1"/>
              </a:solidFill>
              <a:latin typeface="+mn-lt"/>
              <a:ea typeface="+mn-ea"/>
              <a:cs typeface="+mn-cs"/>
            </a:endParaRPr>
          </a:p>
          <a:p>
            <a:pPr>
              <a:spcAft>
                <a:spcPts val="600"/>
              </a:spcAft>
            </a:pPr>
            <a:endParaRPr lang="en-US" dirty="0"/>
          </a:p>
        </p:txBody>
      </p:sp>
      <p:pic>
        <p:nvPicPr>
          <p:cNvPr id="9" name="Graphic 8" descr="Presentation with checklist with solid fill">
            <a:extLst>
              <a:ext uri="{FF2B5EF4-FFF2-40B4-BE49-F238E27FC236}">
                <a16:creationId xmlns:a16="http://schemas.microsoft.com/office/drawing/2014/main" id="{DE8B05A3-04D5-1A33-C10A-9B5B60365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7472" y="3202413"/>
            <a:ext cx="476604" cy="476604"/>
          </a:xfrm>
          <a:prstGeom prst="rect">
            <a:avLst/>
          </a:prstGeom>
        </p:spPr>
      </p:pic>
      <p:pic>
        <p:nvPicPr>
          <p:cNvPr id="11" name="Graphic 10" descr="Target with solid fill">
            <a:extLst>
              <a:ext uri="{FF2B5EF4-FFF2-40B4-BE49-F238E27FC236}">
                <a16:creationId xmlns:a16="http://schemas.microsoft.com/office/drawing/2014/main" id="{0D07E242-5BAD-FF64-071D-4CF5C9C95B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9118" y="1071659"/>
            <a:ext cx="476604" cy="476604"/>
          </a:xfrm>
          <a:prstGeom prst="rect">
            <a:avLst/>
          </a:prstGeom>
        </p:spPr>
      </p:pic>
      <p:sp>
        <p:nvSpPr>
          <p:cNvPr id="12" name="TextBox 11">
            <a:extLst>
              <a:ext uri="{FF2B5EF4-FFF2-40B4-BE49-F238E27FC236}">
                <a16:creationId xmlns:a16="http://schemas.microsoft.com/office/drawing/2014/main" id="{613BB472-444D-51EF-CF49-AD96860290FC}"/>
              </a:ext>
            </a:extLst>
          </p:cNvPr>
          <p:cNvSpPr txBox="1"/>
          <p:nvPr/>
        </p:nvSpPr>
        <p:spPr>
          <a:xfrm>
            <a:off x="7730124" y="1019786"/>
            <a:ext cx="1761251" cy="937501"/>
          </a:xfrm>
          <a:prstGeom prst="rect">
            <a:avLst/>
          </a:prstGeom>
          <a:noFill/>
        </p:spPr>
        <p:txBody>
          <a:bodyPr wrap="none" rtlCol="0">
            <a:spAutoFit/>
          </a:bodyPr>
          <a:lstStyle/>
          <a:p>
            <a:pPr defTabSz="1216152">
              <a:spcAft>
                <a:spcPts val="600"/>
              </a:spcAft>
            </a:pPr>
            <a:r>
              <a:rPr lang="en-US" sz="3192" kern="1200" dirty="0">
                <a:solidFill>
                  <a:schemeClr val="tx1"/>
                </a:solidFill>
                <a:latin typeface="+mn-lt"/>
                <a:ea typeface="+mn-ea"/>
                <a:cs typeface="+mn-cs"/>
              </a:rPr>
              <a:t>Objective</a:t>
            </a:r>
            <a:endParaRPr lang="en-US" sz="2394" kern="1200" dirty="0">
              <a:solidFill>
                <a:schemeClr val="tx1"/>
              </a:solidFill>
              <a:latin typeface="+mn-lt"/>
              <a:ea typeface="+mn-ea"/>
              <a:cs typeface="+mn-cs"/>
            </a:endParaRPr>
          </a:p>
          <a:p>
            <a:pPr>
              <a:spcAft>
                <a:spcPts val="600"/>
              </a:spcAft>
            </a:pPr>
            <a:endParaRPr lang="en-US" dirty="0"/>
          </a:p>
        </p:txBody>
      </p:sp>
      <p:pic>
        <p:nvPicPr>
          <p:cNvPr id="14" name="Graphic 13" descr="Database with solid fill">
            <a:extLst>
              <a:ext uri="{FF2B5EF4-FFF2-40B4-BE49-F238E27FC236}">
                <a16:creationId xmlns:a16="http://schemas.microsoft.com/office/drawing/2014/main" id="{2FC05D50-8E24-7364-DB97-B5CA3EB66A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99118" y="1776318"/>
            <a:ext cx="476604" cy="476604"/>
          </a:xfrm>
          <a:prstGeom prst="rect">
            <a:avLst/>
          </a:prstGeom>
        </p:spPr>
      </p:pic>
      <p:sp>
        <p:nvSpPr>
          <p:cNvPr id="15" name="TextBox 14">
            <a:extLst>
              <a:ext uri="{FF2B5EF4-FFF2-40B4-BE49-F238E27FC236}">
                <a16:creationId xmlns:a16="http://schemas.microsoft.com/office/drawing/2014/main" id="{AF80BF81-1865-82A3-3ACA-33C540548E75}"/>
              </a:ext>
            </a:extLst>
          </p:cNvPr>
          <p:cNvSpPr txBox="1"/>
          <p:nvPr/>
        </p:nvSpPr>
        <p:spPr>
          <a:xfrm>
            <a:off x="7744886" y="1683272"/>
            <a:ext cx="1456104" cy="937501"/>
          </a:xfrm>
          <a:prstGeom prst="rect">
            <a:avLst/>
          </a:prstGeom>
          <a:noFill/>
        </p:spPr>
        <p:txBody>
          <a:bodyPr wrap="none" rtlCol="0">
            <a:spAutoFit/>
          </a:bodyPr>
          <a:lstStyle/>
          <a:p>
            <a:pPr defTabSz="1216152">
              <a:spcAft>
                <a:spcPts val="600"/>
              </a:spcAft>
            </a:pPr>
            <a:r>
              <a:rPr lang="en-US" sz="3192" kern="1200" dirty="0">
                <a:solidFill>
                  <a:schemeClr val="tx1"/>
                </a:solidFill>
                <a:latin typeface="+mn-lt"/>
                <a:ea typeface="+mn-ea"/>
                <a:cs typeface="+mn-cs"/>
              </a:rPr>
              <a:t>Dataset</a:t>
            </a:r>
          </a:p>
          <a:p>
            <a:pPr>
              <a:spcAft>
                <a:spcPts val="600"/>
              </a:spcAft>
            </a:pPr>
            <a:endParaRPr lang="en-US" dirty="0"/>
          </a:p>
        </p:txBody>
      </p:sp>
      <p:pic>
        <p:nvPicPr>
          <p:cNvPr id="17" name="Graphic 16" descr="Research with solid fill">
            <a:extLst>
              <a:ext uri="{FF2B5EF4-FFF2-40B4-BE49-F238E27FC236}">
                <a16:creationId xmlns:a16="http://schemas.microsoft.com/office/drawing/2014/main" id="{16ED9DD5-835A-AAE1-E06D-1B683D2F61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77897" y="2497754"/>
            <a:ext cx="476604" cy="476604"/>
          </a:xfrm>
          <a:prstGeom prst="rect">
            <a:avLst/>
          </a:prstGeom>
        </p:spPr>
      </p:pic>
      <p:sp>
        <p:nvSpPr>
          <p:cNvPr id="18" name="TextBox 17">
            <a:extLst>
              <a:ext uri="{FF2B5EF4-FFF2-40B4-BE49-F238E27FC236}">
                <a16:creationId xmlns:a16="http://schemas.microsoft.com/office/drawing/2014/main" id="{17CA1212-DEEB-537F-C668-9ED3092E1995}"/>
              </a:ext>
            </a:extLst>
          </p:cNvPr>
          <p:cNvSpPr txBox="1"/>
          <p:nvPr/>
        </p:nvSpPr>
        <p:spPr>
          <a:xfrm>
            <a:off x="7749727" y="2379725"/>
            <a:ext cx="2282035" cy="937501"/>
          </a:xfrm>
          <a:prstGeom prst="rect">
            <a:avLst/>
          </a:prstGeom>
          <a:noFill/>
        </p:spPr>
        <p:txBody>
          <a:bodyPr wrap="none" rtlCol="0">
            <a:spAutoFit/>
          </a:bodyPr>
          <a:lstStyle/>
          <a:p>
            <a:pPr defTabSz="1216152">
              <a:spcAft>
                <a:spcPts val="600"/>
              </a:spcAft>
            </a:pPr>
            <a:r>
              <a:rPr lang="en-US" sz="3192" kern="1200" dirty="0">
                <a:solidFill>
                  <a:schemeClr val="tx1"/>
                </a:solidFill>
                <a:latin typeface="+mn-lt"/>
                <a:ea typeface="+mn-ea"/>
                <a:cs typeface="+mn-cs"/>
              </a:rPr>
              <a:t>Visualization</a:t>
            </a:r>
          </a:p>
          <a:p>
            <a:pPr>
              <a:spcAft>
                <a:spcPts val="600"/>
              </a:spcAft>
            </a:pPr>
            <a:endParaRPr lang="en-US" dirty="0"/>
          </a:p>
        </p:txBody>
      </p:sp>
      <p:sp>
        <p:nvSpPr>
          <p:cNvPr id="22" name="TextBox 21">
            <a:extLst>
              <a:ext uri="{FF2B5EF4-FFF2-40B4-BE49-F238E27FC236}">
                <a16:creationId xmlns:a16="http://schemas.microsoft.com/office/drawing/2014/main" id="{AFA16BFF-6128-E47F-4391-B17F6990C61F}"/>
              </a:ext>
            </a:extLst>
          </p:cNvPr>
          <p:cNvSpPr txBox="1"/>
          <p:nvPr/>
        </p:nvSpPr>
        <p:spPr>
          <a:xfrm>
            <a:off x="7735659" y="3067124"/>
            <a:ext cx="1787245" cy="583558"/>
          </a:xfrm>
          <a:prstGeom prst="rect">
            <a:avLst/>
          </a:prstGeom>
          <a:noFill/>
        </p:spPr>
        <p:txBody>
          <a:bodyPr wrap="square" rtlCol="0">
            <a:spAutoFit/>
          </a:bodyPr>
          <a:lstStyle/>
          <a:p>
            <a:pPr defTabSz="1216152">
              <a:spcAft>
                <a:spcPts val="600"/>
              </a:spcAft>
            </a:pPr>
            <a:r>
              <a:rPr lang="en-US" sz="3192" kern="1200" dirty="0">
                <a:solidFill>
                  <a:schemeClr val="tx1"/>
                </a:solidFill>
                <a:latin typeface="+mn-lt"/>
                <a:ea typeface="+mn-ea"/>
                <a:cs typeface="+mn-cs"/>
              </a:rPr>
              <a:t>Models</a:t>
            </a:r>
            <a:endParaRPr lang="en-US" dirty="0"/>
          </a:p>
        </p:txBody>
      </p:sp>
      <p:pic>
        <p:nvPicPr>
          <p:cNvPr id="24" name="Graphic 23" descr="Presentation with pie chart with solid fill">
            <a:extLst>
              <a:ext uri="{FF2B5EF4-FFF2-40B4-BE49-F238E27FC236}">
                <a16:creationId xmlns:a16="http://schemas.microsoft.com/office/drawing/2014/main" id="{82E2F407-DBBA-7372-9768-9B421E3CCD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17147" y="3817161"/>
            <a:ext cx="476604" cy="476604"/>
          </a:xfrm>
          <a:prstGeom prst="rect">
            <a:avLst/>
          </a:prstGeom>
        </p:spPr>
      </p:pic>
      <p:sp>
        <p:nvSpPr>
          <p:cNvPr id="25" name="TextBox 24">
            <a:extLst>
              <a:ext uri="{FF2B5EF4-FFF2-40B4-BE49-F238E27FC236}">
                <a16:creationId xmlns:a16="http://schemas.microsoft.com/office/drawing/2014/main" id="{9011CC38-1F31-A460-A6DE-F3C8D9C7F46E}"/>
              </a:ext>
            </a:extLst>
          </p:cNvPr>
          <p:cNvSpPr txBox="1"/>
          <p:nvPr/>
        </p:nvSpPr>
        <p:spPr>
          <a:xfrm>
            <a:off x="7751106" y="3731941"/>
            <a:ext cx="1588318" cy="583558"/>
          </a:xfrm>
          <a:prstGeom prst="rect">
            <a:avLst/>
          </a:prstGeom>
          <a:noFill/>
        </p:spPr>
        <p:txBody>
          <a:bodyPr wrap="square" rtlCol="0">
            <a:spAutoFit/>
          </a:bodyPr>
          <a:lstStyle/>
          <a:p>
            <a:pPr defTabSz="1216152">
              <a:spcAft>
                <a:spcPts val="600"/>
              </a:spcAft>
            </a:pPr>
            <a:r>
              <a:rPr lang="en-US" sz="3192" kern="1200" dirty="0">
                <a:solidFill>
                  <a:schemeClr val="tx1"/>
                </a:solidFill>
                <a:latin typeface="+mn-lt"/>
                <a:ea typeface="+mn-ea"/>
                <a:cs typeface="+mn-cs"/>
              </a:rPr>
              <a:t>Results</a:t>
            </a:r>
            <a:endParaRPr lang="en-US" sz="2400" dirty="0"/>
          </a:p>
        </p:txBody>
      </p:sp>
      <p:pic>
        <p:nvPicPr>
          <p:cNvPr id="33" name="Graphic 32" descr="Connected with solid fill">
            <a:extLst>
              <a:ext uri="{FF2B5EF4-FFF2-40B4-BE49-F238E27FC236}">
                <a16:creationId xmlns:a16="http://schemas.microsoft.com/office/drawing/2014/main" id="{3B750679-A6E4-FE07-ED7E-A88E6DDE5F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27472" y="4431909"/>
            <a:ext cx="476604" cy="476604"/>
          </a:xfrm>
          <a:prstGeom prst="rect">
            <a:avLst/>
          </a:prstGeom>
        </p:spPr>
      </p:pic>
      <p:sp>
        <p:nvSpPr>
          <p:cNvPr id="37" name="TextBox 36">
            <a:extLst>
              <a:ext uri="{FF2B5EF4-FFF2-40B4-BE49-F238E27FC236}">
                <a16:creationId xmlns:a16="http://schemas.microsoft.com/office/drawing/2014/main" id="{F32574F0-F856-B1CB-E78C-7636E95E7057}"/>
              </a:ext>
            </a:extLst>
          </p:cNvPr>
          <p:cNvSpPr txBox="1"/>
          <p:nvPr/>
        </p:nvSpPr>
        <p:spPr>
          <a:xfrm>
            <a:off x="7708903" y="4376838"/>
            <a:ext cx="1956048" cy="569387"/>
          </a:xfrm>
          <a:prstGeom prst="rect">
            <a:avLst/>
          </a:prstGeom>
          <a:noFill/>
        </p:spPr>
        <p:txBody>
          <a:bodyPr wrap="none" rtlCol="0">
            <a:spAutoFit/>
          </a:bodyPr>
          <a:lstStyle/>
          <a:p>
            <a:r>
              <a:rPr lang="en-US" sz="3100" dirty="0"/>
              <a:t>References</a:t>
            </a:r>
          </a:p>
        </p:txBody>
      </p:sp>
    </p:spTree>
    <p:extLst>
      <p:ext uri="{BB962C8B-B14F-4D97-AF65-F5344CB8AC3E}">
        <p14:creationId xmlns:p14="http://schemas.microsoft.com/office/powerpoint/2010/main" val="2506170724"/>
      </p:ext>
    </p:extLst>
  </p:cSld>
  <p:clrMapOvr>
    <a:masterClrMapping/>
  </p:clrMapOvr>
  <mc:AlternateContent xmlns:mc="http://schemas.openxmlformats.org/markup-compatibility/2006" xmlns:p14="http://schemas.microsoft.com/office/powerpoint/2010/main">
    <mc:Choice Requires="p14">
      <p:transition spd="slow" p14:dur="2000" advTm="17377"/>
    </mc:Choice>
    <mc:Fallback xmlns="">
      <p:transition spd="slow" advTm="1737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C6C7-277C-11B3-EF35-8A247247E20E}"/>
              </a:ext>
            </a:extLst>
          </p:cNvPr>
          <p:cNvSpPr>
            <a:spLocks noGrp="1"/>
          </p:cNvSpPr>
          <p:nvPr>
            <p:ph type="title"/>
          </p:nvPr>
        </p:nvSpPr>
        <p:spPr/>
        <p:txBody>
          <a:bodyPr/>
          <a:lstStyle/>
          <a:p>
            <a:r>
              <a:rPr lang="en-US" dirty="0"/>
              <a:t>Data Segmentation</a:t>
            </a:r>
          </a:p>
        </p:txBody>
      </p:sp>
      <p:pic>
        <p:nvPicPr>
          <p:cNvPr id="9" name="Content Placeholder 8" descr="A screenshot of a computer program&#10;&#10;Description automatically generated">
            <a:extLst>
              <a:ext uri="{FF2B5EF4-FFF2-40B4-BE49-F238E27FC236}">
                <a16:creationId xmlns:a16="http://schemas.microsoft.com/office/drawing/2014/main" id="{7D305BA9-1048-F8A3-5A8F-5AC9329C3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42" y="1690686"/>
            <a:ext cx="9663864" cy="4713696"/>
          </a:xfrm>
        </p:spPr>
      </p:pic>
      <p:pic>
        <p:nvPicPr>
          <p:cNvPr id="11" name="Graphic 10" descr="Filter with solid fill">
            <a:extLst>
              <a:ext uri="{FF2B5EF4-FFF2-40B4-BE49-F238E27FC236}">
                <a16:creationId xmlns:a16="http://schemas.microsoft.com/office/drawing/2014/main" id="{FF06D42C-229D-ED2A-DD5E-7EBDB15EA7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685" y="668648"/>
            <a:ext cx="718515" cy="718515"/>
          </a:xfrm>
          <a:prstGeom prst="rect">
            <a:avLst/>
          </a:prstGeom>
        </p:spPr>
      </p:pic>
    </p:spTree>
    <p:extLst>
      <p:ext uri="{BB962C8B-B14F-4D97-AF65-F5344CB8AC3E}">
        <p14:creationId xmlns:p14="http://schemas.microsoft.com/office/powerpoint/2010/main" val="1177459102"/>
      </p:ext>
    </p:extLst>
  </p:cSld>
  <p:clrMapOvr>
    <a:masterClrMapping/>
  </p:clrMapOvr>
  <mc:AlternateContent xmlns:mc="http://schemas.openxmlformats.org/markup-compatibility/2006" xmlns:p14="http://schemas.microsoft.com/office/powerpoint/2010/main">
    <mc:Choice Requires="p14">
      <p:transition spd="slow" p14:dur="2000" advTm="57171"/>
    </mc:Choice>
    <mc:Fallback xmlns="">
      <p:transition spd="slow" advTm="5717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code with text&#10;&#10;Description automatically generated">
            <a:extLst>
              <a:ext uri="{FF2B5EF4-FFF2-40B4-BE49-F238E27FC236}">
                <a16:creationId xmlns:a16="http://schemas.microsoft.com/office/drawing/2014/main" id="{5ECDF3FC-2DCE-78F2-8D57-66FC4E4C8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4" y="67249"/>
            <a:ext cx="5727700"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A screenshot of a computer&#10;&#10;Description automatically generated">
            <a:extLst>
              <a:ext uri="{FF2B5EF4-FFF2-40B4-BE49-F238E27FC236}">
                <a16:creationId xmlns:a16="http://schemas.microsoft.com/office/drawing/2014/main" id="{8329EB69-A448-26D3-5CF9-07C1FA9F8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2" y="1600200"/>
            <a:ext cx="4597400" cy="99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10;&#10;Description automatically generated">
            <a:extLst>
              <a:ext uri="{FF2B5EF4-FFF2-40B4-BE49-F238E27FC236}">
                <a16:creationId xmlns:a16="http://schemas.microsoft.com/office/drawing/2014/main" id="{FD477D4D-23DB-A52D-7713-D91AA8E9D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54" y="2874877"/>
            <a:ext cx="7772400" cy="2406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close up of a picture&#10;&#10;Description automatically generated with medium confidence">
            <a:extLst>
              <a:ext uri="{FF2B5EF4-FFF2-40B4-BE49-F238E27FC236}">
                <a16:creationId xmlns:a16="http://schemas.microsoft.com/office/drawing/2014/main" id="{6FA378D9-5F3C-DC11-F118-65A6F8D2D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565890"/>
            <a:ext cx="5803900"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Elbow Connector 10">
            <a:extLst>
              <a:ext uri="{FF2B5EF4-FFF2-40B4-BE49-F238E27FC236}">
                <a16:creationId xmlns:a16="http://schemas.microsoft.com/office/drawing/2014/main" id="{7823B200-B105-1F82-1B7D-0B9E9E56BCC4}"/>
              </a:ext>
            </a:extLst>
          </p:cNvPr>
          <p:cNvCxnSpPr>
            <a:cxnSpLocks/>
          </p:cNvCxnSpPr>
          <p:nvPr/>
        </p:nvCxnSpPr>
        <p:spPr>
          <a:xfrm>
            <a:off x="5876045" y="1685581"/>
            <a:ext cx="526210" cy="4099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16EDA69E-3E5B-705C-CC76-1DDEC50B35C2}"/>
              </a:ext>
            </a:extLst>
          </p:cNvPr>
          <p:cNvCxnSpPr>
            <a:endCxn id="7" idx="0"/>
          </p:cNvCxnSpPr>
          <p:nvPr/>
        </p:nvCxnSpPr>
        <p:spPr>
          <a:xfrm>
            <a:off x="7851354" y="4527933"/>
            <a:ext cx="1146596" cy="103795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226996"/>
      </p:ext>
    </p:extLst>
  </p:cSld>
  <p:clrMapOvr>
    <a:masterClrMapping/>
  </p:clrMapOvr>
  <mc:AlternateContent xmlns:mc="http://schemas.openxmlformats.org/markup-compatibility/2006" xmlns:p14="http://schemas.microsoft.com/office/powerpoint/2010/main">
    <mc:Choice Requires="p14">
      <p:transition spd="slow" p14:dur="2000" advTm="40036"/>
    </mc:Choice>
    <mc:Fallback xmlns="">
      <p:transition spd="slow" advTm="400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B28B2F-73AE-9297-3040-A5B445190C44}"/>
              </a:ext>
            </a:extLst>
          </p:cNvPr>
          <p:cNvSpPr txBox="1"/>
          <p:nvPr/>
        </p:nvSpPr>
        <p:spPr>
          <a:xfrm>
            <a:off x="407624" y="297455"/>
            <a:ext cx="4065921" cy="461665"/>
          </a:xfrm>
          <a:prstGeom prst="rect">
            <a:avLst/>
          </a:prstGeom>
          <a:noFill/>
        </p:spPr>
        <p:txBody>
          <a:bodyPr wrap="none" rtlCol="0">
            <a:spAutoFit/>
          </a:bodyPr>
          <a:lstStyle/>
          <a:p>
            <a:r>
              <a:rPr lang="en-US" sz="2400" dirty="0"/>
              <a:t>Convolutional Neutral Network</a:t>
            </a:r>
          </a:p>
        </p:txBody>
      </p:sp>
      <p:pic>
        <p:nvPicPr>
          <p:cNvPr id="5" name="Picture 4" descr="A screenshot of a computer&#10;&#10;Description automatically generated">
            <a:extLst>
              <a:ext uri="{FF2B5EF4-FFF2-40B4-BE49-F238E27FC236}">
                <a16:creationId xmlns:a16="http://schemas.microsoft.com/office/drawing/2014/main" id="{2A1F0DB2-A932-93D3-5D56-E4D3538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95" y="1234883"/>
            <a:ext cx="5805354" cy="5027465"/>
          </a:xfrm>
          <a:prstGeom prst="rect">
            <a:avLst/>
          </a:prstGeom>
        </p:spPr>
      </p:pic>
    </p:spTree>
    <p:extLst>
      <p:ext uri="{BB962C8B-B14F-4D97-AF65-F5344CB8AC3E}">
        <p14:creationId xmlns:p14="http://schemas.microsoft.com/office/powerpoint/2010/main" val="2749474903"/>
      </p:ext>
    </p:extLst>
  </p:cSld>
  <p:clrMapOvr>
    <a:masterClrMapping/>
  </p:clrMapOvr>
  <mc:AlternateContent xmlns:mc="http://schemas.openxmlformats.org/markup-compatibility/2006" xmlns:p14="http://schemas.microsoft.com/office/powerpoint/2010/main">
    <mc:Choice Requires="p14">
      <p:transition spd="slow" p14:dur="2000" advTm="71715"/>
    </mc:Choice>
    <mc:Fallback xmlns="">
      <p:transition spd="slow" advTm="7171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7A26283-E7E0-D2C8-2B15-8079B0C47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05" y="1732116"/>
            <a:ext cx="7772400" cy="17353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8131215-E137-4A21-36C1-14C1CE08D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05" y="3830619"/>
            <a:ext cx="7569200" cy="393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157BB7F-54AA-4470-1427-BEA189549B61}"/>
              </a:ext>
            </a:extLst>
          </p:cNvPr>
          <p:cNvSpPr txBox="1"/>
          <p:nvPr/>
        </p:nvSpPr>
        <p:spPr>
          <a:xfrm>
            <a:off x="3536414" y="605928"/>
            <a:ext cx="4893968" cy="369332"/>
          </a:xfrm>
          <a:prstGeom prst="rect">
            <a:avLst/>
          </a:prstGeom>
          <a:noFill/>
        </p:spPr>
        <p:txBody>
          <a:bodyPr wrap="none" rtlCol="0">
            <a:spAutoFit/>
          </a:bodyPr>
          <a:lstStyle/>
          <a:p>
            <a:r>
              <a:rPr lang="en-US" dirty="0"/>
              <a:t>Running Epoch of 25. We get the accuracy of 0.73.</a:t>
            </a:r>
          </a:p>
        </p:txBody>
      </p:sp>
    </p:spTree>
    <p:extLst>
      <p:ext uri="{BB962C8B-B14F-4D97-AF65-F5344CB8AC3E}">
        <p14:creationId xmlns:p14="http://schemas.microsoft.com/office/powerpoint/2010/main" val="1246295439"/>
      </p:ext>
    </p:extLst>
  </p:cSld>
  <p:clrMapOvr>
    <a:masterClrMapping/>
  </p:clrMapOvr>
  <mc:AlternateContent xmlns:mc="http://schemas.openxmlformats.org/markup-compatibility/2006" xmlns:p14="http://schemas.microsoft.com/office/powerpoint/2010/main">
    <mc:Choice Requires="p14">
      <p:transition spd="slow" p14:dur="2000" advTm="21141"/>
    </mc:Choice>
    <mc:Fallback xmlns="">
      <p:transition spd="slow" advTm="2114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code with text&#10;&#10;Description automatically generated">
            <a:extLst>
              <a:ext uri="{FF2B5EF4-FFF2-40B4-BE49-F238E27FC236}">
                <a16:creationId xmlns:a16="http://schemas.microsoft.com/office/drawing/2014/main" id="{B8EEEFE5-4651-B82A-FA2B-9B1C3CAF3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355850"/>
            <a:ext cx="5422900" cy="2146300"/>
          </a:xfrm>
          <a:prstGeom prst="rect">
            <a:avLst/>
          </a:prstGeom>
        </p:spPr>
      </p:pic>
      <p:sp>
        <p:nvSpPr>
          <p:cNvPr id="5" name="TextBox 4">
            <a:extLst>
              <a:ext uri="{FF2B5EF4-FFF2-40B4-BE49-F238E27FC236}">
                <a16:creationId xmlns:a16="http://schemas.microsoft.com/office/drawing/2014/main" id="{5C6EDFB1-EA21-A9CF-3668-7529A4F27666}"/>
              </a:ext>
            </a:extLst>
          </p:cNvPr>
          <p:cNvSpPr txBox="1"/>
          <p:nvPr/>
        </p:nvSpPr>
        <p:spPr>
          <a:xfrm>
            <a:off x="1106362" y="647114"/>
            <a:ext cx="6076856" cy="646331"/>
          </a:xfrm>
          <a:prstGeom prst="rect">
            <a:avLst/>
          </a:prstGeom>
          <a:noFill/>
        </p:spPr>
        <p:txBody>
          <a:bodyPr wrap="none" rtlCol="0">
            <a:spAutoFit/>
          </a:bodyPr>
          <a:lstStyle/>
          <a:p>
            <a:r>
              <a:rPr lang="en-US" sz="3600" dirty="0"/>
              <a:t>CNN with One Versus All Model</a:t>
            </a:r>
          </a:p>
        </p:txBody>
      </p:sp>
    </p:spTree>
    <p:extLst>
      <p:ext uri="{BB962C8B-B14F-4D97-AF65-F5344CB8AC3E}">
        <p14:creationId xmlns:p14="http://schemas.microsoft.com/office/powerpoint/2010/main" val="3484908575"/>
      </p:ext>
    </p:extLst>
  </p:cSld>
  <p:clrMapOvr>
    <a:masterClrMapping/>
  </p:clrMapOvr>
  <mc:AlternateContent xmlns:mc="http://schemas.openxmlformats.org/markup-compatibility/2006" xmlns:p14="http://schemas.microsoft.com/office/powerpoint/2010/main">
    <mc:Choice Requires="p14">
      <p:transition spd="slow" p14:dur="2000" advTm="68439"/>
    </mc:Choice>
    <mc:Fallback xmlns="">
      <p:transition spd="slow" advTm="684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numbers&#10;&#10;Description automatically generated">
            <a:extLst>
              <a:ext uri="{FF2B5EF4-FFF2-40B4-BE49-F238E27FC236}">
                <a16:creationId xmlns:a16="http://schemas.microsoft.com/office/drawing/2014/main" id="{680FA38D-AAC1-CD97-F7B4-8812AFE183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499" y="3943288"/>
            <a:ext cx="9474200" cy="137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5" name="Picture 124" descr="A screenshot of a computer&#10;&#10;Description automatically generated">
            <a:extLst>
              <a:ext uri="{FF2B5EF4-FFF2-40B4-BE49-F238E27FC236}">
                <a16:creationId xmlns:a16="http://schemas.microsoft.com/office/drawing/2014/main" id="{BACAD3EA-0C85-C68B-A92A-6A563389E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500" y="303223"/>
            <a:ext cx="9474199" cy="3232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8536805"/>
      </p:ext>
    </p:extLst>
  </p:cSld>
  <p:clrMapOvr>
    <a:masterClrMapping/>
  </p:clrMapOvr>
  <mc:AlternateContent xmlns:mc="http://schemas.openxmlformats.org/markup-compatibility/2006" xmlns:p14="http://schemas.microsoft.com/office/powerpoint/2010/main">
    <mc:Choice Requires="p14">
      <p:transition spd="slow" p14:dur="2000" advTm="71788"/>
    </mc:Choice>
    <mc:Fallback xmlns="">
      <p:transition spd="slow" advTm="7178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2ED3-B400-5E02-BAE1-B3A53AABCF4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51F0373-2377-2CD4-3400-CA3007C9F840}"/>
              </a:ext>
            </a:extLst>
          </p:cNvPr>
          <p:cNvSpPr>
            <a:spLocks noGrp="1"/>
          </p:cNvSpPr>
          <p:nvPr>
            <p:ph idx="1"/>
          </p:nvPr>
        </p:nvSpPr>
        <p:spPr>
          <a:xfrm>
            <a:off x="838200" y="1347322"/>
            <a:ext cx="10515600" cy="5032375"/>
          </a:xfrm>
        </p:spPr>
        <p:txBody>
          <a:bodyPr>
            <a:normAutofit/>
          </a:bodyPr>
          <a:lstStyle/>
          <a:p>
            <a:pPr algn="just"/>
            <a:r>
              <a:rPr lang="en-US" dirty="0"/>
              <a:t>While interpreting the CNN model, we got an accuracy of 0.73 or 73% which was not sufficient for a image classification as compared to different classification model during research.</a:t>
            </a:r>
          </a:p>
          <a:p>
            <a:pPr algn="just"/>
            <a:r>
              <a:rPr lang="en-US" dirty="0"/>
              <a:t>CNN with OVA approach performs better, showing the highest and lowest class accuracies.</a:t>
            </a:r>
          </a:p>
          <a:p>
            <a:pPr algn="just"/>
            <a:r>
              <a:rPr lang="en-US" dirty="0"/>
              <a:t>Dataset has an imbalanced class distribution, with some classes having significantly fewer samples than others, the evaluation scores can help identify the classes that may be underrepresented or difficult to learn due to the imbalance.</a:t>
            </a:r>
          </a:p>
          <a:p>
            <a:pPr marL="0" indent="0" algn="just">
              <a:buNone/>
            </a:pPr>
            <a:endParaRPr lang="en-US" dirty="0"/>
          </a:p>
        </p:txBody>
      </p:sp>
    </p:spTree>
    <p:extLst>
      <p:ext uri="{BB962C8B-B14F-4D97-AF65-F5344CB8AC3E}">
        <p14:creationId xmlns:p14="http://schemas.microsoft.com/office/powerpoint/2010/main" val="2055095067"/>
      </p:ext>
    </p:extLst>
  </p:cSld>
  <p:clrMapOvr>
    <a:masterClrMapping/>
  </p:clrMapOvr>
  <mc:AlternateContent xmlns:mc="http://schemas.openxmlformats.org/markup-compatibility/2006" xmlns:p14="http://schemas.microsoft.com/office/powerpoint/2010/main">
    <mc:Choice Requires="p14">
      <p:transition spd="slow" p14:dur="2000" advTm="64248"/>
    </mc:Choice>
    <mc:Fallback xmlns="">
      <p:transition spd="slow" advTm="6424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EC83-F1A3-2831-E5F3-25C1B54B1D63}"/>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B116AEFD-C0C2-9C3A-9FC2-DC1E46D06D63}"/>
              </a:ext>
            </a:extLst>
          </p:cNvPr>
          <p:cNvSpPr>
            <a:spLocks noGrp="1"/>
          </p:cNvSpPr>
          <p:nvPr>
            <p:ph idx="1"/>
          </p:nvPr>
        </p:nvSpPr>
        <p:spPr/>
        <p:txBody>
          <a:bodyPr>
            <a:normAutofit/>
          </a:bodyPr>
          <a:lstStyle/>
          <a:p>
            <a:pPr algn="just"/>
            <a:r>
              <a:rPr lang="en-US" dirty="0"/>
              <a:t>Leverage pre-trained models (e.g., ImageNet) to improve lesion classification.</a:t>
            </a:r>
          </a:p>
          <a:p>
            <a:pPr algn="just"/>
            <a:r>
              <a:rPr lang="en-US" dirty="0"/>
              <a:t>Focus on relevant image regions for better interpretability and precision.</a:t>
            </a:r>
          </a:p>
          <a:p>
            <a:pPr algn="just"/>
            <a:r>
              <a:rPr lang="en-US" dirty="0"/>
              <a:t>Balancing and preprocessing the imbalanced data will give a better approach for detection of malignant and benign lesions.</a:t>
            </a:r>
          </a:p>
          <a:p>
            <a:pPr algn="just"/>
            <a:r>
              <a:rPr lang="en-US" dirty="0"/>
              <a:t>Implement more complex models like </a:t>
            </a:r>
            <a:r>
              <a:rPr lang="en-US" dirty="0" err="1"/>
              <a:t>VGGNet</a:t>
            </a:r>
            <a:r>
              <a:rPr lang="en-US" dirty="0"/>
              <a:t>, </a:t>
            </a:r>
            <a:r>
              <a:rPr lang="en-US" dirty="0" err="1"/>
              <a:t>ResNet</a:t>
            </a:r>
            <a:r>
              <a:rPr lang="en-US" dirty="0"/>
              <a:t>, or </a:t>
            </a:r>
            <a:r>
              <a:rPr lang="en-US" dirty="0" err="1"/>
              <a:t>DenseNet</a:t>
            </a:r>
            <a:r>
              <a:rPr lang="en-US" dirty="0"/>
              <a:t>, which can capture deeper and more abstract features from images.</a:t>
            </a:r>
          </a:p>
          <a:p>
            <a:pPr algn="just"/>
            <a:endParaRPr lang="en-US" dirty="0"/>
          </a:p>
        </p:txBody>
      </p:sp>
    </p:spTree>
    <p:extLst>
      <p:ext uri="{BB962C8B-B14F-4D97-AF65-F5344CB8AC3E}">
        <p14:creationId xmlns:p14="http://schemas.microsoft.com/office/powerpoint/2010/main" val="432723615"/>
      </p:ext>
    </p:extLst>
  </p:cSld>
  <p:clrMapOvr>
    <a:masterClrMapping/>
  </p:clrMapOvr>
  <mc:AlternateContent xmlns:mc="http://schemas.openxmlformats.org/markup-compatibility/2006" xmlns:p14="http://schemas.microsoft.com/office/powerpoint/2010/main">
    <mc:Choice Requires="p14">
      <p:transition spd="slow" p14:dur="2000" advTm="90115"/>
    </mc:Choice>
    <mc:Fallback xmlns="">
      <p:transition spd="slow" advTm="9011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05F6-861E-7991-5D6B-43E995035621}"/>
              </a:ext>
            </a:extLst>
          </p:cNvPr>
          <p:cNvSpPr>
            <a:spLocks noGrp="1"/>
          </p:cNvSpPr>
          <p:nvPr>
            <p:ph type="title"/>
          </p:nvPr>
        </p:nvSpPr>
        <p:spPr>
          <a:xfrm>
            <a:off x="838200" y="-72232"/>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C00B15EE-8772-869F-3A58-051FF457BB74}"/>
              </a:ext>
            </a:extLst>
          </p:cNvPr>
          <p:cNvSpPr>
            <a:spLocks noGrp="1"/>
          </p:cNvSpPr>
          <p:nvPr>
            <p:ph idx="1"/>
          </p:nvPr>
        </p:nvSpPr>
        <p:spPr>
          <a:xfrm>
            <a:off x="323557" y="1253331"/>
            <a:ext cx="11030243" cy="5752380"/>
          </a:xfrm>
        </p:spPr>
        <p:txBody>
          <a:bodyPr/>
          <a:lstStyle/>
          <a:p>
            <a:pPr algn="just"/>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https://iecscience.org/public/jpapers/47</a:t>
            </a:r>
            <a:r>
              <a:rPr lang="en-US" dirty="0">
                <a:latin typeface="Arial" panose="020B0604020202020204" pitchFamily="34" charset="0"/>
                <a:cs typeface="Arial" panose="020B0604020202020204" pitchFamily="34" charset="0"/>
              </a:rPr>
              <a:t> (</a:t>
            </a:r>
            <a:r>
              <a:rPr lang="en-US" dirty="0">
                <a:effectLst/>
                <a:highlight>
                  <a:srgbClr val="FFFFFF"/>
                </a:highlight>
                <a:latin typeface="Arial" panose="020B0604020202020204" pitchFamily="34" charset="0"/>
                <a:cs typeface="Arial" panose="020B0604020202020204" pitchFamily="34" charset="0"/>
              </a:rPr>
              <a:t>Detection of Skin Diseases from </a:t>
            </a:r>
            <a:r>
              <a:rPr lang="en-US" dirty="0" err="1">
                <a:effectLst/>
                <a:highlight>
                  <a:srgbClr val="FFFFFF"/>
                </a:highlight>
                <a:latin typeface="Arial" panose="020B0604020202020204" pitchFamily="34" charset="0"/>
                <a:cs typeface="Arial" panose="020B0604020202020204" pitchFamily="34" charset="0"/>
              </a:rPr>
              <a:t>Dermoscopy</a:t>
            </a:r>
            <a:r>
              <a:rPr lang="en-US" dirty="0">
                <a:effectLst/>
                <a:highlight>
                  <a:srgbClr val="FFFFFF"/>
                </a:highlight>
                <a:latin typeface="Arial" panose="020B0604020202020204" pitchFamily="34" charset="0"/>
                <a:cs typeface="Arial" panose="020B0604020202020204" pitchFamily="34" charset="0"/>
              </a:rPr>
              <a:t> Image Using the combination of Convolutional Neural Network and One-versus-All</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www.sciencedirect.com</a:t>
            </a:r>
            <a:r>
              <a:rPr lang="en-US" dirty="0">
                <a:latin typeface="Arial" panose="020B0604020202020204" pitchFamily="34" charset="0"/>
                <a:cs typeface="Arial" panose="020B0604020202020204" pitchFamily="34" charset="0"/>
              </a:rPr>
              <a:t>/science/article/abs/</a:t>
            </a:r>
            <a:r>
              <a:rPr lang="en-US" dirty="0" err="1">
                <a:latin typeface="Arial" panose="020B0604020202020204" pitchFamily="34" charset="0"/>
                <a:cs typeface="Arial" panose="020B0604020202020204" pitchFamily="34" charset="0"/>
              </a:rPr>
              <a:t>pii</a:t>
            </a:r>
            <a:r>
              <a:rPr lang="en-US" dirty="0">
                <a:latin typeface="Arial" panose="020B0604020202020204" pitchFamily="34" charset="0"/>
                <a:cs typeface="Arial" panose="020B0604020202020204" pitchFamily="34" charset="0"/>
              </a:rPr>
              <a:t>/S0957417420307132(</a:t>
            </a:r>
            <a:r>
              <a:rPr lang="en-US" dirty="0">
                <a:effectLst/>
                <a:latin typeface="Arial" panose="020B0604020202020204" pitchFamily="34" charset="0"/>
                <a:cs typeface="Arial" panose="020B0604020202020204" pitchFamily="34" charset="0"/>
              </a:rPr>
              <a:t>Data augmentation for skin lesion using self-attention based progressive generative adversarial network</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www.sciencedirect.com</a:t>
            </a:r>
            <a:r>
              <a:rPr lang="en-US" dirty="0">
                <a:latin typeface="Arial" panose="020B0604020202020204" pitchFamily="34" charset="0"/>
                <a:cs typeface="Arial" panose="020B0604020202020204" pitchFamily="34" charset="0"/>
              </a:rPr>
              <a:t>/science/article/</a:t>
            </a:r>
            <a:r>
              <a:rPr lang="en-US" dirty="0" err="1">
                <a:latin typeface="Arial" panose="020B0604020202020204" pitchFamily="34" charset="0"/>
                <a:cs typeface="Arial" panose="020B0604020202020204" pitchFamily="34" charset="0"/>
              </a:rPr>
              <a:t>pii</a:t>
            </a:r>
            <a:r>
              <a:rPr lang="en-US" dirty="0">
                <a:latin typeface="Arial" panose="020B0604020202020204" pitchFamily="34" charset="0"/>
                <a:cs typeface="Arial" panose="020B0604020202020204" pitchFamily="34" charset="0"/>
              </a:rPr>
              <a:t>/S2667099222000457(</a:t>
            </a:r>
            <a:r>
              <a:rPr lang="en-US" dirty="0">
                <a:effectLst/>
                <a:latin typeface="Arial" panose="020B0604020202020204" pitchFamily="34" charset="0"/>
                <a:cs typeface="Arial" panose="020B0604020202020204" pitchFamily="34" charset="0"/>
              </a:rPr>
              <a:t>Hybrid convolutional neural networks with SVM classifier for classification of skin cancer</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ieeexplore.ieee.org</a:t>
            </a:r>
            <a:r>
              <a:rPr lang="en-US" dirty="0">
                <a:latin typeface="Arial" panose="020B0604020202020204" pitchFamily="34" charset="0"/>
                <a:cs typeface="Arial" panose="020B0604020202020204" pitchFamily="34" charset="0"/>
              </a:rPr>
              <a:t>/document/10047280(</a:t>
            </a:r>
            <a:r>
              <a:rPr lang="en-US" dirty="0">
                <a:effectLst/>
                <a:highlight>
                  <a:srgbClr val="FFFFFF"/>
                </a:highlight>
                <a:latin typeface="Arial" panose="020B0604020202020204" pitchFamily="34" charset="0"/>
                <a:cs typeface="Arial" panose="020B0604020202020204" pitchFamily="34" charset="0"/>
              </a:rPr>
              <a:t>Skin Cancer Classification using CNN in Comparison with Support Vector Machine for Better Accuracy</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2733817"/>
      </p:ext>
    </p:extLst>
  </p:cSld>
  <p:clrMapOvr>
    <a:masterClrMapping/>
  </p:clrMapOvr>
  <mc:AlternateContent xmlns:mc="http://schemas.openxmlformats.org/markup-compatibility/2006" xmlns:p14="http://schemas.microsoft.com/office/powerpoint/2010/main">
    <mc:Choice Requires="p14">
      <p:transition spd="slow" p14:dur="2000" advTm="10969"/>
    </mc:Choice>
    <mc:Fallback xmlns="">
      <p:transition spd="slow" advTm="1096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BB7A2-97CD-9B46-BC4F-01C6BF914B62}"/>
              </a:ext>
            </a:extLst>
          </p:cNvPr>
          <p:cNvSpPr>
            <a:spLocks noGrp="1"/>
          </p:cNvSpPr>
          <p:nvPr>
            <p:ph idx="1"/>
          </p:nvPr>
        </p:nvSpPr>
        <p:spPr>
          <a:xfrm>
            <a:off x="570914" y="320382"/>
            <a:ext cx="10515600" cy="6375840"/>
          </a:xfrm>
        </p:spPr>
        <p:txBody>
          <a:bodyPr>
            <a:normAutofit lnSpcReduction="10000"/>
          </a:bodyPr>
          <a:lstStyle/>
          <a:p>
            <a:pPr algn="just"/>
            <a:r>
              <a:rPr lang="en-US" dirty="0">
                <a:hlinkClick r:id="rId2"/>
              </a:rPr>
              <a:t>https://ieeexplore.ieee.org/document/8257738</a:t>
            </a:r>
            <a:r>
              <a:rPr lang="en-US" dirty="0"/>
              <a:t> (</a:t>
            </a:r>
            <a:r>
              <a:rPr lang="en-US" b="1" i="0" dirty="0">
                <a:solidFill>
                  <a:srgbClr val="333333"/>
                </a:solidFill>
                <a:effectLst/>
                <a:highlight>
                  <a:srgbClr val="FFFFFF"/>
                </a:highlight>
                <a:latin typeface="HelveticaNeue Regular"/>
              </a:rPr>
              <a:t>The melanoma skin cancer detection and classification using support vector machine</a:t>
            </a:r>
            <a:r>
              <a:rPr lang="en-US" dirty="0"/>
              <a:t>)</a:t>
            </a:r>
          </a:p>
          <a:p>
            <a:pPr algn="just"/>
            <a:r>
              <a:rPr lang="en-US" dirty="0"/>
              <a:t>https://</a:t>
            </a:r>
            <a:r>
              <a:rPr lang="en-US" dirty="0" err="1"/>
              <a:t>ieeexplore.ieee.org</a:t>
            </a:r>
            <a:r>
              <a:rPr lang="en-US" dirty="0"/>
              <a:t>/document/10346792(</a:t>
            </a:r>
            <a:r>
              <a:rPr lang="en-US" b="1" i="0" dirty="0">
                <a:solidFill>
                  <a:srgbClr val="333333"/>
                </a:solidFill>
                <a:effectLst/>
                <a:highlight>
                  <a:srgbClr val="FFFFFF"/>
                </a:highlight>
                <a:latin typeface="HelveticaNeue Regular"/>
              </a:rPr>
              <a:t>Skin Cancer Detection Using CNN</a:t>
            </a:r>
            <a:r>
              <a:rPr lang="en-US" dirty="0"/>
              <a:t>)</a:t>
            </a:r>
          </a:p>
          <a:p>
            <a:pPr algn="just"/>
            <a:r>
              <a:rPr lang="en-US" dirty="0"/>
              <a:t>https://</a:t>
            </a:r>
            <a:r>
              <a:rPr lang="en-US" dirty="0" err="1"/>
              <a:t>www.ncbi.nlm.nih.gov</a:t>
            </a:r>
            <a:r>
              <a:rPr lang="en-US" dirty="0"/>
              <a:t>/</a:t>
            </a:r>
            <a:r>
              <a:rPr lang="en-US" dirty="0" err="1"/>
              <a:t>pmc</a:t>
            </a:r>
            <a:r>
              <a:rPr lang="en-US" dirty="0"/>
              <a:t>/articles/PMC6616181(</a:t>
            </a:r>
            <a:r>
              <a:rPr lang="en-US" sz="1800" b="0" i="0" dirty="0">
                <a:solidFill>
                  <a:srgbClr val="000000"/>
                </a:solidFill>
                <a:effectLst/>
                <a:highlight>
                  <a:srgbClr val="FFFFFF"/>
                </a:highlight>
                <a:latin typeface="Cambria" panose="02040503050406030204" pitchFamily="18" charset="0"/>
              </a:rPr>
              <a:t>The potential for artificial intelligence in healthcare</a:t>
            </a:r>
            <a:r>
              <a:rPr lang="en-US" dirty="0"/>
              <a:t>)</a:t>
            </a:r>
          </a:p>
          <a:p>
            <a:pPr algn="just"/>
            <a:r>
              <a:rPr lang="en-US" dirty="0">
                <a:solidFill>
                  <a:srgbClr val="000000"/>
                </a:solidFill>
                <a:effectLst/>
                <a:latin typeface="Times New Roman" panose="02020603050405020304" pitchFamily="18" charset="0"/>
              </a:rPr>
              <a:t>https://</a:t>
            </a:r>
            <a:r>
              <a:rPr lang="en-US" dirty="0" err="1">
                <a:solidFill>
                  <a:srgbClr val="000000"/>
                </a:solidFill>
                <a:effectLst/>
                <a:latin typeface="Times New Roman" panose="02020603050405020304" pitchFamily="18" charset="0"/>
              </a:rPr>
              <a:t>arxiv.org</a:t>
            </a:r>
            <a:r>
              <a:rPr lang="en-US" dirty="0">
                <a:solidFill>
                  <a:srgbClr val="000000"/>
                </a:solidFill>
                <a:effectLst/>
                <a:latin typeface="Times New Roman" panose="02020603050405020304" pitchFamily="18" charset="0"/>
              </a:rPr>
              <a:t>/abs/ 17105006 (</a:t>
            </a:r>
            <a:r>
              <a:rPr lang="en-US" dirty="0" err="1">
                <a:solidFill>
                  <a:srgbClr val="000000"/>
                </a:solidFill>
                <a:effectLst/>
                <a:latin typeface="Times New Roman" panose="02020603050405020304" pitchFamily="18" charset="0"/>
              </a:rPr>
              <a:t>Codella</a:t>
            </a:r>
            <a:r>
              <a:rPr lang="en-US" dirty="0">
                <a:solidFill>
                  <a:srgbClr val="000000"/>
                </a:solidFill>
                <a:effectLst/>
                <a:latin typeface="Times New Roman" panose="02020603050405020304" pitchFamily="18" charset="0"/>
              </a:rPr>
              <a:t>, N. C. F. et al. Skin Lesion Analysis Toward Melanoma Detection: A Challenge at the 2017 International Symposium)</a:t>
            </a:r>
          </a:p>
          <a:p>
            <a:pPr algn="just"/>
            <a:r>
              <a:rPr lang="en-US" b="1" dirty="0">
                <a:solidFill>
                  <a:srgbClr val="386573"/>
                </a:solidFill>
                <a:effectLst/>
                <a:latin typeface="Times New Roman" panose="02020603050405020304" pitchFamily="18" charset="0"/>
              </a:rPr>
              <a:t>https://</a:t>
            </a:r>
            <a:r>
              <a:rPr lang="en-US" b="1" dirty="0" err="1">
                <a:solidFill>
                  <a:srgbClr val="386573"/>
                </a:solidFill>
                <a:effectLst/>
                <a:latin typeface="Times New Roman" panose="02020603050405020304" pitchFamily="18" charset="0"/>
              </a:rPr>
              <a:t>arxiv.org</a:t>
            </a:r>
            <a:r>
              <a:rPr lang="en-US" b="1" dirty="0">
                <a:solidFill>
                  <a:srgbClr val="386573"/>
                </a:solidFill>
                <a:effectLst/>
                <a:latin typeface="Times New Roman" panose="02020603050405020304" pitchFamily="18" charset="0"/>
              </a:rPr>
              <a:t>/abs/1905.11946</a:t>
            </a:r>
            <a:r>
              <a:rPr lang="en-US" b="1" dirty="0">
                <a:solidFill>
                  <a:srgbClr val="0F364E"/>
                </a:solidFill>
                <a:effectLst/>
                <a:latin typeface="Times New Roman" panose="02020603050405020304" pitchFamily="18" charset="0"/>
              </a:rPr>
              <a:t> (</a:t>
            </a:r>
            <a:r>
              <a:rPr lang="en-US" b="1" dirty="0" err="1">
                <a:solidFill>
                  <a:srgbClr val="000000"/>
                </a:solidFill>
                <a:effectLst/>
                <a:latin typeface="Times New Roman" panose="02020603050405020304" pitchFamily="18" charset="0"/>
              </a:rPr>
              <a:t>EfficientNet</a:t>
            </a:r>
            <a:r>
              <a:rPr lang="en-US" b="1" dirty="0">
                <a:solidFill>
                  <a:srgbClr val="000000"/>
                </a:solidFill>
                <a:effectLst/>
                <a:latin typeface="Times New Roman" panose="02020603050405020304" pitchFamily="18" charset="0"/>
              </a:rPr>
              <a:t>: Rethinking Model Scaling for Convolutional Neural Networks by </a:t>
            </a:r>
            <a:r>
              <a:rPr lang="en-US" dirty="0" err="1">
                <a:solidFill>
                  <a:srgbClr val="000000"/>
                </a:solidFill>
                <a:effectLst/>
                <a:latin typeface="Times New Roman" panose="02020603050405020304" pitchFamily="18" charset="0"/>
              </a:rPr>
              <a:t>Mingxing</a:t>
            </a:r>
            <a:r>
              <a:rPr lang="en-US" dirty="0">
                <a:solidFill>
                  <a:srgbClr val="000000"/>
                </a:solidFill>
                <a:effectLst/>
                <a:latin typeface="Times New Roman" panose="02020603050405020304" pitchFamily="18" charset="0"/>
              </a:rPr>
              <a:t> Tan, Quoc V. Le</a:t>
            </a:r>
            <a:r>
              <a:rPr lang="en-US" b="1" dirty="0">
                <a:solidFill>
                  <a:srgbClr val="0F364E"/>
                </a:solidFill>
                <a:effectLst/>
                <a:latin typeface="Times New Roman" panose="02020603050405020304" pitchFamily="18" charset="0"/>
              </a:rPr>
              <a:t>)</a:t>
            </a:r>
          </a:p>
          <a:p>
            <a:pPr algn="just"/>
            <a:r>
              <a:rPr lang="en-US" dirty="0">
                <a:solidFill>
                  <a:srgbClr val="386573"/>
                </a:solidFill>
                <a:effectLst/>
                <a:latin typeface="Times New Roman" panose="02020603050405020304" pitchFamily="18" charset="0"/>
              </a:rPr>
              <a:t>https://</a:t>
            </a:r>
            <a:r>
              <a:rPr lang="en-US" dirty="0" err="1">
                <a:solidFill>
                  <a:srgbClr val="386573"/>
                </a:solidFill>
                <a:effectLst/>
                <a:latin typeface="Times New Roman" panose="02020603050405020304" pitchFamily="18" charset="0"/>
              </a:rPr>
              <a:t>arxiv.org</a:t>
            </a:r>
            <a:r>
              <a:rPr lang="en-US" dirty="0">
                <a:solidFill>
                  <a:srgbClr val="386573"/>
                </a:solidFill>
                <a:effectLst/>
                <a:latin typeface="Times New Roman" panose="02020603050405020304" pitchFamily="18" charset="0"/>
              </a:rPr>
              <a:t>/abs/1812.01187</a:t>
            </a:r>
            <a:r>
              <a:rPr lang="en-US" dirty="0">
                <a:solidFill>
                  <a:srgbClr val="0F364E"/>
                </a:solidFill>
                <a:effectLst/>
                <a:latin typeface="Times New Roman" panose="02020603050405020304" pitchFamily="18" charset="0"/>
              </a:rPr>
              <a:t> (</a:t>
            </a:r>
            <a:r>
              <a:rPr lang="en-US" b="1" dirty="0">
                <a:solidFill>
                  <a:srgbClr val="000000"/>
                </a:solidFill>
                <a:effectLst/>
                <a:latin typeface="Times New Roman" panose="02020603050405020304" pitchFamily="18" charset="0"/>
              </a:rPr>
              <a:t>Bag of Tricks for Image Classification with Convolutional Neural Networks by </a:t>
            </a:r>
            <a:r>
              <a:rPr lang="en-US" dirty="0">
                <a:solidFill>
                  <a:srgbClr val="000000"/>
                </a:solidFill>
                <a:effectLst/>
                <a:latin typeface="Times New Roman" panose="02020603050405020304" pitchFamily="18" charset="0"/>
              </a:rPr>
              <a:t>Tong He, </a:t>
            </a:r>
            <a:r>
              <a:rPr lang="en-US" dirty="0" err="1">
                <a:solidFill>
                  <a:srgbClr val="000000"/>
                </a:solidFill>
                <a:effectLst/>
                <a:latin typeface="Times New Roman" panose="02020603050405020304" pitchFamily="18" charset="0"/>
              </a:rPr>
              <a:t>Zhi</a:t>
            </a:r>
            <a:r>
              <a:rPr lang="en-US" dirty="0">
                <a:solidFill>
                  <a:srgbClr val="000000"/>
                </a:solidFill>
                <a:effectLst/>
                <a:latin typeface="Times New Roman" panose="02020603050405020304" pitchFamily="18" charset="0"/>
              </a:rPr>
              <a:t> Zhang, Hang Zhang, </a:t>
            </a:r>
            <a:r>
              <a:rPr lang="en-US" dirty="0" err="1">
                <a:solidFill>
                  <a:srgbClr val="000000"/>
                </a:solidFill>
                <a:effectLst/>
                <a:latin typeface="Times New Roman" panose="02020603050405020304" pitchFamily="18" charset="0"/>
              </a:rPr>
              <a:t>Zhongyue</a:t>
            </a:r>
            <a:r>
              <a:rPr lang="en-US" dirty="0">
                <a:solidFill>
                  <a:srgbClr val="000000"/>
                </a:solidFill>
                <a:effectLst/>
                <a:latin typeface="Times New Roman" panose="02020603050405020304" pitchFamily="18" charset="0"/>
              </a:rPr>
              <a:t> Zhang, </a:t>
            </a:r>
            <a:r>
              <a:rPr lang="en-US" dirty="0" err="1">
                <a:solidFill>
                  <a:srgbClr val="000000"/>
                </a:solidFill>
                <a:effectLst/>
                <a:latin typeface="Times New Roman" panose="02020603050405020304" pitchFamily="18" charset="0"/>
              </a:rPr>
              <a:t>Junyuan</a:t>
            </a:r>
            <a:r>
              <a:rPr lang="en-US" dirty="0">
                <a:solidFill>
                  <a:srgbClr val="000000"/>
                </a:solidFill>
                <a:effectLst/>
                <a:latin typeface="Times New Roman" panose="02020603050405020304" pitchFamily="18" charset="0"/>
              </a:rPr>
              <a:t> </a:t>
            </a:r>
            <a:r>
              <a:rPr lang="en-US" dirty="0" err="1">
                <a:solidFill>
                  <a:srgbClr val="000000"/>
                </a:solidFill>
                <a:effectLst/>
                <a:latin typeface="Times New Roman" panose="02020603050405020304" pitchFamily="18" charset="0"/>
              </a:rPr>
              <a:t>Xie</a:t>
            </a:r>
            <a:r>
              <a:rPr lang="en-US" dirty="0">
                <a:solidFill>
                  <a:srgbClr val="000000"/>
                </a:solidFill>
                <a:effectLst/>
                <a:latin typeface="Times New Roman" panose="02020603050405020304" pitchFamily="18" charset="0"/>
              </a:rPr>
              <a:t>, Mu Li</a:t>
            </a:r>
            <a:r>
              <a:rPr lang="en-US" dirty="0">
                <a:solidFill>
                  <a:srgbClr val="0F364E"/>
                </a:solidFill>
                <a:effectLst/>
                <a:latin typeface="Times New Roman" panose="02020603050405020304" pitchFamily="18" charset="0"/>
              </a:rPr>
              <a:t>)</a:t>
            </a:r>
            <a:endParaRPr lang="en-US" dirty="0">
              <a:solidFill>
                <a:srgbClr val="000000"/>
              </a:solidFill>
              <a:effectLst/>
              <a:latin typeface="Times New Roman" panose="02020603050405020304" pitchFamily="18" charset="0"/>
            </a:endParaRPr>
          </a:p>
          <a:p>
            <a:pPr algn="just"/>
            <a:endParaRPr lang="en-US" dirty="0">
              <a:solidFill>
                <a:srgbClr val="000000"/>
              </a:solidFill>
              <a:effectLst/>
              <a:latin typeface="Times New Roman" panose="02020603050405020304" pitchFamily="18" charset="0"/>
            </a:endParaRPr>
          </a:p>
          <a:p>
            <a:pPr algn="just"/>
            <a:endParaRPr lang="en-US" dirty="0">
              <a:solidFill>
                <a:srgbClr val="000000"/>
              </a:solidFill>
              <a:effectLst/>
              <a:latin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66470617"/>
      </p:ext>
    </p:extLst>
  </p:cSld>
  <p:clrMapOvr>
    <a:masterClrMapping/>
  </p:clrMapOvr>
  <mc:AlternateContent xmlns:mc="http://schemas.openxmlformats.org/markup-compatibility/2006" xmlns:p14="http://schemas.microsoft.com/office/powerpoint/2010/main">
    <mc:Choice Requires="p14">
      <p:transition spd="slow" p14:dur="2000" advTm="1514"/>
    </mc:Choice>
    <mc:Fallback xmlns="">
      <p:transition spd="slow" advTm="15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E5B95795-D2E3-8690-0C7D-1BCDA47F5ED0}"/>
              </a:ext>
            </a:extLst>
          </p:cNvPr>
          <p:cNvSpPr>
            <a:spLocks noGrp="1"/>
          </p:cNvSpPr>
          <p:nvPr>
            <p:ph type="title"/>
          </p:nvPr>
        </p:nvSpPr>
        <p:spPr>
          <a:xfrm>
            <a:off x="838200" y="643467"/>
            <a:ext cx="2951205" cy="5571066"/>
          </a:xfrm>
        </p:spPr>
        <p:txBody>
          <a:bodyPr>
            <a:normAutofit/>
          </a:bodyPr>
          <a:lstStyle/>
          <a:p>
            <a:r>
              <a:rPr lang="en-US" sz="4100">
                <a:solidFill>
                  <a:srgbClr val="FFFFFF"/>
                </a:solidFill>
              </a:rPr>
              <a:t>  Introduction</a:t>
            </a:r>
          </a:p>
        </p:txBody>
      </p:sp>
      <p:pic>
        <p:nvPicPr>
          <p:cNvPr id="4" name="Graphic 3" descr="Signpost with solid fill">
            <a:extLst>
              <a:ext uri="{FF2B5EF4-FFF2-40B4-BE49-F238E27FC236}">
                <a16:creationId xmlns:a16="http://schemas.microsoft.com/office/drawing/2014/main" id="{13B81B1E-67A5-2E85-7312-3B1447A22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774" y="3429000"/>
            <a:ext cx="611426" cy="611426"/>
          </a:xfrm>
          <a:prstGeom prst="rect">
            <a:avLst/>
          </a:prstGeom>
        </p:spPr>
      </p:pic>
      <p:graphicFrame>
        <p:nvGraphicFramePr>
          <p:cNvPr id="7" name="Content Placeholder 2">
            <a:extLst>
              <a:ext uri="{FF2B5EF4-FFF2-40B4-BE49-F238E27FC236}">
                <a16:creationId xmlns:a16="http://schemas.microsoft.com/office/drawing/2014/main" id="{67A0B16D-4438-941B-5B8B-62E4D3376AFE}"/>
              </a:ext>
            </a:extLst>
          </p:cNvPr>
          <p:cNvGraphicFramePr>
            <a:graphicFrameLocks noGrp="1"/>
          </p:cNvGraphicFramePr>
          <p:nvPr>
            <p:ph idx="1"/>
            <p:extLst>
              <p:ext uri="{D42A27DB-BD31-4B8C-83A1-F6EECF244321}">
                <p14:modId xmlns:p14="http://schemas.microsoft.com/office/powerpoint/2010/main" val="392377684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3274752"/>
      </p:ext>
    </p:extLst>
  </p:cSld>
  <p:clrMapOvr>
    <a:masterClrMapping/>
  </p:clrMapOvr>
  <mc:AlternateContent xmlns:mc="http://schemas.openxmlformats.org/markup-compatibility/2006" xmlns:p14="http://schemas.microsoft.com/office/powerpoint/2010/main">
    <mc:Choice Requires="p14">
      <p:transition spd="slow" p14:dur="2000" advTm="78145"/>
    </mc:Choice>
    <mc:Fallback xmlns="">
      <p:transition spd="slow" advTm="7814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DD54-CCAB-90B2-8FCB-9737BC067684}"/>
              </a:ext>
            </a:extLst>
          </p:cNvPr>
          <p:cNvSpPr>
            <a:spLocks noGrp="1"/>
          </p:cNvSpPr>
          <p:nvPr>
            <p:ph type="title"/>
          </p:nvPr>
        </p:nvSpPr>
        <p:spPr>
          <a:xfrm>
            <a:off x="4557834" y="2389178"/>
            <a:ext cx="10515600" cy="1325563"/>
          </a:xfrm>
        </p:spPr>
        <p:txBody>
          <a:bodyPr/>
          <a:lstStyle/>
          <a:p>
            <a:r>
              <a:rPr lang="en-US" dirty="0"/>
              <a:t>Thank you.</a:t>
            </a:r>
          </a:p>
        </p:txBody>
      </p:sp>
    </p:spTree>
    <p:extLst>
      <p:ext uri="{BB962C8B-B14F-4D97-AF65-F5344CB8AC3E}">
        <p14:creationId xmlns:p14="http://schemas.microsoft.com/office/powerpoint/2010/main" val="624342021"/>
      </p:ext>
    </p:extLst>
  </p:cSld>
  <p:clrMapOvr>
    <a:masterClrMapping/>
  </p:clrMapOvr>
  <mc:AlternateContent xmlns:mc="http://schemas.openxmlformats.org/markup-compatibility/2006" xmlns:p14="http://schemas.microsoft.com/office/powerpoint/2010/main">
    <mc:Choice Requires="p14">
      <p:transition spd="slow" p14:dur="2000" advTm="13823"/>
    </mc:Choice>
    <mc:Fallback xmlns="">
      <p:transition spd="slow" advTm="138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94973-55CA-485E-0749-F88B0C629548}"/>
              </a:ext>
            </a:extLst>
          </p:cNvPr>
          <p:cNvSpPr>
            <a:spLocks noGrp="1"/>
          </p:cNvSpPr>
          <p:nvPr>
            <p:ph type="title"/>
          </p:nvPr>
        </p:nvSpPr>
        <p:spPr>
          <a:xfrm>
            <a:off x="5894962" y="479493"/>
            <a:ext cx="5458838" cy="1325563"/>
          </a:xfrm>
        </p:spPr>
        <p:txBody>
          <a:bodyPr>
            <a:normAutofit/>
          </a:bodyPr>
          <a:lstStyle/>
          <a:p>
            <a:r>
              <a:rPr lang="en-US"/>
              <a:t>Objective</a:t>
            </a:r>
          </a:p>
        </p:txBody>
      </p:sp>
      <p:sp>
        <p:nvSpPr>
          <p:cNvPr id="35"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Target with solid fill">
            <a:extLst>
              <a:ext uri="{FF2B5EF4-FFF2-40B4-BE49-F238E27FC236}">
                <a16:creationId xmlns:a16="http://schemas.microsoft.com/office/drawing/2014/main" id="{1FC47F46-ED5F-4872-077B-A54C9C511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341F681-DF64-3C66-EC41-D060EFC13A8A}"/>
              </a:ext>
            </a:extLst>
          </p:cNvPr>
          <p:cNvSpPr>
            <a:spLocks noGrp="1"/>
          </p:cNvSpPr>
          <p:nvPr>
            <p:ph idx="1"/>
          </p:nvPr>
        </p:nvSpPr>
        <p:spPr>
          <a:xfrm>
            <a:off x="5894962" y="1984443"/>
            <a:ext cx="5458838" cy="4192520"/>
          </a:xfrm>
        </p:spPr>
        <p:txBody>
          <a:bodyPr>
            <a:normAutofit/>
          </a:bodyPr>
          <a:lstStyle/>
          <a:p>
            <a:r>
              <a:rPr lang="en-US" sz="2600" spc="15">
                <a:effectLst/>
                <a:highlight>
                  <a:srgbClr val="FFFFFF"/>
                </a:highlight>
                <a:latin typeface="Calibri" panose="020F0502020204030204" pitchFamily="34" charset="0"/>
                <a:ea typeface="Times New Roman" panose="02020603050405020304" pitchFamily="18" charset="0"/>
              </a:rPr>
              <a:t>“To develop a highly accurate machine learning model capable of classifying different types of skin lesions, using the HAM10000 dataset, to analyze dermoscopic images and provide predictions with high sensitivity and specificity, and to assist dermatologists and healthcare professionals in early skin cancer detection and diagnosis.”</a:t>
            </a:r>
            <a:endParaRPr lang="en-US" sz="2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2192290"/>
      </p:ext>
    </p:extLst>
  </p:cSld>
  <p:clrMapOvr>
    <a:masterClrMapping/>
  </p:clrMapOvr>
  <mc:AlternateContent xmlns:mc="http://schemas.openxmlformats.org/markup-compatibility/2006" xmlns:p14="http://schemas.microsoft.com/office/powerpoint/2010/main">
    <mc:Choice Requires="p14">
      <p:transition spd="slow" p14:dur="2000" advTm="63607"/>
    </mc:Choice>
    <mc:Fallback xmlns="">
      <p:transition spd="slow" advTm="636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6E57FE7-5F97-ACB0-27B7-30772A5D45EF}"/>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Dataset</a:t>
            </a:r>
          </a:p>
        </p:txBody>
      </p:sp>
      <p:pic>
        <p:nvPicPr>
          <p:cNvPr id="4" name="Graphic 3" descr="Database with solid fill">
            <a:extLst>
              <a:ext uri="{FF2B5EF4-FFF2-40B4-BE49-F238E27FC236}">
                <a16:creationId xmlns:a16="http://schemas.microsoft.com/office/drawing/2014/main" id="{F3447D8C-9AF6-ABE4-157A-E9DB2BF59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26" y="3088547"/>
            <a:ext cx="647484" cy="647484"/>
          </a:xfrm>
          <a:prstGeom prst="rect">
            <a:avLst/>
          </a:prstGeom>
        </p:spPr>
      </p:pic>
      <p:graphicFrame>
        <p:nvGraphicFramePr>
          <p:cNvPr id="15" name="Content Placeholder 2">
            <a:extLst>
              <a:ext uri="{FF2B5EF4-FFF2-40B4-BE49-F238E27FC236}">
                <a16:creationId xmlns:a16="http://schemas.microsoft.com/office/drawing/2014/main" id="{DAAFAA77-214B-5273-9BE1-97C334F68EA3}"/>
              </a:ext>
            </a:extLst>
          </p:cNvPr>
          <p:cNvGraphicFramePr>
            <a:graphicFrameLocks noGrp="1"/>
          </p:cNvGraphicFramePr>
          <p:nvPr>
            <p:ph idx="1"/>
            <p:extLst>
              <p:ext uri="{D42A27DB-BD31-4B8C-83A1-F6EECF244321}">
                <p14:modId xmlns:p14="http://schemas.microsoft.com/office/powerpoint/2010/main" val="101189815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9523289"/>
      </p:ext>
    </p:extLst>
  </p:cSld>
  <p:clrMapOvr>
    <a:masterClrMapping/>
  </p:clrMapOvr>
  <mc:AlternateContent xmlns:mc="http://schemas.openxmlformats.org/markup-compatibility/2006" xmlns:p14="http://schemas.microsoft.com/office/powerpoint/2010/main">
    <mc:Choice Requires="p14">
      <p:transition spd="slow" p14:dur="2000" advTm="91889"/>
    </mc:Choice>
    <mc:Fallback xmlns="">
      <p:transition spd="slow" advTm="918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65CD8-F0EA-33A0-5E68-B4B3F2E457C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Data Preprocessing</a:t>
            </a:r>
          </a:p>
        </p:txBody>
      </p:sp>
      <p:sp>
        <p:nvSpPr>
          <p:cNvPr id="13" name="TextBox 12">
            <a:extLst>
              <a:ext uri="{FF2B5EF4-FFF2-40B4-BE49-F238E27FC236}">
                <a16:creationId xmlns:a16="http://schemas.microsoft.com/office/drawing/2014/main" id="{51CDCFB0-AA02-0C84-684C-895AC5EF1D07}"/>
              </a:ext>
            </a:extLst>
          </p:cNvPr>
          <p:cNvSpPr txBox="1"/>
          <p:nvPr/>
        </p:nvSpPr>
        <p:spPr>
          <a:xfrm>
            <a:off x="2895601" y="1900826"/>
            <a:ext cx="6396204" cy="662542"/>
          </a:xfrm>
          <a:prstGeom prst="rect">
            <a:avLst/>
          </a:prstGeom>
        </p:spPr>
        <p:txBody>
          <a:bodyPr vert="horz" lIns="91440" tIns="45720" rIns="91440" bIns="45720" rtlCol="0" anchor="ctr">
            <a:normAutofit/>
          </a:bodyPr>
          <a:lstStyle/>
          <a:p>
            <a:pPr algn="ctr">
              <a:lnSpc>
                <a:spcPct val="90000"/>
              </a:lnSpc>
              <a:spcBef>
                <a:spcPts val="1000"/>
              </a:spcBef>
            </a:pPr>
            <a:r>
              <a:rPr lang="en-US" sz="2000" kern="1200">
                <a:solidFill>
                  <a:srgbClr val="FFFFFF"/>
                </a:solidFill>
                <a:latin typeface="+mn-lt"/>
                <a:ea typeface="+mn-ea"/>
                <a:cs typeface="+mn-cs"/>
              </a:rPr>
              <a:t>Downloaded the dataset from https://dataverse.harvard.edu/HAM10000</a:t>
            </a:r>
          </a:p>
        </p:txBody>
      </p:sp>
      <p:sp>
        <p:nvSpPr>
          <p:cNvPr id="2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screenshot of a black and white screen&#10;&#10;Description automatically generated">
            <a:extLst>
              <a:ext uri="{FF2B5EF4-FFF2-40B4-BE49-F238E27FC236}">
                <a16:creationId xmlns:a16="http://schemas.microsoft.com/office/drawing/2014/main" id="{64538F05-35E5-6B4F-6E22-B458CFD33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177" y="3602904"/>
            <a:ext cx="10118598" cy="1947829"/>
          </a:xfrm>
          <a:prstGeom prst="rect">
            <a:avLst/>
          </a:prstGeom>
        </p:spPr>
      </p:pic>
      <p:pic>
        <p:nvPicPr>
          <p:cNvPr id="4" name="Graphic 3" descr="Research with solid fill">
            <a:extLst>
              <a:ext uri="{FF2B5EF4-FFF2-40B4-BE49-F238E27FC236}">
                <a16:creationId xmlns:a16="http://schemas.microsoft.com/office/drawing/2014/main" id="{5168FC3D-5B3A-B39C-3CD1-97736B1748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6157" y="839962"/>
            <a:ext cx="611426" cy="611426"/>
          </a:xfrm>
          <a:prstGeom prst="rect">
            <a:avLst/>
          </a:prstGeom>
        </p:spPr>
      </p:pic>
    </p:spTree>
    <p:extLst>
      <p:ext uri="{BB962C8B-B14F-4D97-AF65-F5344CB8AC3E}">
        <p14:creationId xmlns:p14="http://schemas.microsoft.com/office/powerpoint/2010/main" val="1619496997"/>
      </p:ext>
    </p:extLst>
  </p:cSld>
  <p:clrMapOvr>
    <a:masterClrMapping/>
  </p:clrMapOvr>
  <mc:AlternateContent xmlns:mc="http://schemas.openxmlformats.org/markup-compatibility/2006" xmlns:p14="http://schemas.microsoft.com/office/powerpoint/2010/main">
    <mc:Choice Requires="p14">
      <p:transition spd="slow" p14:dur="2000" advTm="27779"/>
    </mc:Choice>
    <mc:Fallback xmlns="">
      <p:transition spd="slow" advTm="277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37502B59-CB02-C186-C43B-DE8AC513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441" y="643467"/>
            <a:ext cx="750311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991499"/>
      </p:ext>
    </p:extLst>
  </p:cSld>
  <p:clrMapOvr>
    <a:masterClrMapping/>
  </p:clrMapOvr>
  <mc:AlternateContent xmlns:mc="http://schemas.openxmlformats.org/markup-compatibility/2006" xmlns:p14="http://schemas.microsoft.com/office/powerpoint/2010/main">
    <mc:Choice Requires="p14">
      <p:transition spd="slow" p14:dur="2000" advTm="50165"/>
    </mc:Choice>
    <mc:Fallback xmlns="">
      <p:transition spd="slow" advTm="501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white text with black numbers&#10;&#10;Description automatically generated with medium confidence">
            <a:extLst>
              <a:ext uri="{FF2B5EF4-FFF2-40B4-BE49-F238E27FC236}">
                <a16:creationId xmlns:a16="http://schemas.microsoft.com/office/drawing/2014/main" id="{8577E281-B85E-82DD-3FDF-048B01A72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940601"/>
            <a:ext cx="4777381" cy="48070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33C4B2CE-3C84-AC05-B062-DD19FEB221CF}"/>
              </a:ext>
            </a:extLst>
          </p:cNvPr>
          <p:cNvSpPr>
            <a:spLocks noGrp="1"/>
          </p:cNvSpPr>
          <p:nvPr>
            <p:ph idx="1"/>
          </p:nvPr>
        </p:nvSpPr>
        <p:spPr>
          <a:xfrm>
            <a:off x="5894962" y="1984443"/>
            <a:ext cx="5458838" cy="4192520"/>
          </a:xfrm>
        </p:spPr>
        <p:txBody>
          <a:bodyPr>
            <a:normAutofit/>
          </a:bodyPr>
          <a:lstStyle/>
          <a:p>
            <a:r>
              <a:rPr lang="en-US" sz="2000" dirty="0"/>
              <a:t>We get the missing values in the age column, so we use the </a:t>
            </a:r>
            <a:r>
              <a:rPr lang="en-US" sz="2000" dirty="0" err="1"/>
              <a:t>KNNImputer</a:t>
            </a:r>
            <a:r>
              <a:rPr lang="en-US" sz="2000" dirty="0"/>
              <a:t> method (K Nearest Neighbor</a:t>
            </a:r>
            <a:r>
              <a:rPr lang="en-US" dirty="0"/>
              <a:t>)</a:t>
            </a:r>
          </a:p>
        </p:txBody>
      </p:sp>
    </p:spTree>
    <p:extLst>
      <p:ext uri="{BB962C8B-B14F-4D97-AF65-F5344CB8AC3E}">
        <p14:creationId xmlns:p14="http://schemas.microsoft.com/office/powerpoint/2010/main" val="4208788945"/>
      </p:ext>
    </p:extLst>
  </p:cSld>
  <p:clrMapOvr>
    <a:masterClrMapping/>
  </p:clrMapOvr>
  <mc:AlternateContent xmlns:mc="http://schemas.openxmlformats.org/markup-compatibility/2006" xmlns:p14="http://schemas.microsoft.com/office/powerpoint/2010/main">
    <mc:Choice Requires="p14">
      <p:transition spd="slow" p14:dur="2000" advTm="44040"/>
    </mc:Choice>
    <mc:Fallback xmlns="">
      <p:transition spd="slow" advTm="440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0E5EE59-DF8F-E240-84B6-2DE9094EDE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479719"/>
            <a:ext cx="10905066" cy="389856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FD6C9F-A5B5-755D-7D18-03052ABF1E18}"/>
              </a:ext>
            </a:extLst>
          </p:cNvPr>
          <p:cNvSpPr txBox="1"/>
          <p:nvPr/>
        </p:nvSpPr>
        <p:spPr>
          <a:xfrm>
            <a:off x="4585842" y="831843"/>
            <a:ext cx="3014351" cy="523220"/>
          </a:xfrm>
          <a:prstGeom prst="rect">
            <a:avLst/>
          </a:prstGeom>
          <a:noFill/>
        </p:spPr>
        <p:txBody>
          <a:bodyPr wrap="none" rtlCol="0">
            <a:spAutoFit/>
          </a:bodyPr>
          <a:lstStyle/>
          <a:p>
            <a:r>
              <a:rPr lang="en-US" sz="2800" dirty="0"/>
              <a:t>Resizing</a:t>
            </a:r>
            <a:r>
              <a:rPr lang="en-US" sz="2000" dirty="0"/>
              <a:t> </a:t>
            </a:r>
            <a:r>
              <a:rPr lang="en-US" sz="2800" dirty="0"/>
              <a:t>the images</a:t>
            </a:r>
          </a:p>
        </p:txBody>
      </p:sp>
    </p:spTree>
    <p:extLst>
      <p:ext uri="{BB962C8B-B14F-4D97-AF65-F5344CB8AC3E}">
        <p14:creationId xmlns:p14="http://schemas.microsoft.com/office/powerpoint/2010/main" val="2646897355"/>
      </p:ext>
    </p:extLst>
  </p:cSld>
  <p:clrMapOvr>
    <a:masterClrMapping/>
  </p:clrMapOvr>
  <mc:AlternateContent xmlns:mc="http://schemas.openxmlformats.org/markup-compatibility/2006" xmlns:p14="http://schemas.microsoft.com/office/powerpoint/2010/main">
    <mc:Choice Requires="p14">
      <p:transition spd="slow" p14:dur="2000" advTm="58223"/>
    </mc:Choice>
    <mc:Fallback xmlns="">
      <p:transition spd="slow" advTm="5822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2120</TotalTime>
  <Words>1122</Words>
  <Application>Microsoft Macintosh PowerPoint</Application>
  <PresentationFormat>Widescreen</PresentationFormat>
  <Paragraphs>89</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__tiempos_b6f14e</vt:lpstr>
      <vt:lpstr>Arial</vt:lpstr>
      <vt:lpstr>Calibri</vt:lpstr>
      <vt:lpstr>Calibri Light</vt:lpstr>
      <vt:lpstr>Cambria</vt:lpstr>
      <vt:lpstr>HelveticaNeue Regular</vt:lpstr>
      <vt:lpstr>Times New Roman</vt:lpstr>
      <vt:lpstr>Office Theme</vt:lpstr>
      <vt:lpstr>Healthcare Predictive Analysis in Oncology:  Skin Cancer</vt:lpstr>
      <vt:lpstr>Summary</vt:lpstr>
      <vt:lpstr>  Introduction</vt:lpstr>
      <vt:lpstr>Objective</vt:lpstr>
      <vt:lpstr>Dataset</vt:lpstr>
      <vt:lpstr>Data Preprocessing</vt:lpstr>
      <vt:lpstr>PowerPoint Presentation</vt:lpstr>
      <vt:lpstr>PowerPoint Presentation</vt:lpstr>
      <vt:lpstr>PowerPoint Presentation</vt:lpstr>
      <vt:lpstr>PowerPoint Presentation</vt:lpstr>
      <vt:lpstr>PowerPoint Presentation</vt:lpstr>
      <vt:lpstr>PowerPoint Presentation</vt:lpstr>
      <vt:lpstr>               Visualization</vt:lpstr>
      <vt:lpstr>PowerPoint Presentation</vt:lpstr>
      <vt:lpstr>Image Color Normalization</vt:lpstr>
      <vt:lpstr>PowerPoint Presentation</vt:lpstr>
      <vt:lpstr>PowerPoint Presentation</vt:lpstr>
      <vt:lpstr>Data Augmentation</vt:lpstr>
      <vt:lpstr>PowerPoint Presentation</vt:lpstr>
      <vt:lpstr>Data Segmentation</vt:lpstr>
      <vt:lpstr>PowerPoint Presentation</vt:lpstr>
      <vt:lpstr>PowerPoint Presentation</vt:lpstr>
      <vt:lpstr>PowerPoint Presentation</vt:lpstr>
      <vt:lpstr>PowerPoint Presentation</vt:lpstr>
      <vt:lpstr>PowerPoint Presentation</vt:lpstr>
      <vt:lpstr>Results</vt:lpstr>
      <vt:lpstr>Future Scope</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Dusane, Ms. Chitra Dhananjay</dc:creator>
  <cp:lastModifiedBy>Dusane, Ms. Chitra Dhananjay</cp:lastModifiedBy>
  <cp:revision>7</cp:revision>
  <dcterms:created xsi:type="dcterms:W3CDTF">2024-03-23T16:20:04Z</dcterms:created>
  <dcterms:modified xsi:type="dcterms:W3CDTF">2024-07-02T20:39:34Z</dcterms:modified>
</cp:coreProperties>
</file>