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4"/>
  </p:sldMasterIdLst>
  <p:notesMasterIdLst>
    <p:notesMasterId r:id="rId24"/>
  </p:notesMasterIdLst>
  <p:sldIdLst>
    <p:sldId id="256" r:id="rId5"/>
    <p:sldId id="2146847054" r:id="rId6"/>
    <p:sldId id="262" r:id="rId7"/>
    <p:sldId id="263" r:id="rId8"/>
    <p:sldId id="2146847056" r:id="rId9"/>
    <p:sldId id="2146847057" r:id="rId10"/>
    <p:sldId id="2146847058" r:id="rId11"/>
    <p:sldId id="265" r:id="rId12"/>
    <p:sldId id="266" r:id="rId13"/>
    <p:sldId id="2146847059" r:id="rId14"/>
    <p:sldId id="2146847060" r:id="rId15"/>
    <p:sldId id="2146847061" r:id="rId16"/>
    <p:sldId id="2146847062" r:id="rId17"/>
    <p:sldId id="2146847063" r:id="rId18"/>
    <p:sldId id="267"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1476" y="-45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D291B17-9318-49DB-B28B-6E5994AE9581}" type="datetime1">
              <a:rPr lang="en-US" smtClean="0"/>
              <a:pPr/>
              <a:t>4/3/2024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291B17-9318-49DB-B28B-6E5994AE9581}" type="datetime1">
              <a:rPr lang="en-US" smtClean="0"/>
              <a:pPr/>
              <a:t>4/3/2024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err="1" smtClean="0">
                <a:solidFill>
                  <a:schemeClr val="accent1">
                    <a:lumMod val="75000"/>
                  </a:schemeClr>
                </a:solidFill>
                <a:latin typeface="Arial" pitchFamily="34" charset="0"/>
                <a:cs typeface="Arial" pitchFamily="34" charset="0"/>
              </a:rPr>
              <a:t>Chitradevi.C</a:t>
            </a:r>
            <a:r>
              <a:rPr lang="en-US" sz="2400" b="1" dirty="0" smtClean="0">
                <a:solidFill>
                  <a:schemeClr val="accent1">
                    <a:lumMod val="75000"/>
                  </a:schemeClr>
                </a:solidFill>
                <a:latin typeface="Arial" pitchFamily="34" charset="0"/>
                <a:cs typeface="Arial" pitchFamily="34" charset="0"/>
              </a:rPr>
              <a:t> JKKNCET BTECH-IT</a:t>
            </a:r>
            <a:endParaRPr lang="en-US" sz="2400" b="1" dirty="0">
              <a:solidFill>
                <a:schemeClr val="accent1">
                  <a:lumMod val="75000"/>
                </a:schemeClr>
              </a:solidFill>
              <a:latin typeface="Arial" pitchFamily="34" charset="0"/>
              <a:cs typeface="Arial" pitchFamily="34" charset="0"/>
            </a:endParaRPr>
          </a:p>
        </p:txBody>
      </p:sp>
      <p:sp>
        <p:nvSpPr>
          <p:cNvPr id="5" name="Title 4"/>
          <p:cNvSpPr>
            <a:spLocks noGrp="1"/>
          </p:cNvSpPr>
          <p:nvPr>
            <p:ph type="ctrTitle"/>
          </p:nvPr>
        </p:nvSpPr>
        <p:spPr>
          <a:xfrm>
            <a:off x="-599909" y="1344281"/>
            <a:ext cx="10993549" cy="1475013"/>
          </a:xfrm>
        </p:spPr>
        <p:txBody>
          <a:bodyPr>
            <a:normAutofit/>
          </a:bodyPr>
          <a:lstStyle/>
          <a:p>
            <a:r>
              <a:rPr lang="en-US" sz="4400" dirty="0" smtClean="0">
                <a:solidFill>
                  <a:srgbClr val="7030A0"/>
                </a:solidFill>
                <a:latin typeface="Algerian" pitchFamily="82" charset="0"/>
              </a:rPr>
              <a:t>                 Key logger and security</a:t>
            </a:r>
            <a:endParaRPr lang="en-US" sz="4400" dirty="0">
              <a:solidFill>
                <a:srgbClr val="7030A0"/>
              </a:solidFill>
              <a:latin typeface="Algerian" pitchFamily="82" charset="0"/>
            </a:endParaRPr>
          </a:p>
        </p:txBody>
      </p:sp>
    </p:spTree>
    <p:extLst>
      <p:ext uri="{BB962C8B-B14F-4D97-AF65-F5344CB8AC3E}">
        <p14:creationId xmlns:p14="http://schemas.microsoft.com/office/powerpoint/2010/main" xmlns=""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009650"/>
            <a:ext cx="10972800" cy="5314950"/>
          </a:xfrm>
        </p:spPr>
        <p:txBody>
          <a:bodyPr>
            <a:normAutofit lnSpcReduction="10000"/>
          </a:bodyPr>
          <a:lstStyle/>
          <a:p>
            <a:r>
              <a:rPr lang="en-US" b="1" dirty="0" smtClean="0"/>
              <a:t>Encryption Algorithm:</a:t>
            </a:r>
            <a:endParaRPr lang="en-US" dirty="0" smtClean="0"/>
          </a:p>
          <a:p>
            <a:pPr lvl="1"/>
            <a:r>
              <a:rPr lang="en-US" dirty="0" smtClean="0"/>
              <a:t>Utilize strong encryption algorithms such as AES (Advanced Encryption Standard) for encrypting keystrokes and sensitive data.</a:t>
            </a:r>
          </a:p>
          <a:p>
            <a:pPr lvl="1"/>
            <a:r>
              <a:rPr lang="en-US" dirty="0" smtClean="0"/>
              <a:t>Generate unique encryption keys for each session or communication channel.</a:t>
            </a:r>
          </a:p>
          <a:p>
            <a:pPr lvl="1"/>
            <a:r>
              <a:rPr lang="en-US" dirty="0" smtClean="0"/>
              <a:t>Implement secure key management practices to protect encryption keys from unauthorized access.</a:t>
            </a:r>
          </a:p>
          <a:p>
            <a:r>
              <a:rPr lang="en-US" b="1" dirty="0" smtClean="0"/>
              <a:t>Machine Learning Models:</a:t>
            </a:r>
            <a:endParaRPr lang="en-US" dirty="0" smtClean="0"/>
          </a:p>
          <a:p>
            <a:pPr lvl="1"/>
            <a:r>
              <a:rPr lang="en-US" dirty="0" smtClean="0"/>
              <a:t>Train machine learning models using labeled datasets of normal and anomalous typing behavior.</a:t>
            </a:r>
          </a:p>
          <a:p>
            <a:pPr lvl="1"/>
            <a:r>
              <a:rPr lang="en-US" dirty="0" smtClean="0"/>
              <a:t>Implement classification algorithms such as decision trees, random forests, or neural networks to classify incoming typing behavior as normal or potentially malicious.</a:t>
            </a:r>
          </a:p>
          <a:p>
            <a:pPr lvl="1"/>
            <a:r>
              <a:rPr lang="en-US" dirty="0" smtClean="0"/>
              <a:t>Continuously update and refine the machine learning models using new data to improve detection accuracy.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990600"/>
            <a:ext cx="10972800" cy="5334000"/>
          </a:xfrm>
        </p:spPr>
        <p:txBody>
          <a:bodyPr>
            <a:normAutofit fontScale="92500" lnSpcReduction="20000"/>
          </a:bodyPr>
          <a:lstStyle/>
          <a:p>
            <a:r>
              <a:rPr lang="en-US" b="1" dirty="0" smtClean="0"/>
              <a:t>On-Premises Deployment:</a:t>
            </a:r>
            <a:endParaRPr lang="en-US" dirty="0" smtClean="0"/>
          </a:p>
          <a:p>
            <a:pPr lvl="1"/>
            <a:r>
              <a:rPr lang="en-US" dirty="0" smtClean="0"/>
              <a:t>Install the anti-</a:t>
            </a:r>
            <a:r>
              <a:rPr lang="en-US" dirty="0" err="1" smtClean="0"/>
              <a:t>keylogger</a:t>
            </a:r>
            <a:r>
              <a:rPr lang="en-US" dirty="0" smtClean="0"/>
              <a:t> system on dedicated hardware within the organization's network infrastructure.</a:t>
            </a:r>
          </a:p>
          <a:p>
            <a:pPr lvl="1"/>
            <a:r>
              <a:rPr lang="en-US" dirty="0" smtClean="0"/>
              <a:t>Configure the system to monitor all endpoints and network traffic for </a:t>
            </a:r>
            <a:r>
              <a:rPr lang="en-US" dirty="0" err="1" smtClean="0"/>
              <a:t>keylogging</a:t>
            </a:r>
            <a:r>
              <a:rPr lang="en-US" dirty="0" smtClean="0"/>
              <a:t> activity.</a:t>
            </a:r>
          </a:p>
          <a:p>
            <a:pPr lvl="1"/>
            <a:r>
              <a:rPr lang="en-US" dirty="0" smtClean="0"/>
              <a:t>Integrate the system with existing security tools and infrastructure for seamless operation and centralized management.</a:t>
            </a:r>
          </a:p>
          <a:p>
            <a:pPr lvl="1"/>
            <a:r>
              <a:rPr lang="en-US" dirty="0" smtClean="0"/>
              <a:t>Conduct thorough testing and validation before deploying the system into production to ensure compatibility and reliability.</a:t>
            </a:r>
          </a:p>
          <a:p>
            <a:r>
              <a:rPr lang="en-US" b="1" dirty="0" smtClean="0"/>
              <a:t>Cloud-Based Deployment:</a:t>
            </a:r>
            <a:endParaRPr lang="en-US" dirty="0" smtClean="0"/>
          </a:p>
          <a:p>
            <a:pPr lvl="1"/>
            <a:r>
              <a:rPr lang="en-US" dirty="0" smtClean="0"/>
              <a:t>Deploy the anti-</a:t>
            </a:r>
            <a:r>
              <a:rPr lang="en-US" dirty="0" err="1" smtClean="0"/>
              <a:t>keylogger</a:t>
            </a:r>
            <a:r>
              <a:rPr lang="en-US" dirty="0" smtClean="0"/>
              <a:t> solution as a cloud service hosted on a reputable cloud platform such as AWS, Azure, or Google Cloud.</a:t>
            </a:r>
          </a:p>
          <a:p>
            <a:pPr lvl="1"/>
            <a:r>
              <a:rPr lang="en-US" dirty="0" smtClean="0"/>
              <a:t>Provide clients with access to the anti-</a:t>
            </a:r>
            <a:r>
              <a:rPr lang="en-US" dirty="0" err="1" smtClean="0"/>
              <a:t>keylogger</a:t>
            </a:r>
            <a:r>
              <a:rPr lang="en-US" dirty="0" smtClean="0"/>
              <a:t> service through secure APIs or web interfaces.</a:t>
            </a:r>
          </a:p>
          <a:p>
            <a:pPr lvl="1"/>
            <a:r>
              <a:rPr lang="en-US" dirty="0" smtClean="0"/>
              <a:t>Implement multi-tenancy support to serve multiple clients while maintaining isolation and security.</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876300"/>
            <a:ext cx="10972800" cy="5448300"/>
          </a:xfrm>
        </p:spPr>
        <p:txBody>
          <a:bodyPr>
            <a:normAutofit fontScale="92500" lnSpcReduction="20000"/>
          </a:bodyPr>
          <a:lstStyle/>
          <a:p>
            <a:r>
              <a:rPr lang="en-US" b="1" dirty="0" smtClean="0"/>
              <a:t>Hybrid Deployment:</a:t>
            </a:r>
            <a:endParaRPr lang="en-US" dirty="0" smtClean="0"/>
          </a:p>
          <a:p>
            <a:pPr lvl="1"/>
            <a:r>
              <a:rPr lang="en-US" dirty="0" smtClean="0"/>
              <a:t>Implement a hybrid deployment model that combines on-premises and cloud-based components.</a:t>
            </a:r>
          </a:p>
          <a:p>
            <a:pPr lvl="1"/>
            <a:r>
              <a:rPr lang="en-US" dirty="0" smtClean="0"/>
              <a:t>Host critical components such as behavioral analysis and machine learning models on-premises for data privacy and latency reasons.</a:t>
            </a:r>
          </a:p>
          <a:p>
            <a:pPr lvl="1"/>
            <a:r>
              <a:rPr lang="en-US" dirty="0" smtClean="0"/>
              <a:t>Utilize cloud services for scalability, redundancy, and remote management capabilities.</a:t>
            </a:r>
          </a:p>
          <a:p>
            <a:pPr lvl="1"/>
            <a:r>
              <a:rPr lang="en-US" dirty="0" smtClean="0"/>
              <a:t>Establish secure communication channels between on-premises and cloud-based components to facilitate data exchange and synchronization.</a:t>
            </a:r>
          </a:p>
          <a:p>
            <a:r>
              <a:rPr lang="en-US" b="1" dirty="0" smtClean="0"/>
              <a:t>Continuous Monitoring and Maintenance:</a:t>
            </a:r>
            <a:endParaRPr lang="en-US" dirty="0" smtClean="0"/>
          </a:p>
          <a:p>
            <a:pPr lvl="1"/>
            <a:r>
              <a:rPr lang="en-US" dirty="0" smtClean="0"/>
              <a:t>Implement monitoring tools and dashboards to continuously monitor the performance, availability, and security of the deployed anti-</a:t>
            </a:r>
            <a:r>
              <a:rPr lang="en-US" dirty="0" err="1" smtClean="0"/>
              <a:t>keylogger</a:t>
            </a:r>
            <a:r>
              <a:rPr lang="en-US" dirty="0" smtClean="0"/>
              <a:t> solution.</a:t>
            </a:r>
          </a:p>
          <a:p>
            <a:pPr lvl="1"/>
            <a:r>
              <a:rPr lang="en-US" dirty="0" smtClean="0"/>
              <a:t>Establish automated alerting mechanisms to notify administrators of any detected anomalies or security incidents.</a:t>
            </a:r>
          </a:p>
          <a:p>
            <a:pPr lvl="1"/>
            <a:r>
              <a:rPr lang="en-US" dirty="0" smtClean="0"/>
              <a:t>Conduct regular maintenance activities such as software updates, patches, and database refreshes to ensure the system remains up-to-date and resilient against emerging threats.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858012"/>
          </a:xfrm>
        </p:spPr>
        <p:txBody>
          <a:bodyPr/>
          <a:lstStyle/>
          <a:p>
            <a:r>
              <a:rPr lang="en-US" dirty="0" smtClean="0"/>
              <a:t>Program &amp;Deploy</a:t>
            </a:r>
            <a:endParaRPr lang="en-US" dirty="0"/>
          </a:p>
        </p:txBody>
      </p:sp>
      <p:pic>
        <p:nvPicPr>
          <p:cNvPr id="3" name="Picture 2" descr="1.png"/>
          <p:cNvPicPr>
            <a:picLocks noChangeAspect="1"/>
          </p:cNvPicPr>
          <p:nvPr/>
        </p:nvPicPr>
        <p:blipFill>
          <a:blip r:embed="rId2"/>
          <a:stretch>
            <a:fillRect/>
          </a:stretch>
        </p:blipFill>
        <p:spPr>
          <a:xfrm>
            <a:off x="280987" y="1762125"/>
            <a:ext cx="5529263" cy="4676775"/>
          </a:xfrm>
          <a:prstGeom prst="rect">
            <a:avLst/>
          </a:prstGeom>
        </p:spPr>
      </p:pic>
      <p:pic>
        <p:nvPicPr>
          <p:cNvPr id="4" name="Picture 3" descr="2.png"/>
          <p:cNvPicPr>
            <a:picLocks noChangeAspect="1"/>
          </p:cNvPicPr>
          <p:nvPr/>
        </p:nvPicPr>
        <p:blipFill>
          <a:blip r:embed="rId3"/>
          <a:stretch>
            <a:fillRect/>
          </a:stretch>
        </p:blipFill>
        <p:spPr>
          <a:xfrm>
            <a:off x="6191250" y="1938337"/>
            <a:ext cx="5405437" cy="402431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7388"/>
            <a:ext cx="11074400" cy="1143000"/>
          </a:xfrm>
        </p:spPr>
        <p:txBody>
          <a:bodyPr/>
          <a:lstStyle/>
          <a:p>
            <a:r>
              <a:rPr lang="en-US" dirty="0" smtClean="0"/>
              <a:t>Result</a:t>
            </a:r>
            <a:endParaRPr lang="en-US" dirty="0"/>
          </a:p>
        </p:txBody>
      </p:sp>
      <p:pic>
        <p:nvPicPr>
          <p:cNvPr id="3" name="Picture 2" descr="3.png"/>
          <p:cNvPicPr>
            <a:picLocks noChangeAspect="1"/>
          </p:cNvPicPr>
          <p:nvPr/>
        </p:nvPicPr>
        <p:blipFill>
          <a:blip r:embed="rId2"/>
          <a:stretch>
            <a:fillRect/>
          </a:stretch>
        </p:blipFill>
        <p:spPr>
          <a:xfrm>
            <a:off x="438150" y="1814513"/>
            <a:ext cx="4348163" cy="4510088"/>
          </a:xfrm>
          <a:prstGeom prst="rect">
            <a:avLst/>
          </a:prstGeom>
        </p:spPr>
      </p:pic>
      <p:pic>
        <p:nvPicPr>
          <p:cNvPr id="4" name="Picture 3" descr="4.png"/>
          <p:cNvPicPr>
            <a:picLocks noChangeAspect="1"/>
          </p:cNvPicPr>
          <p:nvPr/>
        </p:nvPicPr>
        <p:blipFill>
          <a:blip r:embed="rId3"/>
          <a:stretch>
            <a:fillRect/>
          </a:stretch>
        </p:blipFill>
        <p:spPr>
          <a:xfrm>
            <a:off x="5543549" y="1528763"/>
            <a:ext cx="5476875" cy="50625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b="1" dirty="0" smtClean="0"/>
              <a:t>Enhanced </a:t>
            </a:r>
            <a:r>
              <a:rPr lang="en-US" sz="2400" b="1" dirty="0" smtClean="0"/>
              <a:t>Security</a:t>
            </a:r>
          </a:p>
          <a:p>
            <a:pPr marL="0" indent="0">
              <a:buNone/>
            </a:pPr>
            <a:r>
              <a:rPr lang="en-US" sz="2400" b="1" dirty="0" smtClean="0"/>
              <a:t>Improved Detection </a:t>
            </a:r>
            <a:r>
              <a:rPr lang="en-US" sz="2400" b="1" dirty="0" smtClean="0"/>
              <a:t>Accuracy</a:t>
            </a:r>
          </a:p>
          <a:p>
            <a:pPr marL="0" indent="0">
              <a:buNone/>
            </a:pPr>
            <a:r>
              <a:rPr lang="en-US" sz="2400" b="1" dirty="0" smtClean="0"/>
              <a:t>Real-Time </a:t>
            </a:r>
            <a:r>
              <a:rPr lang="en-US" sz="2400" b="1" dirty="0" smtClean="0"/>
              <a:t>Alerting</a:t>
            </a:r>
          </a:p>
          <a:p>
            <a:pPr marL="0" indent="0">
              <a:buNone/>
            </a:pPr>
            <a:r>
              <a:rPr lang="en-US" sz="2400" b="1" dirty="0" smtClean="0"/>
              <a:t>Secure </a:t>
            </a:r>
            <a:r>
              <a:rPr lang="en-US" sz="2400" b="1" dirty="0" smtClean="0"/>
              <a:t>Communication</a:t>
            </a:r>
          </a:p>
          <a:p>
            <a:pPr marL="0" indent="0">
              <a:buNone/>
            </a:pPr>
            <a:r>
              <a:rPr lang="en-US" sz="2400" b="1" dirty="0" smtClean="0"/>
              <a:t>Scalability and </a:t>
            </a:r>
            <a:r>
              <a:rPr lang="en-US" sz="2400" b="1" dirty="0" smtClean="0"/>
              <a:t>Flexibility</a:t>
            </a:r>
          </a:p>
          <a:p>
            <a:pPr marL="0" indent="0">
              <a:buNone/>
            </a:pPr>
            <a:r>
              <a:rPr lang="en-US" sz="2400" b="1" dirty="0" smtClean="0"/>
              <a:t>Compliance and Regulatory </a:t>
            </a:r>
            <a:r>
              <a:rPr lang="en-US" sz="2400" b="1" dirty="0" smtClean="0"/>
              <a:t>Compliance</a:t>
            </a:r>
          </a:p>
          <a:p>
            <a:pPr marL="0" indent="0">
              <a:buNone/>
            </a:pPr>
            <a:r>
              <a:rPr lang="en-US" sz="2400" b="1" dirty="0" smtClean="0"/>
              <a:t>User Empowerment</a:t>
            </a:r>
            <a:endParaRPr lang="en-IN" sz="2400" dirty="0"/>
          </a:p>
        </p:txBody>
      </p:sp>
    </p:spTree>
    <p:extLst>
      <p:ext uri="{BB962C8B-B14F-4D97-AF65-F5344CB8AC3E}">
        <p14:creationId xmlns:p14="http://schemas.microsoft.com/office/powerpoint/2010/main" xmlns="" val="1483293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buNone/>
            </a:pPr>
            <a:r>
              <a:rPr lang="en-US" sz="2400" dirty="0" smtClean="0"/>
              <a:t>deployment of the advanced anti-</a:t>
            </a:r>
            <a:r>
              <a:rPr lang="en-US" sz="2400" dirty="0" err="1" smtClean="0"/>
              <a:t>keylogger</a:t>
            </a:r>
            <a:r>
              <a:rPr lang="en-US" sz="2400" dirty="0" smtClean="0"/>
              <a:t> solution represents a pivotal step towards fortifying </a:t>
            </a:r>
            <a:r>
              <a:rPr lang="en-US" sz="2400" dirty="0" err="1" smtClean="0"/>
              <a:t>cybersecurity</a:t>
            </a:r>
            <a:r>
              <a:rPr lang="en-US" sz="2400" dirty="0" smtClean="0"/>
              <a:t> defenses in the face of evolving digital threats. By integrating sophisticated algorithms, encryption techniques, and real-time monitoring capabilities, this solution offers a comprehensive approach to detecting and mitigating </a:t>
            </a:r>
            <a:r>
              <a:rPr lang="en-US" sz="2400" dirty="0" err="1" smtClean="0"/>
              <a:t>keylogging</a:t>
            </a:r>
            <a:r>
              <a:rPr lang="en-US" sz="2400" dirty="0" smtClean="0"/>
              <a:t> activities effectively</a:t>
            </a:r>
            <a:r>
              <a:rPr lang="en-US" sz="2400" dirty="0" smtClean="0"/>
              <a:t>.</a:t>
            </a:r>
          </a:p>
          <a:p>
            <a:pPr marL="305435" indent="-305435">
              <a:buNone/>
            </a:pPr>
            <a:r>
              <a:rPr lang="en-US" sz="2400" b="1" dirty="0" smtClean="0"/>
              <a:t>Heightened Security</a:t>
            </a:r>
            <a:r>
              <a:rPr lang="en-US" sz="2400" dirty="0" smtClean="0"/>
              <a:t>: </a:t>
            </a:r>
            <a:endParaRPr lang="en-US" sz="2400" dirty="0" smtClean="0"/>
          </a:p>
          <a:p>
            <a:pPr marL="305435" indent="-305435">
              <a:buNone/>
            </a:pPr>
            <a:r>
              <a:rPr lang="en-US" sz="2400" b="1" dirty="0" smtClean="0"/>
              <a:t>Enhanced Detection Accuracy</a:t>
            </a:r>
            <a:r>
              <a:rPr lang="en-US" sz="2400" dirty="0" smtClean="0"/>
              <a:t>:</a:t>
            </a:r>
          </a:p>
          <a:p>
            <a:pPr marL="305435" indent="-305435">
              <a:buNone/>
            </a:pPr>
            <a:r>
              <a:rPr lang="en-US" sz="2400" b="1" dirty="0" smtClean="0"/>
              <a:t>Proactive Threat Mitigation</a:t>
            </a:r>
            <a:r>
              <a:rPr lang="en-US" sz="2400" dirty="0" smtClean="0"/>
              <a:t>: </a:t>
            </a:r>
            <a:endParaRPr lang="en-US" sz="2400" dirty="0" smtClean="0"/>
          </a:p>
          <a:p>
            <a:pPr marL="305435" indent="-305435">
              <a:buNone/>
            </a:pPr>
            <a:r>
              <a:rPr lang="en-US" sz="2400" b="1" dirty="0" smtClean="0"/>
              <a:t>User Empowerment and </a:t>
            </a:r>
            <a:r>
              <a:rPr lang="en-US" sz="2400" b="1" dirty="0" smtClean="0"/>
              <a:t>Awareness</a:t>
            </a:r>
          </a:p>
          <a:p>
            <a:pPr marL="305435" indent="-305435">
              <a:buNone/>
            </a:pPr>
            <a:r>
              <a:rPr lang="en-US" sz="2400" b="1" dirty="0" smtClean="0"/>
              <a:t>Scalability and Compliance</a:t>
            </a:r>
            <a:r>
              <a:rPr lang="en-US" sz="2400" dirty="0" smtClean="0"/>
              <a:t>: </a:t>
            </a:r>
            <a:endParaRPr lang="en-IN" sz="2400" dirty="0"/>
          </a:p>
        </p:txBody>
      </p:sp>
    </p:spTree>
    <p:extLst>
      <p:ext uri="{BB962C8B-B14F-4D97-AF65-F5344CB8AC3E}">
        <p14:creationId xmlns:p14="http://schemas.microsoft.com/office/powerpoint/2010/main" xmlns="" val="3183315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r>
              <a:rPr lang="en-US" sz="2400" dirty="0" smtClean="0"/>
              <a:t>Integration of advanced threat intelligence for more accurate detection.</a:t>
            </a:r>
          </a:p>
          <a:p>
            <a:r>
              <a:rPr lang="en-US" sz="2400" dirty="0" smtClean="0"/>
              <a:t>Incorporation of behavioral biometrics for enhanced user authentication.</a:t>
            </a:r>
          </a:p>
          <a:p>
            <a:r>
              <a:rPr lang="en-US" sz="2400" dirty="0" smtClean="0"/>
              <a:t>Extension of protection to </a:t>
            </a:r>
            <a:r>
              <a:rPr lang="en-US" sz="2400" dirty="0" err="1" smtClean="0"/>
              <a:t>IoT</a:t>
            </a:r>
            <a:r>
              <a:rPr lang="en-US" sz="2400" dirty="0" smtClean="0"/>
              <a:t> and mobile devices.</a:t>
            </a:r>
          </a:p>
          <a:p>
            <a:r>
              <a:rPr lang="en-US" sz="2400" dirty="0" smtClean="0"/>
              <a:t>Implementation of Zero Trust Architecture for proactive security.</a:t>
            </a:r>
          </a:p>
          <a:p>
            <a:r>
              <a:rPr lang="en-US" sz="2400" dirty="0" smtClean="0"/>
              <a:t>Adoption of AI-driven threat hunting and response.</a:t>
            </a:r>
          </a:p>
          <a:p>
            <a:r>
              <a:rPr lang="en-US" sz="2400" dirty="0" smtClean="0"/>
              <a:t>Exploration of </a:t>
            </a:r>
            <a:r>
              <a:rPr lang="en-US" sz="2400" dirty="0" err="1" smtClean="0"/>
              <a:t>blockchain</a:t>
            </a:r>
            <a:r>
              <a:rPr lang="en-US" sz="2400" dirty="0" smtClean="0"/>
              <a:t> for data integrity assurance.</a:t>
            </a:r>
          </a:p>
          <a:p>
            <a:r>
              <a:rPr lang="en-US" sz="2400" dirty="0" smtClean="0"/>
              <a:t>Continuous improvement through user feedback loops.</a:t>
            </a:r>
          </a:p>
          <a:p>
            <a:r>
              <a:rPr lang="en-US" sz="2400" dirty="0" smtClean="0"/>
              <a:t>Enhancement of cross-platform compatibility and integration capabilities.</a:t>
            </a:r>
          </a:p>
          <a:p>
            <a:pPr marL="0" indent="0">
              <a:buNone/>
            </a:pPr>
            <a:endParaRPr lang="en-US" sz="2400" b="1"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630920" y="105420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90550" y="2164080"/>
            <a:ext cx="10972800" cy="4389120"/>
          </a:xfrm>
        </p:spPr>
        <p:txBody>
          <a:bodyPr>
            <a:normAutofit/>
          </a:bodyPr>
          <a:lstStyle/>
          <a:p>
            <a:r>
              <a:rPr lang="en-US" sz="2400" dirty="0" smtClean="0"/>
              <a:t>Academic Journals: IEEE Security &amp; Privacy, ACM Transactions on Privacy and Security, Journal of </a:t>
            </a:r>
            <a:r>
              <a:rPr lang="en-US" sz="2400" dirty="0" err="1" smtClean="0"/>
              <a:t>Cybersecurity</a:t>
            </a:r>
            <a:endParaRPr lang="en-US" sz="2400" dirty="0" smtClean="0"/>
          </a:p>
          <a:p>
            <a:r>
              <a:rPr lang="en-US" sz="2400" dirty="0" smtClean="0"/>
              <a:t>Industry Reports: Symantec, McAfee, </a:t>
            </a:r>
            <a:r>
              <a:rPr lang="en-US" sz="2400" dirty="0" err="1" smtClean="0"/>
              <a:t>Kaspersky</a:t>
            </a:r>
            <a:r>
              <a:rPr lang="en-US" sz="2400" dirty="0" smtClean="0"/>
              <a:t>, </a:t>
            </a:r>
            <a:r>
              <a:rPr lang="en-US" sz="2400" dirty="0" err="1" smtClean="0"/>
              <a:t>CrowdStrike</a:t>
            </a:r>
            <a:endParaRPr lang="en-US" sz="2400" dirty="0" smtClean="0"/>
          </a:p>
          <a:p>
            <a:r>
              <a:rPr lang="en-US" sz="2400" dirty="0" smtClean="0"/>
              <a:t>Conferences: RSA Conference, Black Hat, DEF CON</a:t>
            </a:r>
          </a:p>
          <a:p>
            <a:r>
              <a:rPr lang="en-US" sz="2400" dirty="0" smtClean="0"/>
              <a:t>Official Documentation: NIST, ISO/IEC, OWASP</a:t>
            </a: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i="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1219200" y="558468"/>
            <a:ext cx="10145973" cy="1479882"/>
          </a:xfrm>
        </p:spPr>
        <p:txBody>
          <a:bodyPr>
            <a:normAutofit/>
          </a:bodyPr>
          <a:lstStyle/>
          <a:p>
            <a:r>
              <a:rPr lang="en-US" sz="3200" b="1" dirty="0">
                <a:solidFill>
                  <a:srgbClr val="002060"/>
                </a:solidFill>
                <a:latin typeface="Algerian" pitchFamily="82"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1485900" y="2209800"/>
            <a:ext cx="11171420" cy="4648200"/>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smtClean="0">
                <a:latin typeface="Arial"/>
                <a:ea typeface="+mn-lt"/>
                <a:cs typeface="Arial"/>
              </a:rPr>
              <a:t> </a:t>
            </a:r>
            <a:r>
              <a:rPr lang="en-US" sz="2400" b="1" dirty="0" smtClean="0">
                <a:latin typeface="Arial"/>
                <a:ea typeface="+mn-lt"/>
                <a:cs typeface="Arial"/>
              </a:rPr>
              <a:t> </a:t>
            </a:r>
            <a:r>
              <a:rPr lang="en-US" sz="2400" b="1" dirty="0" smtClean="0">
                <a:latin typeface="Arial"/>
                <a:ea typeface="+mn-lt"/>
                <a:cs typeface="Arial"/>
              </a:rPr>
              <a:t>Problem </a:t>
            </a:r>
            <a:r>
              <a:rPr lang="en-US" sz="2400" b="1" dirty="0">
                <a:latin typeface="Arial"/>
                <a:ea typeface="+mn-lt"/>
                <a:cs typeface="Arial"/>
              </a:rPr>
              <a:t>Statement </a:t>
            </a:r>
            <a:endParaRPr lang="en-US" sz="2400" dirty="0">
              <a:latin typeface="Arial"/>
              <a:cs typeface="Arial"/>
            </a:endParaRPr>
          </a:p>
          <a:p>
            <a:pPr marL="305435" indent="-305435"/>
            <a:r>
              <a:rPr lang="en-US" sz="2400" b="1" dirty="0" smtClean="0">
                <a:latin typeface="Arial"/>
                <a:ea typeface="+mn-lt"/>
                <a:cs typeface="Arial"/>
              </a:rPr>
              <a:t> Proposed </a:t>
            </a:r>
            <a:r>
              <a:rPr lang="en-US" sz="2400" b="1" dirty="0">
                <a:latin typeface="Arial"/>
                <a:ea typeface="+mn-lt"/>
                <a:cs typeface="Arial"/>
              </a:rPr>
              <a:t>System/Solution</a:t>
            </a:r>
            <a:endParaRPr lang="en-US" sz="2400" dirty="0">
              <a:latin typeface="Arial"/>
              <a:cs typeface="Arial"/>
            </a:endParaRPr>
          </a:p>
          <a:p>
            <a:pPr marL="305435" indent="-305435"/>
            <a:r>
              <a:rPr lang="en-US" sz="2400" b="1" dirty="0" smtClean="0">
                <a:latin typeface="Arial"/>
                <a:ea typeface="+mn-lt"/>
                <a:cs typeface="Calibri"/>
              </a:rPr>
              <a:t> System </a:t>
            </a:r>
            <a:r>
              <a:rPr lang="en-US" sz="2400" b="1" dirty="0">
                <a:latin typeface="Arial"/>
                <a:ea typeface="+mn-lt"/>
                <a:cs typeface="+mn-lt"/>
              </a:rPr>
              <a:t>Development Approach </a:t>
            </a:r>
            <a:endParaRPr lang="en-US" sz="2400" dirty="0">
              <a:latin typeface="Arial"/>
              <a:ea typeface="+mn-lt"/>
              <a:cs typeface="+mn-lt"/>
            </a:endParaRPr>
          </a:p>
          <a:p>
            <a:pPr marL="305435" indent="-305435"/>
            <a:r>
              <a:rPr lang="en-US" sz="2400" b="1" dirty="0" smtClean="0">
                <a:latin typeface="Arial"/>
                <a:ea typeface="+mn-lt"/>
                <a:cs typeface="+mn-lt"/>
              </a:rPr>
              <a:t>  Algorithm </a:t>
            </a:r>
            <a:r>
              <a:rPr lang="en-US" sz="2400" b="1" dirty="0">
                <a:latin typeface="Arial"/>
                <a:ea typeface="+mn-lt"/>
                <a:cs typeface="+mn-lt"/>
              </a:rPr>
              <a:t>&amp; Deployment  </a:t>
            </a:r>
            <a:endParaRPr lang="en-US" sz="2400" dirty="0">
              <a:latin typeface="Arial"/>
              <a:cs typeface="Calibri"/>
            </a:endParaRPr>
          </a:p>
          <a:p>
            <a:pPr marL="305435" indent="-305435"/>
            <a:r>
              <a:rPr lang="en-US" sz="2400" b="1" dirty="0" smtClean="0">
                <a:latin typeface="Arial"/>
                <a:ea typeface="+mn-lt"/>
                <a:cs typeface="Arial"/>
              </a:rPr>
              <a:t>  Result </a:t>
            </a:r>
            <a:endParaRPr lang="en-US" sz="2400" b="1" dirty="0">
              <a:latin typeface="Arial"/>
              <a:ea typeface="+mn-lt"/>
              <a:cs typeface="Arial"/>
            </a:endParaRPr>
          </a:p>
          <a:p>
            <a:pPr marL="305435" indent="-305435"/>
            <a:r>
              <a:rPr lang="en-US" sz="2400" b="1" dirty="0" smtClean="0">
                <a:latin typeface="Arial"/>
                <a:ea typeface="+mn-lt"/>
                <a:cs typeface="Arial"/>
              </a:rPr>
              <a:t> Conclusion</a:t>
            </a:r>
            <a:endParaRPr lang="en-US" sz="2400" dirty="0">
              <a:latin typeface="Arial"/>
              <a:cs typeface="Arial"/>
            </a:endParaRPr>
          </a:p>
          <a:p>
            <a:pPr marL="305435" indent="-305435"/>
            <a:r>
              <a:rPr lang="en-US" sz="2400" b="1" dirty="0" smtClean="0">
                <a:latin typeface="Arial"/>
                <a:ea typeface="+mn-lt"/>
                <a:cs typeface="Arial"/>
              </a:rPr>
              <a:t> Future </a:t>
            </a:r>
            <a:r>
              <a:rPr lang="en-US" sz="2400" b="1" dirty="0">
                <a:latin typeface="Arial"/>
                <a:ea typeface="+mn-lt"/>
                <a:cs typeface="Arial"/>
              </a:rPr>
              <a:t>Scope</a:t>
            </a:r>
          </a:p>
          <a:p>
            <a:pPr marL="305435" indent="-305435"/>
            <a:r>
              <a:rPr lang="en-US" sz="2400" b="1" dirty="0" smtClean="0">
                <a:latin typeface="Arial"/>
                <a:ea typeface="+mn-lt"/>
                <a:cs typeface="Arial"/>
              </a:rPr>
              <a:t> References</a:t>
            </a:r>
            <a:endParaRPr lang="en-US" sz="24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09600" y="704088"/>
            <a:ext cx="10972800" cy="896112"/>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885950"/>
            <a:ext cx="11029615" cy="4025006"/>
          </a:xfrm>
        </p:spPr>
        <p:txBody>
          <a:bodyPr>
            <a:normAutofit/>
          </a:bodyPr>
          <a:lstStyle/>
          <a:p>
            <a:pPr marL="305435" indent="-305435"/>
            <a:r>
              <a:rPr lang="en-US" b="1" dirty="0" smtClean="0"/>
              <a:t>project problem statement for </a:t>
            </a:r>
            <a:r>
              <a:rPr lang="en-US" b="1" dirty="0" err="1" smtClean="0"/>
              <a:t>keylogger</a:t>
            </a:r>
            <a:r>
              <a:rPr lang="en-US" b="1" dirty="0" smtClean="0"/>
              <a:t> Problem Statement: In today's digital age, where </a:t>
            </a:r>
            <a:r>
              <a:rPr lang="en-US" b="1" dirty="0" err="1" smtClean="0"/>
              <a:t>cybersecurity</a:t>
            </a:r>
            <a:r>
              <a:rPr lang="en-US" b="1" dirty="0" smtClean="0"/>
              <a:t> threats loom large, one of the significant concerns is the proliferation of </a:t>
            </a:r>
            <a:r>
              <a:rPr lang="en-US" b="1" dirty="0" err="1" smtClean="0"/>
              <a:t>keyloggers</a:t>
            </a:r>
            <a:r>
              <a:rPr lang="en-US" b="1" dirty="0" smtClean="0"/>
              <a:t>, stealthy software tools designed to monitor and record keystrokes on a user's computer without their knowledge. </a:t>
            </a:r>
            <a:r>
              <a:rPr lang="en-US" b="1" dirty="0" err="1" smtClean="0"/>
              <a:t>Keyloggers</a:t>
            </a:r>
            <a:r>
              <a:rPr lang="en-US" b="1" dirty="0" smtClean="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09600" y="704088"/>
            <a:ext cx="10972800" cy="648462"/>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632144" y="2362200"/>
            <a:ext cx="11559856" cy="4152900"/>
          </a:xfrm>
        </p:spPr>
        <p:txBody>
          <a:bodyPr vert="horz" lIns="91440" tIns="45720" rIns="91440" bIns="45720" rtlCol="0" anchor="ctr">
            <a:noAutofit/>
          </a:bodyPr>
          <a:lstStyle/>
          <a:p>
            <a:r>
              <a:rPr lang="en-US" dirty="0" smtClean="0"/>
              <a:t>To combat the growing threat of </a:t>
            </a:r>
            <a:r>
              <a:rPr lang="en-US" dirty="0" err="1" smtClean="0"/>
              <a:t>keyloggers</a:t>
            </a:r>
            <a:r>
              <a:rPr lang="en-US" dirty="0" smtClean="0"/>
              <a:t> and protect individuals and organizations from the potential risks associated with these malicious tools, we propose the development of an advanced anti-</a:t>
            </a:r>
            <a:r>
              <a:rPr lang="en-US" dirty="0" err="1" smtClean="0"/>
              <a:t>keylogger</a:t>
            </a:r>
            <a:r>
              <a:rPr lang="en-US" dirty="0" smtClean="0"/>
              <a:t> system. This system will utilize innovative techniques and technologies to detect and prevent </a:t>
            </a:r>
            <a:r>
              <a:rPr lang="en-US" dirty="0" err="1" smtClean="0"/>
              <a:t>keylogging</a:t>
            </a:r>
            <a:r>
              <a:rPr lang="en-US" dirty="0" smtClean="0"/>
              <a:t> activities effectively</a:t>
            </a:r>
            <a:r>
              <a:rPr lang="en-US" dirty="0" smtClean="0"/>
              <a:t>.</a:t>
            </a:r>
            <a:endParaRPr lang="en-US" dirty="0" smtClean="0"/>
          </a:p>
          <a:p>
            <a:r>
              <a:rPr lang="en-US" dirty="0" smtClean="0"/>
              <a:t>Behavioral Analysis: Implement advanced behavioral analysis algorithms to monitor and analyze user typing patterns and behavior. By establishing a baseline of normal typing behavior, deviations indicative of </a:t>
            </a:r>
            <a:r>
              <a:rPr lang="en-US" dirty="0" err="1" smtClean="0"/>
              <a:t>keylogging</a:t>
            </a:r>
            <a:r>
              <a:rPr lang="en-US" dirty="0" smtClean="0"/>
              <a:t> activities can be detected in real-time.</a:t>
            </a:r>
          </a:p>
          <a:p>
            <a:r>
              <a:rPr lang="en-US" dirty="0" smtClean="0"/>
              <a:t>Signature-Based Detection: Incorporate a signature-based detection mechanism to identify known </a:t>
            </a:r>
            <a:r>
              <a:rPr lang="en-US" dirty="0" err="1" smtClean="0"/>
              <a:t>keylogger</a:t>
            </a:r>
            <a:r>
              <a:rPr lang="en-US" dirty="0" smtClean="0"/>
              <a:t> patterns and signatures. This database will be regularly updated to stay current with emerging threats.</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181100"/>
            <a:ext cx="10972800" cy="5143500"/>
          </a:xfrm>
        </p:spPr>
        <p:txBody>
          <a:bodyPr>
            <a:normAutofit/>
          </a:bodyPr>
          <a:lstStyle/>
          <a:p>
            <a:r>
              <a:rPr lang="en-US" dirty="0" smtClean="0"/>
              <a:t>Encryption: Integrate robust encryption techniques to safeguard keystrokes and sensitive data transmitted between the keyboard and applications. This encryption layer will ensure that even if </a:t>
            </a:r>
            <a:r>
              <a:rPr lang="en-US" dirty="0" err="1" smtClean="0"/>
              <a:t>keyloggers</a:t>
            </a:r>
            <a:r>
              <a:rPr lang="en-US" dirty="0" smtClean="0"/>
              <a:t> intercept data, it remains unintelligible to them.</a:t>
            </a:r>
          </a:p>
          <a:p>
            <a:r>
              <a:rPr lang="en-US" dirty="0" smtClean="0"/>
              <a:t>Sandbox Environment: Create a sandbox environment where potentially suspicious processes or applications are isolated and monitored closely for any </a:t>
            </a:r>
            <a:r>
              <a:rPr lang="en-US" dirty="0" err="1" smtClean="0"/>
              <a:t>keylogging</a:t>
            </a:r>
            <a:r>
              <a:rPr lang="en-US" dirty="0" smtClean="0"/>
              <a:t> behavior. This prevents </a:t>
            </a:r>
            <a:r>
              <a:rPr lang="en-US" dirty="0" err="1" smtClean="0"/>
              <a:t>keyloggers</a:t>
            </a:r>
            <a:r>
              <a:rPr lang="en-US" dirty="0" smtClean="0"/>
              <a:t> from accessing sensitive information or transmitting data to external sources.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914400"/>
            <a:ext cx="10972800" cy="5410200"/>
          </a:xfrm>
        </p:spPr>
        <p:txBody>
          <a:bodyPr/>
          <a:lstStyle/>
          <a:p>
            <a:r>
              <a:rPr lang="en-US" dirty="0" smtClean="0"/>
              <a:t>Machine Learning Models: Employ machine learning models to continuously improve the system's ability to detect and adapt to evolving </a:t>
            </a:r>
            <a:r>
              <a:rPr lang="en-US" dirty="0" err="1" smtClean="0"/>
              <a:t>keylogger</a:t>
            </a:r>
            <a:r>
              <a:rPr lang="en-US" dirty="0" smtClean="0"/>
              <a:t> techniques. These models will learn from new data and user interactions to enhance detection accuracy and reduce false positives.</a:t>
            </a:r>
          </a:p>
          <a:p>
            <a:r>
              <a:rPr lang="en-US" dirty="0" smtClean="0"/>
              <a:t>Real-Time Alerts: Implement a real-time alerting system to notify users or administrators immediately upon detecting suspicious </a:t>
            </a:r>
            <a:r>
              <a:rPr lang="en-US" dirty="0" err="1" smtClean="0"/>
              <a:t>keylogging</a:t>
            </a:r>
            <a:r>
              <a:rPr lang="en-US" dirty="0" smtClean="0"/>
              <a:t> activity. Alerts can be delivered through various channels such as email, SMS, or mobile applications, enabling swift response and mitigation.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762000"/>
            <a:ext cx="10972800" cy="5562600"/>
          </a:xfrm>
        </p:spPr>
        <p:txBody>
          <a:bodyPr>
            <a:normAutofit lnSpcReduction="10000"/>
          </a:bodyPr>
          <a:lstStyle/>
          <a:p>
            <a:r>
              <a:rPr lang="en-US" dirty="0" smtClean="0"/>
              <a:t>benefits </a:t>
            </a:r>
            <a:r>
              <a:rPr lang="en-US" dirty="0" smtClean="0"/>
              <a:t>of the Solution:</a:t>
            </a:r>
          </a:p>
          <a:p>
            <a:r>
              <a:rPr lang="en-US" dirty="0" smtClean="0"/>
              <a:t>Enhanced Security: The advanced anti-</a:t>
            </a:r>
            <a:r>
              <a:rPr lang="en-US" dirty="0" err="1" smtClean="0"/>
              <a:t>keylogger</a:t>
            </a:r>
            <a:r>
              <a:rPr lang="en-US" dirty="0" smtClean="0"/>
              <a:t> system offers robust protection against </a:t>
            </a:r>
            <a:r>
              <a:rPr lang="en-US" dirty="0" err="1" smtClean="0"/>
              <a:t>keylogging</a:t>
            </a:r>
            <a:r>
              <a:rPr lang="en-US" dirty="0" smtClean="0"/>
              <a:t> threats, safeguarding sensitive information and preventing unauthorized access.</a:t>
            </a:r>
          </a:p>
          <a:p>
            <a:r>
              <a:rPr lang="en-US" dirty="0" smtClean="0"/>
              <a:t>Proactive Detection: By leveraging advanced detection techniques, the system can identify </a:t>
            </a:r>
            <a:r>
              <a:rPr lang="en-US" dirty="0" err="1" smtClean="0"/>
              <a:t>keyloggers</a:t>
            </a:r>
            <a:r>
              <a:rPr lang="en-US" dirty="0" smtClean="0"/>
              <a:t> in real-time, enabling prompt action to mitigate potential risks.</a:t>
            </a:r>
          </a:p>
          <a:p>
            <a:r>
              <a:rPr lang="en-US" dirty="0" smtClean="0"/>
              <a:t>Adaptability: Machine learning algorithms ensure that the system remains adaptive and responsive to emerging threats, continually improving its detection capabilities over time.</a:t>
            </a:r>
          </a:p>
          <a:p>
            <a:r>
              <a:rPr lang="en-US" dirty="0" smtClean="0"/>
              <a:t>User Empowerment: Through education and awareness initiatives, users are empowered to take proactive measures to protect themselves from </a:t>
            </a:r>
            <a:r>
              <a:rPr lang="en-US" dirty="0" err="1" smtClean="0"/>
              <a:t>keylogging</a:t>
            </a:r>
            <a:r>
              <a:rPr lang="en-US" dirty="0" smtClean="0"/>
              <a:t> attacks, fostering a culture of </a:t>
            </a:r>
            <a:r>
              <a:rPr lang="en-US" dirty="0" err="1" smtClean="0"/>
              <a:t>cybersecurity</a:t>
            </a:r>
            <a:r>
              <a:rPr lang="en-US" dirty="0" smtClean="0"/>
              <a:t> awareness and resilience.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838200" y="1302026"/>
            <a:ext cx="10772607" cy="4965424"/>
          </a:xfrm>
        </p:spPr>
        <p:txBody>
          <a:bodyPr>
            <a:normAutofit/>
          </a:bodyPr>
          <a:lstStyle/>
          <a:p>
            <a:pPr marL="0" indent="0"/>
            <a:r>
              <a:rPr lang="en-US" sz="2400" b="1" dirty="0" smtClean="0">
                <a:latin typeface="Arial" pitchFamily="34" charset="0"/>
                <a:cs typeface="Arial" pitchFamily="34" charset="0"/>
              </a:rPr>
              <a:t>  Requirement Analysis</a:t>
            </a:r>
          </a:p>
          <a:p>
            <a:pPr marL="0" indent="0"/>
            <a:r>
              <a:rPr lang="en-US" sz="2400" b="1" dirty="0" smtClean="0">
                <a:latin typeface="Arial" pitchFamily="34" charset="0"/>
                <a:cs typeface="Arial" pitchFamily="34" charset="0"/>
              </a:rPr>
              <a:t>Architecture </a:t>
            </a:r>
            <a:r>
              <a:rPr lang="en-US" sz="2400" b="1" dirty="0" smtClean="0">
                <a:latin typeface="Arial" pitchFamily="34" charset="0"/>
                <a:cs typeface="Arial" pitchFamily="34" charset="0"/>
              </a:rPr>
              <a:t>Design</a:t>
            </a:r>
          </a:p>
          <a:p>
            <a:pPr marL="0" indent="0"/>
            <a:r>
              <a:rPr lang="en-US" sz="2400" b="1" dirty="0" smtClean="0">
                <a:latin typeface="Arial" pitchFamily="34" charset="0"/>
                <a:cs typeface="Arial" pitchFamily="34" charset="0"/>
              </a:rPr>
              <a:t>Component </a:t>
            </a:r>
            <a:r>
              <a:rPr lang="en-US" sz="2400" b="1" dirty="0" smtClean="0">
                <a:latin typeface="Arial" pitchFamily="34" charset="0"/>
                <a:cs typeface="Arial" pitchFamily="34" charset="0"/>
              </a:rPr>
              <a:t>Selection</a:t>
            </a:r>
          </a:p>
          <a:p>
            <a:pPr marL="0" indent="0"/>
            <a:r>
              <a:rPr lang="en-US" sz="2400" b="1" dirty="0" smtClean="0">
                <a:latin typeface="Arial" pitchFamily="34" charset="0"/>
                <a:cs typeface="Arial" pitchFamily="34" charset="0"/>
              </a:rPr>
              <a:t>Development</a:t>
            </a:r>
            <a:endParaRPr lang="en-US" sz="2400" dirty="0" smtClean="0">
              <a:latin typeface="Arial" pitchFamily="34" charset="0"/>
              <a:cs typeface="Arial" pitchFamily="34" charset="0"/>
            </a:endParaRPr>
          </a:p>
          <a:p>
            <a:pPr marL="0" indent="0"/>
            <a:r>
              <a:rPr lang="en-US" sz="2400" b="1" dirty="0" smtClean="0">
                <a:latin typeface="Arial" pitchFamily="34" charset="0"/>
                <a:cs typeface="Arial" pitchFamily="34" charset="0"/>
              </a:rPr>
              <a:t>Integration</a:t>
            </a:r>
          </a:p>
          <a:p>
            <a:pPr marL="0" indent="0"/>
            <a:r>
              <a:rPr lang="en-US" sz="2400" b="1" dirty="0" smtClean="0">
                <a:latin typeface="Arial" pitchFamily="34" charset="0"/>
                <a:cs typeface="Arial" pitchFamily="34" charset="0"/>
              </a:rPr>
              <a:t>Deployment</a:t>
            </a:r>
          </a:p>
          <a:p>
            <a:pPr marL="0" indent="0"/>
            <a:r>
              <a:rPr lang="en-US" sz="2400" b="1" dirty="0" smtClean="0">
                <a:latin typeface="Arial" pitchFamily="34" charset="0"/>
                <a:cs typeface="Arial" pitchFamily="34" charset="0"/>
              </a:rPr>
              <a:t>Monitoring and </a:t>
            </a:r>
            <a:r>
              <a:rPr lang="en-US" sz="2400" b="1" dirty="0" smtClean="0">
                <a:latin typeface="Arial" pitchFamily="34" charset="0"/>
                <a:cs typeface="Arial" pitchFamily="34" charset="0"/>
              </a:rPr>
              <a:t>Maintenance</a:t>
            </a:r>
          </a:p>
          <a:p>
            <a:pPr marL="0" indent="0"/>
            <a:r>
              <a:rPr lang="en-US" sz="2400" b="1" dirty="0" smtClean="0">
                <a:latin typeface="Arial" pitchFamily="34" charset="0"/>
                <a:cs typeface="Arial" pitchFamily="34" charset="0"/>
              </a:rPr>
              <a:t>User Training and </a:t>
            </a:r>
            <a:r>
              <a:rPr lang="en-US" sz="2400" b="1" dirty="0" smtClean="0">
                <a:latin typeface="Arial" pitchFamily="34" charset="0"/>
                <a:cs typeface="Arial" pitchFamily="34" charset="0"/>
              </a:rPr>
              <a:t>Support</a:t>
            </a:r>
            <a:endParaRPr lang="en-US" sz="2400" dirty="0" smtClean="0">
              <a:latin typeface="Arial" pitchFamily="34" charset="0"/>
              <a:cs typeface="Arial" pitchFamily="34" charset="0"/>
            </a:endParaRPr>
          </a:p>
          <a:p>
            <a:pPr marL="0" indent="0"/>
            <a:r>
              <a:rPr lang="en-US" sz="2400" b="1" dirty="0" smtClean="0">
                <a:latin typeface="Arial" pitchFamily="34" charset="0"/>
                <a:cs typeface="Arial" pitchFamily="34" charset="0"/>
              </a:rPr>
              <a:t>Feedback and </a:t>
            </a:r>
            <a:r>
              <a:rPr lang="en-US" sz="2400" b="1" dirty="0" smtClean="0">
                <a:latin typeface="Arial" pitchFamily="34" charset="0"/>
                <a:cs typeface="Arial" pitchFamily="34" charset="0"/>
              </a:rPr>
              <a:t>Iteration</a:t>
            </a:r>
          </a:p>
          <a:p>
            <a:pPr marL="0" indent="0"/>
            <a:r>
              <a:rPr lang="en-US" sz="2400" b="1" dirty="0" smtClean="0">
                <a:latin typeface="Arial" pitchFamily="34" charset="0"/>
                <a:cs typeface="Arial" pitchFamily="34" charset="0"/>
              </a:rPr>
              <a:t>Compliance and Regulation</a:t>
            </a:r>
            <a:endParaRPr lang="en-IN" sz="2400" b="1" dirty="0">
              <a:solidFill>
                <a:srgbClr val="0F0F0F"/>
              </a:solidFill>
              <a:latin typeface="Arial" pitchFamily="34" charset="0"/>
              <a:cs typeface="Arial" pitchFamily="34" charset="0"/>
            </a:endParaRPr>
          </a:p>
        </p:txBody>
      </p:sp>
    </p:spTree>
    <p:extLst>
      <p:ext uri="{BB962C8B-B14F-4D97-AF65-F5344CB8AC3E}">
        <p14:creationId xmlns:p14="http://schemas.microsoft.com/office/powerpoint/2010/main" xmlns="" val="3202024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r>
              <a:rPr lang="en-US" b="1" dirty="0" smtClean="0"/>
              <a:t>Behavioral Analysis Algorithm:</a:t>
            </a:r>
            <a:endParaRPr lang="en-US" dirty="0" smtClean="0"/>
          </a:p>
          <a:p>
            <a:r>
              <a:rPr lang="en-US" dirty="0" smtClean="0"/>
              <a:t>Define a baseline for normal typing behavior by analyzing factors such as typing speed, rhythm, and patterns.</a:t>
            </a:r>
          </a:p>
          <a:p>
            <a:r>
              <a:rPr lang="en-US" dirty="0" smtClean="0"/>
              <a:t>Continuously monitor user typing behavior in real-time.</a:t>
            </a:r>
          </a:p>
          <a:p>
            <a:r>
              <a:rPr lang="en-US" dirty="0" smtClean="0"/>
              <a:t>Compare current typing behavior to the established baseline.</a:t>
            </a:r>
          </a:p>
          <a:p>
            <a:r>
              <a:rPr lang="en-US" dirty="0" smtClean="0"/>
              <a:t>Detect deviations from the baseline that may indicate potential </a:t>
            </a:r>
            <a:r>
              <a:rPr lang="en-US" dirty="0" err="1" smtClean="0"/>
              <a:t>keylogging</a:t>
            </a:r>
            <a:r>
              <a:rPr lang="en-US" dirty="0" smtClean="0"/>
              <a:t> activity.</a:t>
            </a:r>
          </a:p>
          <a:p>
            <a:r>
              <a:rPr lang="en-US" dirty="0" smtClean="0"/>
              <a:t>Implement machine learning algorithms to adaptively update the baseline and improve detection accuracy over time.</a:t>
            </a:r>
          </a:p>
          <a:p>
            <a:r>
              <a:rPr lang="en-US" b="1" dirty="0" smtClean="0"/>
              <a:t>Signature-Based Detection Algorithm:</a:t>
            </a:r>
            <a:endParaRPr lang="en-US" dirty="0" smtClean="0"/>
          </a:p>
          <a:p>
            <a:r>
              <a:rPr lang="en-US" dirty="0" smtClean="0"/>
              <a:t>Maintain a database of known </a:t>
            </a:r>
            <a:r>
              <a:rPr lang="en-US" dirty="0" err="1" smtClean="0"/>
              <a:t>keylogger</a:t>
            </a:r>
            <a:r>
              <a:rPr lang="en-US" dirty="0" smtClean="0"/>
              <a:t> signatures and patterns.</a:t>
            </a:r>
          </a:p>
          <a:p>
            <a:r>
              <a:rPr lang="en-US" dirty="0" smtClean="0"/>
              <a:t>Regularly update the signature database to include new threats.</a:t>
            </a:r>
          </a:p>
          <a:p>
            <a:r>
              <a:rPr lang="en-US" dirty="0" smtClean="0"/>
              <a:t>Monitor incoming keystrokes and compare them to the signature database.</a:t>
            </a:r>
          </a:p>
          <a:p>
            <a:r>
              <a:rPr lang="en-US" dirty="0" smtClean="0"/>
              <a:t>Trigger an alert if a match with a known </a:t>
            </a:r>
            <a:r>
              <a:rPr lang="en-US" dirty="0" err="1" smtClean="0"/>
              <a:t>keylogger</a:t>
            </a:r>
            <a:r>
              <a:rPr lang="en-US" dirty="0" smtClean="0"/>
              <a:t> signature is detected.</a:t>
            </a:r>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Flow</Template>
  <TotalTime>200</TotalTime>
  <Words>1197</Words>
  <Application>Microsoft Office PowerPoint</Application>
  <PresentationFormat>Custom</PresentationFormat>
  <Paragraphs>110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                 Key logger and security</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Slide 12</vt:lpstr>
      <vt:lpstr>Program &amp;Deploy</vt:lpstr>
      <vt:lpstr>Result</vt:lpstr>
      <vt:lpstr>Result</vt:lpstr>
      <vt:lpstr>Conclusion</vt:lpstr>
      <vt:lpstr>Slide 17</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44</cp:revision>
  <dcterms:created xsi:type="dcterms:W3CDTF">2021-05-26T16:50:10Z</dcterms:created>
  <dcterms:modified xsi:type="dcterms:W3CDTF">2024-04-03T02:52:41Z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