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0" r:id="rId3"/>
    <p:sldId id="258" r:id="rId4"/>
    <p:sldId id="259"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8" d="100"/>
          <a:sy n="48" d="100"/>
        </p:scale>
        <p:origin x="-619"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DA5C16D-3CC8-412D-8EB3-17A4F9D526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A5C16D-3CC8-412D-8EB3-17A4F9D5260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A5C16D-3CC8-412D-8EB3-17A4F9D526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D98E33-1BA8-4D50-B00F-CEF65B32D3BE}" type="datetimeFigureOut">
              <a:rPr lang="en-US" smtClean="0"/>
              <a:pPr/>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DA5C16D-3CC8-412D-8EB3-17A4F9D5260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2D98E33-1BA8-4D50-B00F-CEF65B32D3BE}" type="datetimeFigureOut">
              <a:rPr lang="en-US" smtClean="0"/>
              <a:pPr/>
              <a:t>10/18/2023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DA5C16D-3CC8-412D-8EB3-17A4F9D5260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571612"/>
            <a:ext cx="7000924" cy="369332"/>
          </a:xfrm>
          <a:prstGeom prst="rect">
            <a:avLst/>
          </a:prstGeom>
          <a:noFill/>
        </p:spPr>
        <p:txBody>
          <a:bodyPr wrap="square" rtlCol="0">
            <a:spAutoFit/>
          </a:bodyPr>
          <a:lstStyle/>
          <a:p>
            <a:endParaRPr lang="en-US" dirty="0"/>
          </a:p>
        </p:txBody>
      </p:sp>
      <p:sp>
        <p:nvSpPr>
          <p:cNvPr id="3" name="TextBox 2"/>
          <p:cNvSpPr txBox="1"/>
          <p:nvPr/>
        </p:nvSpPr>
        <p:spPr>
          <a:xfrm>
            <a:off x="928662" y="1214422"/>
            <a:ext cx="7429552" cy="1077218"/>
          </a:xfrm>
          <a:prstGeom prst="rect">
            <a:avLst/>
          </a:prstGeom>
          <a:noFill/>
        </p:spPr>
        <p:txBody>
          <a:bodyPr wrap="square" rtlCol="0">
            <a:spAutoFit/>
          </a:bodyPr>
          <a:lstStyle/>
          <a:p>
            <a:r>
              <a:rPr lang="en-US" sz="3200" dirty="0" smtClean="0">
                <a:latin typeface="Algerian" panose="04020705040A02060702" pitchFamily="82" charset="0"/>
              </a:rPr>
              <a:t>J K </a:t>
            </a:r>
            <a:r>
              <a:rPr lang="en-US" sz="3200" dirty="0" err="1" smtClean="0">
                <a:latin typeface="Algerian" panose="04020705040A02060702" pitchFamily="82" charset="0"/>
              </a:rPr>
              <a:t>K</a:t>
            </a:r>
            <a:r>
              <a:rPr lang="en-US" sz="3200" dirty="0" smtClean="0">
                <a:latin typeface="Algerian" panose="04020705040A02060702" pitchFamily="82" charset="0"/>
              </a:rPr>
              <a:t>  NATTRAJA COLLEGE OF ENGINEERING AND TECHNOLOGY</a:t>
            </a:r>
            <a:endParaRPr lang="en-US" sz="3200" dirty="0"/>
          </a:p>
        </p:txBody>
      </p:sp>
      <p:sp>
        <p:nvSpPr>
          <p:cNvPr id="4" name="TextBox 3"/>
          <p:cNvSpPr txBox="1"/>
          <p:nvPr/>
        </p:nvSpPr>
        <p:spPr>
          <a:xfrm>
            <a:off x="1000100" y="3286124"/>
            <a:ext cx="2357454" cy="2185214"/>
          </a:xfrm>
          <a:prstGeom prst="rect">
            <a:avLst/>
          </a:prstGeom>
          <a:noFill/>
        </p:spPr>
        <p:txBody>
          <a:bodyPr wrap="square" rtlCol="0">
            <a:spAutoFit/>
          </a:bodyPr>
          <a:lstStyle/>
          <a:p>
            <a:r>
              <a:rPr lang="en-US" sz="2000" dirty="0" smtClean="0"/>
              <a:t>TEAM MEMBERS:</a:t>
            </a:r>
          </a:p>
          <a:p>
            <a:r>
              <a:rPr lang="en-US" dirty="0" smtClean="0">
                <a:solidFill>
                  <a:schemeClr val="bg2">
                    <a:lumMod val="50000"/>
                  </a:schemeClr>
                </a:solidFill>
              </a:rPr>
              <a:t>  </a:t>
            </a:r>
          </a:p>
          <a:p>
            <a:r>
              <a:rPr lang="en-US" sz="2000" dirty="0" smtClean="0">
                <a:solidFill>
                  <a:schemeClr val="bg2">
                    <a:lumMod val="50000"/>
                  </a:schemeClr>
                </a:solidFill>
              </a:rPr>
              <a:t> T.AARTHI</a:t>
            </a:r>
          </a:p>
          <a:p>
            <a:r>
              <a:rPr lang="en-US" sz="2000" dirty="0" smtClean="0">
                <a:solidFill>
                  <a:schemeClr val="bg2">
                    <a:lumMod val="50000"/>
                  </a:schemeClr>
                </a:solidFill>
              </a:rPr>
              <a:t> C.CHITRADEVI</a:t>
            </a:r>
          </a:p>
          <a:p>
            <a:r>
              <a:rPr lang="en-US" sz="2000" dirty="0" smtClean="0">
                <a:solidFill>
                  <a:schemeClr val="bg2">
                    <a:lumMod val="50000"/>
                  </a:schemeClr>
                </a:solidFill>
              </a:rPr>
              <a:t> R. DIVYA</a:t>
            </a:r>
          </a:p>
          <a:p>
            <a:r>
              <a:rPr lang="en-US" sz="2000" dirty="0" smtClean="0">
                <a:solidFill>
                  <a:schemeClr val="bg2">
                    <a:lumMod val="50000"/>
                  </a:schemeClr>
                </a:solidFill>
              </a:rPr>
              <a:t> E.DURGA</a:t>
            </a:r>
            <a:endParaRPr lang="en-IN" sz="2000" dirty="0" smtClean="0">
              <a:solidFill>
                <a:schemeClr val="bg2">
                  <a:lumMod val="50000"/>
                </a:schemeClr>
              </a:solidFill>
            </a:endParaRPr>
          </a:p>
          <a:p>
            <a:endParaRPr lang="en-US" dirty="0"/>
          </a:p>
        </p:txBody>
      </p:sp>
      <p:sp>
        <p:nvSpPr>
          <p:cNvPr id="5" name="TextBox 4"/>
          <p:cNvSpPr txBox="1"/>
          <p:nvPr/>
        </p:nvSpPr>
        <p:spPr>
          <a:xfrm>
            <a:off x="5286380" y="3429000"/>
            <a:ext cx="3357586" cy="1231106"/>
          </a:xfrm>
          <a:prstGeom prst="rect">
            <a:avLst/>
          </a:prstGeom>
          <a:noFill/>
        </p:spPr>
        <p:txBody>
          <a:bodyPr wrap="square" rtlCol="0">
            <a:spAutoFit/>
          </a:bodyPr>
          <a:lstStyle/>
          <a:p>
            <a:r>
              <a:rPr lang="en-US" dirty="0" smtClean="0"/>
              <a:t>MENTOR:</a:t>
            </a:r>
          </a:p>
          <a:p>
            <a:r>
              <a:rPr lang="en-US" dirty="0" smtClean="0">
                <a:solidFill>
                  <a:schemeClr val="bg2">
                    <a:lumMod val="50000"/>
                  </a:schemeClr>
                </a:solidFill>
              </a:rPr>
              <a:t>  </a:t>
            </a:r>
          </a:p>
          <a:p>
            <a:r>
              <a:rPr lang="en-US" dirty="0" smtClean="0">
                <a:solidFill>
                  <a:schemeClr val="bg2">
                    <a:lumMod val="50000"/>
                  </a:schemeClr>
                </a:solidFill>
              </a:rPr>
              <a:t>  </a:t>
            </a:r>
            <a:r>
              <a:rPr lang="en-US" sz="2000" dirty="0" smtClean="0">
                <a:solidFill>
                  <a:schemeClr val="bg2">
                    <a:lumMod val="50000"/>
                  </a:schemeClr>
                </a:solidFill>
              </a:rPr>
              <a:t>MURUGASHANKAR S</a:t>
            </a:r>
            <a:endParaRPr lang="en-IN" sz="2000" dirty="0" smtClean="0">
              <a:solidFill>
                <a:schemeClr val="bg2">
                  <a:lumMod val="50000"/>
                </a:schemeClr>
              </a:solidFill>
            </a:endParaRPr>
          </a:p>
          <a:p>
            <a:endParaRPr lang="en-US" dirty="0" smtClean="0">
              <a:solidFill>
                <a:schemeClr val="bg2">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2143116"/>
            <a:ext cx="7858180" cy="738664"/>
          </a:xfrm>
          <a:prstGeom prst="rect">
            <a:avLst/>
          </a:prstGeom>
          <a:noFill/>
        </p:spPr>
        <p:txBody>
          <a:bodyPr wrap="square" rtlCol="0">
            <a:spAutoFit/>
          </a:bodyPr>
          <a:lstStyle/>
          <a:p>
            <a:r>
              <a:rPr lang="en-US" sz="2400" dirty="0" smtClean="0">
                <a:solidFill>
                  <a:schemeClr val="bg2">
                    <a:lumMod val="50000"/>
                  </a:schemeClr>
                </a:solidFill>
                <a:latin typeface="Algerian" panose="04020705040A02060702" pitchFamily="82" charset="0"/>
              </a:rPr>
              <a:t>CUSTOMER SEGMENT USING DATA SCIENCE.</a:t>
            </a:r>
            <a:endParaRPr lang="en-IN" sz="2400" dirty="0" smtClean="0">
              <a:solidFill>
                <a:schemeClr val="bg2">
                  <a:lumMod val="50000"/>
                </a:schemeClr>
              </a:solidFill>
              <a:latin typeface="Algerian" panose="04020705040A02060702" pitchFamily="82" charset="0"/>
            </a:endParaRPr>
          </a:p>
          <a:p>
            <a:endParaRPr lang="en-US" dirty="0"/>
          </a:p>
        </p:txBody>
      </p:sp>
      <p:sp>
        <p:nvSpPr>
          <p:cNvPr id="3" name="TextBox 2"/>
          <p:cNvSpPr txBox="1"/>
          <p:nvPr/>
        </p:nvSpPr>
        <p:spPr>
          <a:xfrm>
            <a:off x="714348" y="3286124"/>
            <a:ext cx="7715304" cy="3262432"/>
          </a:xfrm>
          <a:prstGeom prst="rect">
            <a:avLst/>
          </a:prstGeom>
          <a:noFill/>
        </p:spPr>
        <p:txBody>
          <a:bodyPr wrap="square" rtlCol="0">
            <a:spAutoFit/>
          </a:bodyPr>
          <a:lstStyle/>
          <a:p>
            <a:r>
              <a:rPr lang="en-US" sz="2000" dirty="0" smtClean="0">
                <a:solidFill>
                  <a:schemeClr val="bg2">
                    <a:lumMod val="50000"/>
                  </a:schemeClr>
                </a:solidFill>
                <a:latin typeface="Algerian" panose="04020705040A02060702" pitchFamily="82" charset="0"/>
              </a:rPr>
              <a:t>ABSTRACTION</a:t>
            </a:r>
          </a:p>
          <a:p>
            <a:r>
              <a:rPr lang="en-US" dirty="0" smtClean="0"/>
              <a:t>                 </a:t>
            </a:r>
            <a:r>
              <a:rPr lang="en-US" sz="2400" dirty="0" smtClean="0"/>
              <a:t>Customer segmentation is the process of dividing customers into groups based on their behavior, demographics, and other characteristics. Data science techniques can be used to analyze customer data and identify patterns and trends that can help businesses make more informed decisions about how to market and sell their products or services.</a:t>
            </a:r>
            <a:endParaRPr lang="en-IN" sz="2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2285992"/>
            <a:ext cx="7286676" cy="3508653"/>
          </a:xfrm>
          <a:prstGeom prst="rect">
            <a:avLst/>
          </a:prstGeom>
          <a:noFill/>
        </p:spPr>
        <p:txBody>
          <a:bodyPr wrap="square" rtlCol="0">
            <a:spAutoFit/>
          </a:bodyPr>
          <a:lstStyle/>
          <a:p>
            <a:r>
              <a:rPr lang="en-US" sz="2400" b="0" i="0" dirty="0" smtClean="0">
                <a:solidFill>
                  <a:schemeClr val="bg2">
                    <a:lumMod val="50000"/>
                  </a:schemeClr>
                </a:solidFill>
                <a:effectLst/>
                <a:latin typeface="Algerian" panose="04020705040A02060702" pitchFamily="82" charset="0"/>
              </a:rPr>
              <a:t>Problem Statement:</a:t>
            </a:r>
            <a:r>
              <a:rPr lang="en-US" dirty="0" smtClean="0">
                <a:solidFill>
                  <a:schemeClr val="accent6">
                    <a:lumMod val="60000"/>
                    <a:lumOff val="40000"/>
                  </a:schemeClr>
                </a:solidFill>
                <a:latin typeface="Algerian" panose="04020705040A02060702" pitchFamily="82" charset="0"/>
              </a:rPr>
              <a:t/>
            </a:r>
            <a:br>
              <a:rPr lang="en-US" dirty="0" smtClean="0">
                <a:solidFill>
                  <a:schemeClr val="accent6">
                    <a:lumMod val="60000"/>
                    <a:lumOff val="40000"/>
                  </a:schemeClr>
                </a:solidFill>
                <a:latin typeface="Algerian" panose="04020705040A02060702" pitchFamily="82" charset="0"/>
              </a:rPr>
            </a:br>
            <a:r>
              <a:rPr lang="en-US" dirty="0" smtClean="0">
                <a:solidFill>
                  <a:schemeClr val="accent6">
                    <a:lumMod val="60000"/>
                    <a:lumOff val="40000"/>
                  </a:schemeClr>
                </a:solidFill>
                <a:latin typeface="Algerian" panose="04020705040A02060702" pitchFamily="82" charset="0"/>
              </a:rPr>
              <a:t>	</a:t>
            </a:r>
          </a:p>
          <a:p>
            <a:r>
              <a:rPr lang="en-US" sz="2000" b="0" i="0" dirty="0">
                <a:solidFill>
                  <a:schemeClr val="accent6">
                    <a:lumMod val="60000"/>
                    <a:lumOff val="40000"/>
                  </a:schemeClr>
                </a:solidFill>
                <a:effectLst/>
                <a:latin typeface="Algerian" panose="04020705040A02060702" pitchFamily="82" charset="0"/>
              </a:rPr>
              <a:t> </a:t>
            </a:r>
            <a:r>
              <a:rPr lang="en-US" sz="2000" b="0" i="0" dirty="0" smtClean="0">
                <a:solidFill>
                  <a:schemeClr val="accent6">
                    <a:lumMod val="60000"/>
                    <a:lumOff val="40000"/>
                  </a:schemeClr>
                </a:solidFill>
                <a:effectLst/>
                <a:latin typeface="Algerian" panose="04020705040A02060702" pitchFamily="82" charset="0"/>
              </a:rPr>
              <a:t>             </a:t>
            </a:r>
            <a:r>
              <a:rPr lang="en-US" sz="2000" b="0" i="0" dirty="0" smtClean="0">
                <a:effectLst/>
                <a:latin typeface="Arial Rounded MT Bold" panose="020F0704030504030204" pitchFamily="34" charset="0"/>
              </a:rPr>
              <a:t>Customer segmentation is a critical task for businesses to effectively target their marketing efforts, personalize customer experiences, and optimize business strategies. However, traditional segmentation approaches often rely on limited variables and fail to capture the complex patterns and nuances in customer behavior. There is a need for an innovative data science solution that can provide more accurate and actionable customer segments</a:t>
            </a:r>
            <a:endParaRPr lang="en-US" sz="2000" dirty="0" smtClean="0">
              <a:solidFill>
                <a:schemeClr val="bg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1714488"/>
            <a:ext cx="7143800" cy="4493538"/>
          </a:xfrm>
          <a:prstGeom prst="rect">
            <a:avLst/>
          </a:prstGeom>
          <a:noFill/>
        </p:spPr>
        <p:txBody>
          <a:bodyPr wrap="square" rtlCol="0">
            <a:spAutoFit/>
          </a:bodyPr>
          <a:lstStyle/>
          <a:p>
            <a:r>
              <a:rPr lang="en-US" sz="2800" b="0" i="1" dirty="0" smtClean="0">
                <a:solidFill>
                  <a:schemeClr val="bg2">
                    <a:lumMod val="50000"/>
                  </a:schemeClr>
                </a:solidFill>
                <a:effectLst/>
                <a:latin typeface="Algerian" pitchFamily="82" charset="0"/>
              </a:rPr>
              <a:t>Data Collection and Preprocessing:</a:t>
            </a:r>
          </a:p>
          <a:p>
            <a:pPr marL="742950" lvl="1" indent="-285750">
              <a:buFont typeface="+mj-lt"/>
              <a:buAutoNum type="arabicPeriod"/>
            </a:pPr>
            <a:r>
              <a:rPr lang="en-US" sz="2400" b="0" i="0" dirty="0" smtClean="0">
                <a:effectLst/>
                <a:latin typeface="Arial" pitchFamily="34" charset="0"/>
                <a:cs typeface="Arial" pitchFamily="34" charset="0"/>
              </a:rPr>
              <a:t>Gather relevant customer data from various sources, such as transaction history, demographics, online behavior, and customer feedback.</a:t>
            </a:r>
          </a:p>
          <a:p>
            <a:pPr marL="742950" lvl="1" indent="-285750">
              <a:buFont typeface="+mj-lt"/>
              <a:buAutoNum type="arabicPeriod"/>
            </a:pPr>
            <a:r>
              <a:rPr lang="en-US" sz="2400" b="0" i="0" dirty="0" smtClean="0">
                <a:effectLst/>
                <a:latin typeface="Arial" pitchFamily="34" charset="0"/>
                <a:cs typeface="Arial" pitchFamily="34" charset="0"/>
              </a:rPr>
              <a:t>Clean and preprocess the data, ensuring accuracy and consistency.</a:t>
            </a:r>
          </a:p>
          <a:p>
            <a:pPr marL="742950" lvl="1" indent="-285750">
              <a:buFont typeface="+mj-lt"/>
              <a:buAutoNum type="arabicPeriod"/>
            </a:pPr>
            <a:r>
              <a:rPr lang="en-US" sz="2400" b="0" i="0" dirty="0" smtClean="0">
                <a:effectLst/>
                <a:latin typeface="Arial" pitchFamily="34" charset="0"/>
                <a:cs typeface="Arial" pitchFamily="34" charset="0"/>
              </a:rPr>
              <a:t>Explore additional external data sources, such as social media data or third-party datasets, to enhance the segmentation model's accuracy.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072362" cy="954107"/>
          </a:xfrm>
          <a:prstGeom prst="rect">
            <a:avLst/>
          </a:prstGeom>
          <a:noFill/>
        </p:spPr>
        <p:txBody>
          <a:bodyPr wrap="square" rtlCol="0">
            <a:spAutoFit/>
          </a:bodyPr>
          <a:lstStyle/>
          <a:p>
            <a:r>
              <a:rPr lang="en-US" sz="2800" dirty="0" smtClean="0">
                <a:solidFill>
                  <a:schemeClr val="bg2">
                    <a:lumMod val="50000"/>
                  </a:schemeClr>
                </a:solidFill>
                <a:latin typeface="Algerian" pitchFamily="82" charset="0"/>
              </a:rPr>
              <a:t>Programming code before preprocessing:</a:t>
            </a:r>
            <a:endParaRPr lang="en-US" sz="2800" dirty="0">
              <a:solidFill>
                <a:schemeClr val="bg2">
                  <a:lumMod val="50000"/>
                </a:schemeClr>
              </a:solidFill>
              <a:latin typeface="Algerian" pitchFamily="82" charset="0"/>
            </a:endParaRPr>
          </a:p>
        </p:txBody>
      </p:sp>
      <p:pic>
        <p:nvPicPr>
          <p:cNvPr id="3" name="Picture 2" descr="1.png"/>
          <p:cNvPicPr>
            <a:picLocks noChangeAspect="1"/>
          </p:cNvPicPr>
          <p:nvPr/>
        </p:nvPicPr>
        <p:blipFill>
          <a:blip r:embed="rId2"/>
          <a:stretch>
            <a:fillRect/>
          </a:stretch>
        </p:blipFill>
        <p:spPr>
          <a:xfrm>
            <a:off x="857224" y="2500306"/>
            <a:ext cx="7429552" cy="43576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14422"/>
            <a:ext cx="6500858" cy="954107"/>
          </a:xfrm>
          <a:prstGeom prst="rect">
            <a:avLst/>
          </a:prstGeom>
          <a:noFill/>
        </p:spPr>
        <p:txBody>
          <a:bodyPr wrap="square" rtlCol="0">
            <a:spAutoFit/>
          </a:bodyPr>
          <a:lstStyle/>
          <a:p>
            <a:r>
              <a:rPr lang="en-US" sz="2800" dirty="0" smtClean="0">
                <a:solidFill>
                  <a:schemeClr val="bg2">
                    <a:lumMod val="50000"/>
                  </a:schemeClr>
                </a:solidFill>
                <a:latin typeface="Algerian" pitchFamily="82" charset="0"/>
              </a:rPr>
              <a:t>Programming  code after preprocessing:</a:t>
            </a:r>
            <a:endParaRPr lang="en-US" sz="2800" dirty="0">
              <a:solidFill>
                <a:schemeClr val="bg2">
                  <a:lumMod val="50000"/>
                </a:schemeClr>
              </a:solidFill>
              <a:latin typeface="Algerian" pitchFamily="82" charset="0"/>
            </a:endParaRPr>
          </a:p>
        </p:txBody>
      </p:sp>
      <p:pic>
        <p:nvPicPr>
          <p:cNvPr id="3" name="Picture 2" descr="2.png"/>
          <p:cNvPicPr>
            <a:picLocks noChangeAspect="1"/>
          </p:cNvPicPr>
          <p:nvPr/>
        </p:nvPicPr>
        <p:blipFill>
          <a:blip r:embed="rId2"/>
          <a:stretch>
            <a:fillRect/>
          </a:stretch>
        </p:blipFill>
        <p:spPr>
          <a:xfrm>
            <a:off x="285720" y="2143116"/>
            <a:ext cx="8572560" cy="47148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736"/>
            <a:ext cx="4214842" cy="523220"/>
          </a:xfrm>
          <a:prstGeom prst="rect">
            <a:avLst/>
          </a:prstGeom>
          <a:noFill/>
        </p:spPr>
        <p:txBody>
          <a:bodyPr wrap="square" rtlCol="0">
            <a:spAutoFit/>
          </a:bodyPr>
          <a:lstStyle/>
          <a:p>
            <a:r>
              <a:rPr lang="en-US" sz="2800" dirty="0" smtClean="0">
                <a:solidFill>
                  <a:schemeClr val="bg2">
                    <a:lumMod val="50000"/>
                  </a:schemeClr>
                </a:solidFill>
                <a:latin typeface="Algerian" pitchFamily="82" charset="0"/>
              </a:rPr>
              <a:t>output:</a:t>
            </a:r>
            <a:endParaRPr lang="en-US" sz="2800" dirty="0">
              <a:solidFill>
                <a:schemeClr val="bg2">
                  <a:lumMod val="50000"/>
                </a:schemeClr>
              </a:solidFill>
              <a:latin typeface="Algerian" pitchFamily="82" charset="0"/>
            </a:endParaRPr>
          </a:p>
        </p:txBody>
      </p:sp>
      <p:pic>
        <p:nvPicPr>
          <p:cNvPr id="3" name="Picture 2" descr="3.png"/>
          <p:cNvPicPr>
            <a:picLocks noChangeAspect="1"/>
          </p:cNvPicPr>
          <p:nvPr/>
        </p:nvPicPr>
        <p:blipFill>
          <a:blip r:embed="rId2"/>
          <a:stretch>
            <a:fillRect/>
          </a:stretch>
        </p:blipFill>
        <p:spPr>
          <a:xfrm>
            <a:off x="357158" y="1928802"/>
            <a:ext cx="8429684" cy="47149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1571612"/>
            <a:ext cx="4214842" cy="1538883"/>
          </a:xfrm>
          <a:prstGeom prst="rect">
            <a:avLst/>
          </a:prstGeom>
          <a:noFill/>
        </p:spPr>
        <p:txBody>
          <a:bodyPr wrap="square" rtlCol="0">
            <a:spAutoFit/>
          </a:bodyPr>
          <a:lstStyle/>
          <a:p>
            <a:r>
              <a:rPr lang="en-US" dirty="0" smtClean="0">
                <a:solidFill>
                  <a:schemeClr val="bg2">
                    <a:lumMod val="50000"/>
                  </a:schemeClr>
                </a:solidFill>
                <a:latin typeface="Algerian" pitchFamily="82" charset="0"/>
              </a:rPr>
              <a:t>Source:</a:t>
            </a:r>
          </a:p>
          <a:p>
            <a:endParaRPr lang="en-US" dirty="0" smtClean="0"/>
          </a:p>
          <a:p>
            <a:r>
              <a:rPr lang="en-US" dirty="0"/>
              <a:t> </a:t>
            </a:r>
            <a:r>
              <a:rPr lang="en-US" dirty="0" smtClean="0"/>
              <a:t>      </a:t>
            </a:r>
            <a:r>
              <a:rPr lang="en-US" sz="2000" dirty="0" smtClean="0"/>
              <a:t>Customer Segmentation using Data Science with the use  of </a:t>
            </a:r>
            <a:r>
              <a:rPr lang="en-US" sz="2000" dirty="0" err="1" smtClean="0"/>
              <a:t>Kaggle</a:t>
            </a:r>
            <a:r>
              <a:rPr lang="en-US" sz="2000" dirty="0" smtClean="0"/>
              <a:t>.</a:t>
            </a:r>
          </a:p>
          <a:p>
            <a:endParaRPr lang="en-US" dirty="0"/>
          </a:p>
        </p:txBody>
      </p:sp>
      <p:sp>
        <p:nvSpPr>
          <p:cNvPr id="3" name="TextBox 2"/>
          <p:cNvSpPr txBox="1"/>
          <p:nvPr/>
        </p:nvSpPr>
        <p:spPr>
          <a:xfrm>
            <a:off x="1214414" y="3929066"/>
            <a:ext cx="4929222" cy="984885"/>
          </a:xfrm>
          <a:prstGeom prst="rect">
            <a:avLst/>
          </a:prstGeom>
          <a:noFill/>
        </p:spPr>
        <p:txBody>
          <a:bodyPr wrap="square" rtlCol="0">
            <a:spAutoFit/>
          </a:bodyPr>
          <a:lstStyle/>
          <a:p>
            <a:r>
              <a:rPr lang="en-US" sz="2000" dirty="0" smtClean="0">
                <a:solidFill>
                  <a:schemeClr val="bg2">
                    <a:lumMod val="50000"/>
                  </a:schemeClr>
                </a:solidFill>
                <a:latin typeface="Algerian" pitchFamily="82" charset="0"/>
              </a:rPr>
              <a:t>Used software for programming:</a:t>
            </a:r>
          </a:p>
          <a:p>
            <a:endParaRPr lang="en-US" dirty="0"/>
          </a:p>
          <a:p>
            <a:r>
              <a:rPr lang="en-US" sz="2000" dirty="0" smtClean="0"/>
              <a:t>       </a:t>
            </a:r>
            <a:r>
              <a:rPr lang="en-US" sz="2000" dirty="0" err="1" smtClean="0"/>
              <a:t>Pycharm</a:t>
            </a:r>
            <a:r>
              <a:rPr lang="en-US" sz="2000" dirty="0" smtClean="0"/>
              <a:t> with installed Pandas.</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57422" y="2214554"/>
            <a:ext cx="5572164" cy="2308324"/>
          </a:xfrm>
          <a:prstGeom prst="rect">
            <a:avLst/>
          </a:prstGeom>
          <a:noFill/>
        </p:spPr>
        <p:txBody>
          <a:bodyPr wrap="square" rtlCol="0">
            <a:spAutoFit/>
          </a:bodyPr>
          <a:lstStyle/>
          <a:p>
            <a:r>
              <a:rPr lang="en-US" sz="7200" i="1" dirty="0" smtClean="0">
                <a:solidFill>
                  <a:schemeClr val="accent3">
                    <a:lumMod val="75000"/>
                  </a:schemeClr>
                </a:solidFill>
                <a:latin typeface="Algerian" pitchFamily="82" charset="0"/>
              </a:rPr>
              <a:t>Thank you…!!!</a:t>
            </a:r>
            <a:endParaRPr lang="en-US" sz="7200" i="1" dirty="0">
              <a:solidFill>
                <a:schemeClr val="accent3">
                  <a:lumMod val="75000"/>
                </a:schemeClr>
              </a:solidFill>
              <a:latin typeface="Algerian"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TotalTime>
  <Words>195</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J.K.K.NATTRAJA COLLEGE OF ENGINEERING AND TECHNOLOGY</dc:title>
  <dc:creator>IT</dc:creator>
  <cp:lastModifiedBy>IT</cp:lastModifiedBy>
  <cp:revision>11</cp:revision>
  <dcterms:created xsi:type="dcterms:W3CDTF">2023-10-18T06:17:14Z</dcterms:created>
  <dcterms:modified xsi:type="dcterms:W3CDTF">2023-10-18T08:13:59Z</dcterms:modified>
</cp:coreProperties>
</file>