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71" d="100"/>
          <a:sy n="71" d="100"/>
        </p:scale>
        <p:origin x="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318360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91639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3978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102148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194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1325833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1630830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275229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152893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F997D-5C79-402D-B98F-13DAA185FC4F}"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310151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DF997D-5C79-402D-B98F-13DAA185FC4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192980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DF997D-5C79-402D-B98F-13DAA185FC4F}"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211558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DF997D-5C79-402D-B98F-13DAA185FC4F}"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322025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F997D-5C79-402D-B98F-13DAA185FC4F}"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186337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DF997D-5C79-402D-B98F-13DAA185FC4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44376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F997D-5C79-402D-B98F-13DAA185FC4F}"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15C1A6-96EB-410A-B695-2DC906F73CE4}" type="slidenum">
              <a:rPr lang="en-IN" smtClean="0"/>
              <a:t>‹#›</a:t>
            </a:fld>
            <a:endParaRPr lang="en-IN"/>
          </a:p>
        </p:txBody>
      </p:sp>
    </p:spTree>
    <p:extLst>
      <p:ext uri="{BB962C8B-B14F-4D97-AF65-F5344CB8AC3E}">
        <p14:creationId xmlns:p14="http://schemas.microsoft.com/office/powerpoint/2010/main" val="26730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DF997D-5C79-402D-B98F-13DAA185FC4F}" type="datetimeFigureOut">
              <a:rPr lang="en-IN" smtClean="0"/>
              <a:t>01-11-2023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15C1A6-96EB-410A-B695-2DC906F73CE4}" type="slidenum">
              <a:rPr lang="en-IN" smtClean="0"/>
              <a:t>‹#›</a:t>
            </a:fld>
            <a:endParaRPr lang="en-IN"/>
          </a:p>
        </p:txBody>
      </p:sp>
    </p:spTree>
    <p:extLst>
      <p:ext uri="{BB962C8B-B14F-4D97-AF65-F5344CB8AC3E}">
        <p14:creationId xmlns:p14="http://schemas.microsoft.com/office/powerpoint/2010/main" val="141175521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arthi-1011/phase5/blob/main/README.md" TargetMode="External"/><Relationship Id="rId2" Type="http://schemas.openxmlformats.org/officeDocument/2006/relationships/hyperlink" Target="https://github.com/Aarthi-1011/phase5"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E391-B032-2F55-9189-10BBC0D78F56}"/>
              </a:ext>
            </a:extLst>
          </p:cNvPr>
          <p:cNvSpPr>
            <a:spLocks noGrp="1"/>
          </p:cNvSpPr>
          <p:nvPr>
            <p:ph type="ctrTitle"/>
          </p:nvPr>
        </p:nvSpPr>
        <p:spPr>
          <a:xfrm>
            <a:off x="854765" y="576471"/>
            <a:ext cx="8984974" cy="1729408"/>
          </a:xfrm>
        </p:spPr>
        <p:txBody>
          <a:bodyPr/>
          <a:lstStyle/>
          <a:p>
            <a:r>
              <a:rPr lang="en-US" sz="4400" b="0" i="0" u="none" strike="noStrike" dirty="0">
                <a:effectLst/>
                <a:latin typeface="Algerian" panose="04020705040A02060702" pitchFamily="82" charset="0"/>
              </a:rPr>
              <a:t>J K </a:t>
            </a:r>
            <a:r>
              <a:rPr lang="en-US" sz="4400" b="0" i="0" u="none" strike="noStrike" dirty="0" err="1">
                <a:effectLst/>
                <a:latin typeface="Algerian" panose="04020705040A02060702" pitchFamily="82" charset="0"/>
              </a:rPr>
              <a:t>K</a:t>
            </a:r>
            <a:r>
              <a:rPr lang="en-US" sz="4400" b="0" i="0" u="none" strike="noStrike" dirty="0">
                <a:effectLst/>
                <a:latin typeface="Algerian" panose="04020705040A02060702" pitchFamily="82" charset="0"/>
              </a:rPr>
              <a:t>  NATTRAJA COLLEGE OF ENGINEERING AND TECHNOLOGY</a:t>
            </a:r>
            <a:endParaRPr lang="en-IN" sz="11500" dirty="0"/>
          </a:p>
        </p:txBody>
      </p:sp>
      <p:sp>
        <p:nvSpPr>
          <p:cNvPr id="3" name="Subtitle 2">
            <a:extLst>
              <a:ext uri="{FF2B5EF4-FFF2-40B4-BE49-F238E27FC236}">
                <a16:creationId xmlns:a16="http://schemas.microsoft.com/office/drawing/2014/main" id="{4B85BF2A-E2D4-82FC-9E98-4D06956B3FC8}"/>
              </a:ext>
            </a:extLst>
          </p:cNvPr>
          <p:cNvSpPr>
            <a:spLocks noGrp="1"/>
          </p:cNvSpPr>
          <p:nvPr>
            <p:ph type="subTitle" idx="1"/>
          </p:nvPr>
        </p:nvSpPr>
        <p:spPr>
          <a:xfrm>
            <a:off x="1507067" y="3180522"/>
            <a:ext cx="2965542" cy="2599719"/>
          </a:xfrm>
        </p:spPr>
        <p:txBody>
          <a:bodyPr>
            <a:normAutofit fontScale="25000" lnSpcReduction="20000"/>
          </a:bodyPr>
          <a:lstStyle/>
          <a:p>
            <a:pPr algn="l" rtl="0">
              <a:spcBef>
                <a:spcPts val="0"/>
              </a:spcBef>
              <a:spcAft>
                <a:spcPts val="0"/>
              </a:spcAft>
            </a:pPr>
            <a:r>
              <a:rPr lang="en-IN" sz="9600" b="0" i="0" u="none" strike="noStrike" dirty="0">
                <a:solidFill>
                  <a:schemeClr val="accent1"/>
                </a:solidFill>
                <a:effectLst/>
                <a:latin typeface="Rockwell" panose="02060603020205020403" pitchFamily="18" charset="0"/>
              </a:rPr>
              <a:t>TEAM MEMBERS:  </a:t>
            </a:r>
            <a:endParaRPr lang="en-IN" sz="9600" b="0" dirty="0">
              <a:solidFill>
                <a:schemeClr val="accent1"/>
              </a:solidFill>
              <a:effectLst/>
            </a:endParaRPr>
          </a:p>
          <a:p>
            <a:pPr rtl="0">
              <a:spcBef>
                <a:spcPts val="0"/>
              </a:spcBef>
              <a:spcAft>
                <a:spcPts val="0"/>
              </a:spcAft>
            </a:pPr>
            <a:r>
              <a:rPr lang="en-IN" sz="9600" b="0" i="0" u="none" strike="noStrike" dirty="0">
                <a:solidFill>
                  <a:srgbClr val="01303D"/>
                </a:solidFill>
                <a:effectLst/>
                <a:latin typeface="Rockwell" panose="02060603020205020403" pitchFamily="18" charset="0"/>
              </a:rPr>
              <a:t>  </a:t>
            </a:r>
            <a:endParaRPr lang="en-IN" sz="9600" b="0" dirty="0">
              <a:effectLst/>
            </a:endParaRPr>
          </a:p>
          <a:p>
            <a:pPr algn="l" rtl="0">
              <a:spcBef>
                <a:spcPts val="0"/>
              </a:spcBef>
              <a:spcAft>
                <a:spcPts val="0"/>
              </a:spcAft>
            </a:pPr>
            <a:r>
              <a:rPr lang="en-IN" sz="9600" b="0" i="0" u="none" strike="noStrike" dirty="0">
                <a:solidFill>
                  <a:srgbClr val="89DEFE"/>
                </a:solidFill>
                <a:effectLst/>
                <a:latin typeface="Rockwell" panose="02060603020205020403" pitchFamily="18" charset="0"/>
              </a:rPr>
              <a:t> </a:t>
            </a:r>
            <a:r>
              <a:rPr lang="en-IN" sz="9600" b="0" i="0" u="none" strike="noStrike" dirty="0">
                <a:solidFill>
                  <a:schemeClr val="tx1"/>
                </a:solidFill>
                <a:effectLst/>
                <a:latin typeface="Rockwell" panose="02060603020205020403" pitchFamily="18" charset="0"/>
              </a:rPr>
              <a:t>T.AARTHI</a:t>
            </a:r>
            <a:endParaRPr lang="en-IN" sz="9600" b="0" dirty="0">
              <a:solidFill>
                <a:schemeClr val="tx1"/>
              </a:solidFill>
              <a:effectLst/>
            </a:endParaRPr>
          </a:p>
          <a:p>
            <a:pPr algn="l" rtl="0">
              <a:spcBef>
                <a:spcPts val="0"/>
              </a:spcBef>
              <a:spcAft>
                <a:spcPts val="0"/>
              </a:spcAft>
            </a:pPr>
            <a:r>
              <a:rPr lang="en-IN" sz="9600" b="0" i="0" u="none" strike="noStrike" dirty="0">
                <a:solidFill>
                  <a:schemeClr val="tx1"/>
                </a:solidFill>
                <a:effectLst/>
                <a:latin typeface="Rockwell" panose="02060603020205020403" pitchFamily="18" charset="0"/>
              </a:rPr>
              <a:t> C.CHITRADEVI</a:t>
            </a:r>
            <a:endParaRPr lang="en-IN" sz="9600" b="0" dirty="0">
              <a:solidFill>
                <a:schemeClr val="tx1"/>
              </a:solidFill>
              <a:effectLst/>
            </a:endParaRPr>
          </a:p>
          <a:p>
            <a:pPr algn="l" rtl="0">
              <a:spcBef>
                <a:spcPts val="0"/>
              </a:spcBef>
              <a:spcAft>
                <a:spcPts val="0"/>
              </a:spcAft>
            </a:pPr>
            <a:r>
              <a:rPr lang="en-IN" sz="9600" b="0" i="0" u="none" strike="noStrike" dirty="0">
                <a:solidFill>
                  <a:schemeClr val="tx1"/>
                </a:solidFill>
                <a:effectLst/>
                <a:latin typeface="Rockwell" panose="02060603020205020403" pitchFamily="18" charset="0"/>
              </a:rPr>
              <a:t> R. DIVYA</a:t>
            </a:r>
            <a:endParaRPr lang="en-IN" sz="9600" b="0" dirty="0">
              <a:solidFill>
                <a:schemeClr val="tx1"/>
              </a:solidFill>
              <a:effectLst/>
            </a:endParaRPr>
          </a:p>
          <a:p>
            <a:pPr algn="l" rtl="0">
              <a:spcBef>
                <a:spcPts val="0"/>
              </a:spcBef>
              <a:spcAft>
                <a:spcPts val="0"/>
              </a:spcAft>
            </a:pPr>
            <a:r>
              <a:rPr lang="en-IN" sz="9600" b="0" i="0" u="none" strike="noStrike" dirty="0">
                <a:solidFill>
                  <a:schemeClr val="tx1"/>
                </a:solidFill>
                <a:effectLst/>
                <a:latin typeface="Rockwell" panose="02060603020205020403" pitchFamily="18" charset="0"/>
              </a:rPr>
              <a:t> E.DURGA</a:t>
            </a:r>
            <a:endParaRPr lang="en-IN" sz="9600" b="0" dirty="0">
              <a:solidFill>
                <a:schemeClr val="tx1"/>
              </a:solidFill>
              <a:effectLst/>
            </a:endParaRPr>
          </a:p>
          <a:p>
            <a:br>
              <a:rPr lang="en-IN" dirty="0"/>
            </a:br>
            <a:endParaRPr lang="en-IN" dirty="0"/>
          </a:p>
        </p:txBody>
      </p:sp>
      <p:sp>
        <p:nvSpPr>
          <p:cNvPr id="4" name="TextBox 3">
            <a:extLst>
              <a:ext uri="{FF2B5EF4-FFF2-40B4-BE49-F238E27FC236}">
                <a16:creationId xmlns:a16="http://schemas.microsoft.com/office/drawing/2014/main" id="{E16308D1-A413-0CD3-B8F5-41C57F4FE5D6}"/>
              </a:ext>
            </a:extLst>
          </p:cNvPr>
          <p:cNvSpPr txBox="1"/>
          <p:nvPr/>
        </p:nvSpPr>
        <p:spPr>
          <a:xfrm>
            <a:off x="7315200" y="3180522"/>
            <a:ext cx="2965542" cy="1692771"/>
          </a:xfrm>
          <a:prstGeom prst="rect">
            <a:avLst/>
          </a:prstGeom>
          <a:noFill/>
        </p:spPr>
        <p:txBody>
          <a:bodyPr wrap="square" rtlCol="0">
            <a:spAutoFit/>
          </a:bodyPr>
          <a:lstStyle/>
          <a:p>
            <a:pPr rtl="0">
              <a:spcBef>
                <a:spcPts val="0"/>
              </a:spcBef>
              <a:spcAft>
                <a:spcPts val="0"/>
              </a:spcAft>
            </a:pPr>
            <a:r>
              <a:rPr lang="en-IN" sz="2400" b="0" i="0" u="none" strike="noStrike" dirty="0">
                <a:solidFill>
                  <a:schemeClr val="accent1"/>
                </a:solidFill>
                <a:effectLst/>
                <a:latin typeface="Rockwell" panose="02060603020205020403" pitchFamily="18" charset="0"/>
              </a:rPr>
              <a:t>MENTOR:</a:t>
            </a:r>
            <a:endParaRPr lang="en-IN" sz="2400" b="0" dirty="0">
              <a:solidFill>
                <a:schemeClr val="accent1"/>
              </a:solidFill>
              <a:effectLst/>
            </a:endParaRPr>
          </a:p>
          <a:p>
            <a:pPr rtl="0">
              <a:spcBef>
                <a:spcPts val="0"/>
              </a:spcBef>
              <a:spcAft>
                <a:spcPts val="0"/>
              </a:spcAft>
            </a:pPr>
            <a:r>
              <a:rPr lang="en-IN" sz="2000" b="0" i="0" u="none" strike="noStrike" dirty="0">
                <a:solidFill>
                  <a:srgbClr val="01303D"/>
                </a:solidFill>
                <a:effectLst/>
                <a:latin typeface="Rockwell" panose="02060603020205020403" pitchFamily="18" charset="0"/>
              </a:rPr>
              <a:t>  </a:t>
            </a:r>
            <a:endParaRPr lang="en-IN" sz="2000" b="0" dirty="0">
              <a:effectLst/>
            </a:endParaRPr>
          </a:p>
          <a:p>
            <a:pPr rtl="0">
              <a:spcBef>
                <a:spcPts val="0"/>
              </a:spcBef>
              <a:spcAft>
                <a:spcPts val="0"/>
              </a:spcAft>
            </a:pPr>
            <a:r>
              <a:rPr lang="en-IN" sz="2000" b="0" i="0" u="none" strike="noStrike" dirty="0">
                <a:solidFill>
                  <a:srgbClr val="89DEFE"/>
                </a:solidFill>
                <a:effectLst/>
                <a:latin typeface="Rockwell" panose="02060603020205020403" pitchFamily="18" charset="0"/>
              </a:rPr>
              <a:t>  </a:t>
            </a:r>
            <a:r>
              <a:rPr lang="en-IN" sz="2000" b="0" i="0" u="none" strike="noStrike" dirty="0">
                <a:effectLst/>
                <a:latin typeface="Rockwell" panose="02060603020205020403" pitchFamily="18" charset="0"/>
              </a:rPr>
              <a:t>MURUGASHANKAR S</a:t>
            </a:r>
            <a:endParaRPr lang="en-IN" sz="2000" b="0" dirty="0">
              <a:effectLst/>
            </a:endParaRPr>
          </a:p>
          <a:p>
            <a:br>
              <a:rPr lang="en-IN" sz="2000" dirty="0"/>
            </a:br>
            <a:endParaRPr lang="en-IN" sz="2000" dirty="0"/>
          </a:p>
        </p:txBody>
      </p:sp>
    </p:spTree>
    <p:extLst>
      <p:ext uri="{BB962C8B-B14F-4D97-AF65-F5344CB8AC3E}">
        <p14:creationId xmlns:p14="http://schemas.microsoft.com/office/powerpoint/2010/main" val="229839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0C917A-EAA5-A0E0-89D5-5DCBEAB477FC}"/>
              </a:ext>
            </a:extLst>
          </p:cNvPr>
          <p:cNvSpPr txBox="1"/>
          <p:nvPr/>
        </p:nvSpPr>
        <p:spPr>
          <a:xfrm>
            <a:off x="1142999" y="903211"/>
            <a:ext cx="6104964" cy="1200329"/>
          </a:xfrm>
          <a:prstGeom prst="rect">
            <a:avLst/>
          </a:prstGeom>
          <a:noFill/>
        </p:spPr>
        <p:txBody>
          <a:bodyPr wrap="square">
            <a:spAutoFit/>
          </a:bodyPr>
          <a:lstStyle/>
          <a:p>
            <a:pPr rtl="0">
              <a:spcBef>
                <a:spcPts val="0"/>
              </a:spcBef>
              <a:spcAft>
                <a:spcPts val="0"/>
              </a:spcAft>
            </a:pPr>
            <a:r>
              <a:rPr lang="en-IN" sz="2400" b="0" i="0" u="none" strike="noStrike" dirty="0">
                <a:solidFill>
                  <a:schemeClr val="accent1"/>
                </a:solidFill>
                <a:effectLst/>
                <a:latin typeface="Algerian" panose="04020705040A02060702" pitchFamily="82" charset="0"/>
              </a:rPr>
              <a:t>ENTIRE CODE:</a:t>
            </a:r>
            <a:endParaRPr lang="en-IN" sz="2400" b="0" dirty="0">
              <a:solidFill>
                <a:schemeClr val="accent1"/>
              </a:solidFill>
              <a:effectLst/>
            </a:endParaRPr>
          </a:p>
          <a:p>
            <a:br>
              <a:rPr lang="en-IN" sz="2400" dirty="0">
                <a:solidFill>
                  <a:schemeClr val="accent1"/>
                </a:solidFill>
              </a:rPr>
            </a:br>
            <a:endParaRPr lang="en-IN" sz="2400" dirty="0">
              <a:solidFill>
                <a:schemeClr val="accent1"/>
              </a:solidFill>
            </a:endParaRPr>
          </a:p>
        </p:txBody>
      </p:sp>
      <p:pic>
        <p:nvPicPr>
          <p:cNvPr id="7170" name="Picture 2">
            <a:extLst>
              <a:ext uri="{FF2B5EF4-FFF2-40B4-BE49-F238E27FC236}">
                <a16:creationId xmlns:a16="http://schemas.microsoft.com/office/drawing/2014/main" id="{5AAE0050-5391-D707-78E6-80800EF96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094" y="1990165"/>
            <a:ext cx="7409330" cy="410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1A0FC6-3BE3-96AF-9DDB-A60991BC9F64}"/>
              </a:ext>
            </a:extLst>
          </p:cNvPr>
          <p:cNvSpPr txBox="1"/>
          <p:nvPr/>
        </p:nvSpPr>
        <p:spPr>
          <a:xfrm>
            <a:off x="1102658" y="943552"/>
            <a:ext cx="6104964" cy="1015663"/>
          </a:xfrm>
          <a:prstGeom prst="rect">
            <a:avLst/>
          </a:prstGeom>
          <a:noFill/>
        </p:spPr>
        <p:txBody>
          <a:bodyPr wrap="square">
            <a:spAutoFit/>
          </a:bodyPr>
          <a:lstStyle/>
          <a:p>
            <a:pPr rtl="0">
              <a:spcBef>
                <a:spcPts val="0"/>
              </a:spcBef>
              <a:spcAft>
                <a:spcPts val="0"/>
              </a:spcAft>
            </a:pPr>
            <a:r>
              <a:rPr lang="en-IN" sz="2400" b="0" i="0" u="none" strike="noStrike" dirty="0">
                <a:solidFill>
                  <a:schemeClr val="accent1"/>
                </a:solidFill>
                <a:effectLst/>
                <a:latin typeface="Algerian" panose="04020705040A02060702" pitchFamily="82" charset="0"/>
              </a:rPr>
              <a:t>OUTPUT:</a:t>
            </a:r>
            <a:endParaRPr lang="en-IN" sz="2400" b="0" dirty="0">
              <a:solidFill>
                <a:schemeClr val="accent1"/>
              </a:solidFill>
              <a:effectLst/>
            </a:endParaRPr>
          </a:p>
          <a:p>
            <a:br>
              <a:rPr lang="en-IN" dirty="0"/>
            </a:br>
            <a:endParaRPr lang="en-IN" dirty="0"/>
          </a:p>
        </p:txBody>
      </p:sp>
      <p:pic>
        <p:nvPicPr>
          <p:cNvPr id="8194" name="Picture 2">
            <a:extLst>
              <a:ext uri="{FF2B5EF4-FFF2-40B4-BE49-F238E27FC236}">
                <a16:creationId xmlns:a16="http://schemas.microsoft.com/office/drawing/2014/main" id="{D2A5EFF2-20A7-2671-BA26-A470E4A4B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253" y="2232211"/>
            <a:ext cx="6324600" cy="212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48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D8993-9EF7-6C44-A444-B888C5B84244}"/>
              </a:ext>
            </a:extLst>
          </p:cNvPr>
          <p:cNvSpPr txBox="1"/>
          <p:nvPr/>
        </p:nvSpPr>
        <p:spPr>
          <a:xfrm>
            <a:off x="1129553" y="1023654"/>
            <a:ext cx="6104964" cy="1969770"/>
          </a:xfrm>
          <a:prstGeom prst="rect">
            <a:avLst/>
          </a:prstGeom>
          <a:noFill/>
        </p:spPr>
        <p:txBody>
          <a:bodyPr wrap="square">
            <a:spAutoFit/>
          </a:bodyPr>
          <a:lstStyle/>
          <a:p>
            <a:pPr rtl="0">
              <a:spcBef>
                <a:spcPts val="0"/>
              </a:spcBef>
              <a:spcAft>
                <a:spcPts val="0"/>
              </a:spcAft>
            </a:pPr>
            <a:r>
              <a:rPr lang="en-US" sz="2800" b="0" i="0" u="none" strike="noStrike" dirty="0">
                <a:solidFill>
                  <a:schemeClr val="accent1"/>
                </a:solidFill>
                <a:effectLst/>
                <a:latin typeface="Algerian" panose="04020705040A02060702" pitchFamily="82" charset="0"/>
              </a:rPr>
              <a:t>Source:</a:t>
            </a:r>
            <a:endParaRPr lang="en-US" sz="2400" b="0" dirty="0">
              <a:solidFill>
                <a:schemeClr val="accent1"/>
              </a:solidFill>
              <a:effectLst/>
            </a:endParaRPr>
          </a:p>
          <a:p>
            <a:pPr rtl="0">
              <a:spcBef>
                <a:spcPts val="0"/>
              </a:spcBef>
              <a:spcAft>
                <a:spcPts val="0"/>
              </a:spcAft>
            </a:pPr>
            <a:br>
              <a:rPr lang="en-US" b="0" dirty="0">
                <a:effectLst/>
              </a:rPr>
            </a:br>
            <a:r>
              <a:rPr lang="en-US" sz="1800" b="0" i="0" u="none" strike="noStrike" dirty="0">
                <a:solidFill>
                  <a:srgbClr val="FFFFFF"/>
                </a:solidFill>
                <a:effectLst/>
                <a:latin typeface="Rockwell" panose="02060603020205020403" pitchFamily="18" charset="0"/>
              </a:rPr>
              <a:t>       </a:t>
            </a:r>
            <a:r>
              <a:rPr lang="en-US" sz="2000" b="0" i="0" u="none" strike="noStrike" dirty="0">
                <a:solidFill>
                  <a:srgbClr val="FFFFFF"/>
                </a:solidFill>
                <a:effectLst/>
                <a:latin typeface="Rockwell" panose="02060603020205020403" pitchFamily="18" charset="0"/>
              </a:rPr>
              <a:t>Customer Segmentation using Data Science with the use  of Kaggle.</a:t>
            </a:r>
            <a:endParaRPr lang="en-US" sz="2000" b="0" dirty="0">
              <a:effectLst/>
            </a:endParaRPr>
          </a:p>
          <a:p>
            <a:br>
              <a:rPr lang="en-US" b="0" dirty="0">
                <a:effectLst/>
              </a:rPr>
            </a:br>
            <a:endParaRPr lang="en-IN" dirty="0"/>
          </a:p>
        </p:txBody>
      </p:sp>
      <p:sp>
        <p:nvSpPr>
          <p:cNvPr id="5" name="TextBox 4">
            <a:extLst>
              <a:ext uri="{FF2B5EF4-FFF2-40B4-BE49-F238E27FC236}">
                <a16:creationId xmlns:a16="http://schemas.microsoft.com/office/drawing/2014/main" id="{4EC4DDC4-5C81-10AA-548B-C3D60086FD33}"/>
              </a:ext>
            </a:extLst>
          </p:cNvPr>
          <p:cNvSpPr txBox="1"/>
          <p:nvPr/>
        </p:nvSpPr>
        <p:spPr>
          <a:xfrm>
            <a:off x="1129553" y="3248388"/>
            <a:ext cx="6104964" cy="1692771"/>
          </a:xfrm>
          <a:prstGeom prst="rect">
            <a:avLst/>
          </a:prstGeom>
          <a:noFill/>
        </p:spPr>
        <p:txBody>
          <a:bodyPr wrap="square">
            <a:spAutoFit/>
          </a:bodyPr>
          <a:lstStyle/>
          <a:p>
            <a:pPr rtl="0">
              <a:spcBef>
                <a:spcPts val="0"/>
              </a:spcBef>
              <a:spcAft>
                <a:spcPts val="0"/>
              </a:spcAft>
            </a:pPr>
            <a:r>
              <a:rPr lang="en-US" sz="2400" b="0" i="0" u="none" strike="noStrike" dirty="0">
                <a:solidFill>
                  <a:schemeClr val="accent1"/>
                </a:solidFill>
                <a:effectLst/>
                <a:latin typeface="Algerian" panose="04020705040A02060702" pitchFamily="82" charset="0"/>
              </a:rPr>
              <a:t>Used software for programming:</a:t>
            </a:r>
            <a:endParaRPr lang="en-US" sz="2400" b="0" dirty="0">
              <a:solidFill>
                <a:schemeClr val="accent1"/>
              </a:solidFill>
              <a:effectLst/>
            </a:endParaRPr>
          </a:p>
          <a:p>
            <a:pPr rtl="0">
              <a:spcBef>
                <a:spcPts val="0"/>
              </a:spcBef>
              <a:spcAft>
                <a:spcPts val="0"/>
              </a:spcAft>
            </a:pPr>
            <a:br>
              <a:rPr lang="en-US" sz="2400" b="0" dirty="0">
                <a:solidFill>
                  <a:schemeClr val="accent1"/>
                </a:solidFill>
                <a:effectLst/>
              </a:rPr>
            </a:br>
            <a:r>
              <a:rPr lang="en-US" sz="1800" b="0" i="0" u="none" strike="noStrike" dirty="0">
                <a:solidFill>
                  <a:srgbClr val="FFFFFF"/>
                </a:solidFill>
                <a:effectLst/>
                <a:latin typeface="Rockwell" panose="02060603020205020403" pitchFamily="18" charset="0"/>
              </a:rPr>
              <a:t>       </a:t>
            </a:r>
            <a:r>
              <a:rPr lang="en-US" sz="2000" b="0" i="0" u="none" strike="noStrike" dirty="0" err="1">
                <a:solidFill>
                  <a:srgbClr val="FFFFFF"/>
                </a:solidFill>
                <a:effectLst/>
                <a:latin typeface="Rockwell" panose="02060603020205020403" pitchFamily="18" charset="0"/>
              </a:rPr>
              <a:t>Pycharm</a:t>
            </a:r>
            <a:r>
              <a:rPr lang="en-US" sz="2000" b="0" i="0" u="none" strike="noStrike" dirty="0">
                <a:solidFill>
                  <a:srgbClr val="FFFFFF"/>
                </a:solidFill>
                <a:effectLst/>
                <a:latin typeface="Rockwell" panose="02060603020205020403" pitchFamily="18" charset="0"/>
              </a:rPr>
              <a:t> with installed Pandas.</a:t>
            </a:r>
            <a:endParaRPr lang="en-US" sz="2000" b="0" dirty="0">
              <a:effectLst/>
            </a:endParaRPr>
          </a:p>
          <a:p>
            <a:br>
              <a:rPr lang="en-US" dirty="0"/>
            </a:br>
            <a:endParaRPr lang="en-IN" dirty="0"/>
          </a:p>
        </p:txBody>
      </p:sp>
    </p:spTree>
    <p:extLst>
      <p:ext uri="{BB962C8B-B14F-4D97-AF65-F5344CB8AC3E}">
        <p14:creationId xmlns:p14="http://schemas.microsoft.com/office/powerpoint/2010/main" val="143923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CCDF9-9964-D11F-8216-FC0D7C44EECF}"/>
              </a:ext>
            </a:extLst>
          </p:cNvPr>
          <p:cNvSpPr txBox="1"/>
          <p:nvPr/>
        </p:nvSpPr>
        <p:spPr>
          <a:xfrm>
            <a:off x="1075765" y="658906"/>
            <a:ext cx="7436223" cy="3785652"/>
          </a:xfrm>
          <a:prstGeom prst="rect">
            <a:avLst/>
          </a:prstGeom>
          <a:noFill/>
        </p:spPr>
        <p:txBody>
          <a:bodyPr wrap="square" rtlCol="0">
            <a:spAutoFit/>
          </a:bodyPr>
          <a:lstStyle/>
          <a:p>
            <a:r>
              <a:rPr lang="en-US" sz="2400" dirty="0">
                <a:solidFill>
                  <a:schemeClr val="accent1"/>
                </a:solidFill>
                <a:latin typeface="Algerian" panose="04020705040A02060702" pitchFamily="82" charset="0"/>
              </a:rPr>
              <a:t>Help</a:t>
            </a:r>
          </a:p>
          <a:p>
            <a:endParaRPr lang="en-US" sz="2400" dirty="0">
              <a:solidFill>
                <a:schemeClr val="accent1"/>
              </a:solidFill>
              <a:latin typeface="Algerian" panose="04020705040A02060702" pitchFamily="82" charset="0"/>
            </a:endParaRPr>
          </a:p>
          <a:p>
            <a:r>
              <a:rPr lang="en-US" sz="2400" dirty="0">
                <a:solidFill>
                  <a:schemeClr val="accent1"/>
                </a:solidFill>
                <a:latin typeface="Algerian" panose="04020705040A02060702" pitchFamily="82" charset="0"/>
              </a:rPr>
              <a:t>     </a:t>
            </a:r>
            <a:r>
              <a:rPr lang="en-US" sz="2400" dirty="0">
                <a:solidFill>
                  <a:schemeClr val="accent2"/>
                </a:solidFill>
                <a:latin typeface="Algerian" panose="04020705040A02060702" pitchFamily="82" charset="0"/>
              </a:rPr>
              <a:t>GITHUB LINK</a:t>
            </a:r>
          </a:p>
          <a:p>
            <a:endParaRPr lang="en-US" sz="2400" dirty="0">
              <a:solidFill>
                <a:schemeClr val="accent2"/>
              </a:solidFill>
              <a:latin typeface="Algerian" panose="04020705040A02060702" pitchFamily="82" charset="0"/>
            </a:endParaRPr>
          </a:p>
          <a:p>
            <a:r>
              <a:rPr lang="en-US" sz="2400" dirty="0">
                <a:solidFill>
                  <a:schemeClr val="accent2"/>
                </a:solidFill>
                <a:latin typeface="Algerian" panose="04020705040A02060702" pitchFamily="82" charset="0"/>
              </a:rPr>
              <a:t>                     </a:t>
            </a:r>
            <a:r>
              <a:rPr lang="en-US" sz="2400" dirty="0">
                <a:solidFill>
                  <a:schemeClr val="accent1">
                    <a:lumMod val="60000"/>
                    <a:lumOff val="40000"/>
                  </a:schemeClr>
                </a:solidFill>
                <a:latin typeface="Algerian" panose="04020705040A02060702" pitchFamily="82" charset="0"/>
                <a:hlinkClick r:id="rId2"/>
              </a:rPr>
              <a:t>GITHUB</a:t>
            </a:r>
            <a:endParaRPr lang="en-US" sz="2400" dirty="0">
              <a:solidFill>
                <a:schemeClr val="accent1">
                  <a:lumMod val="60000"/>
                  <a:lumOff val="40000"/>
                </a:schemeClr>
              </a:solidFill>
              <a:latin typeface="Algerian" panose="04020705040A02060702" pitchFamily="82" charset="0"/>
            </a:endParaRPr>
          </a:p>
          <a:p>
            <a:endParaRPr lang="en-US" sz="2400" dirty="0">
              <a:solidFill>
                <a:schemeClr val="accent2"/>
              </a:solidFill>
              <a:latin typeface="Algerian" panose="04020705040A02060702" pitchFamily="82" charset="0"/>
            </a:endParaRPr>
          </a:p>
          <a:p>
            <a:r>
              <a:rPr lang="en-US" sz="2400" dirty="0">
                <a:solidFill>
                  <a:schemeClr val="accent2"/>
                </a:solidFill>
                <a:latin typeface="Algerian" panose="04020705040A02060702" pitchFamily="82" charset="0"/>
              </a:rPr>
              <a:t>     For more information refer readme file</a:t>
            </a:r>
          </a:p>
          <a:p>
            <a:endParaRPr lang="en-US" sz="2400" dirty="0">
              <a:solidFill>
                <a:schemeClr val="accent2"/>
              </a:solidFill>
              <a:latin typeface="Algerian" panose="04020705040A02060702" pitchFamily="82" charset="0"/>
            </a:endParaRPr>
          </a:p>
          <a:p>
            <a:r>
              <a:rPr lang="en-US" sz="2400" dirty="0">
                <a:solidFill>
                  <a:schemeClr val="accent2"/>
                </a:solidFill>
                <a:latin typeface="Algerian" panose="04020705040A02060702" pitchFamily="82" charset="0"/>
              </a:rPr>
              <a:t>                      </a:t>
            </a:r>
            <a:r>
              <a:rPr lang="en-US" sz="2400" dirty="0">
                <a:solidFill>
                  <a:schemeClr val="accent2"/>
                </a:solidFill>
                <a:latin typeface="Algerian" panose="04020705040A02060702" pitchFamily="82" charset="0"/>
                <a:hlinkClick r:id="rId3"/>
              </a:rPr>
              <a:t>Readme</a:t>
            </a:r>
            <a:endParaRPr lang="en-US" sz="2400" dirty="0">
              <a:solidFill>
                <a:schemeClr val="accent2"/>
              </a:solidFill>
              <a:latin typeface="Algerian" panose="04020705040A02060702" pitchFamily="82" charset="0"/>
            </a:endParaRPr>
          </a:p>
          <a:p>
            <a:endParaRPr lang="en-IN" sz="2400"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val="53593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89B4F4-BBC4-884C-3FE7-91EFCD0BA862}"/>
              </a:ext>
            </a:extLst>
          </p:cNvPr>
          <p:cNvSpPr txBox="1"/>
          <p:nvPr/>
        </p:nvSpPr>
        <p:spPr>
          <a:xfrm>
            <a:off x="2649071" y="2944906"/>
            <a:ext cx="6145305" cy="923330"/>
          </a:xfrm>
          <a:prstGeom prst="rect">
            <a:avLst/>
          </a:prstGeom>
          <a:noFill/>
        </p:spPr>
        <p:txBody>
          <a:bodyPr wrap="square" rtlCol="0">
            <a:spAutoFit/>
          </a:bodyPr>
          <a:lstStyle/>
          <a:p>
            <a:r>
              <a:rPr lang="en-US" sz="5400" i="1" dirty="0">
                <a:solidFill>
                  <a:schemeClr val="accent1">
                    <a:lumMod val="60000"/>
                    <a:lumOff val="40000"/>
                  </a:schemeClr>
                </a:solidFill>
                <a:latin typeface="Algerian" panose="04020705040A02060702" pitchFamily="82" charset="0"/>
              </a:rPr>
              <a:t>Thank you…</a:t>
            </a:r>
            <a:endParaRPr lang="en-IN" sz="5400" i="1" dirty="0">
              <a:solidFill>
                <a:schemeClr val="accent1">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385875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162A1-7FF4-3ECC-5E38-4C1B20875A1A}"/>
              </a:ext>
            </a:extLst>
          </p:cNvPr>
          <p:cNvSpPr txBox="1"/>
          <p:nvPr/>
        </p:nvSpPr>
        <p:spPr>
          <a:xfrm>
            <a:off x="1434353" y="1057835"/>
            <a:ext cx="7566212" cy="1384995"/>
          </a:xfrm>
          <a:prstGeom prst="rect">
            <a:avLst/>
          </a:prstGeom>
          <a:noFill/>
        </p:spPr>
        <p:txBody>
          <a:bodyPr wrap="square" rtlCol="0">
            <a:spAutoFit/>
          </a:bodyPr>
          <a:lstStyle/>
          <a:p>
            <a:pPr rtl="0">
              <a:spcBef>
                <a:spcPts val="0"/>
              </a:spcBef>
              <a:spcAft>
                <a:spcPts val="0"/>
              </a:spcAft>
            </a:pPr>
            <a:r>
              <a:rPr lang="en-US" sz="2800" b="0" i="0" u="none" strike="noStrike" dirty="0">
                <a:solidFill>
                  <a:schemeClr val="accent1"/>
                </a:solidFill>
                <a:effectLst/>
                <a:latin typeface="Algerian" panose="04020705040A02060702" pitchFamily="82" charset="0"/>
              </a:rPr>
              <a:t>CUSTOMER SEGMENT USING DATA SCIENCE:</a:t>
            </a:r>
            <a:endParaRPr lang="en-US" sz="2800" b="0" dirty="0">
              <a:solidFill>
                <a:schemeClr val="accent1"/>
              </a:solidFill>
              <a:effectLst/>
            </a:endParaRPr>
          </a:p>
          <a:p>
            <a:br>
              <a:rPr lang="en-US" sz="2800" dirty="0">
                <a:solidFill>
                  <a:schemeClr val="accent1"/>
                </a:solidFill>
              </a:rPr>
            </a:br>
            <a:endParaRPr lang="en-IN" sz="2800" dirty="0">
              <a:solidFill>
                <a:schemeClr val="accent1"/>
              </a:solidFill>
            </a:endParaRPr>
          </a:p>
        </p:txBody>
      </p:sp>
      <p:sp>
        <p:nvSpPr>
          <p:cNvPr id="3" name="TextBox 2">
            <a:extLst>
              <a:ext uri="{FF2B5EF4-FFF2-40B4-BE49-F238E27FC236}">
                <a16:creationId xmlns:a16="http://schemas.microsoft.com/office/drawing/2014/main" id="{5B4A3858-563B-022D-947D-0C2B8F9E4402}"/>
              </a:ext>
            </a:extLst>
          </p:cNvPr>
          <p:cNvSpPr txBox="1"/>
          <p:nvPr/>
        </p:nvSpPr>
        <p:spPr>
          <a:xfrm>
            <a:off x="1631576" y="2442830"/>
            <a:ext cx="7566212" cy="3970318"/>
          </a:xfrm>
          <a:prstGeom prst="rect">
            <a:avLst/>
          </a:prstGeom>
          <a:noFill/>
        </p:spPr>
        <p:txBody>
          <a:bodyPr wrap="square" rtlCol="0">
            <a:spAutoFit/>
          </a:bodyPr>
          <a:lstStyle/>
          <a:p>
            <a:pPr rtl="0">
              <a:spcBef>
                <a:spcPts val="0"/>
              </a:spcBef>
              <a:spcAft>
                <a:spcPts val="0"/>
              </a:spcAft>
            </a:pPr>
            <a:r>
              <a:rPr lang="en-US" sz="2400" b="0" i="0" u="none" strike="noStrike" dirty="0">
                <a:solidFill>
                  <a:schemeClr val="accent2"/>
                </a:solidFill>
                <a:effectLst/>
                <a:latin typeface="Algerian" panose="04020705040A02060702" pitchFamily="82" charset="0"/>
              </a:rPr>
              <a:t>ABSTRACTION</a:t>
            </a:r>
            <a:endParaRPr lang="en-US" sz="2400" b="0" dirty="0">
              <a:solidFill>
                <a:schemeClr val="accent2"/>
              </a:solidFill>
              <a:effectLst/>
            </a:endParaRPr>
          </a:p>
          <a:p>
            <a:pPr rtl="0">
              <a:spcBef>
                <a:spcPts val="0"/>
              </a:spcBef>
              <a:spcAft>
                <a:spcPts val="0"/>
              </a:spcAft>
            </a:pPr>
            <a:r>
              <a:rPr lang="en-US" sz="2400" b="0" i="0" u="none" strike="noStrike" dirty="0">
                <a:solidFill>
                  <a:srgbClr val="FFFFFF"/>
                </a:solidFill>
                <a:effectLst/>
                <a:latin typeface="Rockwell" panose="02060603020205020403" pitchFamily="18" charset="0"/>
              </a:rPr>
              <a:t>                 Customer segmentation is the process of dividing customers into groups based on their behavior, demographics, and other characteristics. Data science techniques can be used to analyze customer data and identify patterns and trends that can help businesses make more informed decisions about how to market and sell their products or services.</a:t>
            </a:r>
            <a:endParaRPr lang="en-US" sz="2400" b="0" dirty="0">
              <a:effectLst/>
            </a:endParaRPr>
          </a:p>
          <a:p>
            <a:br>
              <a:rPr lang="en-US" dirty="0"/>
            </a:br>
            <a:endParaRPr lang="en-IN" dirty="0"/>
          </a:p>
        </p:txBody>
      </p:sp>
    </p:spTree>
    <p:extLst>
      <p:ext uri="{BB962C8B-B14F-4D97-AF65-F5344CB8AC3E}">
        <p14:creationId xmlns:p14="http://schemas.microsoft.com/office/powerpoint/2010/main" val="142124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FB3D4-4AA5-38DF-D5B7-F1528B50CB22}"/>
              </a:ext>
            </a:extLst>
          </p:cNvPr>
          <p:cNvSpPr txBox="1"/>
          <p:nvPr/>
        </p:nvSpPr>
        <p:spPr>
          <a:xfrm>
            <a:off x="932329" y="1380565"/>
            <a:ext cx="8785412" cy="4708981"/>
          </a:xfrm>
          <a:prstGeom prst="rect">
            <a:avLst/>
          </a:prstGeom>
          <a:noFill/>
        </p:spPr>
        <p:txBody>
          <a:bodyPr wrap="square" rtlCol="0">
            <a:spAutoFit/>
          </a:bodyPr>
          <a:lstStyle/>
          <a:p>
            <a:pPr rtl="0">
              <a:spcBef>
                <a:spcPts val="0"/>
              </a:spcBef>
              <a:spcAft>
                <a:spcPts val="0"/>
              </a:spcAft>
            </a:pPr>
            <a:r>
              <a:rPr lang="en-US" sz="2400" b="0" i="0" u="none" strike="noStrike" dirty="0">
                <a:solidFill>
                  <a:schemeClr val="accent1"/>
                </a:solidFill>
                <a:effectLst/>
                <a:latin typeface="Algerian" panose="04020705040A02060702" pitchFamily="82" charset="0"/>
              </a:rPr>
              <a:t>Problem Statement:</a:t>
            </a:r>
            <a:br>
              <a:rPr lang="en-US" sz="2400" b="0" i="0" u="none" strike="noStrike" dirty="0">
                <a:solidFill>
                  <a:srgbClr val="C8DA90"/>
                </a:solidFill>
                <a:effectLst/>
                <a:latin typeface="Algerian" panose="04020705040A02060702" pitchFamily="82" charset="0"/>
              </a:rPr>
            </a:br>
            <a:endParaRPr lang="en-US" sz="2400" b="0" dirty="0">
              <a:effectLst/>
            </a:endParaRPr>
          </a:p>
          <a:p>
            <a:pPr rtl="0">
              <a:spcBef>
                <a:spcPts val="0"/>
              </a:spcBef>
              <a:spcAft>
                <a:spcPts val="0"/>
              </a:spcAft>
            </a:pPr>
            <a:r>
              <a:rPr lang="en-US" sz="2400" b="1" i="0" u="none" strike="noStrike" dirty="0">
                <a:solidFill>
                  <a:srgbClr val="C8DA90"/>
                </a:solidFill>
                <a:effectLst/>
                <a:latin typeface="Algerian" panose="04020705040A02060702" pitchFamily="82" charset="0"/>
              </a:rPr>
              <a:t>              </a:t>
            </a:r>
            <a:r>
              <a:rPr lang="en-US" sz="2400" b="1" i="0" u="none" strike="noStrike" dirty="0">
                <a:solidFill>
                  <a:srgbClr val="FFFFFF"/>
                </a:solidFill>
                <a:effectLst/>
                <a:latin typeface="Arial Rounded"/>
              </a:rPr>
              <a:t>Customer segmentation is a critical task for businesses to effectively target their marketing efforts, personalize customer experiences, and optimize business strategies. However, traditional segmentation approaches often rely on limited variables and fail to capture the complex patterns and nuances in customer behavior. There is a need for an innovative data science solution that can provide more accurate and actionable customer segments</a:t>
            </a:r>
            <a:endParaRPr lang="en-US" sz="2400" b="0" dirty="0">
              <a:effectLst/>
            </a:endParaRPr>
          </a:p>
          <a:p>
            <a:br>
              <a:rPr lang="en-US" dirty="0"/>
            </a:br>
            <a:endParaRPr lang="en-IN" dirty="0"/>
          </a:p>
        </p:txBody>
      </p:sp>
    </p:spTree>
    <p:extLst>
      <p:ext uri="{BB962C8B-B14F-4D97-AF65-F5344CB8AC3E}">
        <p14:creationId xmlns:p14="http://schemas.microsoft.com/office/powerpoint/2010/main" val="169657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3FA1-8CCE-2094-076D-54605B6866FD}"/>
              </a:ext>
            </a:extLst>
          </p:cNvPr>
          <p:cNvSpPr txBox="1"/>
          <p:nvPr/>
        </p:nvSpPr>
        <p:spPr>
          <a:xfrm>
            <a:off x="900099" y="845923"/>
            <a:ext cx="6138766" cy="523220"/>
          </a:xfrm>
          <a:prstGeom prst="rect">
            <a:avLst/>
          </a:prstGeom>
          <a:noFill/>
        </p:spPr>
        <p:txBody>
          <a:bodyPr wrap="square" rtlCol="0">
            <a:spAutoFit/>
          </a:bodyPr>
          <a:lstStyle/>
          <a:p>
            <a:r>
              <a:rPr lang="en-US" sz="2800" dirty="0">
                <a:solidFill>
                  <a:schemeClr val="accent1"/>
                </a:solidFill>
                <a:latin typeface="Algerian" panose="04020705040A02060702" pitchFamily="82" charset="0"/>
              </a:rPr>
              <a:t>Description:</a:t>
            </a:r>
            <a:endParaRPr lang="en-IN" sz="2800" dirty="0">
              <a:solidFill>
                <a:schemeClr val="accent1"/>
              </a:solidFill>
              <a:latin typeface="Algerian" panose="04020705040A02060702" pitchFamily="82" charset="0"/>
            </a:endParaRPr>
          </a:p>
        </p:txBody>
      </p:sp>
      <p:sp>
        <p:nvSpPr>
          <p:cNvPr id="6" name="Rectangle 3">
            <a:extLst>
              <a:ext uri="{FF2B5EF4-FFF2-40B4-BE49-F238E27FC236}">
                <a16:creationId xmlns:a16="http://schemas.microsoft.com/office/drawing/2014/main" id="{0A8AEE22-18C6-1797-0362-84B0623B021B}"/>
              </a:ext>
            </a:extLst>
          </p:cNvPr>
          <p:cNvSpPr>
            <a:spLocks noChangeArrowheads="1"/>
          </p:cNvSpPr>
          <p:nvPr/>
        </p:nvSpPr>
        <p:spPr bwMode="auto">
          <a:xfrm>
            <a:off x="1505243" y="2167116"/>
            <a:ext cx="7976382"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Rounded MT Bold" panose="020F0704030504030204" pitchFamily="34" charset="0"/>
              </a:rPr>
              <a:t>Using data science, we analyze customer data to identify distinct segments based on characteristics and behaviors. We create profiles for each segment, enabling personalized marketing and product strategies. Continuous monitoring and adaptation ensure effective customer engagement and business growth. This data-driven approach enhances customer satisfaction and profitability.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6CBB515-0E97-CA15-BA24-00071CC61260}"/>
              </a:ext>
            </a:extLst>
          </p:cNvPr>
          <p:cNvSpPr>
            <a:spLocks noChangeArrowheads="1"/>
          </p:cNvSpPr>
          <p:nvPr/>
        </p:nvSpPr>
        <p:spPr bwMode="auto">
          <a:xfrm>
            <a:off x="3830452" y="-266886"/>
            <a:ext cx="187401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828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CF42C-7504-3844-23D2-313F87E2236E}"/>
              </a:ext>
            </a:extLst>
          </p:cNvPr>
          <p:cNvSpPr txBox="1"/>
          <p:nvPr/>
        </p:nvSpPr>
        <p:spPr>
          <a:xfrm>
            <a:off x="739588" y="779929"/>
            <a:ext cx="5499847" cy="523220"/>
          </a:xfrm>
          <a:prstGeom prst="rect">
            <a:avLst/>
          </a:prstGeom>
          <a:noFill/>
        </p:spPr>
        <p:txBody>
          <a:bodyPr wrap="square" rtlCol="0">
            <a:spAutoFit/>
          </a:bodyPr>
          <a:lstStyle/>
          <a:p>
            <a:r>
              <a:rPr lang="en-US" sz="2800" dirty="0">
                <a:solidFill>
                  <a:schemeClr val="accent1"/>
                </a:solidFill>
                <a:latin typeface="Algerian" panose="04020705040A02060702" pitchFamily="82" charset="0"/>
              </a:rPr>
              <a:t>Objectives:</a:t>
            </a:r>
            <a:endParaRPr lang="en-IN" sz="2800" dirty="0">
              <a:solidFill>
                <a:schemeClr val="accent1"/>
              </a:solidFill>
              <a:latin typeface="Algerian" panose="04020705040A02060702" pitchFamily="82" charset="0"/>
            </a:endParaRPr>
          </a:p>
        </p:txBody>
      </p:sp>
      <p:sp>
        <p:nvSpPr>
          <p:cNvPr id="3" name="TextBox 2">
            <a:extLst>
              <a:ext uri="{FF2B5EF4-FFF2-40B4-BE49-F238E27FC236}">
                <a16:creationId xmlns:a16="http://schemas.microsoft.com/office/drawing/2014/main" id="{7C5F4F96-7320-5554-6049-C8654B7B1FC8}"/>
              </a:ext>
            </a:extLst>
          </p:cNvPr>
          <p:cNvSpPr txBox="1"/>
          <p:nvPr/>
        </p:nvSpPr>
        <p:spPr>
          <a:xfrm>
            <a:off x="2299446" y="1687354"/>
            <a:ext cx="7194177" cy="3693319"/>
          </a:xfrm>
          <a:prstGeom prst="rect">
            <a:avLst/>
          </a:prstGeom>
          <a:noFill/>
        </p:spPr>
        <p:txBody>
          <a:bodyPr wrap="square" rtlCol="0">
            <a:spAutoFit/>
          </a:bodyPr>
          <a:lstStyle/>
          <a:p>
            <a:pPr algn="l"/>
            <a:r>
              <a:rPr lang="en-US" sz="2400" b="0" i="0" dirty="0">
                <a:effectLst/>
                <a:latin typeface="Arial Rounded MT Bold" panose="020F0704030504030204" pitchFamily="34" charset="0"/>
              </a:rPr>
              <a:t>Customer segment objectives include:</a:t>
            </a:r>
          </a:p>
          <a:p>
            <a:pPr algn="l">
              <a:buFont typeface="+mj-lt"/>
              <a:buAutoNum type="arabicPeriod"/>
            </a:pPr>
            <a:r>
              <a:rPr lang="en-US" sz="2400" b="0" i="0" dirty="0">
                <a:effectLst/>
                <a:latin typeface="Arial Rounded MT Bold" panose="020F0704030504030204" pitchFamily="34" charset="0"/>
              </a:rPr>
              <a:t>Targeting: Identify and reach specific customer groups with tailored marketing.</a:t>
            </a:r>
          </a:p>
          <a:p>
            <a:pPr algn="l">
              <a:buFont typeface="+mj-lt"/>
              <a:buAutoNum type="arabicPeriod"/>
            </a:pPr>
            <a:r>
              <a:rPr lang="en-US" sz="2400" b="0" i="0" dirty="0">
                <a:effectLst/>
                <a:latin typeface="Arial Rounded MT Bold" panose="020F0704030504030204" pitchFamily="34" charset="0"/>
              </a:rPr>
              <a:t>Personalization: Customize products and services to meet segment needs.</a:t>
            </a:r>
          </a:p>
          <a:p>
            <a:pPr algn="l">
              <a:buFont typeface="+mj-lt"/>
              <a:buAutoNum type="arabicPeriod"/>
            </a:pPr>
            <a:r>
              <a:rPr lang="en-US" sz="2400" b="0" i="0" dirty="0">
                <a:effectLst/>
                <a:latin typeface="Arial Rounded MT Bold" panose="020F0704030504030204" pitchFamily="34" charset="0"/>
              </a:rPr>
              <a:t>Retention: Increase customer loyalty and reduce churn within segments.</a:t>
            </a:r>
          </a:p>
          <a:p>
            <a:pPr algn="l">
              <a:buFont typeface="+mj-lt"/>
              <a:buAutoNum type="arabicPeriod"/>
            </a:pPr>
            <a:r>
              <a:rPr lang="en-US" sz="2400" b="0" i="0" dirty="0">
                <a:effectLst/>
                <a:latin typeface="Arial Rounded MT Bold" panose="020F0704030504030204" pitchFamily="34" charset="0"/>
              </a:rPr>
              <a:t>Profitability: Optimize revenue by catering to distinct customer preferences and behaviors.</a:t>
            </a:r>
          </a:p>
          <a:p>
            <a:endParaRPr lang="en-IN" dirty="0"/>
          </a:p>
        </p:txBody>
      </p:sp>
    </p:spTree>
    <p:extLst>
      <p:ext uri="{BB962C8B-B14F-4D97-AF65-F5344CB8AC3E}">
        <p14:creationId xmlns:p14="http://schemas.microsoft.com/office/powerpoint/2010/main" val="114882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4D533-64AE-4A65-1E86-D188CE13DDF4}"/>
              </a:ext>
            </a:extLst>
          </p:cNvPr>
          <p:cNvSpPr txBox="1"/>
          <p:nvPr/>
        </p:nvSpPr>
        <p:spPr>
          <a:xfrm>
            <a:off x="981635" y="658906"/>
            <a:ext cx="6831106" cy="1015663"/>
          </a:xfrm>
          <a:prstGeom prst="rect">
            <a:avLst/>
          </a:prstGeom>
          <a:noFill/>
        </p:spPr>
        <p:txBody>
          <a:bodyPr wrap="square" rtlCol="0">
            <a:spAutoFit/>
          </a:bodyPr>
          <a:lstStyle/>
          <a:p>
            <a:pPr rtl="0">
              <a:spcBef>
                <a:spcPts val="0"/>
              </a:spcBef>
              <a:spcAft>
                <a:spcPts val="0"/>
              </a:spcAft>
            </a:pPr>
            <a:r>
              <a:rPr lang="en-IN" sz="2400" b="0" i="0" u="none" strike="noStrike" dirty="0">
                <a:solidFill>
                  <a:schemeClr val="accent1"/>
                </a:solidFill>
                <a:effectLst/>
                <a:latin typeface="Algerian" panose="04020705040A02060702" pitchFamily="82" charset="0"/>
              </a:rPr>
              <a:t>Programming code before preprocessing:</a:t>
            </a:r>
            <a:endParaRPr lang="en-IN" sz="2400" b="0" dirty="0">
              <a:solidFill>
                <a:schemeClr val="accent1"/>
              </a:solidFill>
              <a:effectLst/>
            </a:endParaRPr>
          </a:p>
          <a:p>
            <a:br>
              <a:rPr lang="en-IN" dirty="0"/>
            </a:br>
            <a:endParaRPr lang="en-IN" dirty="0"/>
          </a:p>
        </p:txBody>
      </p:sp>
      <p:pic>
        <p:nvPicPr>
          <p:cNvPr id="3074" name="Picture 2">
            <a:extLst>
              <a:ext uri="{FF2B5EF4-FFF2-40B4-BE49-F238E27FC236}">
                <a16:creationId xmlns:a16="http://schemas.microsoft.com/office/drawing/2014/main" id="{989E8624-E652-915D-1BC6-389D94078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047" y="1936377"/>
            <a:ext cx="7812742" cy="400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08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AF3C2-484F-4ACE-DD20-F021A3F0F975}"/>
              </a:ext>
            </a:extLst>
          </p:cNvPr>
          <p:cNvSpPr txBox="1"/>
          <p:nvPr/>
        </p:nvSpPr>
        <p:spPr>
          <a:xfrm>
            <a:off x="887506" y="739588"/>
            <a:ext cx="6777318" cy="1015663"/>
          </a:xfrm>
          <a:prstGeom prst="rect">
            <a:avLst/>
          </a:prstGeom>
          <a:noFill/>
        </p:spPr>
        <p:txBody>
          <a:bodyPr wrap="square" rtlCol="0">
            <a:spAutoFit/>
          </a:bodyPr>
          <a:lstStyle/>
          <a:p>
            <a:pPr rtl="0">
              <a:spcBef>
                <a:spcPts val="0"/>
              </a:spcBef>
              <a:spcAft>
                <a:spcPts val="0"/>
              </a:spcAft>
            </a:pPr>
            <a:r>
              <a:rPr lang="en-IN" sz="2400" b="0" i="0" u="none" strike="noStrike" dirty="0">
                <a:solidFill>
                  <a:schemeClr val="accent1"/>
                </a:solidFill>
                <a:effectLst/>
                <a:latin typeface="Algerian" panose="04020705040A02060702" pitchFamily="82" charset="0"/>
              </a:rPr>
              <a:t>Programming  code after preprocessing:</a:t>
            </a:r>
            <a:endParaRPr lang="en-IN" sz="2400" b="0" dirty="0">
              <a:solidFill>
                <a:schemeClr val="accent1"/>
              </a:solidFill>
              <a:effectLst/>
            </a:endParaRPr>
          </a:p>
          <a:p>
            <a:br>
              <a:rPr lang="en-IN" dirty="0"/>
            </a:br>
            <a:endParaRPr lang="en-IN" dirty="0"/>
          </a:p>
        </p:txBody>
      </p:sp>
      <p:pic>
        <p:nvPicPr>
          <p:cNvPr id="4098" name="Picture 2">
            <a:extLst>
              <a:ext uri="{FF2B5EF4-FFF2-40B4-BE49-F238E27FC236}">
                <a16:creationId xmlns:a16="http://schemas.microsoft.com/office/drawing/2014/main" id="{28902856-7A71-4F13-1C0C-45AC84FE2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729" y="1755251"/>
            <a:ext cx="6965578" cy="456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940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43468-97EE-4AFE-E5EC-D4C68A014952}"/>
              </a:ext>
            </a:extLst>
          </p:cNvPr>
          <p:cNvSpPr txBox="1"/>
          <p:nvPr/>
        </p:nvSpPr>
        <p:spPr>
          <a:xfrm>
            <a:off x="820271" y="809081"/>
            <a:ext cx="6104964" cy="1015663"/>
          </a:xfrm>
          <a:prstGeom prst="rect">
            <a:avLst/>
          </a:prstGeom>
          <a:noFill/>
        </p:spPr>
        <p:txBody>
          <a:bodyPr wrap="square">
            <a:spAutoFit/>
          </a:bodyPr>
          <a:lstStyle/>
          <a:p>
            <a:pPr rtl="0">
              <a:spcBef>
                <a:spcPts val="0"/>
              </a:spcBef>
              <a:spcAft>
                <a:spcPts val="0"/>
              </a:spcAft>
            </a:pPr>
            <a:r>
              <a:rPr lang="en-IN" sz="2400" b="0" i="0" u="none" strike="noStrike" dirty="0">
                <a:solidFill>
                  <a:schemeClr val="accent1"/>
                </a:solidFill>
                <a:effectLst/>
                <a:latin typeface="Algerian" panose="04020705040A02060702" pitchFamily="82" charset="0"/>
              </a:rPr>
              <a:t>IMPORTING TEST PACKAGES:</a:t>
            </a:r>
            <a:endParaRPr lang="en-IN" sz="2400" b="0" dirty="0">
              <a:solidFill>
                <a:schemeClr val="accent1"/>
              </a:solidFill>
              <a:effectLst/>
            </a:endParaRPr>
          </a:p>
          <a:p>
            <a:br>
              <a:rPr lang="en-IN" dirty="0"/>
            </a:br>
            <a:endParaRPr lang="en-IN" dirty="0"/>
          </a:p>
        </p:txBody>
      </p:sp>
      <p:pic>
        <p:nvPicPr>
          <p:cNvPr id="5122" name="Picture 2">
            <a:extLst>
              <a:ext uri="{FF2B5EF4-FFF2-40B4-BE49-F238E27FC236}">
                <a16:creationId xmlns:a16="http://schemas.microsoft.com/office/drawing/2014/main" id="{9A7BDE72-F823-DCAD-C65C-BCA493520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929" y="1949824"/>
            <a:ext cx="6859121" cy="322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49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3A6D1-68ED-4765-3C02-D889D2C40A3A}"/>
              </a:ext>
            </a:extLst>
          </p:cNvPr>
          <p:cNvSpPr txBox="1"/>
          <p:nvPr/>
        </p:nvSpPr>
        <p:spPr>
          <a:xfrm>
            <a:off x="1089211" y="862869"/>
            <a:ext cx="6104964" cy="1077218"/>
          </a:xfrm>
          <a:prstGeom prst="rect">
            <a:avLst/>
          </a:prstGeom>
          <a:noFill/>
        </p:spPr>
        <p:txBody>
          <a:bodyPr wrap="square">
            <a:spAutoFit/>
          </a:bodyPr>
          <a:lstStyle/>
          <a:p>
            <a:pPr rtl="0">
              <a:spcBef>
                <a:spcPts val="0"/>
              </a:spcBef>
              <a:spcAft>
                <a:spcPts val="0"/>
              </a:spcAft>
            </a:pPr>
            <a:r>
              <a:rPr lang="en-IN" sz="2800" b="0" i="0" u="none" strike="noStrike" dirty="0">
                <a:solidFill>
                  <a:schemeClr val="accent1"/>
                </a:solidFill>
                <a:effectLst/>
                <a:latin typeface="Algerian" panose="04020705040A02060702" pitchFamily="82" charset="0"/>
              </a:rPr>
              <a:t>CODE:</a:t>
            </a:r>
            <a:endParaRPr lang="en-IN" sz="2800" b="0" dirty="0">
              <a:solidFill>
                <a:schemeClr val="accent1"/>
              </a:solidFill>
              <a:effectLst/>
            </a:endParaRPr>
          </a:p>
          <a:p>
            <a:br>
              <a:rPr lang="en-IN" dirty="0"/>
            </a:br>
            <a:endParaRPr lang="en-IN" dirty="0"/>
          </a:p>
        </p:txBody>
      </p:sp>
      <p:pic>
        <p:nvPicPr>
          <p:cNvPr id="6146" name="Picture 2">
            <a:extLst>
              <a:ext uri="{FF2B5EF4-FFF2-40B4-BE49-F238E27FC236}">
                <a16:creationId xmlns:a16="http://schemas.microsoft.com/office/drawing/2014/main" id="{B5D924AB-B476-5DEE-4FAD-DBE30C67D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036" y="1947863"/>
            <a:ext cx="6777318" cy="348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0070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84</TotalTime>
  <Words>358</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Arial Rounded</vt:lpstr>
      <vt:lpstr>Arial Rounded MT Bold</vt:lpstr>
      <vt:lpstr>Rockwell</vt:lpstr>
      <vt:lpstr>Söhne</vt:lpstr>
      <vt:lpstr>Trebuchet MS</vt:lpstr>
      <vt:lpstr>Wingdings 3</vt:lpstr>
      <vt:lpstr>Facet</vt:lpstr>
      <vt:lpstr>J K K  NATTRAJA COLLEGE OF ENGINEERING AND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K K  NATTRAJA COLLEGE OF ENGINEERING AND TECHNOLOGY</dc:title>
  <dc:creator>JAE DIVYA S</dc:creator>
  <cp:lastModifiedBy>JAE DIVYA S</cp:lastModifiedBy>
  <cp:revision>1</cp:revision>
  <dcterms:created xsi:type="dcterms:W3CDTF">2023-11-01T06:45:17Z</dcterms:created>
  <dcterms:modified xsi:type="dcterms:W3CDTF">2023-11-01T08:09:51Z</dcterms:modified>
</cp:coreProperties>
</file>