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9"/>
    <p:sldId id="268" r:id="rId20"/>
    <p:sldId id="269"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notesMaster" Target="notesMasters/notesMaster1.xml"/><Relationship Id="rId19" Type="http://schemas.openxmlformats.org/officeDocument/2006/relationships/slide" Target="slides/slide12.xml"/><Relationship Id="rId2" Type="http://schemas.openxmlformats.org/officeDocument/2006/relationships/printerSettings" Target="printerSettings/printerSettings1.bin"/><Relationship Id="rId20" Type="http://schemas.openxmlformats.org/officeDocument/2006/relationships/slide" Target="slides/slide13.xml"/><Relationship Id="rId21" Type="http://schemas.openxmlformats.org/officeDocument/2006/relationships/slide" Target="slides/slide14.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Hello everyone! This project combines deep learning and nutrition science to estimate the calorie count of foods based only on images.</a:t>
            </a:r>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scatter plot shows how close our Gradient Boosting model predictions were to the true calorie values. The red line indicates a perfect prediction. Most points are tightly clustered around this line, showing strong performance.</a:t>
            </a:r>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Here are some examples of the final calorie predictions by food type. You can see panna cotta predicted at 258 kcal and onion rings at 557 kcal. These outputs help illustrate the model’s practical application.</a:t>
            </a:r>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dataset used in this project is Food-101, created by Lukas Bossard and available on Kaggle. It contains 101 food categories with over 100,000 labeled images. The dataset does not contain calories, ingredients, or portion size, so we had to augment it with external calorie estimates.</a:t>
            </a:r>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project showed that calorie estimation from images is possible using deep learning. While classification was relatively accurate, calorie prediction relied heavily on approximate mappings. Still, Gradient Boosting provided solid performance using only class labels as input.</a:t>
            </a:r>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Future enhancements could make this model far more accurate and useful. We could use object detection for portion size, train on real calorie data, and even incorporate recipe or ingredient text. Ultimately, this approach could power consumer tools for dietary tracking.</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Here are examples from the Food-101 dataset. It includes 101 food classes such as bibimbap, clam chowder, and pancakes. The images vary significantly in lighting and angle, making classification a challenge.</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dataset is fairly balanced across classes. This plot shows the top 20 food classes with the most image instances, like apple pie, beef tartare, and beignets.</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Since actual calorie values weren't provided, I mapped each food class to a typical calorie estimate. Most foods fall between 250 and 450 calories.</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We also visualized the calorie distribution to understand model input features. This helped us observe skewed distributions that might affect regression performance.</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To reduce skew, we applied a log transformation. This normalizes the distribution and benefits regression performance, especially for models like Linear Regression.</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confusion matrix shows the classification accuracy of our CNN. Most predictions are along the diagonal, indicating correct predictions, though some confusion exists between visually similar foods.</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Here's a look at correct and incorrect predictions. As you can see, the model sometimes confuses churros with similar shapes like waffles or beignets.</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After classification, I used regression models to predict calories. Gradient Boosting gave the best performance, followed by Random Forest. Linear Regression performed the worst due to its assumptions.</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notesSlide" Target="../notesSlides/notesSlide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Estimating Calorie Count from Food Images using Deep Learning</a:t>
            </a:r>
          </a:p>
        </p:txBody>
      </p:sp>
      <p:sp>
        <p:nvSpPr>
          <p:cNvPr id="3" name="Subtitle 2"/>
          <p:cNvSpPr>
            <a:spLocks noGrp="1"/>
          </p:cNvSpPr>
          <p:nvPr>
            <p:ph type="subTitle" idx="1"/>
          </p:nvPr>
        </p:nvSpPr>
        <p:spPr/>
        <p:txBody>
          <a:bodyPr/>
          <a:lstStyle/>
          <a:p>
            <a:r>
              <a:t>Chitra Gopalaiah – DTSA 5511 Final Project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Actual vs Predicted Calories (Tuned Gradient Boosting)</a:t>
            </a:r>
          </a:p>
        </p:txBody>
      </p:sp>
      <p:sp>
        <p:nvSpPr>
          <p:cNvPr id="3" name="Content Placeholder 2"/>
          <p:cNvSpPr>
            <a:spLocks noGrp="1"/>
          </p:cNvSpPr>
          <p:nvPr>
            <p:ph idx="1"/>
          </p:nvPr>
        </p:nvSpPr>
        <p:spPr/>
        <p:txBody>
          <a:bodyPr/>
          <a:lstStyle/>
          <a:p/>
        </p:txBody>
      </p:sp>
      <p:pic>
        <p:nvPicPr>
          <p:cNvPr id="4" name="Picture 3" descr="b11cf5be-c879-451a-ae5d-d1eb0c54caec.png"/>
          <p:cNvPicPr>
            <a:picLocks noChangeAspect="1"/>
          </p:cNvPicPr>
          <p:nvPr/>
        </p:nvPicPr>
        <p:blipFill>
          <a:blip r:embed="rId2"/>
          <a:stretch>
            <a:fillRect/>
          </a:stretch>
        </p:blipFill>
        <p:spPr>
          <a:xfrm>
            <a:off x="914400" y="1828800"/>
            <a:ext cx="5784454" cy="365760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Sample Calorie Predictions by Food Type</a:t>
            </a:r>
          </a:p>
        </p:txBody>
      </p:sp>
      <p:sp>
        <p:nvSpPr>
          <p:cNvPr id="3" name="Content Placeholder 2"/>
          <p:cNvSpPr>
            <a:spLocks noGrp="1"/>
          </p:cNvSpPr>
          <p:nvPr>
            <p:ph idx="1"/>
          </p:nvPr>
        </p:nvSpPr>
        <p:spPr/>
        <p:txBody>
          <a:bodyPr/>
          <a:lstStyle/>
          <a:p/>
        </p:txBody>
      </p:sp>
      <p:pic>
        <p:nvPicPr>
          <p:cNvPr id="4" name="Picture 3" descr="2466af92-1948-480b-8920-10f486fc989f.png"/>
          <p:cNvPicPr>
            <a:picLocks noChangeAspect="1"/>
          </p:cNvPicPr>
          <p:nvPr/>
        </p:nvPicPr>
        <p:blipFill>
          <a:blip r:embed="rId2"/>
          <a:stretch>
            <a:fillRect/>
          </a:stretch>
        </p:blipFill>
        <p:spPr>
          <a:xfrm>
            <a:off x="914400" y="1828800"/>
            <a:ext cx="16225852" cy="365760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Dataset Overview &amp; Source</a:t>
            </a:r>
          </a:p>
        </p:txBody>
      </p:sp>
      <p:sp>
        <p:nvSpPr>
          <p:cNvPr id="3" name="TextBox 2"/>
          <p:cNvSpPr txBox="1"/>
          <p:nvPr/>
        </p:nvSpPr>
        <p:spPr>
          <a:xfrm>
            <a:off x="914400" y="1371600"/>
            <a:ext cx="7315200" cy="4572000"/>
          </a:xfrm>
          <a:prstGeom prst="rect">
            <a:avLst/>
          </a:prstGeom>
          <a:noFill/>
        </p:spPr>
        <p:txBody>
          <a:bodyPr wrap="none">
            <a:spAutoFit/>
          </a:bodyPr>
          <a:lstStyle/>
          <a:p>
            <a:r>
              <a:t>📂 Dataset: Food-101</a:t>
            </a:r>
          </a:p>
          <a:p>
            <a:r>
              <a:t>- 101 food categories (balanced)</a:t>
            </a:r>
          </a:p>
          <a:p>
            <a:r>
              <a:t>- ~75,000 training images</a:t>
            </a:r>
          </a:p>
          <a:p>
            <a:r>
              <a:t>- ~25,000 test images</a:t>
            </a:r>
          </a:p>
          <a:p>
            <a:r>
              <a:t>- Each image labeled by food name only (no calorie or ingredient info)</a:t>
            </a:r>
          </a:p>
          <a:p/>
          <a:p>
            <a:r>
              <a:t>🌐 Source:</a:t>
            </a:r>
          </a:p>
          <a:p>
            <a:r>
              <a:t>- Food-101 dataset by Lukas Bossard et al.</a:t>
            </a:r>
          </a:p>
          <a:p>
            <a:r>
              <a:t>- Retrieved from Kaggle: https://www.kaggle.com/datasets/kmader/food41</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Takeaways &amp; Conclusion</a:t>
            </a:r>
          </a:p>
        </p:txBody>
      </p:sp>
      <p:sp>
        <p:nvSpPr>
          <p:cNvPr id="3" name="TextBox 2"/>
          <p:cNvSpPr txBox="1"/>
          <p:nvPr/>
        </p:nvSpPr>
        <p:spPr>
          <a:xfrm>
            <a:off x="914400" y="1371600"/>
            <a:ext cx="7315200" cy="4572000"/>
          </a:xfrm>
          <a:prstGeom prst="rect">
            <a:avLst/>
          </a:prstGeom>
          <a:noFill/>
        </p:spPr>
        <p:txBody>
          <a:bodyPr wrap="none">
            <a:spAutoFit/>
          </a:bodyPr>
          <a:lstStyle/>
          <a:p>
            <a:r>
              <a:t>✅ Deep learning + calorie estimation is feasible</a:t>
            </a:r>
          </a:p>
          <a:p>
            <a:r>
              <a:t>✅ ResNet18 effectively classified food types</a:t>
            </a:r>
          </a:p>
          <a:p>
            <a:r>
              <a:t>✅ Gradient Boosting achieved best calorie prediction (RMSE: 24.56)</a:t>
            </a:r>
          </a:p>
          <a:p>
            <a:r>
              <a:t>✅ One-hot encoding of predicted class was sufficient input for regression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Work</a:t>
            </a:r>
          </a:p>
        </p:txBody>
      </p:sp>
      <p:sp>
        <p:nvSpPr>
          <p:cNvPr id="3" name="TextBox 2"/>
          <p:cNvSpPr txBox="1"/>
          <p:nvPr/>
        </p:nvSpPr>
        <p:spPr>
          <a:xfrm>
            <a:off x="914400" y="1371600"/>
            <a:ext cx="7315200" cy="4572000"/>
          </a:xfrm>
          <a:prstGeom prst="rect">
            <a:avLst/>
          </a:prstGeom>
          <a:noFill/>
        </p:spPr>
        <p:txBody>
          <a:bodyPr wrap="none">
            <a:spAutoFit/>
          </a:bodyPr>
          <a:lstStyle/>
          <a:p>
            <a:r>
              <a:t>🔮 Potential Enhancements:</a:t>
            </a:r>
          </a:p>
          <a:p>
            <a:r>
              <a:t>- Use object detection to estimate portion size</a:t>
            </a:r>
          </a:p>
          <a:p>
            <a:r>
              <a:t>- Train with datasets containing real calorie values</a:t>
            </a:r>
          </a:p>
          <a:p>
            <a:r>
              <a:t>- Incorporate ingredients, preparation methods, and side dishes</a:t>
            </a:r>
          </a:p>
          <a:p>
            <a:r>
              <a:t>- Explore multi-modal learning (image + text)</a:t>
            </a:r>
          </a:p>
          <a:p>
            <a:r>
              <a:t>- Deploy as a mobile/web app for nutrition estimation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Sample Food Images</a:t>
            </a:r>
          </a:p>
        </p:txBody>
      </p:sp>
      <p:sp>
        <p:nvSpPr>
          <p:cNvPr id="3" name="Content Placeholder 2"/>
          <p:cNvSpPr>
            <a:spLocks noGrp="1"/>
          </p:cNvSpPr>
          <p:nvPr>
            <p:ph idx="1"/>
          </p:nvPr>
        </p:nvSpPr>
        <p:spPr/>
        <p:txBody>
          <a:bodyPr/>
          <a:lstStyle/>
          <a:p/>
        </p:txBody>
      </p:sp>
      <p:pic>
        <p:nvPicPr>
          <p:cNvPr id="4" name="Picture 3" descr="3e385ec8-7fa2-4399-85b0-7dc1d42a07dc.png"/>
          <p:cNvPicPr>
            <a:picLocks noChangeAspect="1"/>
          </p:cNvPicPr>
          <p:nvPr/>
        </p:nvPicPr>
        <p:blipFill>
          <a:blip r:embed="rId2"/>
          <a:stretch>
            <a:fillRect/>
          </a:stretch>
        </p:blipFill>
        <p:spPr>
          <a:xfrm>
            <a:off x="914400" y="1828800"/>
            <a:ext cx="8150856" cy="36576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 20 Food Classes by Image Count</a:t>
            </a:r>
          </a:p>
        </p:txBody>
      </p:sp>
      <p:sp>
        <p:nvSpPr>
          <p:cNvPr id="3" name="Content Placeholder 2"/>
          <p:cNvSpPr>
            <a:spLocks noGrp="1"/>
          </p:cNvSpPr>
          <p:nvPr>
            <p:ph idx="1"/>
          </p:nvPr>
        </p:nvSpPr>
        <p:spPr/>
        <p:txBody>
          <a:bodyPr/>
          <a:lstStyle/>
          <a:p/>
        </p:txBody>
      </p:sp>
      <p:pic>
        <p:nvPicPr>
          <p:cNvPr id="4" name="Picture 3" descr="81c1b501-1baf-4865-aaa8-48a512f56ca6.png"/>
          <p:cNvPicPr>
            <a:picLocks noChangeAspect="1"/>
          </p:cNvPicPr>
          <p:nvPr/>
        </p:nvPicPr>
        <p:blipFill>
          <a:blip r:embed="rId2"/>
          <a:stretch>
            <a:fillRect/>
          </a:stretch>
        </p:blipFill>
        <p:spPr>
          <a:xfrm>
            <a:off x="914400" y="1828800"/>
            <a:ext cx="7149737" cy="36576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of Average Calories per Food Class</a:t>
            </a:r>
          </a:p>
        </p:txBody>
      </p:sp>
      <p:sp>
        <p:nvSpPr>
          <p:cNvPr id="3" name="Content Placeholder 2"/>
          <p:cNvSpPr>
            <a:spLocks noGrp="1"/>
          </p:cNvSpPr>
          <p:nvPr>
            <p:ph idx="1"/>
          </p:nvPr>
        </p:nvSpPr>
        <p:spPr/>
        <p:txBody>
          <a:bodyPr/>
          <a:lstStyle/>
          <a:p/>
        </p:txBody>
      </p:sp>
      <p:pic>
        <p:nvPicPr>
          <p:cNvPr id="4" name="Picture 3" descr="eaac96ab-d0db-4fdc-8fa4-5aa385396739.png"/>
          <p:cNvPicPr>
            <a:picLocks noChangeAspect="1"/>
          </p:cNvPicPr>
          <p:nvPr/>
        </p:nvPicPr>
        <p:blipFill>
          <a:blip r:embed="rId2"/>
          <a:stretch>
            <a:fillRect/>
          </a:stretch>
        </p:blipFill>
        <p:spPr>
          <a:xfrm>
            <a:off x="914400" y="1828800"/>
            <a:ext cx="9095971" cy="36576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Average Calories Across Food Categories</a:t>
            </a:r>
          </a:p>
        </p:txBody>
      </p:sp>
      <p:sp>
        <p:nvSpPr>
          <p:cNvPr id="3" name="Content Placeholder 2"/>
          <p:cNvSpPr>
            <a:spLocks noGrp="1"/>
          </p:cNvSpPr>
          <p:nvPr>
            <p:ph idx="1"/>
          </p:nvPr>
        </p:nvSpPr>
        <p:spPr/>
        <p:txBody>
          <a:bodyPr/>
          <a:lstStyle/>
          <a:p/>
        </p:txBody>
      </p:sp>
      <p:pic>
        <p:nvPicPr>
          <p:cNvPr id="4" name="Picture 3" descr="21f557af-f96d-4d01-8a16-7f616b18ae88.png"/>
          <p:cNvPicPr>
            <a:picLocks noChangeAspect="1"/>
          </p:cNvPicPr>
          <p:nvPr/>
        </p:nvPicPr>
        <p:blipFill>
          <a:blip r:embed="rId2"/>
          <a:stretch>
            <a:fillRect/>
          </a:stretch>
        </p:blipFill>
        <p:spPr>
          <a:xfrm>
            <a:off x="914400" y="1828800"/>
            <a:ext cx="6492781" cy="36576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Log-Scaled Calorie Distribution</a:t>
            </a:r>
          </a:p>
        </p:txBody>
      </p:sp>
      <p:sp>
        <p:nvSpPr>
          <p:cNvPr id="3" name="Content Placeholder 2"/>
          <p:cNvSpPr>
            <a:spLocks noGrp="1"/>
          </p:cNvSpPr>
          <p:nvPr>
            <p:ph idx="1"/>
          </p:nvPr>
        </p:nvSpPr>
        <p:spPr/>
        <p:txBody>
          <a:bodyPr/>
          <a:lstStyle/>
          <a:p/>
        </p:txBody>
      </p:sp>
      <p:pic>
        <p:nvPicPr>
          <p:cNvPr id="4" name="Picture 3" descr="74e743fd-c459-4b9f-bf86-aef234589a7d.png"/>
          <p:cNvPicPr>
            <a:picLocks noChangeAspect="1"/>
          </p:cNvPicPr>
          <p:nvPr/>
        </p:nvPicPr>
        <p:blipFill>
          <a:blip r:embed="rId2"/>
          <a:stretch>
            <a:fillRect/>
          </a:stretch>
        </p:blipFill>
        <p:spPr>
          <a:xfrm>
            <a:off x="914400" y="1828800"/>
            <a:ext cx="6413627" cy="36576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Confusion Matrix – CNN Classification</a:t>
            </a:r>
          </a:p>
        </p:txBody>
      </p:sp>
      <p:sp>
        <p:nvSpPr>
          <p:cNvPr id="3" name="Content Placeholder 2"/>
          <p:cNvSpPr>
            <a:spLocks noGrp="1"/>
          </p:cNvSpPr>
          <p:nvPr>
            <p:ph idx="1"/>
          </p:nvPr>
        </p:nvSpPr>
        <p:spPr/>
        <p:txBody>
          <a:bodyPr/>
          <a:lstStyle/>
          <a:p/>
        </p:txBody>
      </p:sp>
      <p:pic>
        <p:nvPicPr>
          <p:cNvPr id="4" name="Picture 3" descr="8082ccc9-6d71-48c2-bd9e-ef7543258faf.png"/>
          <p:cNvPicPr>
            <a:picLocks noChangeAspect="1"/>
          </p:cNvPicPr>
          <p:nvPr/>
        </p:nvPicPr>
        <p:blipFill>
          <a:blip r:embed="rId2"/>
          <a:stretch>
            <a:fillRect/>
          </a:stretch>
        </p:blipFill>
        <p:spPr>
          <a:xfrm>
            <a:off x="914400" y="1828800"/>
            <a:ext cx="6804837" cy="36576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Correct vs Incorrect Food Predictions</a:t>
            </a:r>
          </a:p>
        </p:txBody>
      </p:sp>
      <p:sp>
        <p:nvSpPr>
          <p:cNvPr id="3" name="Content Placeholder 2"/>
          <p:cNvSpPr>
            <a:spLocks noGrp="1"/>
          </p:cNvSpPr>
          <p:nvPr>
            <p:ph idx="1"/>
          </p:nvPr>
        </p:nvSpPr>
        <p:spPr/>
        <p:txBody>
          <a:bodyPr/>
          <a:lstStyle/>
          <a:p/>
        </p:txBody>
      </p:sp>
      <p:pic>
        <p:nvPicPr>
          <p:cNvPr id="4" name="Picture 3" descr="eb7d07d1-2910-42eb-9fdf-1ce5386fbd68.png"/>
          <p:cNvPicPr>
            <a:picLocks noChangeAspect="1"/>
          </p:cNvPicPr>
          <p:nvPr/>
        </p:nvPicPr>
        <p:blipFill>
          <a:blip r:embed="rId2"/>
          <a:stretch>
            <a:fillRect/>
          </a:stretch>
        </p:blipFill>
        <p:spPr>
          <a:xfrm>
            <a:off x="914400" y="1828800"/>
            <a:ext cx="6570339" cy="365760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Calorie Prediction Model Comparison</a:t>
            </a:r>
          </a:p>
        </p:txBody>
      </p:sp>
      <p:sp>
        <p:nvSpPr>
          <p:cNvPr id="3" name="Content Placeholder 2"/>
          <p:cNvSpPr>
            <a:spLocks noGrp="1"/>
          </p:cNvSpPr>
          <p:nvPr>
            <p:ph idx="1"/>
          </p:nvPr>
        </p:nvSpPr>
        <p:spPr/>
        <p:txBody>
          <a:bodyPr/>
          <a:lstStyle/>
          <a:p/>
        </p:txBody>
      </p:sp>
      <p:pic>
        <p:nvPicPr>
          <p:cNvPr id="4" name="Picture 3" descr="73c1f73f-57b0-470c-8428-7bdd3a81a428.png"/>
          <p:cNvPicPr>
            <a:picLocks noChangeAspect="1"/>
          </p:cNvPicPr>
          <p:nvPr/>
        </p:nvPicPr>
        <p:blipFill>
          <a:blip r:embed="rId2"/>
          <a:stretch>
            <a:fillRect/>
          </a:stretch>
        </p:blipFill>
        <p:spPr>
          <a:xfrm>
            <a:off x="914400" y="1828800"/>
            <a:ext cx="7584784" cy="3657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