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63"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25C1A-7C5F-4996-AE47-AAAF43FD53EA}" v="48" dt="2024-10-07T21:46:38.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Chitramoy (Omaha)" userId="b02e09d6-29e8-4e72-a082-80806ef322b3" providerId="ADAL" clId="{4A025C1A-7C5F-4996-AE47-AAAF43FD53EA}"/>
    <pc:docChg chg="undo custSel modSld">
      <pc:chgData name="Mukherjee, Chitramoy (Omaha)" userId="b02e09d6-29e8-4e72-a082-80806ef322b3" providerId="ADAL" clId="{4A025C1A-7C5F-4996-AE47-AAAF43FD53EA}" dt="2024-10-08T04:38:23.807" v="1187" actId="33524"/>
      <pc:docMkLst>
        <pc:docMk/>
      </pc:docMkLst>
      <pc:sldChg chg="modSp mod">
        <pc:chgData name="Mukherjee, Chitramoy (Omaha)" userId="b02e09d6-29e8-4e72-a082-80806ef322b3" providerId="ADAL" clId="{4A025C1A-7C5F-4996-AE47-AAAF43FD53EA}" dt="2024-10-07T21:48:28.247" v="1083" actId="20577"/>
        <pc:sldMkLst>
          <pc:docMk/>
          <pc:sldMk cId="1734423356" sldId="257"/>
        </pc:sldMkLst>
        <pc:spChg chg="mod">
          <ac:chgData name="Mukherjee, Chitramoy (Omaha)" userId="b02e09d6-29e8-4e72-a082-80806ef322b3" providerId="ADAL" clId="{4A025C1A-7C5F-4996-AE47-AAAF43FD53EA}" dt="2024-10-07T21:48:28.247" v="1083" actId="20577"/>
          <ac:spMkLst>
            <pc:docMk/>
            <pc:sldMk cId="1734423356" sldId="257"/>
            <ac:spMk id="2" creationId="{A8786E71-8F21-DA18-3AE0-AA604AED117A}"/>
          </ac:spMkLst>
        </pc:spChg>
        <pc:spChg chg="mod">
          <ac:chgData name="Mukherjee, Chitramoy (Omaha)" userId="b02e09d6-29e8-4e72-a082-80806ef322b3" providerId="ADAL" clId="{4A025C1A-7C5F-4996-AE47-AAAF43FD53EA}" dt="2024-10-06T09:35:18.188" v="15" actId="255"/>
          <ac:spMkLst>
            <pc:docMk/>
            <pc:sldMk cId="1734423356" sldId="257"/>
            <ac:spMk id="3" creationId="{DF4AE033-A769-C7CE-53CE-50BD8EDE0F66}"/>
          </ac:spMkLst>
        </pc:spChg>
      </pc:sldChg>
      <pc:sldChg chg="addSp delSp modSp mod">
        <pc:chgData name="Mukherjee, Chitramoy (Omaha)" userId="b02e09d6-29e8-4e72-a082-80806ef322b3" providerId="ADAL" clId="{4A025C1A-7C5F-4996-AE47-AAAF43FD53EA}" dt="2024-10-06T09:57:30.852" v="375" actId="255"/>
        <pc:sldMkLst>
          <pc:docMk/>
          <pc:sldMk cId="1831591654" sldId="259"/>
        </pc:sldMkLst>
        <pc:spChg chg="mod">
          <ac:chgData name="Mukherjee, Chitramoy (Omaha)" userId="b02e09d6-29e8-4e72-a082-80806ef322b3" providerId="ADAL" clId="{4A025C1A-7C5F-4996-AE47-AAAF43FD53EA}" dt="2024-10-06T09:56:20.795" v="298"/>
          <ac:spMkLst>
            <pc:docMk/>
            <pc:sldMk cId="1831591654" sldId="259"/>
            <ac:spMk id="2" creationId="{5A123C74-1EEF-F0BF-05F4-EC9AD50FEC66}"/>
          </ac:spMkLst>
        </pc:spChg>
        <pc:spChg chg="mod">
          <ac:chgData name="Mukherjee, Chitramoy (Omaha)" userId="b02e09d6-29e8-4e72-a082-80806ef322b3" providerId="ADAL" clId="{4A025C1A-7C5F-4996-AE47-AAAF43FD53EA}" dt="2024-10-06T09:57:30.852" v="375" actId="255"/>
          <ac:spMkLst>
            <pc:docMk/>
            <pc:sldMk cId="1831591654" sldId="259"/>
            <ac:spMk id="9" creationId="{F2BCA1FB-4272-4C90-B042-C0B5CC2D4AF6}"/>
          </ac:spMkLst>
        </pc:spChg>
        <pc:picChg chg="del">
          <ac:chgData name="Mukherjee, Chitramoy (Omaha)" userId="b02e09d6-29e8-4e72-a082-80806ef322b3" providerId="ADAL" clId="{4A025C1A-7C5F-4996-AE47-AAAF43FD53EA}" dt="2024-10-06T09:54:17.783" v="238" actId="478"/>
          <ac:picMkLst>
            <pc:docMk/>
            <pc:sldMk cId="1831591654" sldId="259"/>
            <ac:picMk id="13" creationId="{BAB42753-ED10-C61D-88E9-1996DDEB5522}"/>
          </ac:picMkLst>
        </pc:picChg>
        <pc:picChg chg="add mod">
          <ac:chgData name="Mukherjee, Chitramoy (Omaha)" userId="b02e09d6-29e8-4e72-a082-80806ef322b3" providerId="ADAL" clId="{4A025C1A-7C5F-4996-AE47-AAAF43FD53EA}" dt="2024-10-06T09:55:32.262" v="249" actId="14100"/>
          <ac:picMkLst>
            <pc:docMk/>
            <pc:sldMk cId="1831591654" sldId="259"/>
            <ac:picMk id="2050" creationId="{DA35109F-0F5C-9850-423A-88739890A990}"/>
          </ac:picMkLst>
        </pc:picChg>
        <pc:picChg chg="add mod">
          <ac:chgData name="Mukherjee, Chitramoy (Omaha)" userId="b02e09d6-29e8-4e72-a082-80806ef322b3" providerId="ADAL" clId="{4A025C1A-7C5F-4996-AE47-AAAF43FD53EA}" dt="2024-10-06T09:55:42.765" v="252" actId="1076"/>
          <ac:picMkLst>
            <pc:docMk/>
            <pc:sldMk cId="1831591654" sldId="259"/>
            <ac:picMk id="2052" creationId="{A099AE32-B657-DE5A-2397-FE8EF2A49522}"/>
          </ac:picMkLst>
        </pc:picChg>
      </pc:sldChg>
      <pc:sldChg chg="addSp delSp modSp mod">
        <pc:chgData name="Mukherjee, Chitramoy (Omaha)" userId="b02e09d6-29e8-4e72-a082-80806ef322b3" providerId="ADAL" clId="{4A025C1A-7C5F-4996-AE47-AAAF43FD53EA}" dt="2024-10-06T09:58:01.860" v="378" actId="108"/>
        <pc:sldMkLst>
          <pc:docMk/>
          <pc:sldMk cId="3707688713" sldId="260"/>
        </pc:sldMkLst>
        <pc:spChg chg="mod">
          <ac:chgData name="Mukherjee, Chitramoy (Omaha)" userId="b02e09d6-29e8-4e72-a082-80806ef322b3" providerId="ADAL" clId="{4A025C1A-7C5F-4996-AE47-AAAF43FD53EA}" dt="2024-10-06T09:55:06.353" v="244" actId="255"/>
          <ac:spMkLst>
            <pc:docMk/>
            <pc:sldMk cId="3707688713" sldId="260"/>
            <ac:spMk id="2" creationId="{5A123C74-1EEF-F0BF-05F4-EC9AD50FEC66}"/>
          </ac:spMkLst>
        </pc:spChg>
        <pc:spChg chg="mod">
          <ac:chgData name="Mukherjee, Chitramoy (Omaha)" userId="b02e09d6-29e8-4e72-a082-80806ef322b3" providerId="ADAL" clId="{4A025C1A-7C5F-4996-AE47-AAAF43FD53EA}" dt="2024-10-06T09:58:01.860" v="378" actId="108"/>
          <ac:spMkLst>
            <pc:docMk/>
            <pc:sldMk cId="3707688713" sldId="260"/>
            <ac:spMk id="9" creationId="{F2BCA1FB-4272-4C90-B042-C0B5CC2D4AF6}"/>
          </ac:spMkLst>
        </pc:spChg>
        <pc:picChg chg="del">
          <ac:chgData name="Mukherjee, Chitramoy (Omaha)" userId="b02e09d6-29e8-4e72-a082-80806ef322b3" providerId="ADAL" clId="{4A025C1A-7C5F-4996-AE47-AAAF43FD53EA}" dt="2024-10-06T09:35:41.180" v="17" actId="478"/>
          <ac:picMkLst>
            <pc:docMk/>
            <pc:sldMk cId="3707688713" sldId="260"/>
            <ac:picMk id="7" creationId="{EA83C3B2-2991-354F-F28B-F4B5659F2C7E}"/>
          </ac:picMkLst>
        </pc:picChg>
        <pc:picChg chg="add mod">
          <ac:chgData name="Mukherjee, Chitramoy (Omaha)" userId="b02e09d6-29e8-4e72-a082-80806ef322b3" providerId="ADAL" clId="{4A025C1A-7C5F-4996-AE47-AAAF43FD53EA}" dt="2024-10-06T09:47:32.077" v="156" actId="14100"/>
          <ac:picMkLst>
            <pc:docMk/>
            <pc:sldMk cId="3707688713" sldId="260"/>
            <ac:picMk id="1026" creationId="{60C01D3F-3620-D10C-88CA-86604CCF11D5}"/>
          </ac:picMkLst>
        </pc:picChg>
        <pc:picChg chg="add mod">
          <ac:chgData name="Mukherjee, Chitramoy (Omaha)" userId="b02e09d6-29e8-4e72-a082-80806ef322b3" providerId="ADAL" clId="{4A025C1A-7C5F-4996-AE47-AAAF43FD53EA}" dt="2024-10-06T09:47:22.297" v="155" actId="1076"/>
          <ac:picMkLst>
            <pc:docMk/>
            <pc:sldMk cId="3707688713" sldId="260"/>
            <ac:picMk id="1028" creationId="{896DCCA3-4176-32B9-47F2-1306AC448775}"/>
          </ac:picMkLst>
        </pc:picChg>
      </pc:sldChg>
      <pc:sldChg chg="addSp delSp modSp mod">
        <pc:chgData name="Mukherjee, Chitramoy (Omaha)" userId="b02e09d6-29e8-4e72-a082-80806ef322b3" providerId="ADAL" clId="{4A025C1A-7C5F-4996-AE47-AAAF43FD53EA}" dt="2024-10-06T10:14:59.739" v="615" actId="255"/>
        <pc:sldMkLst>
          <pc:docMk/>
          <pc:sldMk cId="3223552750" sldId="261"/>
        </pc:sldMkLst>
        <pc:spChg chg="mod">
          <ac:chgData name="Mukherjee, Chitramoy (Omaha)" userId="b02e09d6-29e8-4e72-a082-80806ef322b3" providerId="ADAL" clId="{4A025C1A-7C5F-4996-AE47-AAAF43FD53EA}" dt="2024-10-06T10:00:04.059" v="426" actId="113"/>
          <ac:spMkLst>
            <pc:docMk/>
            <pc:sldMk cId="3223552750" sldId="261"/>
            <ac:spMk id="2" creationId="{5A123C74-1EEF-F0BF-05F4-EC9AD50FEC66}"/>
          </ac:spMkLst>
        </pc:spChg>
        <pc:spChg chg="mod">
          <ac:chgData name="Mukherjee, Chitramoy (Omaha)" userId="b02e09d6-29e8-4e72-a082-80806ef322b3" providerId="ADAL" clId="{4A025C1A-7C5F-4996-AE47-AAAF43FD53EA}" dt="2024-10-06T10:14:59.739" v="615" actId="255"/>
          <ac:spMkLst>
            <pc:docMk/>
            <pc:sldMk cId="3223552750" sldId="261"/>
            <ac:spMk id="10" creationId="{BF993AAE-D37F-7D52-AC81-E04756994821}"/>
          </ac:spMkLst>
        </pc:spChg>
        <pc:picChg chg="del">
          <ac:chgData name="Mukherjee, Chitramoy (Omaha)" userId="b02e09d6-29e8-4e72-a082-80806ef322b3" providerId="ADAL" clId="{4A025C1A-7C5F-4996-AE47-AAAF43FD53EA}" dt="2024-10-06T09:58:17.467" v="379" actId="478"/>
          <ac:picMkLst>
            <pc:docMk/>
            <pc:sldMk cId="3223552750" sldId="261"/>
            <ac:picMk id="4" creationId="{442CC8D4-D24D-BDA7-048C-2667EBD6E838}"/>
          </ac:picMkLst>
        </pc:picChg>
        <pc:picChg chg="add mod">
          <ac:chgData name="Mukherjee, Chitramoy (Omaha)" userId="b02e09d6-29e8-4e72-a082-80806ef322b3" providerId="ADAL" clId="{4A025C1A-7C5F-4996-AE47-AAAF43FD53EA}" dt="2024-10-06T09:58:29.278" v="382" actId="1076"/>
          <ac:picMkLst>
            <pc:docMk/>
            <pc:sldMk cId="3223552750" sldId="261"/>
            <ac:picMk id="3074" creationId="{874B4361-C41E-6BB9-3D90-0F139C03A2A2}"/>
          </ac:picMkLst>
        </pc:picChg>
      </pc:sldChg>
      <pc:sldChg chg="addSp delSp modSp mod">
        <pc:chgData name="Mukherjee, Chitramoy (Omaha)" userId="b02e09d6-29e8-4e72-a082-80806ef322b3" providerId="ADAL" clId="{4A025C1A-7C5F-4996-AE47-AAAF43FD53EA}" dt="2024-10-08T04:38:23.807" v="1187" actId="33524"/>
        <pc:sldMkLst>
          <pc:docMk/>
          <pc:sldMk cId="1230338499" sldId="262"/>
        </pc:sldMkLst>
        <pc:spChg chg="mod">
          <ac:chgData name="Mukherjee, Chitramoy (Omaha)" userId="b02e09d6-29e8-4e72-a082-80806ef322b3" providerId="ADAL" clId="{4A025C1A-7C5F-4996-AE47-AAAF43FD53EA}" dt="2024-10-07T21:46:57.938" v="1070" actId="20577"/>
          <ac:spMkLst>
            <pc:docMk/>
            <pc:sldMk cId="1230338499" sldId="262"/>
            <ac:spMk id="2" creationId="{5A123C74-1EEF-F0BF-05F4-EC9AD50FEC66}"/>
          </ac:spMkLst>
        </pc:spChg>
        <pc:spChg chg="mod">
          <ac:chgData name="Mukherjee, Chitramoy (Omaha)" userId="b02e09d6-29e8-4e72-a082-80806ef322b3" providerId="ADAL" clId="{4A025C1A-7C5F-4996-AE47-AAAF43FD53EA}" dt="2024-10-08T04:38:23.807" v="1187" actId="33524"/>
          <ac:spMkLst>
            <pc:docMk/>
            <pc:sldMk cId="1230338499" sldId="262"/>
            <ac:spMk id="10" creationId="{BF993AAE-D37F-7D52-AC81-E04756994821}"/>
          </ac:spMkLst>
        </pc:spChg>
        <pc:picChg chg="del">
          <ac:chgData name="Mukherjee, Chitramoy (Omaha)" userId="b02e09d6-29e8-4e72-a082-80806ef322b3" providerId="ADAL" clId="{4A025C1A-7C5F-4996-AE47-AAAF43FD53EA}" dt="2024-10-06T10:15:29.510" v="616" actId="478"/>
          <ac:picMkLst>
            <pc:docMk/>
            <pc:sldMk cId="1230338499" sldId="262"/>
            <ac:picMk id="5" creationId="{4EE4B6AA-1271-61BB-39CA-CC68935D5702}"/>
          </ac:picMkLst>
        </pc:picChg>
        <pc:picChg chg="add">
          <ac:chgData name="Mukherjee, Chitramoy (Omaha)" userId="b02e09d6-29e8-4e72-a082-80806ef322b3" providerId="ADAL" clId="{4A025C1A-7C5F-4996-AE47-AAAF43FD53EA}" dt="2024-10-07T21:46:22.819" v="1051"/>
          <ac:picMkLst>
            <pc:docMk/>
            <pc:sldMk cId="1230338499" sldId="262"/>
            <ac:picMk id="2050" creationId="{C5E3FA48-66E5-418C-B651-4A8B7F936600}"/>
          </ac:picMkLst>
        </pc:picChg>
        <pc:picChg chg="add mod">
          <ac:chgData name="Mukherjee, Chitramoy (Omaha)" userId="b02e09d6-29e8-4e72-a082-80806ef322b3" providerId="ADAL" clId="{4A025C1A-7C5F-4996-AE47-AAAF43FD53EA}" dt="2024-10-07T21:46:38.187" v="1055" actId="1076"/>
          <ac:picMkLst>
            <pc:docMk/>
            <pc:sldMk cId="1230338499" sldId="262"/>
            <ac:picMk id="2052" creationId="{D02BFD57-19A4-432C-F30D-3049A7164881}"/>
          </ac:picMkLst>
        </pc:picChg>
        <pc:picChg chg="add del mod">
          <ac:chgData name="Mukherjee, Chitramoy (Omaha)" userId="b02e09d6-29e8-4e72-a082-80806ef322b3" providerId="ADAL" clId="{4A025C1A-7C5F-4996-AE47-AAAF43FD53EA}" dt="2024-10-07T21:46:28.960" v="1052" actId="478"/>
          <ac:picMkLst>
            <pc:docMk/>
            <pc:sldMk cId="1230338499" sldId="262"/>
            <ac:picMk id="4098" creationId="{3DF45B4D-EB09-2321-0689-E208A9C53A10}"/>
          </ac:picMkLst>
        </pc:picChg>
      </pc:sldChg>
      <pc:sldChg chg="addSp delSp modSp mod">
        <pc:chgData name="Mukherjee, Chitramoy (Omaha)" userId="b02e09d6-29e8-4e72-a082-80806ef322b3" providerId="ADAL" clId="{4A025C1A-7C5F-4996-AE47-AAAF43FD53EA}" dt="2024-10-07T21:46:04.007" v="1050" actId="1076"/>
        <pc:sldMkLst>
          <pc:docMk/>
          <pc:sldMk cId="4238828339" sldId="263"/>
        </pc:sldMkLst>
        <pc:spChg chg="mod">
          <ac:chgData name="Mukherjee, Chitramoy (Omaha)" userId="b02e09d6-29e8-4e72-a082-80806ef322b3" providerId="ADAL" clId="{4A025C1A-7C5F-4996-AE47-AAAF43FD53EA}" dt="2024-10-07T06:15:45.566" v="1046" actId="20577"/>
          <ac:spMkLst>
            <pc:docMk/>
            <pc:sldMk cId="4238828339" sldId="263"/>
            <ac:spMk id="2" creationId="{5A123C74-1EEF-F0BF-05F4-EC9AD50FEC66}"/>
          </ac:spMkLst>
        </pc:spChg>
        <pc:spChg chg="mod">
          <ac:chgData name="Mukherjee, Chitramoy (Omaha)" userId="b02e09d6-29e8-4e72-a082-80806ef322b3" providerId="ADAL" clId="{4A025C1A-7C5F-4996-AE47-AAAF43FD53EA}" dt="2024-10-06T10:25:27.764" v="784" actId="108"/>
          <ac:spMkLst>
            <pc:docMk/>
            <pc:sldMk cId="4238828339" sldId="263"/>
            <ac:spMk id="10" creationId="{BF993AAE-D37F-7D52-AC81-E04756994821}"/>
          </ac:spMkLst>
        </pc:spChg>
        <pc:picChg chg="del">
          <ac:chgData name="Mukherjee, Chitramoy (Omaha)" userId="b02e09d6-29e8-4e72-a082-80806ef322b3" providerId="ADAL" clId="{4A025C1A-7C5F-4996-AE47-AAAF43FD53EA}" dt="2024-10-06T10:15:56.533" v="622" actId="478"/>
          <ac:picMkLst>
            <pc:docMk/>
            <pc:sldMk cId="4238828339" sldId="263"/>
            <ac:picMk id="4" creationId="{5749E34B-4E43-66E8-6CF5-B114DD50E288}"/>
          </ac:picMkLst>
        </pc:picChg>
        <pc:picChg chg="add mod">
          <ac:chgData name="Mukherjee, Chitramoy (Omaha)" userId="b02e09d6-29e8-4e72-a082-80806ef322b3" providerId="ADAL" clId="{4A025C1A-7C5F-4996-AE47-AAAF43FD53EA}" dt="2024-10-07T21:46:04.007" v="1050" actId="1076"/>
          <ac:picMkLst>
            <pc:docMk/>
            <pc:sldMk cId="4238828339" sldId="263"/>
            <ac:picMk id="1026" creationId="{95431CA9-F107-E401-3DCE-8D24C7F9784F}"/>
          </ac:picMkLst>
        </pc:picChg>
        <pc:picChg chg="add del mod">
          <ac:chgData name="Mukherjee, Chitramoy (Omaha)" userId="b02e09d6-29e8-4e72-a082-80806ef322b3" providerId="ADAL" clId="{4A025C1A-7C5F-4996-AE47-AAAF43FD53EA}" dt="2024-10-07T21:45:47.106" v="1047" actId="478"/>
          <ac:picMkLst>
            <pc:docMk/>
            <pc:sldMk cId="4238828339" sldId="263"/>
            <ac:picMk id="5122" creationId="{F9C37B1B-D2A6-7171-57E0-6A3912D001B3}"/>
          </ac:picMkLst>
        </pc:picChg>
      </pc:sldChg>
      <pc:sldChg chg="addSp delSp modSp mod">
        <pc:chgData name="Mukherjee, Chitramoy (Omaha)" userId="b02e09d6-29e8-4e72-a082-80806ef322b3" providerId="ADAL" clId="{4A025C1A-7C5F-4996-AE47-AAAF43FD53EA}" dt="2024-10-06T10:23:15.486" v="782" actId="113"/>
        <pc:sldMkLst>
          <pc:docMk/>
          <pc:sldMk cId="1631378428" sldId="265"/>
        </pc:sldMkLst>
        <pc:spChg chg="mod">
          <ac:chgData name="Mukherjee, Chitramoy (Omaha)" userId="b02e09d6-29e8-4e72-a082-80806ef322b3" providerId="ADAL" clId="{4A025C1A-7C5F-4996-AE47-AAAF43FD53EA}" dt="2024-10-06T10:23:15.486" v="782" actId="113"/>
          <ac:spMkLst>
            <pc:docMk/>
            <pc:sldMk cId="1631378428" sldId="265"/>
            <ac:spMk id="2" creationId="{5A123C74-1EEF-F0BF-05F4-EC9AD50FEC66}"/>
          </ac:spMkLst>
        </pc:spChg>
        <pc:spChg chg="mod">
          <ac:chgData name="Mukherjee, Chitramoy (Omaha)" userId="b02e09d6-29e8-4e72-a082-80806ef322b3" providerId="ADAL" clId="{4A025C1A-7C5F-4996-AE47-AAAF43FD53EA}" dt="2024-10-06T10:21:52.899" v="775" actId="108"/>
          <ac:spMkLst>
            <pc:docMk/>
            <pc:sldMk cId="1631378428" sldId="265"/>
            <ac:spMk id="10" creationId="{BF993AAE-D37F-7D52-AC81-E04756994821}"/>
          </ac:spMkLst>
        </pc:spChg>
        <pc:picChg chg="del">
          <ac:chgData name="Mukherjee, Chitramoy (Omaha)" userId="b02e09d6-29e8-4e72-a082-80806ef322b3" providerId="ADAL" clId="{4A025C1A-7C5F-4996-AE47-AAAF43FD53EA}" dt="2024-10-06T10:16:21.877" v="627" actId="478"/>
          <ac:picMkLst>
            <pc:docMk/>
            <pc:sldMk cId="1631378428" sldId="265"/>
            <ac:picMk id="8" creationId="{612DA32B-671F-A3D6-CB2E-C11041D2A72D}"/>
          </ac:picMkLst>
        </pc:picChg>
        <pc:picChg chg="add mod">
          <ac:chgData name="Mukherjee, Chitramoy (Omaha)" userId="b02e09d6-29e8-4e72-a082-80806ef322b3" providerId="ADAL" clId="{4A025C1A-7C5F-4996-AE47-AAAF43FD53EA}" dt="2024-10-06T10:16:32.118" v="630" actId="1076"/>
          <ac:picMkLst>
            <pc:docMk/>
            <pc:sldMk cId="1631378428" sldId="265"/>
            <ac:picMk id="6146" creationId="{B777135C-E3FC-2DA7-5E10-014DCB4591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8E02-0940-A437-F1F7-676BFFCA0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911F5E-B6B5-FA3D-8BE9-F6F8F918F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58F95-8B8E-FA04-74BE-FBE9C3C071CC}"/>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5" name="Footer Placeholder 4">
            <a:extLst>
              <a:ext uri="{FF2B5EF4-FFF2-40B4-BE49-F238E27FC236}">
                <a16:creationId xmlns:a16="http://schemas.microsoft.com/office/drawing/2014/main" id="{123E0EAE-8976-F609-F9D7-A28233369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46FE9-C5A5-0378-4638-D4A9F883FC9A}"/>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30949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248F-C60B-EA58-00E5-87B3C0CA7B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8289B-3617-C072-DE22-69C02478D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48652-0839-7476-5A33-842BD50B2EE3}"/>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5" name="Footer Placeholder 4">
            <a:extLst>
              <a:ext uri="{FF2B5EF4-FFF2-40B4-BE49-F238E27FC236}">
                <a16:creationId xmlns:a16="http://schemas.microsoft.com/office/drawing/2014/main" id="{9AB59289-EA5F-2FA6-5405-5B9DA18C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39846-1D43-F235-A49E-328306CEFD91}"/>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07458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2AFBE-9AA0-15C4-8E8D-74B51EEA5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EF0589-4543-AF6D-0070-2FAA10B90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12355-4066-E882-E383-DCB4248A7395}"/>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5" name="Footer Placeholder 4">
            <a:extLst>
              <a:ext uri="{FF2B5EF4-FFF2-40B4-BE49-F238E27FC236}">
                <a16:creationId xmlns:a16="http://schemas.microsoft.com/office/drawing/2014/main" id="{21A99FA8-C5E0-6DC6-AAE0-D50C7FA9C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C5A08-7F68-5B33-30E3-390C9A3F5CE3}"/>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1052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77FA-DA3B-A435-872B-539AC08D2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966C3-9BEE-9833-67D0-9DE3335A8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B7BF6-C095-30AC-365C-F6E254806C4F}"/>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5" name="Footer Placeholder 4">
            <a:extLst>
              <a:ext uri="{FF2B5EF4-FFF2-40B4-BE49-F238E27FC236}">
                <a16:creationId xmlns:a16="http://schemas.microsoft.com/office/drawing/2014/main" id="{4703848F-AA72-5318-47C7-FCEB2EC5E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84B7E-2728-2633-A3EB-811DB3BD8F8F}"/>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270803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BE5F-B5A8-436B-4B70-A6EB0EA49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4927C-1D8B-640A-140F-C5F1B554C8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C5E85-B1AA-54F4-6DE1-FB6FA5548030}"/>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5" name="Footer Placeholder 4">
            <a:extLst>
              <a:ext uri="{FF2B5EF4-FFF2-40B4-BE49-F238E27FC236}">
                <a16:creationId xmlns:a16="http://schemas.microsoft.com/office/drawing/2014/main" id="{A7FF02C0-A7F7-812C-77CE-33F65053D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9BAC8-1E39-5620-8298-433C38F4793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300920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C655-3C89-00E1-3F1B-663AF92D9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0B6CA-1C24-FD73-BAE5-CFD7A85F4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51F48-A762-4DA4-0B50-CF4310706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026A35-2B9C-6AEE-C93F-E146162B811E}"/>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6" name="Footer Placeholder 5">
            <a:extLst>
              <a:ext uri="{FF2B5EF4-FFF2-40B4-BE49-F238E27FC236}">
                <a16:creationId xmlns:a16="http://schemas.microsoft.com/office/drawing/2014/main" id="{AB071CEE-58F5-B8E3-3096-A5D02F072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2B64F-7E15-7207-7359-B6BD89D3918C}"/>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270449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CE8E-0D73-9D39-4CE3-6762B762C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291D1-5286-7A00-4F05-CCC914FFF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4C6BE-0640-E47F-565E-D729B72F4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937775-4CD9-4862-8137-579FAF3DC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14CEA-2375-6F6D-66E3-3BA3FB4E42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8E4038-6648-DD2E-AAFB-DE36872BD1C0}"/>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8" name="Footer Placeholder 7">
            <a:extLst>
              <a:ext uri="{FF2B5EF4-FFF2-40B4-BE49-F238E27FC236}">
                <a16:creationId xmlns:a16="http://schemas.microsoft.com/office/drawing/2014/main" id="{5867D1E7-BC1A-DC68-1CBC-C689E4993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34C16-2C88-1966-CC43-00111038306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15366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614D-0EB3-0957-9DA2-57B2EC0B5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33F870-AF5B-ACF3-28ED-0D2C53D344D0}"/>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4" name="Footer Placeholder 3">
            <a:extLst>
              <a:ext uri="{FF2B5EF4-FFF2-40B4-BE49-F238E27FC236}">
                <a16:creationId xmlns:a16="http://schemas.microsoft.com/office/drawing/2014/main" id="{D3B1D878-D4C1-649D-3A7A-6BBA6DA72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B6A553-5324-D9CB-829F-4D2E27E633B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20512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1D975-0F63-275A-8015-3F13E897C3F0}"/>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3" name="Footer Placeholder 2">
            <a:extLst>
              <a:ext uri="{FF2B5EF4-FFF2-40B4-BE49-F238E27FC236}">
                <a16:creationId xmlns:a16="http://schemas.microsoft.com/office/drawing/2014/main" id="{79993BED-7AD4-E62B-39DD-D81355FD08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8B596-73BD-5430-BB96-FFC4CAD018F0}"/>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30428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31F2-8918-C8FF-C2B0-12AC8F8DD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90C770-2C7A-E566-9E91-8C1B72F82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3D75C-1910-CF4E-1205-49B71C23E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FFF28-6DCA-39B2-F3A2-2117ED47CB5A}"/>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6" name="Footer Placeholder 5">
            <a:extLst>
              <a:ext uri="{FF2B5EF4-FFF2-40B4-BE49-F238E27FC236}">
                <a16:creationId xmlns:a16="http://schemas.microsoft.com/office/drawing/2014/main" id="{E112630E-4495-8175-76F1-E458E1C2C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976B5-139B-FB82-8848-3BF5733F6B65}"/>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226718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4D94-7940-5A46-82D8-EA1ABE1BB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94667-B7EF-1133-F290-86DDA7C26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8FC1F-2D17-A5B0-FBFF-6315EFB7B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2F289-86F6-D331-ED05-02A382E669AA}"/>
              </a:ext>
            </a:extLst>
          </p:cNvPr>
          <p:cNvSpPr>
            <a:spLocks noGrp="1"/>
          </p:cNvSpPr>
          <p:nvPr>
            <p:ph type="dt" sz="half" idx="10"/>
          </p:nvPr>
        </p:nvSpPr>
        <p:spPr/>
        <p:txBody>
          <a:bodyPr/>
          <a:lstStyle/>
          <a:p>
            <a:fld id="{2FEEC91B-E7A0-4B05-BCF8-C0A98DCCB03A}" type="datetimeFigureOut">
              <a:rPr lang="en-US" smtClean="0"/>
              <a:t>10/7/2024</a:t>
            </a:fld>
            <a:endParaRPr lang="en-US"/>
          </a:p>
        </p:txBody>
      </p:sp>
      <p:sp>
        <p:nvSpPr>
          <p:cNvPr id="6" name="Footer Placeholder 5">
            <a:extLst>
              <a:ext uri="{FF2B5EF4-FFF2-40B4-BE49-F238E27FC236}">
                <a16:creationId xmlns:a16="http://schemas.microsoft.com/office/drawing/2014/main" id="{8F23340E-E63B-BB7D-389D-655FB5B47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4E0E8-F05A-1758-092D-C5938797178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413331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75BBD-3094-8A9B-DF3D-BEA19C06C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D69D7-6156-82ED-4DCA-7E0E4BE05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40282-8ABC-9B06-B635-434837A37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EEC91B-E7A0-4B05-BCF8-C0A98DCCB03A}" type="datetimeFigureOut">
              <a:rPr lang="en-US" smtClean="0"/>
              <a:t>10/7/2024</a:t>
            </a:fld>
            <a:endParaRPr lang="en-US"/>
          </a:p>
        </p:txBody>
      </p:sp>
      <p:sp>
        <p:nvSpPr>
          <p:cNvPr id="5" name="Footer Placeholder 4">
            <a:extLst>
              <a:ext uri="{FF2B5EF4-FFF2-40B4-BE49-F238E27FC236}">
                <a16:creationId xmlns:a16="http://schemas.microsoft.com/office/drawing/2014/main" id="{EE151725-7BD9-1062-8049-488467AB7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CE5F87-3FF9-9C10-3A0E-B138EBC1F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5B0F63-2130-4004-AB44-0ACC26C18116}" type="slidenum">
              <a:rPr lang="en-US" smtClean="0"/>
              <a:t>‹#›</a:t>
            </a:fld>
            <a:endParaRPr lang="en-US"/>
          </a:p>
        </p:txBody>
      </p:sp>
    </p:spTree>
    <p:extLst>
      <p:ext uri="{BB962C8B-B14F-4D97-AF65-F5344CB8AC3E}">
        <p14:creationId xmlns:p14="http://schemas.microsoft.com/office/powerpoint/2010/main" val="314646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6E71-8F21-DA18-3AE0-AA604AED117A}"/>
              </a:ext>
            </a:extLst>
          </p:cNvPr>
          <p:cNvSpPr>
            <a:spLocks noGrp="1"/>
          </p:cNvSpPr>
          <p:nvPr>
            <p:ph type="ctrTitle"/>
          </p:nvPr>
        </p:nvSpPr>
        <p:spPr/>
        <p:txBody>
          <a:bodyPr>
            <a:normAutofit/>
          </a:bodyPr>
          <a:lstStyle/>
          <a:p>
            <a:r>
              <a:rPr lang="en-US" sz="1800" b="1">
                <a:effectLst/>
                <a:latin typeface="Aptos" panose="020B0004020202020204" pitchFamily="34" charset="0"/>
                <a:ea typeface="Aptos" panose="020B0004020202020204" pitchFamily="34" charset="0"/>
                <a:cs typeface="Aptos" panose="020B0004020202020204" pitchFamily="34" charset="0"/>
              </a:rPr>
              <a:t>Increasing Kia </a:t>
            </a:r>
            <a:r>
              <a:rPr lang="en-US" sz="1800" b="1" dirty="0">
                <a:effectLst/>
                <a:latin typeface="Aptos" panose="020B0004020202020204" pitchFamily="34" charset="0"/>
                <a:ea typeface="Aptos" panose="020B0004020202020204" pitchFamily="34" charset="0"/>
                <a:cs typeface="Aptos" panose="020B0004020202020204" pitchFamily="34" charset="0"/>
              </a:rPr>
              <a:t>&amp; Hyundai Car Thefts Across the U.S</a:t>
            </a:r>
            <a:endParaRPr lang="en-US" sz="2800" b="1" dirty="0"/>
          </a:p>
        </p:txBody>
      </p:sp>
      <p:sp>
        <p:nvSpPr>
          <p:cNvPr id="3" name="Subtitle 2">
            <a:extLst>
              <a:ext uri="{FF2B5EF4-FFF2-40B4-BE49-F238E27FC236}">
                <a16:creationId xmlns:a16="http://schemas.microsoft.com/office/drawing/2014/main" id="{DF4AE033-A769-C7CE-53CE-50BD8EDE0F66}"/>
              </a:ext>
            </a:extLst>
          </p:cNvPr>
          <p:cNvSpPr>
            <a:spLocks noGrp="1"/>
          </p:cNvSpPr>
          <p:nvPr>
            <p:ph type="subTitle" idx="1"/>
          </p:nvPr>
        </p:nvSpPr>
        <p:spPr/>
        <p:txBody>
          <a:bodyPr>
            <a:normAutofit/>
          </a:bodyPr>
          <a:lstStyle/>
          <a:p>
            <a:r>
              <a:rPr lang="en-US" sz="1600" dirty="0"/>
              <a:t>Created By : Chitramoy Mukherjee</a:t>
            </a:r>
          </a:p>
          <a:p>
            <a:r>
              <a:rPr lang="en-US" sz="1600" dirty="0"/>
              <a:t>DSC-640 T301</a:t>
            </a:r>
          </a:p>
        </p:txBody>
      </p:sp>
    </p:spTree>
    <p:extLst>
      <p:ext uri="{BB962C8B-B14F-4D97-AF65-F5344CB8AC3E}">
        <p14:creationId xmlns:p14="http://schemas.microsoft.com/office/powerpoint/2010/main" val="173442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640080" y="325369"/>
            <a:ext cx="4368602" cy="1956841"/>
          </a:xfrm>
        </p:spPr>
        <p:txBody>
          <a:bodyPr anchor="b">
            <a:normAutofit/>
          </a:bodyPr>
          <a:lstStyle/>
          <a:p>
            <a:r>
              <a:rPr lang="en-US" sz="1800" b="1" i="0" dirty="0">
                <a:solidFill>
                  <a:srgbClr val="111111"/>
                </a:solidFill>
                <a:effectLst/>
                <a:highlight>
                  <a:srgbClr val="F7F7F7"/>
                </a:highlight>
                <a:latin typeface="Arial" panose="020B0604020202020204" pitchFamily="34" charset="0"/>
                <a:cs typeface="Arial" panose="020B0604020202020204" pitchFamily="34" charset="0"/>
              </a:rPr>
              <a:t>Percent of Kia/Hyundai Thefts by City</a:t>
            </a:r>
            <a:br>
              <a:rPr lang="en-US" sz="2400" b="1" i="0" dirty="0">
                <a:solidFill>
                  <a:srgbClr val="111111"/>
                </a:solidFill>
                <a:effectLst/>
                <a:highlight>
                  <a:srgbClr val="F7F7F7"/>
                </a:highlight>
                <a:latin typeface="Arial" panose="020B0604020202020204" pitchFamily="34" charset="0"/>
                <a:cs typeface="Arial" panose="020B0604020202020204" pitchFamily="34" charset="0"/>
              </a:rPr>
            </a:br>
            <a:br>
              <a:rPr lang="en-US" sz="2400" b="1" i="0" dirty="0">
                <a:solidFill>
                  <a:srgbClr val="111111"/>
                </a:solidFill>
                <a:effectLst/>
                <a:highlight>
                  <a:srgbClr val="F7F7F7"/>
                </a:highlight>
                <a:latin typeface="Arial" panose="020B0604020202020204" pitchFamily="34" charset="0"/>
                <a:cs typeface="Arial" panose="020B0604020202020204" pitchFamily="34" charset="0"/>
              </a:rPr>
            </a:br>
            <a:r>
              <a:rPr lang="en-US" sz="1600" b="1" i="0" dirty="0">
                <a:solidFill>
                  <a:srgbClr val="111111"/>
                </a:solidFill>
                <a:effectLst/>
                <a:highlight>
                  <a:srgbClr val="F7F7F7"/>
                </a:highlight>
                <a:latin typeface="Arial" panose="020B0604020202020204" pitchFamily="34" charset="0"/>
                <a:cs typeface="Arial" panose="020B0604020202020204" pitchFamily="34" charset="0"/>
              </a:rPr>
              <a:t>Visualization Type:</a:t>
            </a:r>
            <a:r>
              <a:rPr lang="en-US" sz="1600" b="0" i="0" dirty="0">
                <a:solidFill>
                  <a:srgbClr val="111111"/>
                </a:solidFill>
                <a:effectLst/>
                <a:highlight>
                  <a:srgbClr val="F7F7F7"/>
                </a:highlight>
                <a:latin typeface="Arial" panose="020B0604020202020204" pitchFamily="34" charset="0"/>
                <a:cs typeface="Arial" panose="020B0604020202020204" pitchFamily="34" charset="0"/>
              </a:rPr>
              <a:t> Pie Chart</a:t>
            </a:r>
            <a:br>
              <a:rPr lang="en-US" sz="1600" b="0" i="0" dirty="0">
                <a:solidFill>
                  <a:srgbClr val="111111"/>
                </a:solidFill>
                <a:effectLst/>
                <a:highlight>
                  <a:srgbClr val="F7F7F7"/>
                </a:highlight>
                <a:latin typeface="Arial" panose="020B0604020202020204" pitchFamily="34" charset="0"/>
                <a:cs typeface="Arial" panose="020B0604020202020204" pitchFamily="34" charset="0"/>
              </a:rPr>
            </a:br>
            <a:r>
              <a:rPr lang="en-US" sz="1600" b="1" i="0" dirty="0">
                <a:solidFill>
                  <a:srgbClr val="111111"/>
                </a:solidFill>
                <a:effectLst/>
                <a:highlight>
                  <a:srgbClr val="F7F7F7"/>
                </a:highlight>
                <a:latin typeface="Arial" panose="020B0604020202020204" pitchFamily="34" charset="0"/>
                <a:cs typeface="Arial" panose="020B0604020202020204" pitchFamily="34" charset="0"/>
              </a:rPr>
              <a:t>Data Source : </a:t>
            </a:r>
            <a:r>
              <a:rPr lang="en-US" sz="1600" dirty="0" err="1">
                <a:solidFill>
                  <a:srgbClr val="111111"/>
                </a:solidFill>
                <a:highlight>
                  <a:srgbClr val="F7F7F7"/>
                </a:highlight>
                <a:latin typeface="Arial" panose="020B0604020202020204" pitchFamily="34" charset="0"/>
                <a:cs typeface="Arial" panose="020B0604020202020204" pitchFamily="34" charset="0"/>
              </a:rPr>
              <a:t>kiaHyundaiThefts</a:t>
            </a:r>
            <a:endParaRPr lang="en-US" sz="1600" dirty="0">
              <a:solidFill>
                <a:srgbClr val="111111"/>
              </a:solidFill>
              <a:highlight>
                <a:srgbClr val="F7F7F7"/>
              </a:highlight>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640080" y="2476870"/>
            <a:ext cx="4686522" cy="3809228"/>
          </a:xfrm>
        </p:spPr>
        <p:txBody>
          <a:bodyPr>
            <a:normAutofit/>
          </a:bodyPr>
          <a:lstStyle/>
          <a:p>
            <a:pPr marL="0" indent="0">
              <a:buNone/>
            </a:pPr>
            <a:r>
              <a:rPr lang="en-US" sz="1600" dirty="0">
                <a:solidFill>
                  <a:srgbClr val="111111"/>
                </a:solidFill>
                <a:highlight>
                  <a:srgbClr val="F7F7F7"/>
                </a:highlight>
                <a:latin typeface="-apple-system"/>
              </a:rPr>
              <a:t>Attached pie charts displaying the percentage of Kia/Hyundai thefts in different cities across USA.</a:t>
            </a:r>
          </a:p>
          <a:p>
            <a:pPr marL="0" indent="0">
              <a:buNone/>
            </a:pPr>
            <a:r>
              <a:rPr lang="en-US" sz="1600" dirty="0">
                <a:solidFill>
                  <a:srgbClr val="111111"/>
                </a:solidFill>
                <a:highlight>
                  <a:srgbClr val="F7F7F7"/>
                </a:highlight>
                <a:latin typeface="-apple-system"/>
              </a:rPr>
              <a:t>The slices are colored using the rainbow palette and arranged clockwise. The chart is titled "Percent of Kia/Hyundai Thefts by City".</a:t>
            </a:r>
          </a:p>
        </p:txBody>
      </p:sp>
      <p:pic>
        <p:nvPicPr>
          <p:cNvPr id="1026" name="Picture 2">
            <a:extLst>
              <a:ext uri="{FF2B5EF4-FFF2-40B4-BE49-F238E27FC236}">
                <a16:creationId xmlns:a16="http://schemas.microsoft.com/office/drawing/2014/main" id="{60C01D3F-3620-D10C-88CA-86604CCF1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610" y="443344"/>
            <a:ext cx="3477626" cy="33164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96DCCA3-4176-32B9-47F2-1306AC448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107" y="3105662"/>
            <a:ext cx="2959711" cy="330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68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742821" y="428110"/>
            <a:ext cx="4368602" cy="1956841"/>
          </a:xfrm>
        </p:spPr>
        <p:txBody>
          <a:bodyPr anchor="b">
            <a:normAutofit/>
          </a:bodyPr>
          <a:lstStyle/>
          <a:p>
            <a:r>
              <a:rPr lang="en-US" sz="1800" b="1" i="0" dirty="0">
                <a:solidFill>
                  <a:srgbClr val="111111"/>
                </a:solidFill>
                <a:effectLst/>
                <a:highlight>
                  <a:srgbClr val="F7F7F7"/>
                </a:highlight>
                <a:latin typeface="Arial" panose="020B0604020202020204" pitchFamily="34" charset="0"/>
                <a:cs typeface="Arial" panose="020B0604020202020204" pitchFamily="34" charset="0"/>
              </a:rPr>
              <a:t>Year-wise Percent of Kia/Hyundai Thefts in </a:t>
            </a:r>
            <a:r>
              <a:rPr lang="en-US" sz="1800" b="1" i="0" dirty="0" err="1">
                <a:solidFill>
                  <a:srgbClr val="111111"/>
                </a:solidFill>
                <a:effectLst/>
                <a:highlight>
                  <a:srgbClr val="F7F7F7"/>
                </a:highlight>
                <a:latin typeface="Arial" panose="020B0604020202020204" pitchFamily="34" charset="0"/>
                <a:cs typeface="Arial" panose="020B0604020202020204" pitchFamily="34" charset="0"/>
              </a:rPr>
              <a:t>MilWaukee</a:t>
            </a:r>
            <a:br>
              <a:rPr lang="en-US" sz="2000" b="1" i="0" dirty="0">
                <a:solidFill>
                  <a:srgbClr val="111111"/>
                </a:solidFill>
                <a:effectLst/>
                <a:highlight>
                  <a:srgbClr val="F7F7F7"/>
                </a:highlight>
                <a:latin typeface="Arial" panose="020B0604020202020204" pitchFamily="34" charset="0"/>
                <a:cs typeface="Arial" panose="020B0604020202020204" pitchFamily="34" charset="0"/>
              </a:rPr>
            </a:br>
            <a:br>
              <a:rPr lang="en-US" sz="1600" b="1" i="0" dirty="0">
                <a:solidFill>
                  <a:srgbClr val="111111"/>
                </a:solidFill>
                <a:effectLst/>
                <a:highlight>
                  <a:srgbClr val="F7F7F7"/>
                </a:highlight>
                <a:latin typeface="Arial" panose="020B0604020202020204" pitchFamily="34" charset="0"/>
                <a:cs typeface="Arial" panose="020B0604020202020204" pitchFamily="34" charset="0"/>
              </a:rPr>
            </a:br>
            <a:r>
              <a:rPr lang="en-US" sz="1600" b="1" i="0" dirty="0">
                <a:solidFill>
                  <a:srgbClr val="111111"/>
                </a:solidFill>
                <a:effectLst/>
                <a:highlight>
                  <a:srgbClr val="F7F7F7"/>
                </a:highlight>
                <a:latin typeface="Arial" panose="020B0604020202020204" pitchFamily="34" charset="0"/>
                <a:cs typeface="Arial" panose="020B0604020202020204" pitchFamily="34" charset="0"/>
              </a:rPr>
              <a:t>Visualization Type:</a:t>
            </a:r>
            <a:r>
              <a:rPr lang="en-US" sz="1600" b="0" i="0" dirty="0">
                <a:solidFill>
                  <a:srgbClr val="111111"/>
                </a:solidFill>
                <a:effectLst/>
                <a:highlight>
                  <a:srgbClr val="F7F7F7"/>
                </a:highlight>
                <a:latin typeface="Arial" panose="020B0604020202020204" pitchFamily="34" charset="0"/>
                <a:cs typeface="Arial" panose="020B0604020202020204" pitchFamily="34" charset="0"/>
              </a:rPr>
              <a:t> Donut Chart</a:t>
            </a:r>
            <a:br>
              <a:rPr lang="en-US" sz="1600" b="0" i="0" dirty="0">
                <a:solidFill>
                  <a:srgbClr val="111111"/>
                </a:solidFill>
                <a:effectLst/>
                <a:highlight>
                  <a:srgbClr val="F7F7F7"/>
                </a:highlight>
                <a:latin typeface="Arial" panose="020B0604020202020204" pitchFamily="34" charset="0"/>
                <a:cs typeface="Arial" panose="020B0604020202020204" pitchFamily="34" charset="0"/>
              </a:rPr>
            </a:br>
            <a:r>
              <a:rPr lang="en-US" sz="1600" b="1" i="0" dirty="0">
                <a:solidFill>
                  <a:srgbClr val="111111"/>
                </a:solidFill>
                <a:effectLst/>
                <a:highlight>
                  <a:srgbClr val="F7F7F7"/>
                </a:highlight>
                <a:latin typeface="Arial" panose="020B0604020202020204" pitchFamily="34" charset="0"/>
                <a:cs typeface="Arial" panose="020B0604020202020204" pitchFamily="34" charset="0"/>
              </a:rPr>
              <a:t>Data Source : </a:t>
            </a:r>
            <a:r>
              <a:rPr lang="en-US" sz="1600" i="0" dirty="0" err="1">
                <a:solidFill>
                  <a:srgbClr val="111111"/>
                </a:solidFill>
                <a:effectLst/>
                <a:highlight>
                  <a:srgbClr val="F7F7F7"/>
                </a:highlight>
                <a:latin typeface="Arial" panose="020B0604020202020204" pitchFamily="34" charset="0"/>
                <a:cs typeface="Arial" panose="020B0604020202020204" pitchFamily="34" charset="0"/>
              </a:rPr>
              <a:t>KiaHyundaiMilwaukeeData</a:t>
            </a:r>
            <a:endParaRPr lang="en-US" sz="1600"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742821" y="2955092"/>
            <a:ext cx="4243589" cy="3320668"/>
          </a:xfrm>
        </p:spPr>
        <p:txBody>
          <a:bodyPr>
            <a:normAutofit/>
          </a:bodyPr>
          <a:lstStyle/>
          <a:p>
            <a:pPr marL="0" indent="0">
              <a:buNone/>
            </a:pPr>
            <a:r>
              <a:rPr lang="en-US" sz="1600" dirty="0">
                <a:solidFill>
                  <a:srgbClr val="111111"/>
                </a:solidFill>
                <a:highlight>
                  <a:srgbClr val="F7F7F7"/>
                </a:highlight>
                <a:latin typeface="-apple-system"/>
              </a:rPr>
              <a:t>Attached visualization shows the year wise Kia/Hyundai Thefts in </a:t>
            </a:r>
            <a:r>
              <a:rPr lang="en-US" sz="1600" dirty="0" err="1">
                <a:solidFill>
                  <a:srgbClr val="111111"/>
                </a:solidFill>
                <a:highlight>
                  <a:srgbClr val="F7F7F7"/>
                </a:highlight>
                <a:latin typeface="-apple-system"/>
              </a:rPr>
              <a:t>MilWaukee</a:t>
            </a:r>
            <a:r>
              <a:rPr lang="en-US" sz="1600" dirty="0">
                <a:solidFill>
                  <a:srgbClr val="111111"/>
                </a:solidFill>
                <a:highlight>
                  <a:srgbClr val="F7F7F7"/>
                </a:highlight>
                <a:latin typeface="-apple-system"/>
              </a:rPr>
              <a:t> between year 2019-2022 based on the data received in </a:t>
            </a:r>
            <a:r>
              <a:rPr lang="en-US" sz="1600" dirty="0" err="1">
                <a:solidFill>
                  <a:srgbClr val="111111"/>
                </a:solidFill>
                <a:highlight>
                  <a:srgbClr val="F7F7F7"/>
                </a:highlight>
                <a:latin typeface="-apple-system"/>
              </a:rPr>
              <a:t>KiaHyundaiMilwaukeeData</a:t>
            </a:r>
            <a:r>
              <a:rPr lang="en-US" sz="1600" dirty="0">
                <a:solidFill>
                  <a:srgbClr val="111111"/>
                </a:solidFill>
                <a:highlight>
                  <a:srgbClr val="F7F7F7"/>
                </a:highlight>
                <a:latin typeface="-apple-system"/>
              </a:rPr>
              <a:t>. </a:t>
            </a:r>
          </a:p>
        </p:txBody>
      </p:sp>
      <p:pic>
        <p:nvPicPr>
          <p:cNvPr id="2052" name="Picture 4">
            <a:extLst>
              <a:ext uri="{FF2B5EF4-FFF2-40B4-BE49-F238E27FC236}">
                <a16:creationId xmlns:a16="http://schemas.microsoft.com/office/drawing/2014/main" id="{A099AE32-B657-DE5A-2397-FE8EF2A49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006" y="590583"/>
            <a:ext cx="4903028" cy="390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59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640080" y="851659"/>
            <a:ext cx="4368602" cy="1605214"/>
          </a:xfrm>
        </p:spPr>
        <p:txBody>
          <a:bodyPr anchor="b">
            <a:normAutofit fontScale="90000"/>
          </a:bodyPr>
          <a:lstStyle/>
          <a:p>
            <a:br>
              <a:rPr lang="en-US" sz="2400" b="1" i="0" dirty="0">
                <a:solidFill>
                  <a:srgbClr val="111111"/>
                </a:solidFill>
                <a:effectLst/>
                <a:highlight>
                  <a:srgbClr val="F7F7F7"/>
                </a:highlight>
                <a:latin typeface="-apple-system"/>
              </a:rPr>
            </a:br>
            <a:br>
              <a:rPr lang="en-US" sz="1050" b="1" i="0" dirty="0">
                <a:solidFill>
                  <a:srgbClr val="111111"/>
                </a:solidFill>
                <a:effectLst/>
                <a:highlight>
                  <a:srgbClr val="F7F7F7"/>
                </a:highlight>
                <a:latin typeface="-apple-system"/>
              </a:rPr>
            </a:br>
            <a:r>
              <a:rPr lang="en-US" sz="2000" b="1" dirty="0">
                <a:solidFill>
                  <a:srgbClr val="111111"/>
                </a:solidFill>
                <a:highlight>
                  <a:srgbClr val="F7F7F7"/>
                </a:highlight>
                <a:latin typeface="Arial" panose="020B0604020202020204" pitchFamily="34" charset="0"/>
                <a:cs typeface="Arial" panose="020B0604020202020204" pitchFamily="34" charset="0"/>
              </a:rPr>
              <a:t>Kia/Hyundai and Other Thefts in </a:t>
            </a:r>
            <a:r>
              <a:rPr lang="en-US" sz="2000" b="1" dirty="0" err="1">
                <a:solidFill>
                  <a:srgbClr val="111111"/>
                </a:solidFill>
                <a:highlight>
                  <a:srgbClr val="F7F7F7"/>
                </a:highlight>
                <a:latin typeface="Arial" panose="020B0604020202020204" pitchFamily="34" charset="0"/>
                <a:cs typeface="Arial" panose="020B0604020202020204" pitchFamily="34" charset="0"/>
              </a:rPr>
              <a:t>MilWaukee</a:t>
            </a:r>
            <a:r>
              <a:rPr lang="en-US" sz="2000" b="1" dirty="0">
                <a:solidFill>
                  <a:srgbClr val="111111"/>
                </a:solidFill>
                <a:highlight>
                  <a:srgbClr val="F7F7F7"/>
                </a:highlight>
                <a:latin typeface="Arial" panose="020B0604020202020204" pitchFamily="34" charset="0"/>
                <a:cs typeface="Arial" panose="020B0604020202020204" pitchFamily="34" charset="0"/>
              </a:rPr>
              <a:t> by Year</a:t>
            </a:r>
            <a:br>
              <a:rPr lang="en-US" sz="2000" b="1" dirty="0">
                <a:solidFill>
                  <a:srgbClr val="111111"/>
                </a:solidFill>
                <a:highlight>
                  <a:srgbClr val="F7F7F7"/>
                </a:highlight>
                <a:latin typeface="Arial" panose="020B0604020202020204" pitchFamily="34" charset="0"/>
                <a:cs typeface="Arial" panose="020B0604020202020204" pitchFamily="34" charset="0"/>
              </a:rPr>
            </a:br>
            <a:br>
              <a:rPr lang="en-US" sz="2000" b="1" dirty="0">
                <a:solidFill>
                  <a:srgbClr val="111111"/>
                </a:solidFill>
                <a:highlight>
                  <a:srgbClr val="F7F7F7"/>
                </a:highlight>
                <a:latin typeface="Arial" panose="020B0604020202020204" pitchFamily="34" charset="0"/>
                <a:cs typeface="Arial" panose="020B0604020202020204" pitchFamily="34" charset="0"/>
              </a:rPr>
            </a:br>
            <a:r>
              <a:rPr lang="en-US" sz="2000" b="1" dirty="0">
                <a:solidFill>
                  <a:srgbClr val="111111"/>
                </a:solidFill>
                <a:highlight>
                  <a:srgbClr val="F7F7F7"/>
                </a:highlight>
                <a:latin typeface="Arial" panose="020B0604020202020204" pitchFamily="34" charset="0"/>
                <a:cs typeface="Arial" panose="020B0604020202020204" pitchFamily="34" charset="0"/>
              </a:rPr>
              <a:t>Visualization Type: </a:t>
            </a:r>
            <a:r>
              <a:rPr lang="en-US" sz="2000" dirty="0" err="1">
                <a:solidFill>
                  <a:srgbClr val="111111"/>
                </a:solidFill>
                <a:highlight>
                  <a:srgbClr val="F7F7F7"/>
                </a:highlight>
                <a:latin typeface="Arial" panose="020B0604020202020204" pitchFamily="34" charset="0"/>
                <a:cs typeface="Arial" panose="020B0604020202020204" pitchFamily="34" charset="0"/>
              </a:rPr>
              <a:t>Stachked</a:t>
            </a:r>
            <a:r>
              <a:rPr lang="en-US" sz="2000" dirty="0">
                <a:solidFill>
                  <a:srgbClr val="111111"/>
                </a:solidFill>
                <a:highlight>
                  <a:srgbClr val="F7F7F7"/>
                </a:highlight>
                <a:latin typeface="Arial" panose="020B0604020202020204" pitchFamily="34" charset="0"/>
                <a:cs typeface="Arial" panose="020B0604020202020204" pitchFamily="34" charset="0"/>
              </a:rPr>
              <a:t> bar chart</a:t>
            </a:r>
            <a:br>
              <a:rPr lang="en-US" sz="2000" b="1" dirty="0">
                <a:solidFill>
                  <a:srgbClr val="111111"/>
                </a:solidFill>
                <a:highlight>
                  <a:srgbClr val="F7F7F7"/>
                </a:highlight>
                <a:latin typeface="Arial" panose="020B0604020202020204" pitchFamily="34" charset="0"/>
                <a:cs typeface="Arial" panose="020B0604020202020204" pitchFamily="34" charset="0"/>
              </a:rPr>
            </a:br>
            <a:r>
              <a:rPr lang="en-US" sz="2000" b="1" dirty="0">
                <a:solidFill>
                  <a:srgbClr val="111111"/>
                </a:solidFill>
                <a:highlight>
                  <a:srgbClr val="F7F7F7"/>
                </a:highlight>
                <a:latin typeface="Arial" panose="020B0604020202020204" pitchFamily="34" charset="0"/>
                <a:cs typeface="Arial" panose="020B0604020202020204" pitchFamily="34" charset="0"/>
              </a:rPr>
              <a:t>Data Source : </a:t>
            </a:r>
            <a:r>
              <a:rPr lang="en-US" sz="2000" dirty="0" err="1">
                <a:solidFill>
                  <a:srgbClr val="111111"/>
                </a:solidFill>
                <a:highlight>
                  <a:srgbClr val="F7F7F7"/>
                </a:highlight>
                <a:latin typeface="Arial" panose="020B0604020202020204" pitchFamily="34" charset="0"/>
                <a:cs typeface="Arial" panose="020B0604020202020204" pitchFamily="34" charset="0"/>
              </a:rPr>
              <a:t>KiaHyundaiMilwaukeeData</a:t>
            </a:r>
            <a:endParaRPr lang="en-US" sz="2000" dirty="0">
              <a:solidFill>
                <a:srgbClr val="111111"/>
              </a:solidFill>
              <a:highlight>
                <a:srgbClr val="F7F7F7"/>
              </a:highligh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F993AAE-D37F-7D52-AC81-E04756994821}"/>
              </a:ext>
            </a:extLst>
          </p:cNvPr>
          <p:cNvSpPr txBox="1"/>
          <p:nvPr/>
        </p:nvSpPr>
        <p:spPr>
          <a:xfrm>
            <a:off x="640080" y="3061254"/>
            <a:ext cx="4024387" cy="1138773"/>
          </a:xfrm>
          <a:prstGeom prst="rect">
            <a:avLst/>
          </a:prstGeom>
          <a:noFill/>
        </p:spPr>
        <p:txBody>
          <a:bodyPr wrap="square">
            <a:spAutoFit/>
          </a:bodyPr>
          <a:lstStyle/>
          <a:p>
            <a:r>
              <a:rPr lang="en-US" sz="1600" dirty="0">
                <a:solidFill>
                  <a:srgbClr val="111111"/>
                </a:solidFill>
                <a:highlight>
                  <a:srgbClr val="F7F7F7"/>
                </a:highlight>
                <a:latin typeface="-apple-system"/>
              </a:rPr>
              <a:t>Kia/Hyundai and other Thefts in </a:t>
            </a:r>
            <a:r>
              <a:rPr lang="en-US" sz="1600" dirty="0" err="1">
                <a:solidFill>
                  <a:srgbClr val="111111"/>
                </a:solidFill>
                <a:highlight>
                  <a:srgbClr val="F7F7F7"/>
                </a:highlight>
                <a:latin typeface="-apple-system"/>
              </a:rPr>
              <a:t>MilWaukee</a:t>
            </a:r>
            <a:r>
              <a:rPr lang="en-US" sz="1600" dirty="0">
                <a:solidFill>
                  <a:srgbClr val="111111"/>
                </a:solidFill>
                <a:highlight>
                  <a:srgbClr val="F7F7F7"/>
                </a:highlight>
                <a:latin typeface="-apple-system"/>
              </a:rPr>
              <a:t> by Year displayed in </a:t>
            </a:r>
            <a:r>
              <a:rPr lang="en-US" sz="1600" dirty="0" err="1">
                <a:solidFill>
                  <a:srgbClr val="111111"/>
                </a:solidFill>
                <a:highlight>
                  <a:srgbClr val="F7F7F7"/>
                </a:highlight>
                <a:latin typeface="-apple-system"/>
              </a:rPr>
              <a:t>stacjked</a:t>
            </a:r>
            <a:r>
              <a:rPr lang="en-US" sz="1600" dirty="0">
                <a:solidFill>
                  <a:srgbClr val="111111"/>
                </a:solidFill>
                <a:highlight>
                  <a:srgbClr val="F7F7F7"/>
                </a:highlight>
                <a:latin typeface="-apple-system"/>
              </a:rPr>
              <a:t> bar chart. 2021 and 2022 significantly shows the significant increase in kia/Hyundai car theft</a:t>
            </a:r>
            <a:r>
              <a:rPr lang="en-US" sz="2000" dirty="0">
                <a:solidFill>
                  <a:srgbClr val="111111"/>
                </a:solidFill>
                <a:highlight>
                  <a:srgbClr val="F7F7F7"/>
                </a:highlight>
                <a:latin typeface="-apple-system"/>
              </a:rPr>
              <a:t>.</a:t>
            </a:r>
          </a:p>
        </p:txBody>
      </p:sp>
      <p:pic>
        <p:nvPicPr>
          <p:cNvPr id="3074" name="Picture 2">
            <a:extLst>
              <a:ext uri="{FF2B5EF4-FFF2-40B4-BE49-F238E27FC236}">
                <a16:creationId xmlns:a16="http://schemas.microsoft.com/office/drawing/2014/main" id="{874B4361-C41E-6BB9-3D90-0F139C03A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709" y="757918"/>
            <a:ext cx="6396913" cy="367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55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604830" y="576455"/>
            <a:ext cx="4368602" cy="1708914"/>
          </a:xfrm>
        </p:spPr>
        <p:txBody>
          <a:bodyPr anchor="b">
            <a:normAutofit/>
          </a:bodyPr>
          <a:lstStyle/>
          <a:p>
            <a:r>
              <a:rPr lang="en-US" sz="1800" b="1" i="0" dirty="0">
                <a:solidFill>
                  <a:srgbClr val="111111"/>
                </a:solidFill>
                <a:effectLst/>
                <a:highlight>
                  <a:srgbClr val="F7F7F7"/>
                </a:highlight>
                <a:latin typeface="-apple-system"/>
              </a:rPr>
              <a:t>Kya/Hyundai Vs All Thefts over the Date</a:t>
            </a:r>
            <a:br>
              <a:rPr lang="en-US" sz="1800" b="1" i="0" dirty="0">
                <a:solidFill>
                  <a:srgbClr val="111111"/>
                </a:solidFill>
                <a:effectLst/>
                <a:highlight>
                  <a:srgbClr val="F7F7F7"/>
                </a:highlight>
                <a:latin typeface="-apple-system"/>
              </a:rPr>
            </a:br>
            <a:br>
              <a:rPr lang="en-US" sz="1800" b="1" i="0" dirty="0">
                <a:solidFill>
                  <a:srgbClr val="111111"/>
                </a:solidFill>
                <a:effectLst/>
                <a:highlight>
                  <a:srgbClr val="F7F7F7"/>
                </a:highlight>
                <a:latin typeface="-apple-system"/>
              </a:rPr>
            </a:br>
            <a:r>
              <a:rPr lang="en-US" sz="1800" b="1" i="0" dirty="0">
                <a:solidFill>
                  <a:srgbClr val="111111"/>
                </a:solidFill>
                <a:effectLst/>
                <a:highlight>
                  <a:srgbClr val="F7F7F7"/>
                </a:highlight>
                <a:latin typeface="-apple-system"/>
              </a:rPr>
              <a:t>Visualization Type:</a:t>
            </a:r>
            <a:r>
              <a:rPr lang="en-US" sz="1800" b="0" i="0" dirty="0">
                <a:solidFill>
                  <a:srgbClr val="111111"/>
                </a:solidFill>
                <a:effectLst/>
                <a:highlight>
                  <a:srgbClr val="F7F7F7"/>
                </a:highlight>
                <a:latin typeface="-apple-system"/>
              </a:rPr>
              <a:t> Stacked Bar Chart</a:t>
            </a:r>
            <a:br>
              <a:rPr lang="en-US" sz="1800" b="0" i="0" dirty="0">
                <a:solidFill>
                  <a:srgbClr val="111111"/>
                </a:solidFill>
                <a:effectLst/>
                <a:highlight>
                  <a:srgbClr val="F7F7F7"/>
                </a:highlight>
                <a:latin typeface="-apple-system"/>
              </a:rPr>
            </a:br>
            <a:r>
              <a:rPr lang="en-US" sz="1800" b="1" i="0" dirty="0">
                <a:solidFill>
                  <a:srgbClr val="111111"/>
                </a:solidFill>
                <a:effectLst/>
                <a:highlight>
                  <a:srgbClr val="F7F7F7"/>
                </a:highlight>
                <a:latin typeface="-apple-system"/>
              </a:rPr>
              <a:t>Data Source : </a:t>
            </a:r>
            <a:r>
              <a:rPr lang="en-US" sz="1800" dirty="0">
                <a:solidFill>
                  <a:srgbClr val="111111"/>
                </a:solidFill>
                <a:highlight>
                  <a:srgbClr val="F7F7F7"/>
                </a:highlight>
                <a:latin typeface="Arial" panose="020B0604020202020204" pitchFamily="34" charset="0"/>
                <a:cs typeface="Arial" panose="020B0604020202020204" pitchFamily="34" charset="0"/>
              </a:rPr>
              <a:t>Motherboard VICE News Kia Hyundai Theft Data</a:t>
            </a:r>
            <a:endParaRPr lang="en-US" sz="1800" dirty="0"/>
          </a:p>
        </p:txBody>
      </p:sp>
      <p:sp>
        <p:nvSpPr>
          <p:cNvPr id="10" name="TextBox 9">
            <a:extLst>
              <a:ext uri="{FF2B5EF4-FFF2-40B4-BE49-F238E27FC236}">
                <a16:creationId xmlns:a16="http://schemas.microsoft.com/office/drawing/2014/main" id="{BF993AAE-D37F-7D52-AC81-E04756994821}"/>
              </a:ext>
            </a:extLst>
          </p:cNvPr>
          <p:cNvSpPr txBox="1"/>
          <p:nvPr/>
        </p:nvSpPr>
        <p:spPr>
          <a:xfrm>
            <a:off x="510771" y="2864718"/>
            <a:ext cx="4024387" cy="1077218"/>
          </a:xfrm>
          <a:prstGeom prst="rect">
            <a:avLst/>
          </a:prstGeom>
          <a:noFill/>
        </p:spPr>
        <p:txBody>
          <a:bodyPr wrap="square">
            <a:spAutoFit/>
          </a:bodyPr>
          <a:lstStyle/>
          <a:p>
            <a:r>
              <a:rPr lang="en-US" sz="1600" dirty="0">
                <a:solidFill>
                  <a:srgbClr val="111111"/>
                </a:solidFill>
                <a:highlight>
                  <a:srgbClr val="F7F7F7"/>
                </a:highlight>
                <a:latin typeface="-apple-system"/>
              </a:rPr>
              <a:t>Attached stacked bar chart visualization shows the Kia/Hyundai vs all Thefts over the period. </a:t>
            </a:r>
            <a:r>
              <a:rPr lang="en-US" sz="1600" dirty="0" err="1">
                <a:solidFill>
                  <a:srgbClr val="111111"/>
                </a:solidFill>
                <a:highlight>
                  <a:srgbClr val="F7F7F7"/>
                </a:highlight>
                <a:latin typeface="-apple-system"/>
              </a:rPr>
              <a:t>KiaHyundai</a:t>
            </a:r>
            <a:r>
              <a:rPr lang="en-US" sz="1600" dirty="0">
                <a:solidFill>
                  <a:srgbClr val="111111"/>
                </a:solidFill>
                <a:highlight>
                  <a:srgbClr val="F7F7F7"/>
                </a:highlight>
                <a:latin typeface="-apple-system"/>
              </a:rPr>
              <a:t> Theft increased significantly since 2022 and in pick in 2023.</a:t>
            </a:r>
          </a:p>
        </p:txBody>
      </p:sp>
      <p:pic>
        <p:nvPicPr>
          <p:cNvPr id="2052" name="Picture 4">
            <a:extLst>
              <a:ext uri="{FF2B5EF4-FFF2-40B4-BE49-F238E27FC236}">
                <a16:creationId xmlns:a16="http://schemas.microsoft.com/office/drawing/2014/main" id="{D02BFD57-19A4-432C-F30D-3049A7164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801" y="576455"/>
            <a:ext cx="6538431" cy="3736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33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640080" y="426969"/>
            <a:ext cx="4368602" cy="1708914"/>
          </a:xfrm>
        </p:spPr>
        <p:txBody>
          <a:bodyPr anchor="b">
            <a:normAutofit/>
          </a:bodyPr>
          <a:lstStyle/>
          <a:p>
            <a:r>
              <a:rPr lang="en-US" sz="1800" b="1" dirty="0">
                <a:solidFill>
                  <a:srgbClr val="111111"/>
                </a:solidFill>
                <a:highlight>
                  <a:srgbClr val="F7F7F7"/>
                </a:highlight>
                <a:latin typeface="Arial" panose="020B0604020202020204" pitchFamily="34" charset="0"/>
                <a:cs typeface="Arial" panose="020B0604020202020204" pitchFamily="34" charset="0"/>
              </a:rPr>
              <a:t>Kya/Hyundai Thefts over time</a:t>
            </a:r>
            <a:br>
              <a:rPr lang="en-US" sz="1800" dirty="0">
                <a:solidFill>
                  <a:srgbClr val="111111"/>
                </a:solidFill>
                <a:highlight>
                  <a:srgbClr val="F7F7F7"/>
                </a:highlight>
                <a:latin typeface="Arial" panose="020B0604020202020204" pitchFamily="34" charset="0"/>
                <a:cs typeface="Arial" panose="020B0604020202020204" pitchFamily="34" charset="0"/>
              </a:rPr>
            </a:br>
            <a:br>
              <a:rPr lang="en-US" sz="1800" dirty="0">
                <a:solidFill>
                  <a:srgbClr val="111111"/>
                </a:solidFill>
                <a:highlight>
                  <a:srgbClr val="F7F7F7"/>
                </a:highlight>
                <a:latin typeface="Arial" panose="020B0604020202020204" pitchFamily="34" charset="0"/>
                <a:cs typeface="Arial" panose="020B0604020202020204" pitchFamily="34" charset="0"/>
              </a:rPr>
            </a:br>
            <a:r>
              <a:rPr lang="en-US" sz="1800" b="1" dirty="0">
                <a:solidFill>
                  <a:srgbClr val="111111"/>
                </a:solidFill>
                <a:highlight>
                  <a:srgbClr val="F7F7F7"/>
                </a:highlight>
                <a:latin typeface="Arial" panose="020B0604020202020204" pitchFamily="34" charset="0"/>
                <a:cs typeface="Arial" panose="020B0604020202020204" pitchFamily="34" charset="0"/>
              </a:rPr>
              <a:t>Visualization Type:</a:t>
            </a:r>
            <a:r>
              <a:rPr lang="en-US" sz="1800" dirty="0">
                <a:solidFill>
                  <a:srgbClr val="111111"/>
                </a:solidFill>
                <a:highlight>
                  <a:srgbClr val="F7F7F7"/>
                </a:highlight>
                <a:latin typeface="Arial" panose="020B0604020202020204" pitchFamily="34" charset="0"/>
                <a:cs typeface="Arial" panose="020B0604020202020204" pitchFamily="34" charset="0"/>
              </a:rPr>
              <a:t> Area Chart</a:t>
            </a:r>
            <a:br>
              <a:rPr lang="en-US" sz="1800" dirty="0">
                <a:solidFill>
                  <a:srgbClr val="111111"/>
                </a:solidFill>
                <a:highlight>
                  <a:srgbClr val="F7F7F7"/>
                </a:highlight>
                <a:latin typeface="Arial" panose="020B0604020202020204" pitchFamily="34" charset="0"/>
                <a:cs typeface="Arial" panose="020B0604020202020204" pitchFamily="34" charset="0"/>
              </a:rPr>
            </a:br>
            <a:r>
              <a:rPr lang="en-US" sz="1800" b="1" dirty="0">
                <a:solidFill>
                  <a:srgbClr val="111111"/>
                </a:solidFill>
                <a:highlight>
                  <a:srgbClr val="F7F7F7"/>
                </a:highlight>
                <a:latin typeface="Arial" panose="020B0604020202020204" pitchFamily="34" charset="0"/>
                <a:cs typeface="Arial" panose="020B0604020202020204" pitchFamily="34" charset="0"/>
              </a:rPr>
              <a:t>Data Source: </a:t>
            </a:r>
            <a:r>
              <a:rPr lang="en-US" sz="1800" dirty="0">
                <a:solidFill>
                  <a:srgbClr val="111111"/>
                </a:solidFill>
                <a:highlight>
                  <a:srgbClr val="F7F7F7"/>
                </a:highlight>
                <a:latin typeface="Arial" panose="020B0604020202020204" pitchFamily="34" charset="0"/>
                <a:cs typeface="Arial" panose="020B0604020202020204" pitchFamily="34" charset="0"/>
              </a:rPr>
              <a:t>Motherboard VICE News Kia Hyundai Theft Data</a:t>
            </a:r>
          </a:p>
        </p:txBody>
      </p:sp>
      <p:sp>
        <p:nvSpPr>
          <p:cNvPr id="10" name="TextBox 9">
            <a:extLst>
              <a:ext uri="{FF2B5EF4-FFF2-40B4-BE49-F238E27FC236}">
                <a16:creationId xmlns:a16="http://schemas.microsoft.com/office/drawing/2014/main" id="{BF993AAE-D37F-7D52-AC81-E04756994821}"/>
              </a:ext>
            </a:extLst>
          </p:cNvPr>
          <p:cNvSpPr txBox="1"/>
          <p:nvPr/>
        </p:nvSpPr>
        <p:spPr>
          <a:xfrm>
            <a:off x="640080" y="2338245"/>
            <a:ext cx="4024387" cy="2308324"/>
          </a:xfrm>
          <a:prstGeom prst="rect">
            <a:avLst/>
          </a:prstGeom>
          <a:noFill/>
        </p:spPr>
        <p:txBody>
          <a:bodyPr wrap="square">
            <a:spAutoFit/>
          </a:bodyPr>
          <a:lstStyle/>
          <a:p>
            <a:r>
              <a:rPr lang="en-US" sz="1600" dirty="0">
                <a:solidFill>
                  <a:srgbClr val="111111"/>
                </a:solidFill>
                <a:highlight>
                  <a:srgbClr val="F7F7F7"/>
                </a:highlight>
                <a:latin typeface="-apple-system"/>
              </a:rPr>
              <a:t>The area chart visualizes the trend of Kia and Hyundai thefts over time, showing how the count of thefts has fluctuated across different months. The area is filled with a semi-transparent steel blue color to represent the number of thefts, allowing viewers to easily identify changes or patterns in the data over the observed period. This chart helps highlight periods of high or low theft activity.</a:t>
            </a:r>
          </a:p>
        </p:txBody>
      </p:sp>
      <p:pic>
        <p:nvPicPr>
          <p:cNvPr id="1026" name="Picture 2">
            <a:extLst>
              <a:ext uri="{FF2B5EF4-FFF2-40B4-BE49-F238E27FC236}">
                <a16:creationId xmlns:a16="http://schemas.microsoft.com/office/drawing/2014/main" id="{95431CA9-F107-E401-3DCE-8D24C7F97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8050" y="1004299"/>
            <a:ext cx="5916613"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82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72656" y="350982"/>
            <a:ext cx="4564423" cy="1967571"/>
          </a:xfrm>
        </p:spPr>
        <p:txBody>
          <a:bodyPr anchor="b">
            <a:normAutofit fontScale="90000"/>
          </a:bodyPr>
          <a:lstStyle/>
          <a:p>
            <a:br>
              <a:rPr lang="en-US" sz="2400" b="1" i="0" dirty="0">
                <a:solidFill>
                  <a:srgbClr val="111111"/>
                </a:solidFill>
                <a:effectLst/>
                <a:highlight>
                  <a:srgbClr val="F7F7F7"/>
                </a:highlight>
                <a:latin typeface="-apple-system"/>
              </a:rPr>
            </a:br>
            <a:br>
              <a:rPr lang="en-US" sz="2400" b="1" i="0" dirty="0">
                <a:solidFill>
                  <a:srgbClr val="111111"/>
                </a:solidFill>
                <a:effectLst/>
                <a:highlight>
                  <a:srgbClr val="F7F7F7"/>
                </a:highlight>
                <a:latin typeface="-apple-system"/>
              </a:rPr>
            </a:br>
            <a:br>
              <a:rPr lang="en-US" sz="2400" b="1" i="0" dirty="0">
                <a:solidFill>
                  <a:srgbClr val="111111"/>
                </a:solidFill>
                <a:effectLst/>
                <a:highlight>
                  <a:srgbClr val="F7F7F7"/>
                </a:highlight>
                <a:latin typeface="-apple-system"/>
              </a:rPr>
            </a:br>
            <a:br>
              <a:rPr lang="en-US" sz="1050" b="1" i="0" dirty="0">
                <a:solidFill>
                  <a:srgbClr val="111111"/>
                </a:solidFill>
                <a:effectLst/>
                <a:highlight>
                  <a:srgbClr val="F7F7F7"/>
                </a:highlight>
                <a:latin typeface="-apple-system"/>
              </a:rPr>
            </a:br>
            <a:br>
              <a:rPr lang="en-US" sz="1050" b="1" i="0" dirty="0">
                <a:solidFill>
                  <a:srgbClr val="111111"/>
                </a:solidFill>
                <a:effectLst/>
                <a:highlight>
                  <a:srgbClr val="F7F7F7"/>
                </a:highlight>
                <a:latin typeface="-apple-system"/>
              </a:rPr>
            </a:br>
            <a:br>
              <a:rPr lang="en-US" sz="1050" b="1" i="0" dirty="0">
                <a:solidFill>
                  <a:srgbClr val="111111"/>
                </a:solidFill>
                <a:effectLst/>
                <a:highlight>
                  <a:srgbClr val="F7F7F7"/>
                </a:highlight>
                <a:latin typeface="-apple-system"/>
              </a:rPr>
            </a:br>
            <a:br>
              <a:rPr lang="en-US" sz="1050" b="1" i="0" dirty="0">
                <a:solidFill>
                  <a:srgbClr val="111111"/>
                </a:solidFill>
                <a:effectLst/>
                <a:highlight>
                  <a:srgbClr val="F7F7F7"/>
                </a:highlight>
                <a:latin typeface="-apple-system"/>
              </a:rPr>
            </a:br>
            <a:r>
              <a:rPr lang="en-US" sz="2000" b="1" dirty="0">
                <a:solidFill>
                  <a:srgbClr val="111111"/>
                </a:solidFill>
                <a:highlight>
                  <a:srgbClr val="F7F7F7"/>
                </a:highlight>
                <a:latin typeface="Arial" panose="020B0604020202020204" pitchFamily="34" charset="0"/>
                <a:cs typeface="Arial" panose="020B0604020202020204" pitchFamily="34" charset="0"/>
              </a:rPr>
              <a:t>Percent change in car Thefts for Top 20 Geo location</a:t>
            </a:r>
            <a:br>
              <a:rPr lang="en-US" sz="2000" b="1" dirty="0">
                <a:solidFill>
                  <a:srgbClr val="111111"/>
                </a:solidFill>
                <a:highlight>
                  <a:srgbClr val="F7F7F7"/>
                </a:highlight>
                <a:latin typeface="Arial" panose="020B0604020202020204" pitchFamily="34" charset="0"/>
                <a:cs typeface="Arial" panose="020B0604020202020204" pitchFamily="34" charset="0"/>
              </a:rPr>
            </a:br>
            <a:br>
              <a:rPr lang="en-US" sz="2000" b="1" dirty="0">
                <a:solidFill>
                  <a:srgbClr val="111111"/>
                </a:solidFill>
                <a:highlight>
                  <a:srgbClr val="F7F7F7"/>
                </a:highlight>
                <a:latin typeface="Arial" panose="020B0604020202020204" pitchFamily="34" charset="0"/>
                <a:cs typeface="Arial" panose="020B0604020202020204" pitchFamily="34" charset="0"/>
              </a:rPr>
            </a:br>
            <a:r>
              <a:rPr lang="en-US" sz="2000" b="1" dirty="0">
                <a:solidFill>
                  <a:srgbClr val="111111"/>
                </a:solidFill>
                <a:highlight>
                  <a:srgbClr val="F7F7F7"/>
                </a:highlight>
                <a:latin typeface="Arial" panose="020B0604020202020204" pitchFamily="34" charset="0"/>
                <a:cs typeface="Arial" panose="020B0604020202020204" pitchFamily="34" charset="0"/>
              </a:rPr>
              <a:t>Visualization Type:  </a:t>
            </a:r>
            <a:r>
              <a:rPr lang="en-US" sz="2000" dirty="0">
                <a:solidFill>
                  <a:srgbClr val="111111"/>
                </a:solidFill>
                <a:highlight>
                  <a:srgbClr val="F7F7F7"/>
                </a:highlight>
                <a:latin typeface="Arial" panose="020B0604020202020204" pitchFamily="34" charset="0"/>
                <a:cs typeface="Arial" panose="020B0604020202020204" pitchFamily="34" charset="0"/>
              </a:rPr>
              <a:t>Stacked Column Chart</a:t>
            </a:r>
            <a:br>
              <a:rPr lang="en-US" sz="2000" dirty="0">
                <a:solidFill>
                  <a:srgbClr val="111111"/>
                </a:solidFill>
                <a:highlight>
                  <a:srgbClr val="F7F7F7"/>
                </a:highlight>
                <a:latin typeface="Arial" panose="020B0604020202020204" pitchFamily="34" charset="0"/>
                <a:cs typeface="Arial" panose="020B0604020202020204" pitchFamily="34" charset="0"/>
              </a:rPr>
            </a:br>
            <a:r>
              <a:rPr lang="en-US" sz="2000" b="1" dirty="0">
                <a:solidFill>
                  <a:srgbClr val="111111"/>
                </a:solidFill>
                <a:highlight>
                  <a:srgbClr val="F7F7F7"/>
                </a:highlight>
                <a:latin typeface="Arial" panose="020B0604020202020204" pitchFamily="34" charset="0"/>
                <a:cs typeface="Arial" panose="020B0604020202020204" pitchFamily="34" charset="0"/>
              </a:rPr>
              <a:t>Data Source : </a:t>
            </a:r>
            <a:r>
              <a:rPr lang="en-US" sz="2000" dirty="0" err="1">
                <a:solidFill>
                  <a:srgbClr val="111111"/>
                </a:solidFill>
                <a:highlight>
                  <a:srgbClr val="F7F7F7"/>
                </a:highlight>
                <a:latin typeface="Arial" panose="020B0604020202020204" pitchFamily="34" charset="0"/>
                <a:cs typeface="Arial" panose="020B0604020202020204" pitchFamily="34" charset="0"/>
              </a:rPr>
              <a:t>carTheftsMap</a:t>
            </a:r>
            <a:endParaRPr lang="en-US" sz="2000" dirty="0">
              <a:solidFill>
                <a:srgbClr val="111111"/>
              </a:solidFill>
              <a:highlight>
                <a:srgbClr val="F7F7F7"/>
              </a:highligh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F993AAE-D37F-7D52-AC81-E04756994821}"/>
              </a:ext>
            </a:extLst>
          </p:cNvPr>
          <p:cNvSpPr txBox="1"/>
          <p:nvPr/>
        </p:nvSpPr>
        <p:spPr>
          <a:xfrm>
            <a:off x="572656" y="2625511"/>
            <a:ext cx="4220209" cy="2308324"/>
          </a:xfrm>
          <a:prstGeom prst="rect">
            <a:avLst/>
          </a:prstGeom>
          <a:noFill/>
        </p:spPr>
        <p:txBody>
          <a:bodyPr wrap="square">
            <a:spAutoFit/>
          </a:bodyPr>
          <a:lstStyle/>
          <a:p>
            <a:r>
              <a:rPr lang="en-US" sz="1600" dirty="0">
                <a:solidFill>
                  <a:srgbClr val="111111"/>
                </a:solidFill>
                <a:highlight>
                  <a:srgbClr val="F7F7F7"/>
                </a:highlight>
                <a:latin typeface="-apple-system"/>
              </a:rPr>
              <a:t>The visualization is a stacked bar chart that shows the percentage change in car thefts from 2019 to 2022 for the top 20 geographic locations. The bars are ordered by the total number of car thefts in 2022, with each bar representing the percentage change over time. The color coding helps differentiate between the locations, and the x-axis labels are angled for clarity.</a:t>
            </a:r>
          </a:p>
        </p:txBody>
      </p:sp>
      <p:pic>
        <p:nvPicPr>
          <p:cNvPr id="6146" name="Picture 2">
            <a:extLst>
              <a:ext uri="{FF2B5EF4-FFF2-40B4-BE49-F238E27FC236}">
                <a16:creationId xmlns:a16="http://schemas.microsoft.com/office/drawing/2014/main" id="{B777135C-E3FC-2DA7-5E10-014DCB459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6938" y="729939"/>
            <a:ext cx="6362914" cy="363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7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ABAFD-A704-CCD3-8E7C-72DCF3CEC3B0}"/>
              </a:ext>
            </a:extLst>
          </p:cNvPr>
          <p:cNvSpPr>
            <a:spLocks noGrp="1"/>
          </p:cNvSpPr>
          <p:nvPr>
            <p:ph idx="1"/>
          </p:nvPr>
        </p:nvSpPr>
        <p:spPr/>
        <p:txBody>
          <a:bodyPr>
            <a:normAutofit/>
          </a:bodyPr>
          <a:lstStyle/>
          <a:p>
            <a:pPr marL="3657600" lvl="8" indent="0">
              <a:buNone/>
            </a:pPr>
            <a:r>
              <a:rPr lang="en-US" sz="3600" dirty="0"/>
              <a:t>Thanks !!!</a:t>
            </a:r>
          </a:p>
        </p:txBody>
      </p:sp>
    </p:spTree>
    <p:extLst>
      <p:ext uri="{BB962C8B-B14F-4D97-AF65-F5344CB8AC3E}">
        <p14:creationId xmlns:p14="http://schemas.microsoft.com/office/powerpoint/2010/main" val="170321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162</TotalTime>
  <Words>433</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Aptos</vt:lpstr>
      <vt:lpstr>Aptos Display</vt:lpstr>
      <vt:lpstr>Arial</vt:lpstr>
      <vt:lpstr>Office Theme</vt:lpstr>
      <vt:lpstr>Increasing Kia &amp; Hyundai Car Thefts Across the U.S</vt:lpstr>
      <vt:lpstr>Percent of Kia/Hyundai Thefts by City  Visualization Type: Pie Chart Data Source : kiaHyundaiThefts</vt:lpstr>
      <vt:lpstr>Year-wise Percent of Kia/Hyundai Thefts in MilWaukee  Visualization Type: Donut Chart Data Source : KiaHyundaiMilwaukeeData</vt:lpstr>
      <vt:lpstr>  Kia/Hyundai and Other Thefts in MilWaukee by Year  Visualization Type: Stachked bar chart Data Source : KiaHyundaiMilwaukeeData</vt:lpstr>
      <vt:lpstr>Kya/Hyundai Vs All Thefts over the Date  Visualization Type: Stacked Bar Chart Data Source : Motherboard VICE News Kia Hyundai Theft Data</vt:lpstr>
      <vt:lpstr>Kya/Hyundai Thefts over time  Visualization Type: Area Chart Data Source: Motherboard VICE News Kia Hyundai Theft Data</vt:lpstr>
      <vt:lpstr>       Percent change in car Thefts for Top 20 Geo location  Visualization Type:  Stacked Column Chart Data Source : carTheftsMap</vt:lpstr>
      <vt:lpstr>PowerPoint Presentation</vt:lpstr>
    </vt:vector>
  </TitlesOfParts>
  <Company>Fiserv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Mukherjee, Chitramoy (Omaha)</dc:creator>
  <cp:lastModifiedBy>Mukherjee, Chitramoy (Omaha)</cp:lastModifiedBy>
  <cp:revision>2</cp:revision>
  <dcterms:created xsi:type="dcterms:W3CDTF">2024-09-12T02:54:47Z</dcterms:created>
  <dcterms:modified xsi:type="dcterms:W3CDTF">2024-10-08T04:38:29Z</dcterms:modified>
</cp:coreProperties>
</file>